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14" r:id="rId4"/>
    <p:sldId id="315" r:id="rId5"/>
    <p:sldId id="316" r:id="rId6"/>
    <p:sldId id="317" r:id="rId7"/>
    <p:sldId id="318" r:id="rId8"/>
    <p:sldId id="319" r:id="rId9"/>
    <p:sldId id="325" r:id="rId10"/>
    <p:sldId id="320" r:id="rId11"/>
    <p:sldId id="323" r:id="rId12"/>
    <p:sldId id="322" r:id="rId13"/>
    <p:sldId id="321" r:id="rId14"/>
    <p:sldId id="327" r:id="rId15"/>
    <p:sldId id="324" r:id="rId16"/>
    <p:sldId id="326" r:id="rId17"/>
    <p:sldId id="328" r:id="rId18"/>
    <p:sldId id="329" r:id="rId19"/>
    <p:sldId id="330" r:id="rId20"/>
    <p:sldId id="331" r:id="rId21"/>
    <p:sldId id="332" r:id="rId22"/>
    <p:sldId id="337" r:id="rId23"/>
    <p:sldId id="335" r:id="rId24"/>
    <p:sldId id="334" r:id="rId25"/>
    <p:sldId id="336" r:id="rId26"/>
    <p:sldId id="338" r:id="rId27"/>
    <p:sldId id="339" r:id="rId28"/>
    <p:sldId id="343" r:id="rId29"/>
    <p:sldId id="340" r:id="rId30"/>
    <p:sldId id="341" r:id="rId31"/>
    <p:sldId id="342" r:id="rId32"/>
    <p:sldId id="344" r:id="rId33"/>
    <p:sldId id="345" r:id="rId34"/>
    <p:sldId id="285" r:id="rId3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993776"/>
            <a:ext cx="95770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4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H Fah kwang" panose="02000506000000020004" pitchFamily="2" charset="-34"/>
                <a:cs typeface="TH Fah kwang" panose="02000506000000020004" pitchFamily="2" charset="-34"/>
              </a:rPr>
              <a:t>วิชา </a:t>
            </a:r>
            <a:r>
              <a:rPr lang="th-TH" altLang="th-TH" sz="4400" b="1" dirty="0">
                <a:solidFill>
                  <a:schemeClr val="accent6">
                    <a:lumMod val="7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องค์ประกอบศิลป์สำหรับงานคอมพิวเตอร์</a:t>
            </a:r>
            <a:endParaRPr kumimoji="0" lang="en-US" altLang="th-TH" sz="54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1030" name="Picture 6" descr="à¸à¸¥à¸à¸²à¸£à¸à¹à¸à¸«à¸²à¸£à¸¹à¸à¸ à¸²à¸à¸ªà¸³à¸«à¸£à¸±à¸ illustrator transparent background">
            <a:extLst>
              <a:ext uri="{FF2B5EF4-FFF2-40B4-BE49-F238E27FC236}">
                <a16:creationId xmlns:a16="http://schemas.microsoft.com/office/drawing/2014/main" xmlns="" id="{C989C9E7-3A4C-4571-89A7-2CCDCF31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22570"/>
            <a:ext cx="809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342729A2-0C0A-438D-A4D8-6E8BB526541E}"/>
              </a:ext>
            </a:extLst>
          </p:cNvPr>
          <p:cNvSpPr/>
          <p:nvPr/>
        </p:nvSpPr>
        <p:spPr>
          <a:xfrm>
            <a:off x="4727848" y="2949298"/>
            <a:ext cx="2941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รหัสวิชา 20204-2006</a:t>
            </a:r>
          </a:p>
        </p:txBody>
      </p:sp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415480" y="2708920"/>
            <a:ext cx="9953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ลักษณะของเส้น </a:t>
            </a:r>
          </a:p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1.1 เส้นตั้ง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หรือ เส้นดิ่ง ให้ความรู้สึกทางความสูงสง่า มั่นคง แข็งแรง หนักแน่น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1.2 เส้นนอน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ให้ความรู้สึก ความกว้าง สงบ ราบเรียบ นิ่ง ผ่อนคลาย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1.3 เส้นเฉียง หรือ ทแยงมุม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ให้ความรู้สึก คลื่อนไหว รวดเร็ว ไม่มั่นคง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1.4 เส้นหยัก หรือ เส้นซิกแกแบบฟันปลา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ให้ความรู้สึกเคลื่อนไหวอย่างเป็นจังหวะ มีระเบียบ ไม่ราบเรียบ น่ากลัว อันตราย ขัดแย้ง ความรุนแรง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415480" y="2876055"/>
            <a:ext cx="9953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1.5 เส้นโค้งแบบคลื่น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ให้ความรู้สึกเคลื่อนไหวอย่างช้า ๆ ลื่นไหล ต่อเนื่อง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1.6 เส้นโค้งแบบก้นหอย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ให้ความรู้สึกเคลื่อนไหวที่ไม่สิ้นสุด คลี่คลาย 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1.7 เส้นโค้งวงแคบ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ให้ความรู้สึกถึงพลังความเคลื่อนไหวที่รุนแรง ไม่หยุดนิ่ง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1.8 เส้นประ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ให้ความรู้สึกไม่ต่อเนื่อง ขาดหาย ไม่ชัดเจน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4079776" y="515719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1.4 ลักษณะของเส้น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7ABA4ABE-281D-486E-864E-0042A411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196752"/>
            <a:ext cx="5400600" cy="376062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24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636912"/>
            <a:ext cx="268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ความสำคัญของเส้น 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39E27C1-B739-4CF0-92C4-7DD72448AED0}"/>
              </a:ext>
            </a:extLst>
          </p:cNvPr>
          <p:cNvSpPr/>
          <p:nvPr/>
        </p:nvSpPr>
        <p:spPr>
          <a:xfrm>
            <a:off x="1119046" y="3247534"/>
            <a:ext cx="9953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 ใช้ในการแบ่งที่ว่างออกเป็นส่วน ๆ 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 กำหนดขอบเขตที่ว่าง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3. กำหนดเส้นรอบนอกของรูปทรง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4. ทำหน้าที่เป็นน้ำหนักอ่อนแก่ของแสงและเงา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5. ให้ความรู้สึกซึ่งด้วยการเป็นแกนหรือโครงสร้างของรูป หรือ ภาพ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5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4079776" y="515719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1.5 เส้นในแบบต่าง ๆ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67937B-7866-475F-81C2-857758ED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620688"/>
            <a:ext cx="5040559" cy="4413289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06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708920"/>
            <a:ext cx="10385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2. สี (</a:t>
            </a:r>
            <a:r>
              <a:rPr lang="en-US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Color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มนุษย์เริ่มมีการใช้สีตั้งแต่สมัยก่อนประวัติศาสตร์ มีทั้งเขียนสีลงบนผนังถ้ำ ผนังหิน บนพื้นผิว เครื่องปั้นดินเผา </a:t>
            </a:r>
          </a:p>
          <a:p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4744070" y="519255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1.6 สี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712B9B-2491-4C65-BB6F-96074BC2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052736"/>
            <a:ext cx="4352925" cy="3933825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34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636912"/>
            <a:ext cx="268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คำจำกัดความของสี 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39E27C1-B739-4CF0-92C4-7DD72448AED0}"/>
              </a:ext>
            </a:extLst>
          </p:cNvPr>
          <p:cNvSpPr/>
          <p:nvPr/>
        </p:nvSpPr>
        <p:spPr>
          <a:xfrm>
            <a:off x="1119046" y="3247534"/>
            <a:ext cx="9953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 แสงที่มีความถี่และคลื่นในขนาดที่ตามนุษย์สามารถรับสัมผัสได้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 แม่สีที่เป็นวัตถุ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Pigmentary Primary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ประกอบด้วยสีแดง สีเหลือง สีน้ำเงิน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3. สีที่เกิดจากการผสมของแม่สี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64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636912"/>
            <a:ext cx="268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คุณลักษณะของสี 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39E27C1-B739-4CF0-92C4-7DD72448AED0}"/>
              </a:ext>
            </a:extLst>
          </p:cNvPr>
          <p:cNvSpPr/>
          <p:nvPr/>
        </p:nvSpPr>
        <p:spPr>
          <a:xfrm>
            <a:off x="1119046" y="3247534"/>
            <a:ext cx="9953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 สีแท้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Hue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คือ สีที่ไม่ถูกสีอื่นผสม เช่น สีแดง สีเหลือง สีน้ำเงิน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 สีอ่อนหรือสีจาง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Tint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ใช้เรียกสีแท้ที่ถูกผสมด้วยสีขาว เช่น สีเทา สีชมพู 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3. สีแก่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Shade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ใช้เรียกสีแท้ที่ถูกผสมด้วยสีดำ เช่น สีน้ำตาล    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3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636912"/>
            <a:ext cx="4453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สีสามารถ แยกได้เป็น 2 ประเภท 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39E27C1-B739-4CF0-92C4-7DD72448AED0}"/>
              </a:ext>
            </a:extLst>
          </p:cNvPr>
          <p:cNvSpPr/>
          <p:nvPr/>
        </p:nvSpPr>
        <p:spPr>
          <a:xfrm>
            <a:off x="1119046" y="3247534"/>
            <a:ext cx="9953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 สีธรรมชาติ เช่น สีของแสงอาทิตย์ สีของท้องฟ้า สีรุ้งกินน้ำ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 สีที่มนุษย์สร้างขึ้น เช่น สีวิทยาศาสตร์ แสงต่าง ๆ เช่น ไฟฟ้า ที่มนุษย์ได้นำมาใช้ประโยชน์ในด้านละคร การจัดฉากเวที โทรทัศน์ การตกแต่งสถานที่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78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9073" y="2693254"/>
            <a:ext cx="9793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1.1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ความหมายขององค์ประกอบศิลป์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1.2 ความสำคัญขององค์ประกอบศิลป์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1.3 องค์ประกอบพื้นฐานด้านนามธรรมของศิลปะ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1.4 ส่วนประกอบขององค์ประกอบศิลป์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1.5 การจัดองค์ประกอบศิลป์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1.6 หลักองค์ประกอบศิลป์</a:t>
            </a:r>
          </a:p>
        </p:txBody>
      </p:sp>
      <p:sp>
        <p:nvSpPr>
          <p:cNvPr id="6" name="สี่เหลี่ยมผืนผ้า 6">
            <a:extLst>
              <a:ext uri="{FF2B5EF4-FFF2-40B4-BE49-F238E27FC236}">
                <a16:creationId xmlns:a16="http://schemas.microsoft.com/office/drawing/2014/main" xmlns="" id="{83FF61D5-580B-4093-B48A-3DE5B344854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xmlns="" id="{86466C2A-88FD-4FAF-8BD2-8314AF20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A12AAC02-91E9-4AD4-9818-1B8D1C63BB76}"/>
              </a:ext>
            </a:extLst>
          </p:cNvPr>
          <p:cNvSpPr/>
          <p:nvPr/>
        </p:nvSpPr>
        <p:spPr>
          <a:xfrm>
            <a:off x="1415480" y="1916832"/>
            <a:ext cx="345638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หัวข้อเรื่อง (</a:t>
            </a:r>
            <a:r>
              <a:rPr lang="en-US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Topics)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4223792" y="5101963"/>
            <a:ext cx="344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1.7 ประเภทของสี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C561EF-E48D-44EC-963D-E2EB94031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204864"/>
            <a:ext cx="7498252" cy="2861343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35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708920"/>
            <a:ext cx="10385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3. ค่าน้ำหนัก (</a:t>
            </a:r>
            <a:r>
              <a:rPr lang="en-US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Value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คือ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ค่าความอ่อนแก่ของบริเวณที่ถูกแสงสว่าง และบริเวณที่เป็นเงาของวัตถุหรือความอ่อน-ความเข้มของสีหนึ่ง ๆ หรือหลายสี</a:t>
            </a:r>
          </a:p>
          <a:p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3476201" y="566015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1.8 ค่าน้ำหนักความอ่อน-แก่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96613D5-8964-42A7-918D-2D554D23E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28" y="4069432"/>
            <a:ext cx="5476875" cy="144780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51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708920"/>
            <a:ext cx="103859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แสงและเงา เป็นองค์ประกอบศิลป์ที่อยู่คู่กัน เมื่อแสงส่องกระทบกับวัตถุจะทำให้เกิดเงา แสงและเงาจะเป็นตัวกำหนดค่าน้ำหนัก ความเข้มของเงาจะขึ้นอยู่กับความเข้มของแสง ในที่มีแสงสว่างมากเงาก็จะเข้มขึ้น ในที่มีแสงสว่างน้อยเวานก็จะจางลง</a:t>
            </a:r>
          </a:p>
          <a:p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4223792" y="5101963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1.9 แสงและเงา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6AD485-F578-4418-B7F1-C5A3FE41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11" y="1498970"/>
            <a:ext cx="4886018" cy="331236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266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708920"/>
            <a:ext cx="103859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ค่าน้ำหนักของแสงและเงา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1. บริเวณแสงสว่างจัด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Hi-Light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เป็นบริเวณที่อยู่ใกล้แหล่งกำเนิดมากสุด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2. บริเวณแสงสว่าง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Light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เป็นบริเวณที่ได้รับแสดงสว่างรองลงมาจากแสงสว่างจัด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3. บริเวณเงา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Shade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เป็นบริเวณที่ไม่รับแสงสว่าง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4. บริเวณเงาเข็มจัด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Hi-Shade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เป็นบริเวณที่อยู่ห่างกำเนิดมากสุด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5. บริเวณเงาตกทอด</a:t>
            </a:r>
          </a:p>
          <a:p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4223792" y="5101963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1.10 บริเวณที่เงาตกกระทบ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E52338-8E56-4BCE-883F-07BC45DFC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134484"/>
            <a:ext cx="4032274" cy="3839311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818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708920"/>
            <a:ext cx="103859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ความสำคัญของค่าน้ำหนัก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1. ให้ความแตกต่างระหว่างรูปและพื้น หรือรูปทรงกับที่ว่าง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2. ให้ความรู้สึกเคลื่อนไหว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3. ให้ความรู้สึกเป็น 2 มิติแก่รูปร่าง และความเป็น 3 มิติ แก่รูปร่าง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4. ทำให้เกิดระยะความตื้น – ลึก และระยะใกล้ - ไกลของภาพ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5. ทำให้เกิดความกลมกลืนประสานกันของภาพ</a:t>
            </a:r>
          </a:p>
          <a:p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636912"/>
            <a:ext cx="5057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4. รูปร่างและรูปทรง (</a:t>
            </a:r>
            <a:r>
              <a:rPr lang="en-US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Shape &amp; Form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39E27C1-B739-4CF0-92C4-7DD72448AED0}"/>
              </a:ext>
            </a:extLst>
          </p:cNvPr>
          <p:cNvSpPr/>
          <p:nvPr/>
        </p:nvSpPr>
        <p:spPr>
          <a:xfrm>
            <a:off x="1119046" y="3247534"/>
            <a:ext cx="9953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 รูปร่าง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Shape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คือ รูปแบบ ๆ 2 มิติ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 รูปทรง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Form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คือ รูปที่มีลักษณะเป็น 3 มิติ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3. รูปเรขาคณิต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Geometric Form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มีรูปร่างแน่นอน มาตรฐาน สามารถวัดหรือคำนวณได้ง่าย มีกฎเกณฑ์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4. รูปทรงอินทรีย์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Organic Form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เป็นรูปของสิ่งมีชีวิตหรือคล้ายกับสิ่งมีชีวิตที่สามารถเจริญเติบโต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92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636912"/>
            <a:ext cx="5057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4. รูปร่างและรูปทรง (</a:t>
            </a:r>
            <a:r>
              <a:rPr lang="en-US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Shape &amp; Form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39E27C1-B739-4CF0-92C4-7DD72448AED0}"/>
              </a:ext>
            </a:extLst>
          </p:cNvPr>
          <p:cNvSpPr/>
          <p:nvPr/>
        </p:nvSpPr>
        <p:spPr>
          <a:xfrm>
            <a:off x="1119046" y="3140968"/>
            <a:ext cx="99539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 รูปร่าง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Shape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คือ รูปแบบ ๆ 2 มิติ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 รูปทรง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Form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คือ รูปที่มีลักษณะเป็น 3 มิติ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3. รูปเรขาคณิต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Geometric Form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มีรูปร่างแน่นอน มาตรฐาน สามารถวัดหรือคำนวณได้ง่าย มีกฎเกณฑ์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4. รูปทรงอินทรีย์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Organic Form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เป็นรูปของสิ่งมีชีวิตหรือคล้ายกับสิ่งมีชีวิตที่สามารถเจริญเติบโต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5. รูปทรงอิสระ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Free Form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เกิดขึ้นอิสระไม่มีโครงสร้างแน่นอน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92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3575720" y="5101963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1.11 ค่าน้ำหนักความอ่อน - แก่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62A783-C92E-4C51-9B6E-6E816773A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767" y="2094113"/>
            <a:ext cx="5445398" cy="266977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94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400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ความหมายขององค์ประกอบศิลป์</a:t>
            </a:r>
            <a:r>
              <a:rPr lang="en-US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905780"/>
            <a:ext cx="9953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องค์ประกอบของศิลป์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หรือ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Composition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นั้นมาจากภาษาละติน โดยคำว่า 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Post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หมายถึง การจัดวาง และคำว่า 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Comp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หมายถึง เข้าด้วยกัน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F27D18-4D12-4A00-A3CF-B0F18C938B18}"/>
              </a:ext>
            </a:extLst>
          </p:cNvPr>
          <p:cNvSpPr/>
          <p:nvPr/>
        </p:nvSpPr>
        <p:spPr>
          <a:xfrm>
            <a:off x="1412177" y="3868886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องค์ประกอบของศิลป์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เป็นวิชาหรือทฤษฎีเกี่ยวกับการสร้างรูปทรง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3BC6B195-6903-4FF1-8FB2-A8A6000ACDB3}"/>
              </a:ext>
            </a:extLst>
          </p:cNvPr>
          <p:cNvSpPr/>
          <p:nvPr/>
        </p:nvSpPr>
        <p:spPr>
          <a:xfrm>
            <a:off x="1415480" y="4581128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องค์ประกอบของศิลป์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เป็นทฤษฎีเบื้องต้นของการสร้างสรรค์งานศิลปะ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2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3575720" y="5101963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1.12 รูปทรงเรขาคณิต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1766AF-60A7-4CF5-9C52-3668BC32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00" y="1232817"/>
            <a:ext cx="5040560" cy="3555395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9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171946" y="5032245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1.13 รูปทรงอินทรีย์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5B9C22-2195-4358-AC2B-F64229F0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37" y="1274788"/>
            <a:ext cx="3220566" cy="340082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E0FB32-463E-43E0-8D07-4F7038D2B5C6}"/>
              </a:ext>
            </a:extLst>
          </p:cNvPr>
          <p:cNvSpPr/>
          <p:nvPr/>
        </p:nvSpPr>
        <p:spPr>
          <a:xfrm>
            <a:off x="6073048" y="5032245"/>
            <a:ext cx="441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1.14 รูปทรงอิสระ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B94D6E-0738-4366-9932-F771334B3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117" y="1274788"/>
            <a:ext cx="3574445" cy="3400823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00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708920"/>
            <a:ext cx="10385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5. พื้นผิว (</a:t>
            </a:r>
            <a:r>
              <a:rPr lang="en-US" b="1" dirty="0" smtClean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Texture</a:t>
            </a:r>
            <a:r>
              <a:rPr lang="th-TH" b="1" dirty="0" smtClean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คือ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ลักษ</a:t>
            </a:r>
            <a:r>
              <a:rPr lang="th-TH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ณะของบริเวณผิวหน้า</a:t>
            </a:r>
            <a:r>
              <a:rPr lang="th-TH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ของสิ่งต่าง ๆ มี 2 ประเภท คือ</a:t>
            </a:r>
          </a:p>
          <a:p>
            <a:r>
              <a:rPr lang="th-TH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    1. พื้นผิวที่สัมผัสได้ด้วยมือหรือกายสัมผัส</a:t>
            </a:r>
          </a:p>
          <a:p>
            <a:r>
              <a:rPr lang="th-TH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    2. พื้นผิวที่สัมผัสได้ด้วยตา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695400" y="5032245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1.15 ลักษณะของพื้นผิว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E0FB32-463E-43E0-8D07-4F7038D2B5C6}"/>
              </a:ext>
            </a:extLst>
          </p:cNvPr>
          <p:cNvSpPr/>
          <p:nvPr/>
        </p:nvSpPr>
        <p:spPr>
          <a:xfrm>
            <a:off x="6096000" y="5078411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1.16 ลักษณะของ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พื้นผิวที่สัมผัส</a:t>
            </a:r>
          </a:p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   ได้ด้วยมือและสายตา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20888"/>
            <a:ext cx="4543425" cy="213360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71091"/>
            <a:ext cx="2304256" cy="409359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xmlns="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E2337921-33C3-4DBD-89BA-748C8A0F811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F22854D6-8D88-40BD-942B-3921BCCF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400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ความสำคัญขององค์ประกอบศิลป์</a:t>
            </a:r>
            <a:r>
              <a:rPr lang="en-US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905780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1. เป็นเสมือนหัวใจดวงหนึ่งของการทำงานศิลปะ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C99EFC4E-2920-4D76-9B03-C7FC124A4115}"/>
              </a:ext>
            </a:extLst>
          </p:cNvPr>
          <p:cNvSpPr/>
          <p:nvPr/>
        </p:nvSpPr>
        <p:spPr>
          <a:xfrm>
            <a:off x="1415480" y="3573016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2. ช่วยสร้างสรรค์ให้งานศิลปะเกิดความงดงาม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BA7E4C83-28B6-473F-AE69-7DC26A31365B}"/>
              </a:ext>
            </a:extLst>
          </p:cNvPr>
          <p:cNvSpPr/>
          <p:nvPr/>
        </p:nvSpPr>
        <p:spPr>
          <a:xfrm>
            <a:off x="1415480" y="4149080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3. ช่วยสร้างสรรค์งานศิลปะสมัยใหม่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9FF5ACE0-004E-444D-9240-C43825D80BF1}"/>
              </a:ext>
            </a:extLst>
          </p:cNvPr>
          <p:cNvSpPr/>
          <p:nvPr/>
        </p:nvSpPr>
        <p:spPr>
          <a:xfrm>
            <a:off x="1415480" y="4777988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4. ช่วยจัดภาพและการออกแบบสร้างสรรค์งานทัศนศิลป์ให้เกิดคุณค่าและความงาม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70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400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ความสำคัญขององค์ประกอบศิลป์</a:t>
            </a:r>
            <a:r>
              <a:rPr lang="en-US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905780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1. เป็นเสมือนหัวใจดวงหนึ่งของการทำงานศิลปะ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C99EFC4E-2920-4D76-9B03-C7FC124A4115}"/>
              </a:ext>
            </a:extLst>
          </p:cNvPr>
          <p:cNvSpPr/>
          <p:nvPr/>
        </p:nvSpPr>
        <p:spPr>
          <a:xfrm>
            <a:off x="1415480" y="3573016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2. ช่วยสร้างสรรค์ให้งานศิลปะเกิดความงดงาม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BA7E4C83-28B6-473F-AE69-7DC26A31365B}"/>
              </a:ext>
            </a:extLst>
          </p:cNvPr>
          <p:cNvSpPr/>
          <p:nvPr/>
        </p:nvSpPr>
        <p:spPr>
          <a:xfrm>
            <a:off x="1415480" y="4149080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3. ช่วยสร้างสรรค์งานศิลปะสมัยใหม่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9FF5ACE0-004E-444D-9240-C43825D80BF1}"/>
              </a:ext>
            </a:extLst>
          </p:cNvPr>
          <p:cNvSpPr/>
          <p:nvPr/>
        </p:nvSpPr>
        <p:spPr>
          <a:xfrm>
            <a:off x="1415480" y="4777988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4. ช่วยจัดภาพและการออกแบบสร้างสรรค์งานทัศนศิลป์ให้เกิดคุณค่าและความงาม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07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3791744" y="515719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1.1  การสร้างสรรค์งานศิลปะ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A5973D5-6C36-4298-9E24-BC43FF302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895" y="1556792"/>
            <a:ext cx="5088210" cy="338339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39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4079776" y="515719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1.2 องค์ประกอบศิลป์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0CBCF6F1-CC7C-45E3-9325-DDA9691DB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973" y="1196752"/>
            <a:ext cx="5400054" cy="370996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73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7200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องค์ประกอบพื้นฐานด้านนามธรรมของศิลปะ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905780"/>
            <a:ext cx="995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 เนื้อหาในทางศิลปะ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คือ ความคิดที่เป็นนามธรรม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C99EFC4E-2920-4D76-9B03-C7FC124A4115}"/>
              </a:ext>
            </a:extLst>
          </p:cNvPr>
          <p:cNvSpPr/>
          <p:nvPr/>
        </p:nvSpPr>
        <p:spPr>
          <a:xfrm>
            <a:off x="1415480" y="3573016"/>
            <a:ext cx="10369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2. เรื่องราวทางศิลปะ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คือ ส่วนที่แสดงความคิดทั้งหมดของศิลปิน สามารถแยกได้เป็น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2.1 การเน้นเนื้อหาด้วยเรื่อง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2.2 เนื้อหาที่เป็นการผลจากการผสมผสานของศิลปินกับเรื่อง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2.3 เนื้อหาที่เป็นอิสระจากเรื่อง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2.4 เนื้อหาไม่มีเรื่อง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8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1B3A7-F9E1-47CE-BE6D-BE8EDC60E722}"/>
              </a:ext>
            </a:extLst>
          </p:cNvPr>
          <p:cNvSpPr/>
          <p:nvPr/>
        </p:nvSpPr>
        <p:spPr>
          <a:xfrm>
            <a:off x="5735960" y="47667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หน่วยที่ 1 หลักการจัดองค์ประกอบศิลป์</a:t>
            </a:r>
            <a:endParaRPr lang="th-TH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6166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ส่วนประกอบขององค์ประกอบศิลป์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A8418-D2F4-4352-902D-6DBE495B2637}"/>
              </a:ext>
            </a:extLst>
          </p:cNvPr>
          <p:cNvSpPr/>
          <p:nvPr/>
        </p:nvSpPr>
        <p:spPr>
          <a:xfrm>
            <a:off x="1398676" y="2905780"/>
            <a:ext cx="5777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 เส้น (</a:t>
            </a:r>
            <a:r>
              <a:rPr lang="en-US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Line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คือ ร่องรอยที่เกิดจากการเคลื่อนที่ของจุด เส้นเป็นพื้นฐานที่สำคัญของงานศิลปะทุกชนิด เส้นมี 2 ลักษณะ คือ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1.1 เส้นตรง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Straight Line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1.2 เส้นโครง (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Curve Line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) 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xmlns="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SDU-</a:t>
            </a:r>
            <a:r>
              <a:rPr lang="en-US" sz="2000" b="1" dirty="0" err="1">
                <a:latin typeface="TH Fah kwang" panose="02000506000000020004" pitchFamily="2" charset="-34"/>
                <a:cs typeface="TH Fah kwang" panose="02000506000000020004" pitchFamily="2" charset="-34"/>
              </a:rPr>
              <a:t>ComSci</a:t>
            </a:r>
            <a:r>
              <a:rPr lang="en-US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1/63</a:t>
            </a:r>
            <a:endParaRPr lang="th-TH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909750-3A41-4888-BC6C-4CDD4C81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994714"/>
            <a:ext cx="1857375" cy="264795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36386A-10E1-4122-8248-A2EC4135F528}"/>
              </a:ext>
            </a:extLst>
          </p:cNvPr>
          <p:cNvSpPr/>
          <p:nvPr/>
        </p:nvSpPr>
        <p:spPr>
          <a:xfrm>
            <a:off x="7176120" y="581194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รูปที่ 1.3 เส้น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4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1816</Words>
  <Application>Microsoft Office PowerPoint</Application>
  <PresentationFormat>กำหนดเอง</PresentationFormat>
  <Paragraphs>176</Paragraphs>
  <Slides>34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Windows User</cp:lastModifiedBy>
  <cp:revision>206</cp:revision>
  <dcterms:created xsi:type="dcterms:W3CDTF">2019-02-26T06:37:08Z</dcterms:created>
  <dcterms:modified xsi:type="dcterms:W3CDTF">2020-07-02T13:46:42Z</dcterms:modified>
</cp:coreProperties>
</file>