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4" r:id="rId11"/>
    <p:sldId id="295" r:id="rId12"/>
    <p:sldId id="297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285" r:id="rId3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1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3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34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1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3EB5-657C-4FCC-8820-4A5FA8CB785D}" type="datetimeFigureOut">
              <a:rPr lang="th-TH" smtClean="0"/>
              <a:t>28/05/62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F1Jcb6U8P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7889F863-9732-4927-BC09-52B38F04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1916832"/>
            <a:ext cx="8208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5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วิชา </a:t>
            </a:r>
            <a:r>
              <a:rPr lang="th-TH" altLang="th-TH" sz="54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องค์ประกอบศิลป์สำหรับงานคอมพิวเตอร์</a:t>
            </a:r>
            <a:endParaRPr kumimoji="0" lang="en-US" altLang="th-TH" sz="6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="" xmlns:a16="http://schemas.microsoft.com/office/drawing/2014/main" id="{AF660808-21AE-4E4B-BEEE-9F9A25491BC8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623185EA-C328-48B6-A105-C11C66AA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1030" name="Picture 6" descr="à¸à¸¥à¸à¸²à¸£à¸à¹à¸à¸«à¸²à¸£à¸¹à¸à¸ à¸²à¸à¸ªà¸³à¸«à¸£à¸±à¸ illustrator transparent background">
            <a:extLst>
              <a:ext uri="{FF2B5EF4-FFF2-40B4-BE49-F238E27FC236}">
                <a16:creationId xmlns="" xmlns:a16="http://schemas.microsoft.com/office/drawing/2014/main" id="{C989C9E7-3A4C-4571-89A7-2CCDCF31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222570"/>
            <a:ext cx="8096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342729A2-0C0A-438D-A4D8-6E8BB526541E}"/>
              </a:ext>
            </a:extLst>
          </p:cNvPr>
          <p:cNvSpPr/>
          <p:nvPr/>
        </p:nvSpPr>
        <p:spPr>
          <a:xfrm>
            <a:off x="4868741" y="3054393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รหัสวิชา 2204-2101</a:t>
            </a:r>
          </a:p>
        </p:txBody>
      </p:sp>
    </p:spTree>
    <p:extLst>
      <p:ext uri="{BB962C8B-B14F-4D97-AF65-F5344CB8AC3E}">
        <p14:creationId xmlns:p14="http://schemas.microsoft.com/office/powerpoint/2010/main" val="34874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268760"/>
            <a:ext cx="105851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1.2.2  หลักการจัดองค์ประกอบพื้นฐาน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หลักการจัดองค์ประกอบพื้นฐาน คือ สิ่งที่แสดงแนวคิดเกี่ยวกับเนื้อหาและเรื่องราวของศิลปินให้เห็นสิ่งต่อไปนี้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เอกภาพ (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Unity)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การนำองค์ประกอบของศิลปะมาจัดเข้าด้วยกันให้แต่ละหน่วยมีความสัมพันธ์ เกี่ยวข้องซึ่งกันและกัน ประสานกลมกลืนเกิดเป็นผลรวมที่แบ่งแยกไม่ได้ โดยถ่ายทอดเป็นผลงานศิลปะด้วยกระบวนการศิลปะ</a:t>
            </a:r>
          </a:p>
        </p:txBody>
      </p:sp>
      <p:pic>
        <p:nvPicPr>
          <p:cNvPr id="2050" name="Picture 2" descr="https://8e9811de-a-62cb3a1a-s-sites.googlegroups.com/site/artcompositionforcomputer005/hnwy-thi-1-khwam-hmay-xngkh-prakxb-silp/1-2-khwam-sakhay-khxng-xngkh-prakxb-silp/1.1.jpg?attachauth=ANoY7cp5iB1HKn6SK8h0V4JHnx0EAsGD_z9bWLd55WbkbvAAg8nA5pYgX30yzw-BHCpl9vJD2dS0gc92nSbWNFPVlSYw0gwlOH5w1XzjgBa0irQR24IlhHpeu1Kvlbz7cs596WvvdBcAW4cl75LgsVK8GVsGgsMGJPBOpH8QD31rr5OAil8uOdsBM_HsKvdMATyeygA2ETf3eFsY83THX60uO6_x6tXmF4Nw7qxYQuI5DIwP-Ygjp4_XbdbpC30h02VTmUX4Tk7cYxJ9L5KvxBkMIXkAHhZjRncYgTSPZJuDQwf3MjipZkWOe7d9h1JEmtNAAeSy0Wqv1N1_TnRuCSmX5OClQd5tgA%3D%3D&amp;attredirects=0">
            <a:extLst>
              <a:ext uri="{FF2B5EF4-FFF2-40B4-BE49-F238E27FC236}">
                <a16:creationId xmlns="" xmlns:a16="http://schemas.microsoft.com/office/drawing/2014/main" id="{CAADA8B6-0ED0-4787-B6F1-AB52F2E6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124206"/>
            <a:ext cx="4300757" cy="24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3032263" y="5734068"/>
            <a:ext cx="474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1.2 แสดงการจัดองค์ประกอบศิลป์</a:t>
            </a:r>
            <a:r>
              <a:rPr lang="en-US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268760"/>
            <a:ext cx="106571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1.2.2  หลักการจัดองค์ประกอบพื้นฐาน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ดุลยภาพ (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Balance)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การนำองค์ประกอบของศิลปะมาจัดเข้าด้วยกันให้เกิดความเท่ากันหรือสมดุล โดยมีเส้นแกนสมมุติ 2 เส้น เป็นตัวกำหนดดุลยภาพ เส้นแกนสมมุติจะทำหน้าที่แบ่งภาพออกเป็นด้านซ้ายและด้านขวา หรือด้านบนหรือด้านล่าง เพื่อให้ผลงานศิลปะที่ปรากฏเกิดความสมดุลในลักษณะใดลักษณะใดลักษณะหนึ่ง เช่น แบบซ้าย ขวา เหมือนกันและแบบซ้าย ขวา ไม่เหมือนกันอีกทั้งการจัดภาพที่มีความพอดีและเหมาะสม ให้เกิดน้ำหนักการจัดวางซ้ายขวาทั้งสองข้างเท่ากัน โดยแบ่งความสมดุลออกเป็น 2 ประเภท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1)  ความสมดุลแบบสองข้างไม่เท่ากัน เป็นการจัดการองค์ประกอบศิลป์ที่ไม่เท่ากัน หรือไม่เหมือนกัน แต่เท่ากันด้วนความรู้สึก โดยดูจากน้ำหนักส่วนรวมของภาพ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2)  ความสมดุลแบบสองข้างเท่ากัน เป็นการจัดวางองค์ประกอบให้มีน้ำหนักเท่ากัน โดยส่วนมากจะปรากฏในจิตกรรมไทย หรือภาพที่แสดงสัญลักษณ์ไทย</a:t>
            </a:r>
          </a:p>
        </p:txBody>
      </p:sp>
    </p:spTree>
    <p:extLst>
      <p:ext uri="{BB962C8B-B14F-4D97-AF65-F5344CB8AC3E}">
        <p14:creationId xmlns:p14="http://schemas.microsoft.com/office/powerpoint/2010/main" val="23870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4176275" y="5385882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1.3 แสดงการจัดดุลยภาพ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CE4FB96B-2FC5-4FDF-9850-5F5F46F66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72" y="2329716"/>
            <a:ext cx="1081478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268760"/>
            <a:ext cx="10585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1.2.2  หลักการจัดองค์ประกอบพื้นฐาน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3. จุดเด่น (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Dominance)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ส่วนสำคัญที่ปรากฏชัด สะดุดตาที่สุดในงานศิลปะ จุดเด่นจะช่วยสร้างความน่าสนใจในผลงานให้ภาพเขียนมีความสวยงาม มีชีวิตชีวายิ่งขึ้น จุดเด่นเกิดจากการจัดวางที่เหมาะสม และรู้จักการเน้นภาพ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Emphasis)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ที่ดี จุดเด่นมี 2 แบบ คือ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</a:t>
            </a:r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1) จุดเด่นหลัก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เป็นภาพที่มีความสำคัญมากที่สุดในเรื่องที่จะเขียน แสดงออกถึงเรื่องราวที่ชัดเจน เด่นชัดที่สุดในภาพ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</a:t>
            </a:r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2) จุดเด่นรอง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เป็นภาพประกอบของจุดเด่นหลัก ทำหน้าที่สนับสนุนจุดเด่นหลัก ให้ภาพมีความสวยงามยิ่งขึ้น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1762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268760"/>
            <a:ext cx="100811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1.2.2  หลักการจัดองค์ประกอบพื้นฐาน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 ความขัดแย้ง (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Contrast)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ความไม่ประสานสัมพันธ์กันหรือไม่เข้ากัน เช่น เส้นที่แตกต่างกัน รูปร่างหรือรูปทรงที่แตกต่างกันทั้งลักษณะรูปแบบและขนาด ลักษณะผิวหยาบ กับผิวละเอียด สีตรงกันข้าม หรือสีตัดกัน เป็นต้น</a:t>
            </a:r>
          </a:p>
          <a:p>
            <a:pPr algn="thaiDist"/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5.  ความกลมกลืน (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Harmony)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ลักษณะการประสานสัมพันธ์กันขององค์ประกอบศิลป์ต่าง ๆ เช่น จุด เส้น รูปร่าง รูปทรง ขนาด สัดส่วน ค่าน้ำหนัก ลักษณะผิว จังหวะ บริเวณว่าง สี เมื่อนำมาประกอบกันแล้วต้องสนับสนุนกัน เข้ากันได้ดี ไม่ขัดแย้งกัน</a:t>
            </a:r>
          </a:p>
        </p:txBody>
      </p:sp>
    </p:spTree>
    <p:extLst>
      <p:ext uri="{BB962C8B-B14F-4D97-AF65-F5344CB8AC3E}">
        <p14:creationId xmlns:p14="http://schemas.microsoft.com/office/powerpoint/2010/main" val="5300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268760"/>
            <a:ext cx="102971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1.3 ทัศนศิลป์</a:t>
            </a:r>
            <a:endParaRPr lang="en-US" sz="36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ทัศนศิลป์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คือ กระบวนการถ่ายทอดผลงานทางศิลปะ การทำงานศิลปะอย่างมีจิตนาการ ความคิดสร้างสรรค์ มีระบบระเบียบเป็นขั้นเป็นตอน การสร้างสรรค์งานอย่างมีประสิทธิภาพสวยงาม มีการปฏิบัติงานตมแผนและมีการพัฒนาผลงานให้ดีขึ้นอย่างต่อเนื่อง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ทัศนศิลป์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คือ ศิลปะที่มองเห็นได้ การรับรู้ทางจักษุประสาท โดยการมองเห็นสาร วัตถุ และสรรพสิ่งต่าง ๆ ที่เข้ามากระทบ รวมถึงมนุษย์ และสัตว์ จะด้วยการหยุดนิ่ง หรือเคลื่อนไหวก็ตาม หรือจะด้วยการปรุงแต่ง หรือไม่ปรุงแต่งก็ตาม ก่อให้เกิดปัจจัยสมมุติต่อจิตใจ และอารมณ์ของมนุษย์ อาจจะเป็นไปในทางเดียวกันหรือไม่ก็ตาม มีขั้นตอนและกระบวนการในการถ่ายถอดที่มีลักษณะเฉพาะ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268760"/>
            <a:ext cx="102971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1.3 ทัศนศิลป์</a:t>
            </a:r>
            <a:endParaRPr lang="en-US" sz="36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ทัศนศิลป์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คือ เป็นการแปลความหมายทางศิลปะที่แตกต่างกันไปขึ้นอยู่กับมุมมองของแต่ละบุคคล ในงานศิลปะชิ้นเดียวกัน ซึ่งไร้ขอบเขตของจินตนาการ ไม่มีกรอบที่แน่นอน ขึ้นอยู่กับอารมณ์ของบุคคลในขณะทัศนศิลป์นั้น แนวคิดทัศนศิลป์เป็นศิลปะที่รับรู้ได้ด้วยการมอง ได้แก่ รูปภาพวิวทิวทัศน์ทั่วไปเป็นสำคัญอับดับต้น ๆ รูปภาพคนเหมือน ภาพล้อ ภาพสิ่งของต่าง ๆ ก็ล้วนแล้วแต่เป็นเรื่องของทัศนศิลป์ด้วนกันทั้งสิ้น ซึ่งถ้ากล่าวว่าทัศนศิลป์เป็นความงามทางศิลปะที่ได้จากการมองหรือทัศนานั้นเอง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4176275" y="5385882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1.4 รูปแสดงทัศนศิลป์แบบไทย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652CB2DC-DAF3-4716-892E-F106C4FB2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1585216"/>
            <a:ext cx="5963394" cy="3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3DCDF94F-EAFE-4FBA-9C0F-57C408C9EE1A}"/>
              </a:ext>
            </a:extLst>
          </p:cNvPr>
          <p:cNvSpPr/>
          <p:nvPr/>
        </p:nvSpPr>
        <p:spPr>
          <a:xfrm>
            <a:off x="3791744" y="5373216"/>
            <a:ext cx="399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  <a:hlinkClick r:id="rId3"/>
              </a:rPr>
              <a:t>https://youtu.be/2F1Jcb6U8PM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8EC3161F-5AC5-46AD-A79D-15DE043BB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598" y="1636132"/>
            <a:ext cx="7082755" cy="37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268760"/>
            <a:ext cx="101531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 ทัศนธาตุ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ทัศนธาตุ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Visual Elements)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ในทางทัศนศิลป์ หมายถึง ส่วนประกอบของศิลปะที่มองเห็นได้ ประกอบไปด้วย จุด เส้น รูปร่าง รูปทรง น้ำหนักอ่อน-แก่ สี บริเวณว่าง และพื้นผิว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1.4.1  จุดและเส้น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จุด (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Dot)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รอยหรือแต้มที่มีลักษณะกลม ๆ ปรากฏที่พื้นผิว ซึ่งเกิดจากการจิ้ม กด กระแทกด้วยวัสดุ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อุป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กรต่าง ๆ เช่น ดินสอ ปากกา พู่กัน และวัสดุปลายแหลมทุกชนิด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เป็นต้นกำเนิดของเส้น รูปร่าง รูปทรง แสงเงา พื้นผิว ฯลฯ เช่น นำจุดมาวางเรียงต่อกันจะเกิดเป็นเส้น และการนำจุดมาวางให้เหมาะสมก็จะเกิดเป็นรูปร่าง รูปทรง และลักษณะผิวได้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</a:t>
            </a:r>
            <a:r>
              <a:rPr lang="th-TH" sz="3200" b="1" dirty="0" smtClean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หลักการจัดองค์ประกอบ</a:t>
            </a:r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7944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หัวข้อเรื่อง (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Topics)</a:t>
            </a:r>
          </a:p>
          <a:p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1.1 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ความหมายขององค์ประกอบศิลป์</a:t>
            </a: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1.2  ความสำคัญขององค์ประกอบศิลป์</a:t>
            </a: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1.3  ทัศนศิลป์</a:t>
            </a:r>
          </a:p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1.4  ทัศนธาตุ</a:t>
            </a:r>
          </a:p>
        </p:txBody>
      </p:sp>
    </p:spTree>
    <p:extLst>
      <p:ext uri="{BB962C8B-B14F-4D97-AF65-F5344CB8AC3E}">
        <p14:creationId xmlns:p14="http://schemas.microsoft.com/office/powerpoint/2010/main" val="10884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268760"/>
            <a:ext cx="99371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 ทัศนธาตุ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1.4.1 จุดและเส้น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เส้น (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Line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การนำตจุดหลาย ๆ จุดมาเรียงต่อกันไปในทางใดทิศทางหนึ่งเป็นทางยาว หรือสิ่งที่เกิดจากการขูดขีด เขียน ลากให้เกิดเป็นริ้วรอย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เป็นสิ่งที่มีผลต่อการรับรู้ เพราะทำให้เกิดความรู้สึกต่ออารมณ์และจิตใจของมนุษย์ เป้นพื้นฐานสำคัญของศิลปะทุกแขนง ใช้ร่างกายเพื่อถ่ายทอดสิ่งที่เห็นและสิ่งที่คิดจินตนาการให้ปรากฏเป็นรูป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เส้นนอน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ให้ความรู้สึกกว้างขวาง เงียบสงบนิ่ง ราบเรียบ ผ่อนคลายสายตา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เส้นตั้ง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ให้ความรู้สึกสูงสง่า มั่นคง แข็งแรง รุ่งเรือง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268760"/>
            <a:ext cx="99371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 ทัศนธาตุ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1.4.1 จุดและเส้น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เส้นเฉียง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ให้ความรู้สึกไม่มั่นคง เคลื่อนไหวรวดเร็ว แปรปรวน</a:t>
            </a:r>
          </a:p>
          <a:p>
            <a:pPr algn="thaiDist"/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เส้นโค้ง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ให้ความรู้สึกอ่อนไหว สุภาพอ่อนโยน สบาย นุ่มนวล เย้ายวน</a:t>
            </a:r>
          </a:p>
          <a:p>
            <a:pPr algn="thaiDist"/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เส้นโค้งก้นหอย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ให้ความรู้สึกเคลื่อนไหว การคลี่คลาย ขยายตัว มึนงง</a:t>
            </a:r>
          </a:p>
          <a:p>
            <a:pPr algn="thaiDist"/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เส้นซิกแซกหรือเส้นฟันปลา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ให้ความรู้สึกรุนแรง กระแทกเป็นห้วง ๆ</a:t>
            </a:r>
          </a:p>
          <a:p>
            <a:pPr algn="thaiDist"/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เส้นประ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ให้ความรู้สึกไม่ต่อเนื่อง ไม่มั่นคง ไม่แน่นอน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3586456" y="5750681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1.5 จุดและเส้น</a:t>
            </a:r>
          </a:p>
        </p:txBody>
      </p:sp>
      <p:pic>
        <p:nvPicPr>
          <p:cNvPr id="3074" name="Picture 2" descr="https://sites.google.com/site/artcompositionforcomputer005/_/rsrc/1468871196427/hnwy-thi-1-khwam-hmay-xngkh-prakxb-silp/1-4-thasn-thatu/line.jpg">
            <a:extLst>
              <a:ext uri="{FF2B5EF4-FFF2-40B4-BE49-F238E27FC236}">
                <a16:creationId xmlns="" xmlns:a16="http://schemas.microsoft.com/office/drawing/2014/main" id="{54CC8E3C-D519-48DB-BCCA-FC5B7439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38" y="1412776"/>
            <a:ext cx="4926285" cy="42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83432" y="960388"/>
            <a:ext cx="108732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 ทัศนธาตุ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1.4.2 รูปร่างรูปทรง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รูปร่าง (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Shape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เส้นรอบนอกทางกายภาพของวัตถุ สิ่งของเครื่องใช้ คน สัตว์ และพืช มีลักษณะ 2 มิติ มีความกว้างและความยาว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รูปร่างแบ่งออกเป็น 3 ประเภทคือ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รูปร่างธรรมชาติ (</a:t>
            </a:r>
            <a:r>
              <a:rPr lang="en-US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Natural Shape)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รูปร่างที่เกิดขึ้นเองตามธรรมชาติ เช่น คน สัตว์ และพืช เป็นต้น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รูปร่างเรขาคณิต (</a:t>
            </a:r>
            <a:r>
              <a:rPr lang="en-US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Geometrical Shape)</a:t>
            </a:r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รูปร่างที่มนุษย์สร้างขึ้น มีโครงสร้างแน่นอน เช่น รูปสามเหลี่ยม รูปวงกลม เป็นต้น</a:t>
            </a:r>
          </a:p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รูปร่างอิสระ (</a:t>
            </a:r>
            <a:r>
              <a:rPr lang="en-US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Free Shape)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รูปร่างที่เกิดขึ้นตามความต้องการของผู้สร้างสรรค์ให้ความรู้สึกที่เป็นเสรี ไม่มีโครงสร้างที่แน่นอนของตัวเอง เป็นไปตามอิทธิพลของสิ่งแวดล้อม เช่น รูปร่างของหยดน้ำ เมฆ และควัน เป็นต้น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3586456" y="5750681"/>
            <a:ext cx="4669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1.6 รูปร่างและรูปทรงเรขาคณิต</a:t>
            </a:r>
          </a:p>
        </p:txBody>
      </p:sp>
      <p:pic>
        <p:nvPicPr>
          <p:cNvPr id="11266" name="Picture 2" descr="https://sites.google.com/site/artcompositionforcomputer005/_/rsrc/1468871194360/hnwy-thi-1-khwam-hmay-xngkh-prakxb-silp/1-4-thasn-thatu/1.4.jpg">
            <a:extLst>
              <a:ext uri="{FF2B5EF4-FFF2-40B4-BE49-F238E27FC236}">
                <a16:creationId xmlns="" xmlns:a16="http://schemas.microsoft.com/office/drawing/2014/main" id="{06D30D32-3A8F-4F5F-A11B-A1B0CA65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43"/>
            <a:ext cx="9289032" cy="45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83432" y="960388"/>
            <a:ext cx="108732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 ทัศนธาตุ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1.4.2 รูปร่างรูปทรง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รูปทรง (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Form)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โครงสร้างทั้งหมดของวัตถุที่ปรากฏแก่สายตาในลักษณะ 3 มิติ คือ มีทั้งส่วนกว้าง ส่วนหนาหรือลึก คือ จะให้ความรู้สึกเป็นแท่ง มีเนื้อที่ภายใน มีปริมาตร และมีน้ำหนัก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</a:t>
            </a:r>
          </a:p>
        </p:txBody>
      </p:sp>
      <p:pic>
        <p:nvPicPr>
          <p:cNvPr id="12290" name="Picture 2" descr="https://sites.google.com/site/artcompositionforcomputer005/_/rsrc/1468871197020/hnwy-thi-1-khwam-hmay-xngkh-prakxb-silp/1-4-thasn-thatu/1.5.jpg?height=308&amp;width=400">
            <a:extLst>
              <a:ext uri="{FF2B5EF4-FFF2-40B4-BE49-F238E27FC236}">
                <a16:creationId xmlns="" xmlns:a16="http://schemas.microsoft.com/office/drawing/2014/main" id="{F5B286D4-AB5B-407A-A5D1-884AFA20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979524"/>
            <a:ext cx="3389040" cy="26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0CB7FFA4-473D-4DC6-8B53-C04A7E297F5F}"/>
              </a:ext>
            </a:extLst>
          </p:cNvPr>
          <p:cNvSpPr/>
          <p:nvPr/>
        </p:nvSpPr>
        <p:spPr>
          <a:xfrm>
            <a:off x="2386264" y="5758541"/>
            <a:ext cx="2728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1.7  รูปมิติและเงา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6BC790B6-E6E9-41F1-9A2B-0935637E4248}"/>
              </a:ext>
            </a:extLst>
          </p:cNvPr>
          <p:cNvSpPr/>
          <p:nvPr/>
        </p:nvSpPr>
        <p:spPr>
          <a:xfrm>
            <a:off x="5843448" y="3602708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น้ำหนักอ่อน-แก่ (</a:t>
            </a:r>
            <a:r>
              <a:rPr lang="en-US" sz="24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Value) </a:t>
            </a:r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จำนวนความเข้ม ความอ่อนของสีต่าง ๆ และแสงเงาตามที่ประสาทตารับรู้ เมื่อเทียบกับน้ำหนักของสีขาว-ดำ ความอ่อนแก่ของแสงเงาทำให้เกิดมิติ เกิดระยะใกล้ใกลและสัมพันธ์กับเรื่องสีโดยตรง</a:t>
            </a:r>
          </a:p>
        </p:txBody>
      </p:sp>
    </p:spTree>
    <p:extLst>
      <p:ext uri="{BB962C8B-B14F-4D97-AF65-F5344CB8AC3E}">
        <p14:creationId xmlns:p14="http://schemas.microsoft.com/office/powerpoint/2010/main" val="15330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83432" y="960388"/>
            <a:ext cx="110892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 ทัศนธาตุ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1.4.3 สี พื้นผิว การใช้สี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สี (</a:t>
            </a:r>
            <a:r>
              <a:rPr lang="en-US" sz="3200" b="1" u="sng" dirty="0" err="1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Colour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สิ่งที่ปรากฏอยู่ทั่วไปรอบ ๆ ตัวเรา ไม่ว่าจะเป็นสีที่เกิดขึ้นเองในธรรมชาติหรือสิ่งที่มนุษย์สร้างขึ้น สีทำให้เกิดความรู้สึกแตกต่างมากมาย เช่น ทำให้รู้สึกสดใสร่าเริง ตื่นเต้น หม่นหมอง หรือเศร้าซึมได้ เป็นต้น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วรรณะของสี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Tone)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จากวงจรสีธรรมชาติ ในทางศิลปะได้มีการแบ่งวรรณะของสีออกเป็น 2 วรรณะ คือ สีวรรณะร้อน ได้แก่ สีที่มีความรู้สึกอบอุ่นหรือร้อน เช่น สีเหลือง ส้มเหลือง ส้ม ส้มแดง แดง ม่วงแดง เป็นต้น ส่วนสีวรรณะเย็น ได้แก่ สีที่ให้ความรู้สึกเย็น สงบ สบาย เช่น สีเขียว เขียวเหลือง เขียวน้ำเงิน น้ำเงิน ม่วงน้ำเงิน ม่วง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8351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83432" y="960388"/>
            <a:ext cx="104411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 ทัศนธาตุ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1.4.3 สี พื้นผิว การใช้สี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   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2. ค่าของสี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Value of Color)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สีใดสีหนึ่งทำให้ค่อย ๆ จางลงจนขาวหรือสว่างและทำให้ค่อย ๆ เข้มขึ้นจนมืด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3. สีเอกรงค์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Monochrome)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สีที่แสดงอิทธิพลเด่นชัดออกมาเพียงสีเดียว หรือใช้เพียงสีเดียวในการเขียนภาพโดยให้ค่าของสีอ่อน กลาง แก่ คล้ายกับภายถ่ายขาวดำ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4. สีส่วนรวม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Tonality)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สีใดสีหนึ่งที่ให้อิทธิพลเหนือสีอื่นทั้งหมด เช่น การเขียนภาพทิวทัศน์ปรากฏสีส่วนรวมเป็นสีเขียว สีน้ำเงิน เป็นต้น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5. สีตรงข้ามกันหรือสีตัดกัน (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Contrast)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สีที่อยู่ตรงข้ามกันในวงจรสีธรรมชาติ เช่น สีแดงกับสีเขียว สีน้ำเงินกับสีส้ม สีม่วงกับสีเหลือง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9510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83432" y="960388"/>
            <a:ext cx="104411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1.4 ทัศนธาตุ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1.4.4 บริเวณว่าง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บริเวณว่าง (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Space)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บริเวณที่เป็นความว่างไม่ใช่ส่วนที่เป็นรูปทรงหรือเนื้อหาในการจัดองค์ประกอบใดก็ตามถ้าปล่อยให้มีพื้นที่ว่างมากและให้มีรูปทรงน้อย การจัดนั้นจะให้ความรู้สึกอ้างว้างโดดเดี่ยว</a:t>
            </a:r>
          </a:p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1.4.5 พื้นผิว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พื้นผิว (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Texture)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พื้นผิวของวัตถุต่าง ๆ ที่เกิดจากธรรมชาติและมนุษย์สร้างสรรค์ขึ้น พื้นผิวของวัตถุที่แตกต่างกัน ย่อมให้ความรู้สึกที่แตกต่างกันด้วย</a:t>
            </a:r>
          </a:p>
        </p:txBody>
      </p:sp>
    </p:spTree>
    <p:extLst>
      <p:ext uri="{BB962C8B-B14F-4D97-AF65-F5344CB8AC3E}">
        <p14:creationId xmlns:p14="http://schemas.microsoft.com/office/powerpoint/2010/main" val="509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CACF494D-519A-4791-A778-7878F98C4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677551"/>
            <a:ext cx="6766223" cy="3856396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8DCEF0F0-BA93-4E1D-8089-E6D2C5A0BD00}"/>
              </a:ext>
            </a:extLst>
          </p:cNvPr>
          <p:cNvSpPr/>
          <p:nvPr/>
        </p:nvSpPr>
        <p:spPr>
          <a:xfrm>
            <a:off x="4655840" y="5573036"/>
            <a:ext cx="482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https://youtu.be/HfnnwlBGSBo</a:t>
            </a:r>
          </a:p>
        </p:txBody>
      </p:sp>
    </p:spTree>
    <p:extLst>
      <p:ext uri="{BB962C8B-B14F-4D97-AF65-F5344CB8AC3E}">
        <p14:creationId xmlns:p14="http://schemas.microsoft.com/office/powerpoint/2010/main" val="427056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10297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แนวคิดสำคัญ (</a:t>
            </a:r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Main Idea)</a:t>
            </a: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ในปัจจุบันเทคโนโลยีก้าวเข้าสู่การนำสมัย ไม่ว่าจะมองไปทางใด จะพบคอมพิวเตอร์ได้เข้ามามีบทบาทในงานต่าง ๆ มากยิ่งขึ้นรวมไปถึงงานด้านกราฟิกที่ได้มีการนำเอาคอมพิวเตอร์เข้ามาสร้างสรรค์ในชิ้นงานการออกแบบและเกิดพัฒนาอย่างต่อเนื่อง ซึ่งในหน่วยการเรียนนี้จะศึกษาและทำความเข้าใจกับคอมพิวเตอร์ที่ใช้ในงานกราฟิก</a:t>
            </a:r>
          </a:p>
          <a:p>
            <a:pPr algn="thaiDist"/>
            <a:endParaRPr lang="th-TH" sz="3600" b="1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3" y="796307"/>
            <a:ext cx="6381705" cy="27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à¸à¸¥à¸à¸²à¸£à¸à¹à¸à¸«à¸²à¸£à¸¹à¸à¸ à¸²à¸à¸ªà¸³à¸«à¸£à¸±à¸ Answer and questions?">
            <a:extLst>
              <a:ext uri="{FF2B5EF4-FFF2-40B4-BE49-F238E27FC236}">
                <a16:creationId xmlns="" xmlns:a16="http://schemas.microsoft.com/office/drawing/2014/main" id="{C9D2515F-A6C6-4241-BBCC-79339A1C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19" y="3429000"/>
            <a:ext cx="4448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9404AB7A-8785-4106-AB10-7D5AA179A25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32C235AE-E5FF-45A3-A1F9-10D634FF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10513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สมรรถนะย่อย (</a:t>
            </a:r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Element of Competency)</a:t>
            </a:r>
          </a:p>
          <a:p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แสดงความรู้เกี่ยวกับความหมายองค์ประกอบศิลป์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จุดประสงค์การปฏิบัติ (</a:t>
            </a:r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Performance Objectives)</a:t>
            </a:r>
          </a:p>
          <a:p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บอกความหมายขององค์ประกอบศิลป์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2. อธิบายเกี่ยวกับหลักการขององค์ประกอบศิลป์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3. อธิบายเกี่ยวกับทัศนศิลป์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4. อธิบายเกี่ยวกับทัศนธาตุ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268760"/>
            <a:ext cx="102971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1.1 ความหมายขององค์ประกอบศิลป์</a:t>
            </a:r>
            <a:endParaRPr lang="en-US" sz="36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สิ่งที่ศิลปินและนักออกแบบใช้เป็นสื่อในการแสดงออกและสร้างความหมาย โดยนำมาจัดเข้าด้วยกันและเกิดรูปร่างอันเด่นชัด (สวนศรี ศรีแพงพง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ษ์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. ม.ป.ป. : 82)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เครื่องหมายหรือรูปแบบที่นำมาจัดรวมกันแล้วเกิดรูปร่างต่าง ๆ ที่แสดงออกในการสื่อความหมายและความคิดสร้างสรรค์ (่สิทธิศักดิ์ ธัญศรีสวัสดิ์กุล. ม.ป.ป. : 56)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ศิลปะที่มนุษย์สร้างขึ้นเพื่อแสดงออกทางอารมณ์ ความรู้สึก ความคิด หรือความงามซึ่งประกอบด้วยส่วนที่มนุษย์สร้างขึ้นและส่วนที่เป็นการแสดงออกอันเป็นผลที่เกิดจากโครงสร้างทางวัตถุ (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ชลูด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นิม่เ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สมอ. ม.ป.ป. : 18)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ส่วนประกอบต่าง ๆ ของศิลปะ เช่น จุด เส้น รูปร่าง ขนาด สัดส่วน น้ำหนัก แสงเงา ลักษณะพื้นผิว ที่ว่าง และสี (มานิต กรินพงศ์. ม.ป.ป. : 51)</a:t>
            </a:r>
            <a:endParaRPr lang="th-TH" sz="3200" b="1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268760"/>
            <a:ext cx="102971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1.1 ความหมายขององค์ประกอบศิลป์</a:t>
            </a:r>
            <a:endParaRPr lang="en-US" sz="36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จากความหมายต่าง ๆ ข้างต้นขององค์ประกอบศิลป์ พอสรุปได้ว่า </a:t>
            </a:r>
          </a:p>
          <a:p>
            <a:pPr algn="thaiDist"/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</a:t>
            </a:r>
            <a:r>
              <a:rPr lang="th-TH" sz="3200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หมายถึงสิ่งที่มนุษย์ใช้เป็นสื่อ ในการแสดงออกอย่างสร้างสรรค์ โดยนำส่วนประกอบของศิลปะมาจัดวางรวมกันอย่างสอดคล้องกลมกลืนและมีความหมาย เกิดรูปร่างหรือรูปแบบต่าง ๆ อันเด่นชัด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ซึ่งจากความหมายข้างต้น จะเห็นได้ว่าการที่จะเกิดผลงานศิลปะดี ๆ สักชิ้นนั้นผู้สร้างสรรค์จะต้องใช้กระบวนการที่หลากหลายมาประกอบกัน ได้แก่ องค์ประกอบพื้นฐานทาศิลปะ องค์ประกอบของศิลปะ และการจัดองค์ประกอบของศิลปะ มาถ่ายทอดลงในชิ้นงานหรือผลงานนั้น ๆ เพื่อให้ได้ผลงานที่มีคุณค่าทั้งด้านความงามและมีคุณค่าทางจิตใจ อันเป็นจุดหมายสำคัญที่ศิลปินทุกคนมุ่งหวังให้เกิดแก่ผู้ชมทั้งหลาย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3190800" y="5648497"/>
            <a:ext cx="5378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1.1 แสดงองค์ประกอบศิลป์ต่าง ๆ</a:t>
            </a:r>
            <a:r>
              <a:rPr lang="en-US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="" xmlns:a16="http://schemas.microsoft.com/office/drawing/2014/main" id="{AF39C201-4128-4AED-923B-6ACF9291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484085"/>
            <a:ext cx="8208912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268760"/>
            <a:ext cx="102971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1.2 ความสำคัญขององค์ประกอบศิลป์</a:t>
            </a:r>
            <a:endParaRPr lang="en-US" sz="36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ในการสร้างสรรค์ผลงานศิลปะในสาขาต่าง ๆ ไม่ว่าจะเป็นสาขาวิจิตรศิลป์หรือประยุกต์ศิลป์ ผู้สร้างสรรค์นั้นต้องมีความรู้เบื้องต้นด้านศิลปะมาก่อน และศึกษาถึงหลักการองค์ประกอบพื้นฐาน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1.2.1  องค์ประกอบที่สำคัญ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การจักวางองค์ประกอบเหล่านั้น รวมถึงการกำหนดสี ในลักษณะต่าง ๆ เพิ่มเติมให้เกิดความเข้าใจ เพื่อเวลาที่สร้างผลงานที่มีคุณค่า ความหมายและความงามเป็นที่น่าสนใจแก่ผู้พบเห็น หาดสร้างสรรค์ผลงานโดยขาดองค์ประกอบศิลป์ ผลงานนั้นอาจดูด้อยค่า หมดความหมายหรือไม่น่าสนใจไปเลย ดังนั้นจะเห็นได้ว่าองค์ประกอบศิลป์นั้นมีความสำคัญอย่างมากในการสร้างสรรค์ศิลปะ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1 หลักการจัดองค์ประกอบศิลป์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127448" y="1340768"/>
            <a:ext cx="10297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ศึกษาด้านศิลปะหลายท่านได้ให้ทรรศนะในด้านความสำคัญขององค์ประกอบศิลป์ที่มีต่อการสร้างงานศิลปะไว้ พอจะสรุปได้ดังนี้</a:t>
            </a:r>
          </a:p>
          <a:p>
            <a:pPr algn="thaiDist"/>
            <a:r>
              <a:rPr lang="th-TH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เป็นเสมือนหัวใจดวงหนึ่งของการทำงานศิลปะ เพราะในงานองค์ประกอบศิลป์หนึ่งชิ้น จะประกอบไปด้วย การร่างภาพ (วาดเส้น) การจัดวางให้เกิดความงาม (จัดภาพ) และการใช้สี (ทฤษฎีสี) ซึ่งแต่ละอย่างจะต้องเรียนรู้สู่รายละเอียดลึกลงไปอีก องค์ประกอบศิลปินจึงเป็นพื้นฐานสำคัญที่รวบรวมความรู้หลาย ๆ อย่างไว้ด้วยกัน จึงต้องเรียนรู้ก่อนที่จะศึกษาในเรื่องอื่น ๆ (อนันต์ ประภา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โส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  <a:p>
            <a:pPr algn="thaiDist"/>
            <a:r>
              <a:rPr lang="th-TH" b="1" u="sng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จัดเป็นวิชาที่มีความสำคัญสำหรับผู้ศึกษางานศิลปะ หากว่าขาดความรู้ ความเข้าใจในวิชานี้แล้ว ผลงานที่สร้างขึ้นมาก็ยากที่ประสบความสำเร็จ โดยเฉพาะอย่างยิ่งงานศิลปะสมัยใหม่ที่มีการแสดงเฉพาะ เส้น สี แสง เงา น้ำหนัก พื้นผิว จังหวะ และบริเวณที่ว่าง มีความจำเป็นอย่างยิ่งต้องนำหลักการองค์ประกอบศิลป์มาใช้</a:t>
            </a:r>
          </a:p>
        </p:txBody>
      </p:sp>
    </p:spTree>
    <p:extLst>
      <p:ext uri="{BB962C8B-B14F-4D97-AF65-F5344CB8AC3E}">
        <p14:creationId xmlns:p14="http://schemas.microsoft.com/office/powerpoint/2010/main" val="19314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2598</Words>
  <Application>Microsoft Office PowerPoint</Application>
  <PresentationFormat>Custom</PresentationFormat>
  <Paragraphs>163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lab11</dc:creator>
  <cp:lastModifiedBy>COM9_</cp:lastModifiedBy>
  <cp:revision>119</cp:revision>
  <dcterms:created xsi:type="dcterms:W3CDTF">2019-02-26T06:37:08Z</dcterms:created>
  <dcterms:modified xsi:type="dcterms:W3CDTF">2019-05-28T03:35:00Z</dcterms:modified>
</cp:coreProperties>
</file>