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86" r:id="rId4"/>
    <p:sldId id="301" r:id="rId5"/>
    <p:sldId id="302" r:id="rId6"/>
    <p:sldId id="303" r:id="rId7"/>
    <p:sldId id="304" r:id="rId8"/>
    <p:sldId id="305" r:id="rId9"/>
    <p:sldId id="306" r:id="rId10"/>
    <p:sldId id="307" r:id="rId11"/>
    <p:sldId id="308" r:id="rId12"/>
    <p:sldId id="309" r:id="rId13"/>
    <p:sldId id="310" r:id="rId14"/>
    <p:sldId id="311" r:id="rId15"/>
    <p:sldId id="312" r:id="rId16"/>
    <p:sldId id="313" r:id="rId17"/>
    <p:sldId id="314" r:id="rId18"/>
    <p:sldId id="315" r:id="rId19"/>
    <p:sldId id="285" r:id="rId20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A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744" y="-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13EB5-657C-4FCC-8820-4A5FA8CB785D}" type="datetimeFigureOut">
              <a:rPr lang="th-TH" smtClean="0"/>
              <a:t>03/06/62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3D25B-17AF-45F4-9A8B-8859C16954E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22100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13EB5-657C-4FCC-8820-4A5FA8CB785D}" type="datetimeFigureOut">
              <a:rPr lang="th-TH" smtClean="0"/>
              <a:t>03/06/62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3D25B-17AF-45F4-9A8B-8859C16954E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9863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13EB5-657C-4FCC-8820-4A5FA8CB785D}" type="datetimeFigureOut">
              <a:rPr lang="th-TH" smtClean="0"/>
              <a:t>03/06/62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3D25B-17AF-45F4-9A8B-8859C16954E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18885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13EB5-657C-4FCC-8820-4A5FA8CB785D}" type="datetimeFigureOut">
              <a:rPr lang="th-TH" smtClean="0"/>
              <a:t>03/06/62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3D25B-17AF-45F4-9A8B-8859C16954E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20303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13EB5-657C-4FCC-8820-4A5FA8CB785D}" type="datetimeFigureOut">
              <a:rPr lang="th-TH" smtClean="0"/>
              <a:t>03/06/62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3D25B-17AF-45F4-9A8B-8859C16954E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36702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13EB5-657C-4FCC-8820-4A5FA8CB785D}" type="datetimeFigureOut">
              <a:rPr lang="th-TH" smtClean="0"/>
              <a:t>03/06/62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3D25B-17AF-45F4-9A8B-8859C16954E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45452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13EB5-657C-4FCC-8820-4A5FA8CB785D}" type="datetimeFigureOut">
              <a:rPr lang="th-TH" smtClean="0"/>
              <a:t>03/06/62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3D25B-17AF-45F4-9A8B-8859C16954E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26904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13EB5-657C-4FCC-8820-4A5FA8CB785D}" type="datetimeFigureOut">
              <a:rPr lang="th-TH" smtClean="0"/>
              <a:t>03/06/62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3D25B-17AF-45F4-9A8B-8859C16954E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34347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13EB5-657C-4FCC-8820-4A5FA8CB785D}" type="datetimeFigureOut">
              <a:rPr lang="th-TH" smtClean="0"/>
              <a:t>03/06/62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3D25B-17AF-45F4-9A8B-8859C16954E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04577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13EB5-657C-4FCC-8820-4A5FA8CB785D}" type="datetimeFigureOut">
              <a:rPr lang="th-TH" smtClean="0"/>
              <a:t>03/06/62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3D25B-17AF-45F4-9A8B-8859C16954E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38356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13EB5-657C-4FCC-8820-4A5FA8CB785D}" type="datetimeFigureOut">
              <a:rPr lang="th-TH" smtClean="0"/>
              <a:t>03/06/62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3D25B-17AF-45F4-9A8B-8859C16954E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82192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13EB5-657C-4FCC-8820-4A5FA8CB785D}" type="datetimeFigureOut">
              <a:rPr lang="th-TH" smtClean="0"/>
              <a:t>03/06/62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63D25B-17AF-45F4-9A8B-8859C16954E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68221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id="{7889F863-9732-4927-BC09-52B38F0464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7568" y="1916832"/>
            <a:ext cx="8208912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th-TH" sz="54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SP SUAN DUSIT" panose="02000000000000000000" pitchFamily="2" charset="0"/>
                <a:cs typeface="SP SUAN DUSIT" panose="02000000000000000000" pitchFamily="2" charset="0"/>
              </a:rPr>
              <a:t>วิชา </a:t>
            </a:r>
            <a:r>
              <a:rPr lang="th-TH" altLang="th-TH" sz="5400" b="1" dirty="0">
                <a:solidFill>
                  <a:schemeClr val="accent6">
                    <a:lumMod val="75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องค์ประกอบศิลป์สำหรับงานคอมพิวเตอร์</a:t>
            </a:r>
            <a:endParaRPr kumimoji="0" lang="en-US" altLang="th-TH" sz="6600" b="1" i="0" u="none" strike="noStrike" cap="none" normalizeH="0" baseline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AF660808-21AE-4E4B-BEEE-9F9A25491BC8}"/>
              </a:ext>
            </a:extLst>
          </p:cNvPr>
          <p:cNvSpPr/>
          <p:nvPr/>
        </p:nvSpPr>
        <p:spPr>
          <a:xfrm>
            <a:off x="0" y="6444989"/>
            <a:ext cx="12192000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สอนโดย ผู้ช่วยศาสตราจารย์ จุฑาวุฒิ จันทรมาลี 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SDU-</a:t>
            </a:r>
            <a:r>
              <a:rPr lang="en-US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ComSci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 2/61</a:t>
            </a:r>
            <a:endParaRPr lang="th-TH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623185EA-C328-48B6-A105-C11C66AAEA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896" y="6468314"/>
            <a:ext cx="692570" cy="389686"/>
          </a:xfrm>
          <a:prstGeom prst="rect">
            <a:avLst/>
          </a:prstGeom>
        </p:spPr>
      </p:pic>
      <p:pic>
        <p:nvPicPr>
          <p:cNvPr id="1030" name="Picture 6" descr="à¸à¸¥à¸à¸²à¸£à¸à¹à¸à¸«à¸²à¸£à¸¹à¸à¸ à¸²à¸à¸ªà¸³à¸«à¸£à¸±à¸ illustrator transparent background">
            <a:extLst>
              <a:ext uri="{FF2B5EF4-FFF2-40B4-BE49-F238E27FC236}">
                <a16:creationId xmlns:a16="http://schemas.microsoft.com/office/drawing/2014/main" id="{C989C9E7-3A4C-4571-89A7-2CCDCF31BE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6" y="3222570"/>
            <a:ext cx="8096250" cy="241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342729A2-0C0A-438D-A4D8-6E8BB526541E}"/>
              </a:ext>
            </a:extLst>
          </p:cNvPr>
          <p:cNvSpPr/>
          <p:nvPr/>
        </p:nvSpPr>
        <p:spPr>
          <a:xfrm>
            <a:off x="4868741" y="3054393"/>
            <a:ext cx="24545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>
                <a:solidFill>
                  <a:srgbClr val="0070C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รหัสวิชา 2204-2101</a:t>
            </a:r>
          </a:p>
        </p:txBody>
      </p:sp>
    </p:spTree>
    <p:extLst>
      <p:ext uri="{BB962C8B-B14F-4D97-AF65-F5344CB8AC3E}">
        <p14:creationId xmlns:p14="http://schemas.microsoft.com/office/powerpoint/2010/main" val="34874727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411B3A7-F9E1-47CE-BE6D-BE8EDC60E722}"/>
              </a:ext>
            </a:extLst>
          </p:cNvPr>
          <p:cNvSpPr/>
          <p:nvPr/>
        </p:nvSpPr>
        <p:spPr>
          <a:xfrm>
            <a:off x="5879976" y="476672"/>
            <a:ext cx="6192688" cy="58477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r"/>
            <a:r>
              <a:rPr lang="th-TH" sz="3200" b="1" dirty="0">
                <a:solidFill>
                  <a:schemeClr val="bg1"/>
                </a:solidFill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หน่วยการเรียนรู้ที่ 2  ธาตุทางทัศนศิลป์</a:t>
            </a:r>
          </a:p>
        </p:txBody>
      </p:sp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C1F18FA9-5097-4576-9D84-0F0B30FEEDA5}"/>
              </a:ext>
            </a:extLst>
          </p:cNvPr>
          <p:cNvSpPr/>
          <p:nvPr/>
        </p:nvSpPr>
        <p:spPr>
          <a:xfrm>
            <a:off x="0" y="6444989"/>
            <a:ext cx="12192000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สอนโดย ผู้ช่วยศาสตราจารย์ จุฑาวุฒิ จันทรมาลี 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SDU-</a:t>
            </a:r>
            <a:r>
              <a:rPr lang="en-US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ComSci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 2/61</a:t>
            </a:r>
            <a:endParaRPr lang="th-TH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90BE7E66-F760-47DD-805C-6AD2DC843C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896" y="6468314"/>
            <a:ext cx="692570" cy="389686"/>
          </a:xfrm>
          <a:prstGeom prst="rect">
            <a:avLst/>
          </a:prstGeom>
        </p:spPr>
      </p:pic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id="{B51E00AB-E5B7-4ABE-BEDD-48D45017D1A3}"/>
              </a:ext>
            </a:extLst>
          </p:cNvPr>
          <p:cNvSpPr/>
          <p:nvPr/>
        </p:nvSpPr>
        <p:spPr>
          <a:xfrm>
            <a:off x="1127448" y="1916832"/>
            <a:ext cx="45365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600" b="1" dirty="0">
                <a:solidFill>
                  <a:srgbClr val="C0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2.5 ความหมายของทัศนธาตุ</a:t>
            </a:r>
          </a:p>
          <a:p>
            <a:pPr algn="thaiDist"/>
            <a:r>
              <a:rPr lang="th-TH" sz="3600" b="1" dirty="0">
                <a:solidFill>
                  <a:srgbClr val="C0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 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ส่วนสำคัญที่รวมกันเป็นรูปร่างของสิ่งทั้งหลายตามที่มองเห็น เป็นส่วนประกอบสำคัญของศิลปะที่สามารถนำมาจัดให้ประสานกลมกลืน เกิดเป็นผลงานศิลปะที่มีคุณค่าทางความงาม</a:t>
            </a:r>
          </a:p>
        </p:txBody>
      </p:sp>
      <p:pic>
        <p:nvPicPr>
          <p:cNvPr id="6" name="Picture 4" descr="http://preede.files.wordpress.com/2011/09/3.jpg">
            <a:extLst>
              <a:ext uri="{FF2B5EF4-FFF2-40B4-BE49-F238E27FC236}">
                <a16:creationId xmlns:a16="http://schemas.microsoft.com/office/drawing/2014/main" id="{77C22319-B096-46BC-AC32-902C24DDA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8820" y="2045058"/>
            <a:ext cx="2749508" cy="3832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id="{E7ECE26E-FAEB-4782-B889-293E620955E2}"/>
              </a:ext>
            </a:extLst>
          </p:cNvPr>
          <p:cNvSpPr/>
          <p:nvPr/>
        </p:nvSpPr>
        <p:spPr>
          <a:xfrm>
            <a:off x="5753849" y="5918376"/>
            <a:ext cx="38394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รูปภาพที่ 2.4 องค์ประกอบของทัศนธาตุ</a:t>
            </a:r>
          </a:p>
        </p:txBody>
      </p:sp>
    </p:spTree>
    <p:extLst>
      <p:ext uri="{BB962C8B-B14F-4D97-AF65-F5344CB8AC3E}">
        <p14:creationId xmlns:p14="http://schemas.microsoft.com/office/powerpoint/2010/main" val="29770671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411B3A7-F9E1-47CE-BE6D-BE8EDC60E722}"/>
              </a:ext>
            </a:extLst>
          </p:cNvPr>
          <p:cNvSpPr/>
          <p:nvPr/>
        </p:nvSpPr>
        <p:spPr>
          <a:xfrm>
            <a:off x="5879976" y="476672"/>
            <a:ext cx="6192688" cy="58477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r"/>
            <a:r>
              <a:rPr lang="th-TH" sz="3200" b="1" dirty="0">
                <a:solidFill>
                  <a:schemeClr val="bg1"/>
                </a:solidFill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หน่วยการเรียนรู้ที่ 2  ธาตุทางทัศนศิลป์</a:t>
            </a:r>
          </a:p>
        </p:txBody>
      </p:sp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C1F18FA9-5097-4576-9D84-0F0B30FEEDA5}"/>
              </a:ext>
            </a:extLst>
          </p:cNvPr>
          <p:cNvSpPr/>
          <p:nvPr/>
        </p:nvSpPr>
        <p:spPr>
          <a:xfrm>
            <a:off x="0" y="6444989"/>
            <a:ext cx="12192000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สอนโดย ผู้ช่วยศาสตราจารย์ จุฑาวุฒิ จันทรมาลี 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SDU-</a:t>
            </a:r>
            <a:r>
              <a:rPr lang="en-US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ComSci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 2/61</a:t>
            </a:r>
            <a:endParaRPr lang="th-TH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90BE7E66-F760-47DD-805C-6AD2DC843C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896" y="6468314"/>
            <a:ext cx="692570" cy="389686"/>
          </a:xfrm>
          <a:prstGeom prst="rect">
            <a:avLst/>
          </a:prstGeom>
        </p:spPr>
      </p:pic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id="{B51E00AB-E5B7-4ABE-BEDD-48D45017D1A3}"/>
              </a:ext>
            </a:extLst>
          </p:cNvPr>
          <p:cNvSpPr/>
          <p:nvPr/>
        </p:nvSpPr>
        <p:spPr>
          <a:xfrm>
            <a:off x="1127448" y="1916832"/>
            <a:ext cx="45365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600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ศิลปะทัศนธาตุ</a:t>
            </a:r>
          </a:p>
          <a:p>
            <a:pPr algn="thaiDist"/>
            <a:r>
              <a:rPr lang="th-TH" sz="3600" b="1" dirty="0">
                <a:solidFill>
                  <a:srgbClr val="C0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1. </a:t>
            </a:r>
            <a:r>
              <a:rPr lang="th-TH" sz="3600" b="1" u="sng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จุด</a:t>
            </a:r>
            <a:r>
              <a:rPr lang="th-TH" sz="3600" b="1" dirty="0">
                <a:solidFill>
                  <a:srgbClr val="C0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คือ รอยหรือแต้มที่มีลักษณะกลมๆ ปรากฏที่ผิวพื้น ไม่มีขนาด ความกว้างความยาว ความหนา เป็นสิ่งที่เล็กที่สุดและเป็นธาตุเริ่มแรกที่ทำให้เกิดธาตุอื่น ๆ ขึ้น</a:t>
            </a:r>
          </a:p>
        </p:txBody>
      </p:sp>
      <p:pic>
        <p:nvPicPr>
          <p:cNvPr id="10" name="Picture 2" descr="http://i294.photobucket.com/albums/mm103/amarai-san/prajzis_dot_work.jpg">
            <a:extLst>
              <a:ext uri="{FF2B5EF4-FFF2-40B4-BE49-F238E27FC236}">
                <a16:creationId xmlns:a16="http://schemas.microsoft.com/office/drawing/2014/main" id="{DC8F4EE2-4638-427A-9510-DB363D3432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050" y="2174649"/>
            <a:ext cx="2167318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สี่เหลี่ยมผืนผ้า 10">
            <a:extLst>
              <a:ext uri="{FF2B5EF4-FFF2-40B4-BE49-F238E27FC236}">
                <a16:creationId xmlns:a16="http://schemas.microsoft.com/office/drawing/2014/main" id="{FA99824C-ED70-438D-9AF2-CC368C09D673}"/>
              </a:ext>
            </a:extLst>
          </p:cNvPr>
          <p:cNvSpPr/>
          <p:nvPr/>
        </p:nvSpPr>
        <p:spPr>
          <a:xfrm>
            <a:off x="5880772" y="5599809"/>
            <a:ext cx="37436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รูปภาพที่ 2.4 ภาพจุด</a:t>
            </a:r>
          </a:p>
        </p:txBody>
      </p:sp>
    </p:spTree>
    <p:extLst>
      <p:ext uri="{BB962C8B-B14F-4D97-AF65-F5344CB8AC3E}">
        <p14:creationId xmlns:p14="http://schemas.microsoft.com/office/powerpoint/2010/main" val="31778946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411B3A7-F9E1-47CE-BE6D-BE8EDC60E722}"/>
              </a:ext>
            </a:extLst>
          </p:cNvPr>
          <p:cNvSpPr/>
          <p:nvPr/>
        </p:nvSpPr>
        <p:spPr>
          <a:xfrm>
            <a:off x="5879976" y="476672"/>
            <a:ext cx="6192688" cy="58477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r"/>
            <a:r>
              <a:rPr lang="th-TH" sz="3200" b="1" dirty="0">
                <a:solidFill>
                  <a:schemeClr val="bg1"/>
                </a:solidFill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หน่วยการเรียนรู้ที่ 2  ธาตุทางทัศนศิลป์</a:t>
            </a:r>
          </a:p>
        </p:txBody>
      </p:sp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C1F18FA9-5097-4576-9D84-0F0B30FEEDA5}"/>
              </a:ext>
            </a:extLst>
          </p:cNvPr>
          <p:cNvSpPr/>
          <p:nvPr/>
        </p:nvSpPr>
        <p:spPr>
          <a:xfrm>
            <a:off x="0" y="6444989"/>
            <a:ext cx="12192000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สอนโดย ผู้ช่วยศาสตราจารย์ จุฑาวุฒิ จันทรมาลี 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SDU-</a:t>
            </a:r>
            <a:r>
              <a:rPr lang="en-US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ComSci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 2/61</a:t>
            </a:r>
            <a:endParaRPr lang="th-TH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90BE7E66-F760-47DD-805C-6AD2DC843C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896" y="6468314"/>
            <a:ext cx="692570" cy="389686"/>
          </a:xfrm>
          <a:prstGeom prst="rect">
            <a:avLst/>
          </a:prstGeom>
        </p:spPr>
      </p:pic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id="{B51E00AB-E5B7-4ABE-BEDD-48D45017D1A3}"/>
              </a:ext>
            </a:extLst>
          </p:cNvPr>
          <p:cNvSpPr/>
          <p:nvPr/>
        </p:nvSpPr>
        <p:spPr>
          <a:xfrm>
            <a:off x="1127448" y="1916832"/>
            <a:ext cx="45365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600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ศิลปะทัศนธาตุ</a:t>
            </a:r>
          </a:p>
          <a:p>
            <a:pPr algn="thaiDist"/>
            <a:r>
              <a:rPr lang="th-TH" sz="3600" b="1" dirty="0">
                <a:solidFill>
                  <a:srgbClr val="C0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2. </a:t>
            </a:r>
            <a:r>
              <a:rPr lang="th-TH" sz="3600" b="1" u="sng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เส้น</a:t>
            </a:r>
            <a:r>
              <a:rPr lang="th-TH" sz="36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คือ จุดหลาย ๆ จุดต่อกันเป็นสาย เป็นแถวแนวไปในทิศทางใดทิศทางหนึ่งเป็นทางยาวหรือจุดที่เคลื่อนที่ไปในทิศทางใดทิศทางหนึ่งด้วยแรงผลักดัน</a:t>
            </a:r>
          </a:p>
        </p:txBody>
      </p:sp>
      <p:sp>
        <p:nvSpPr>
          <p:cNvPr id="11" name="สี่เหลี่ยมผืนผ้า 10">
            <a:extLst>
              <a:ext uri="{FF2B5EF4-FFF2-40B4-BE49-F238E27FC236}">
                <a16:creationId xmlns:a16="http://schemas.microsoft.com/office/drawing/2014/main" id="{FA99824C-ED70-438D-9AF2-CC368C09D673}"/>
              </a:ext>
            </a:extLst>
          </p:cNvPr>
          <p:cNvSpPr/>
          <p:nvPr/>
        </p:nvSpPr>
        <p:spPr>
          <a:xfrm>
            <a:off x="5524027" y="5471710"/>
            <a:ext cx="37436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รูปภาพที่ 2.5 ภาพเส้น</a:t>
            </a:r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647671F6-AE5C-41DE-A18C-C809002C7A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976" y="2636912"/>
            <a:ext cx="3267870" cy="2528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5" descr="http://www.siam1.net/attachment/Mon_1104/177_11_badceff557a9e49.jpg">
            <a:extLst>
              <a:ext uri="{FF2B5EF4-FFF2-40B4-BE49-F238E27FC236}">
                <a16:creationId xmlns:a16="http://schemas.microsoft.com/office/drawing/2014/main" id="{FFC5381D-3E49-44B5-9B1F-0C643D6F03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6384" y="2780928"/>
            <a:ext cx="2338958" cy="2240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03669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411B3A7-F9E1-47CE-BE6D-BE8EDC60E722}"/>
              </a:ext>
            </a:extLst>
          </p:cNvPr>
          <p:cNvSpPr/>
          <p:nvPr/>
        </p:nvSpPr>
        <p:spPr>
          <a:xfrm>
            <a:off x="5879976" y="476672"/>
            <a:ext cx="6192688" cy="58477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r"/>
            <a:r>
              <a:rPr lang="th-TH" sz="3200" b="1" dirty="0">
                <a:solidFill>
                  <a:schemeClr val="bg1"/>
                </a:solidFill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หน่วยการเรียนรู้ที่ 2  ธาตุทางทัศนศิลป์</a:t>
            </a:r>
          </a:p>
        </p:txBody>
      </p:sp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C1F18FA9-5097-4576-9D84-0F0B30FEEDA5}"/>
              </a:ext>
            </a:extLst>
          </p:cNvPr>
          <p:cNvSpPr/>
          <p:nvPr/>
        </p:nvSpPr>
        <p:spPr>
          <a:xfrm>
            <a:off x="0" y="6444989"/>
            <a:ext cx="12192000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สอนโดย ผู้ช่วยศาสตราจารย์ จุฑาวุฒิ จันทรมาลี 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SDU-</a:t>
            </a:r>
            <a:r>
              <a:rPr lang="en-US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ComSci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 2/61</a:t>
            </a:r>
            <a:endParaRPr lang="th-TH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90BE7E66-F760-47DD-805C-6AD2DC843C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896" y="6468314"/>
            <a:ext cx="692570" cy="389686"/>
          </a:xfrm>
          <a:prstGeom prst="rect">
            <a:avLst/>
          </a:prstGeom>
        </p:spPr>
      </p:pic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id="{B51E00AB-E5B7-4ABE-BEDD-48D45017D1A3}"/>
              </a:ext>
            </a:extLst>
          </p:cNvPr>
          <p:cNvSpPr/>
          <p:nvPr/>
        </p:nvSpPr>
        <p:spPr>
          <a:xfrm>
            <a:off x="1127448" y="1916832"/>
            <a:ext cx="45365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600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ศิลปะทัศนธาตุ</a:t>
            </a:r>
          </a:p>
          <a:p>
            <a:pPr algn="thaiDist"/>
            <a:r>
              <a:rPr lang="th-TH" sz="3600" b="1" dirty="0">
                <a:solidFill>
                  <a:srgbClr val="C0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3. </a:t>
            </a:r>
            <a:r>
              <a:rPr lang="th-TH" sz="3600" b="1" u="sng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สี</a:t>
            </a:r>
            <a:r>
              <a:rPr lang="th-TH" sz="3600" b="1" dirty="0">
                <a:solidFill>
                  <a:srgbClr val="C0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คือ ลักษณะของแสงสว่าง ปรากฏแก่ตาให้เห็นเป็นสีขาว ดำ แดง เขียว น้ำเงิน เหลือง เป็นต้น ถ้าไม่มีแสงจะมองไม่เห็นสี</a:t>
            </a:r>
          </a:p>
        </p:txBody>
      </p:sp>
      <p:sp>
        <p:nvSpPr>
          <p:cNvPr id="11" name="สี่เหลี่ยมผืนผ้า 10">
            <a:extLst>
              <a:ext uri="{FF2B5EF4-FFF2-40B4-BE49-F238E27FC236}">
                <a16:creationId xmlns:a16="http://schemas.microsoft.com/office/drawing/2014/main" id="{FA99824C-ED70-438D-9AF2-CC368C09D673}"/>
              </a:ext>
            </a:extLst>
          </p:cNvPr>
          <p:cNvSpPr/>
          <p:nvPr/>
        </p:nvSpPr>
        <p:spPr>
          <a:xfrm>
            <a:off x="6744072" y="5688046"/>
            <a:ext cx="35283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รูปภาพที่ 2.6 ภาพสี</a:t>
            </a:r>
          </a:p>
        </p:txBody>
      </p:sp>
      <p:pic>
        <p:nvPicPr>
          <p:cNvPr id="12" name="Picture 2" descr="http://jammerstudioarts.files.wordpress.com/2009/11/d1.jpg?w=450&amp;h=399">
            <a:extLst>
              <a:ext uri="{FF2B5EF4-FFF2-40B4-BE49-F238E27FC236}">
                <a16:creationId xmlns:a16="http://schemas.microsoft.com/office/drawing/2014/main" id="{E470F42D-CB58-4BD0-B69D-EBC7BE0A2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976" y="1878046"/>
            <a:ext cx="5544616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97184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411B3A7-F9E1-47CE-BE6D-BE8EDC60E722}"/>
              </a:ext>
            </a:extLst>
          </p:cNvPr>
          <p:cNvSpPr/>
          <p:nvPr/>
        </p:nvSpPr>
        <p:spPr>
          <a:xfrm>
            <a:off x="5879976" y="476672"/>
            <a:ext cx="6192688" cy="58477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r"/>
            <a:r>
              <a:rPr lang="th-TH" sz="3200" b="1" dirty="0">
                <a:solidFill>
                  <a:schemeClr val="bg1"/>
                </a:solidFill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หน่วยการเรียนรู้ที่ 2  ธาตุทางทัศนศิลป์</a:t>
            </a:r>
          </a:p>
        </p:txBody>
      </p:sp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C1F18FA9-5097-4576-9D84-0F0B30FEEDA5}"/>
              </a:ext>
            </a:extLst>
          </p:cNvPr>
          <p:cNvSpPr/>
          <p:nvPr/>
        </p:nvSpPr>
        <p:spPr>
          <a:xfrm>
            <a:off x="0" y="6444989"/>
            <a:ext cx="12192000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สอนโดย ผู้ช่วยศาสตราจารย์ จุฑาวุฒิ จันทรมาลี 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SDU-</a:t>
            </a:r>
            <a:r>
              <a:rPr lang="en-US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ComSci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 2/61</a:t>
            </a:r>
            <a:endParaRPr lang="th-TH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90BE7E66-F760-47DD-805C-6AD2DC843C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896" y="6468314"/>
            <a:ext cx="692570" cy="389686"/>
          </a:xfrm>
          <a:prstGeom prst="rect">
            <a:avLst/>
          </a:prstGeom>
        </p:spPr>
      </p:pic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id="{B51E00AB-E5B7-4ABE-BEDD-48D45017D1A3}"/>
              </a:ext>
            </a:extLst>
          </p:cNvPr>
          <p:cNvSpPr/>
          <p:nvPr/>
        </p:nvSpPr>
        <p:spPr>
          <a:xfrm>
            <a:off x="1127448" y="1916832"/>
            <a:ext cx="45365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600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ศิลปะทัศนธาตุ</a:t>
            </a:r>
          </a:p>
          <a:p>
            <a:pPr algn="thaiDist"/>
            <a:r>
              <a:rPr lang="th-TH" sz="3600" b="1" dirty="0">
                <a:solidFill>
                  <a:srgbClr val="C0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 4. </a:t>
            </a:r>
            <a:r>
              <a:rPr lang="th-TH" sz="3600" b="1" u="sng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รูปร่าง</a:t>
            </a:r>
            <a:r>
              <a:rPr lang="th-TH" sz="3600" b="1" dirty="0">
                <a:solidFill>
                  <a:srgbClr val="C0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คือ เส้นรอบนอกของ วัตถุ คน สัตว์ สิ่งของ มีลักษณะเป็น 2 มิติ (กว้าง ยาว)</a:t>
            </a:r>
          </a:p>
        </p:txBody>
      </p:sp>
      <p:sp>
        <p:nvSpPr>
          <p:cNvPr id="11" name="สี่เหลี่ยมผืนผ้า 10">
            <a:extLst>
              <a:ext uri="{FF2B5EF4-FFF2-40B4-BE49-F238E27FC236}">
                <a16:creationId xmlns:a16="http://schemas.microsoft.com/office/drawing/2014/main" id="{FA99824C-ED70-438D-9AF2-CC368C09D673}"/>
              </a:ext>
            </a:extLst>
          </p:cNvPr>
          <p:cNvSpPr/>
          <p:nvPr/>
        </p:nvSpPr>
        <p:spPr>
          <a:xfrm>
            <a:off x="6744072" y="5688046"/>
            <a:ext cx="35283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รูปภาพที่ 2.7 ภาพรูปร่าง</a:t>
            </a:r>
          </a:p>
        </p:txBody>
      </p:sp>
      <p:pic>
        <p:nvPicPr>
          <p:cNvPr id="10" name="Picture 2" descr="https://encrypted-tbn0.gstatic.com/images?q=tbn:ANd9GcR_35tF5J2eMcZ6o8bjlQW6T9vrtdQDmo2c3JR0vOC0UyUUD0J7">
            <a:extLst>
              <a:ext uri="{FF2B5EF4-FFF2-40B4-BE49-F238E27FC236}">
                <a16:creationId xmlns:a16="http://schemas.microsoft.com/office/drawing/2014/main" id="{2A435B0B-ED9E-4A48-BBDA-5E5756ADF0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016" y="2492896"/>
            <a:ext cx="4536504" cy="3018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78447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411B3A7-F9E1-47CE-BE6D-BE8EDC60E722}"/>
              </a:ext>
            </a:extLst>
          </p:cNvPr>
          <p:cNvSpPr/>
          <p:nvPr/>
        </p:nvSpPr>
        <p:spPr>
          <a:xfrm>
            <a:off x="5879976" y="476672"/>
            <a:ext cx="6192688" cy="58477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r"/>
            <a:r>
              <a:rPr lang="th-TH" sz="3200" b="1" dirty="0">
                <a:solidFill>
                  <a:schemeClr val="bg1"/>
                </a:solidFill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หน่วยการเรียนรู้ที่ 2  ธาตุทางทัศนศิลป์</a:t>
            </a:r>
          </a:p>
        </p:txBody>
      </p:sp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C1F18FA9-5097-4576-9D84-0F0B30FEEDA5}"/>
              </a:ext>
            </a:extLst>
          </p:cNvPr>
          <p:cNvSpPr/>
          <p:nvPr/>
        </p:nvSpPr>
        <p:spPr>
          <a:xfrm>
            <a:off x="0" y="6444989"/>
            <a:ext cx="12192000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สอนโดย ผู้ช่วยศาสตราจารย์ จุฑาวุฒิ จันทรมาลี 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SDU-</a:t>
            </a:r>
            <a:r>
              <a:rPr lang="en-US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ComSci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 2/61</a:t>
            </a:r>
            <a:endParaRPr lang="th-TH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90BE7E66-F760-47DD-805C-6AD2DC843C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896" y="6468314"/>
            <a:ext cx="692570" cy="389686"/>
          </a:xfrm>
          <a:prstGeom prst="rect">
            <a:avLst/>
          </a:prstGeom>
        </p:spPr>
      </p:pic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id="{B51E00AB-E5B7-4ABE-BEDD-48D45017D1A3}"/>
              </a:ext>
            </a:extLst>
          </p:cNvPr>
          <p:cNvSpPr/>
          <p:nvPr/>
        </p:nvSpPr>
        <p:spPr>
          <a:xfrm>
            <a:off x="1127448" y="1916832"/>
            <a:ext cx="45365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600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ศิลปะทัศนธาตุ</a:t>
            </a:r>
          </a:p>
          <a:p>
            <a:pPr algn="thaiDist"/>
            <a:r>
              <a:rPr lang="th-TH" sz="3600" b="1" dirty="0">
                <a:solidFill>
                  <a:srgbClr val="C0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 4.2 </a:t>
            </a:r>
            <a:r>
              <a:rPr lang="th-TH" sz="3600" b="1" u="sng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รูปทรง</a:t>
            </a:r>
            <a:r>
              <a:rPr lang="th-TH" sz="3600" b="1" dirty="0">
                <a:solidFill>
                  <a:srgbClr val="C0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คือ โครงสร้างของรูป วัตถุ คน สัตว์ สิ่งของ มีลักษณะเป็น 3 มิติ (กว้าง ยาว ลึก)</a:t>
            </a:r>
          </a:p>
        </p:txBody>
      </p:sp>
      <p:sp>
        <p:nvSpPr>
          <p:cNvPr id="11" name="สี่เหลี่ยมผืนผ้า 10">
            <a:extLst>
              <a:ext uri="{FF2B5EF4-FFF2-40B4-BE49-F238E27FC236}">
                <a16:creationId xmlns:a16="http://schemas.microsoft.com/office/drawing/2014/main" id="{FA99824C-ED70-438D-9AF2-CC368C09D673}"/>
              </a:ext>
            </a:extLst>
          </p:cNvPr>
          <p:cNvSpPr/>
          <p:nvPr/>
        </p:nvSpPr>
        <p:spPr>
          <a:xfrm>
            <a:off x="6744072" y="5688046"/>
            <a:ext cx="35283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รูปภาพที่ 2.8 ภาพรูปทรง</a:t>
            </a:r>
          </a:p>
        </p:txBody>
      </p:sp>
      <p:pic>
        <p:nvPicPr>
          <p:cNvPr id="12" name="Picture 4" descr="http://www.ipesk.ac.th/ipesk/VISUALART/lesson341_files/Compo006.jpg">
            <a:extLst>
              <a:ext uri="{FF2B5EF4-FFF2-40B4-BE49-F238E27FC236}">
                <a16:creationId xmlns:a16="http://schemas.microsoft.com/office/drawing/2014/main" id="{62806592-0AF3-4C55-85A5-B09B802FAC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706" y="1628800"/>
            <a:ext cx="3897247" cy="3939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65640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411B3A7-F9E1-47CE-BE6D-BE8EDC60E722}"/>
              </a:ext>
            </a:extLst>
          </p:cNvPr>
          <p:cNvSpPr/>
          <p:nvPr/>
        </p:nvSpPr>
        <p:spPr>
          <a:xfrm>
            <a:off x="5879976" y="476672"/>
            <a:ext cx="6192688" cy="58477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r"/>
            <a:r>
              <a:rPr lang="th-TH" sz="3200" b="1" dirty="0">
                <a:solidFill>
                  <a:schemeClr val="bg1"/>
                </a:solidFill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หน่วยการเรียนรู้ที่ 2  ธาตุทางทัศนศิลป์</a:t>
            </a:r>
          </a:p>
        </p:txBody>
      </p:sp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C1F18FA9-5097-4576-9D84-0F0B30FEEDA5}"/>
              </a:ext>
            </a:extLst>
          </p:cNvPr>
          <p:cNvSpPr/>
          <p:nvPr/>
        </p:nvSpPr>
        <p:spPr>
          <a:xfrm>
            <a:off x="0" y="6444989"/>
            <a:ext cx="12192000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สอนโดย ผู้ช่วยศาสตราจารย์ จุฑาวุฒิ จันทรมาลี 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SDU-</a:t>
            </a:r>
            <a:r>
              <a:rPr lang="en-US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ComSci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 2/61</a:t>
            </a:r>
            <a:endParaRPr lang="th-TH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90BE7E66-F760-47DD-805C-6AD2DC843C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896" y="6468314"/>
            <a:ext cx="692570" cy="389686"/>
          </a:xfrm>
          <a:prstGeom prst="rect">
            <a:avLst/>
          </a:prstGeom>
        </p:spPr>
      </p:pic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id="{B51E00AB-E5B7-4ABE-BEDD-48D45017D1A3}"/>
              </a:ext>
            </a:extLst>
          </p:cNvPr>
          <p:cNvSpPr/>
          <p:nvPr/>
        </p:nvSpPr>
        <p:spPr>
          <a:xfrm>
            <a:off x="1127448" y="1916832"/>
            <a:ext cx="45365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600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ศิลปะทัศนธาตุ</a:t>
            </a:r>
          </a:p>
          <a:p>
            <a:pPr algn="thaiDist"/>
            <a:r>
              <a:rPr lang="th-TH" sz="3600" b="1" dirty="0">
                <a:solidFill>
                  <a:srgbClr val="C0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 5. </a:t>
            </a:r>
            <a:r>
              <a:rPr lang="th-TH" sz="3600" b="1" u="sng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น้ำหนัก</a:t>
            </a:r>
            <a:r>
              <a:rPr lang="th-TH" sz="3600" b="1" dirty="0">
                <a:solidFill>
                  <a:srgbClr val="C0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คือ ค่าความอ่อนแก่ของบริเวณที่ถูกแสงสว่าง และบริเวณที่เป็นเงาของวัตถุ</a:t>
            </a:r>
          </a:p>
        </p:txBody>
      </p:sp>
      <p:sp>
        <p:nvSpPr>
          <p:cNvPr id="11" name="สี่เหลี่ยมผืนผ้า 10">
            <a:extLst>
              <a:ext uri="{FF2B5EF4-FFF2-40B4-BE49-F238E27FC236}">
                <a16:creationId xmlns:a16="http://schemas.microsoft.com/office/drawing/2014/main" id="{FA99824C-ED70-438D-9AF2-CC368C09D673}"/>
              </a:ext>
            </a:extLst>
          </p:cNvPr>
          <p:cNvSpPr/>
          <p:nvPr/>
        </p:nvSpPr>
        <p:spPr>
          <a:xfrm>
            <a:off x="6744072" y="5688046"/>
            <a:ext cx="35283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รูปภาพที่ 2.9 ภาพน้ำหนัก</a:t>
            </a:r>
          </a:p>
        </p:txBody>
      </p:sp>
      <p:pic>
        <p:nvPicPr>
          <p:cNvPr id="10" name="Picture 2" descr="http://netra.lpru.ac.th/~weta/n2/n2/111.JPG">
            <a:extLst>
              <a:ext uri="{FF2B5EF4-FFF2-40B4-BE49-F238E27FC236}">
                <a16:creationId xmlns:a16="http://schemas.microsoft.com/office/drawing/2014/main" id="{A33751B7-A068-4643-8FA4-31DFCF648E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992" y="2492896"/>
            <a:ext cx="4853050" cy="3059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12692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411B3A7-F9E1-47CE-BE6D-BE8EDC60E722}"/>
              </a:ext>
            </a:extLst>
          </p:cNvPr>
          <p:cNvSpPr/>
          <p:nvPr/>
        </p:nvSpPr>
        <p:spPr>
          <a:xfrm>
            <a:off x="5879976" y="476672"/>
            <a:ext cx="6192688" cy="58477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r"/>
            <a:r>
              <a:rPr lang="th-TH" sz="3200" b="1" dirty="0">
                <a:solidFill>
                  <a:schemeClr val="bg1"/>
                </a:solidFill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หน่วยการเรียนรู้ที่ 2  ธาตุทางทัศนศิลป์</a:t>
            </a:r>
          </a:p>
        </p:txBody>
      </p:sp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C1F18FA9-5097-4576-9D84-0F0B30FEEDA5}"/>
              </a:ext>
            </a:extLst>
          </p:cNvPr>
          <p:cNvSpPr/>
          <p:nvPr/>
        </p:nvSpPr>
        <p:spPr>
          <a:xfrm>
            <a:off x="0" y="6444989"/>
            <a:ext cx="12192000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สอนโดย ผู้ช่วยศาสตราจารย์ จุฑาวุฒิ จันทรมาลี 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SDU-</a:t>
            </a:r>
            <a:r>
              <a:rPr lang="en-US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ComSci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 2/61</a:t>
            </a:r>
            <a:endParaRPr lang="th-TH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90BE7E66-F760-47DD-805C-6AD2DC843C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896" y="6468314"/>
            <a:ext cx="692570" cy="389686"/>
          </a:xfrm>
          <a:prstGeom prst="rect">
            <a:avLst/>
          </a:prstGeom>
        </p:spPr>
      </p:pic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id="{B51E00AB-E5B7-4ABE-BEDD-48D45017D1A3}"/>
              </a:ext>
            </a:extLst>
          </p:cNvPr>
          <p:cNvSpPr/>
          <p:nvPr/>
        </p:nvSpPr>
        <p:spPr>
          <a:xfrm>
            <a:off x="1127448" y="1916832"/>
            <a:ext cx="472501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600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ศิลปะทัศนธาตุ</a:t>
            </a:r>
          </a:p>
          <a:p>
            <a:pPr algn="thaiDist"/>
            <a:r>
              <a:rPr lang="th-TH" sz="3600" b="1" dirty="0">
                <a:solidFill>
                  <a:srgbClr val="C0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 6. </a:t>
            </a:r>
            <a:r>
              <a:rPr lang="th-TH" sz="3600" b="1" u="sng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บริเวณ</a:t>
            </a:r>
            <a:r>
              <a:rPr lang="th-TH" sz="3600" b="1" dirty="0">
                <a:solidFill>
                  <a:srgbClr val="C0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คือ อากาศที่โอบล้อมรูปทรง ระยะห่างระหว่างรูปทรง บริเวณภายในรูปทรงที่มีลักษณะกลวงหรือทะลุเป็นช่องที่มีอากาศผ่านเข้าไปได้</a:t>
            </a:r>
          </a:p>
        </p:txBody>
      </p:sp>
      <p:sp>
        <p:nvSpPr>
          <p:cNvPr id="11" name="สี่เหลี่ยมผืนผ้า 10">
            <a:extLst>
              <a:ext uri="{FF2B5EF4-FFF2-40B4-BE49-F238E27FC236}">
                <a16:creationId xmlns:a16="http://schemas.microsoft.com/office/drawing/2014/main" id="{FA99824C-ED70-438D-9AF2-CC368C09D673}"/>
              </a:ext>
            </a:extLst>
          </p:cNvPr>
          <p:cNvSpPr/>
          <p:nvPr/>
        </p:nvSpPr>
        <p:spPr>
          <a:xfrm>
            <a:off x="6738327" y="4734050"/>
            <a:ext cx="35283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รูปภาพที่ 2.10 ภาพบริเวณ</a:t>
            </a:r>
          </a:p>
        </p:txBody>
      </p:sp>
      <p:pic>
        <p:nvPicPr>
          <p:cNvPr id="10" name="Picture 2" descr="C:\Users\peak\Desktop\comgraphic_160756\2.JPG">
            <a:extLst>
              <a:ext uri="{FF2B5EF4-FFF2-40B4-BE49-F238E27FC236}">
                <a16:creationId xmlns:a16="http://schemas.microsoft.com/office/drawing/2014/main" id="{F561B796-4722-4F57-8441-C1A10126DD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951" y="2855463"/>
            <a:ext cx="2413303" cy="1613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peak\Desktop\comgraphic_160756\Clip_33.jpg">
            <a:extLst>
              <a:ext uri="{FF2B5EF4-FFF2-40B4-BE49-F238E27FC236}">
                <a16:creationId xmlns:a16="http://schemas.microsoft.com/office/drawing/2014/main" id="{4F7993EF-F9C2-4C17-90D3-9BFFA2A49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2523" y="2855463"/>
            <a:ext cx="2471724" cy="1613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59113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411B3A7-F9E1-47CE-BE6D-BE8EDC60E722}"/>
              </a:ext>
            </a:extLst>
          </p:cNvPr>
          <p:cNvSpPr/>
          <p:nvPr/>
        </p:nvSpPr>
        <p:spPr>
          <a:xfrm>
            <a:off x="5879976" y="476672"/>
            <a:ext cx="6192688" cy="58477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r"/>
            <a:r>
              <a:rPr lang="th-TH" sz="3200" b="1" dirty="0">
                <a:solidFill>
                  <a:schemeClr val="bg1"/>
                </a:solidFill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หน่วยการเรียนรู้ที่ 2  ธาตุทางทัศนศิลป์</a:t>
            </a:r>
          </a:p>
        </p:txBody>
      </p:sp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C1F18FA9-5097-4576-9D84-0F0B30FEEDA5}"/>
              </a:ext>
            </a:extLst>
          </p:cNvPr>
          <p:cNvSpPr/>
          <p:nvPr/>
        </p:nvSpPr>
        <p:spPr>
          <a:xfrm>
            <a:off x="0" y="6444989"/>
            <a:ext cx="12192000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สอนโดย ผู้ช่วยศาสตราจารย์ จุฑาวุฒิ จันทรมาลี 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SDU-</a:t>
            </a:r>
            <a:r>
              <a:rPr lang="en-US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ComSci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 2/61</a:t>
            </a:r>
            <a:endParaRPr lang="th-TH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90BE7E66-F760-47DD-805C-6AD2DC843C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896" y="6468314"/>
            <a:ext cx="692570" cy="389686"/>
          </a:xfrm>
          <a:prstGeom prst="rect">
            <a:avLst/>
          </a:prstGeom>
        </p:spPr>
      </p:pic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id="{B51E00AB-E5B7-4ABE-BEDD-48D45017D1A3}"/>
              </a:ext>
            </a:extLst>
          </p:cNvPr>
          <p:cNvSpPr/>
          <p:nvPr/>
        </p:nvSpPr>
        <p:spPr>
          <a:xfrm>
            <a:off x="1127448" y="1916832"/>
            <a:ext cx="45365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600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ศิลปะทัศนธาตุ</a:t>
            </a:r>
          </a:p>
          <a:p>
            <a:pPr algn="thaiDist"/>
            <a:r>
              <a:rPr lang="th-TH" sz="3600" b="1" dirty="0">
                <a:solidFill>
                  <a:srgbClr val="C0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 7. </a:t>
            </a:r>
            <a:r>
              <a:rPr lang="th-TH" sz="3600" b="1" u="sng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ลักษณะ</a:t>
            </a:r>
            <a:r>
              <a:rPr lang="th-TH" sz="3600" b="1" dirty="0">
                <a:solidFill>
                  <a:srgbClr val="C0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คือ ลักษณะภายนอกของวัตถุที่มองเห็นและสัมผัสพื้นผิวได้ แสดงความรู้สึกหยาบ ละเอียด ขรุขระ มัน ด้านเป็นเส้น เป็นจุด จับดูแล้วสะดุดมือ หรือสัมผัสได้</a:t>
            </a:r>
          </a:p>
        </p:txBody>
      </p:sp>
      <p:sp>
        <p:nvSpPr>
          <p:cNvPr id="11" name="สี่เหลี่ยมผืนผ้า 10">
            <a:extLst>
              <a:ext uri="{FF2B5EF4-FFF2-40B4-BE49-F238E27FC236}">
                <a16:creationId xmlns:a16="http://schemas.microsoft.com/office/drawing/2014/main" id="{FA99824C-ED70-438D-9AF2-CC368C09D673}"/>
              </a:ext>
            </a:extLst>
          </p:cNvPr>
          <p:cNvSpPr/>
          <p:nvPr/>
        </p:nvSpPr>
        <p:spPr>
          <a:xfrm>
            <a:off x="6744072" y="5688046"/>
            <a:ext cx="35283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รูปภาพที่ 2.11 ภาพลักษณะ</a:t>
            </a:r>
          </a:p>
        </p:txBody>
      </p:sp>
      <p:pic>
        <p:nvPicPr>
          <p:cNvPr id="12" name="Picture 4" descr="https://encrypted-tbn3.gstatic.com/images?q=tbn:ANd9GcRE5hcSvboCAApug7He9W9pajad26UxoDDhskpqggMWrVhMcS3Z8g">
            <a:extLst>
              <a:ext uri="{FF2B5EF4-FFF2-40B4-BE49-F238E27FC236}">
                <a16:creationId xmlns:a16="http://schemas.microsoft.com/office/drawing/2014/main" id="{5A991875-A567-4CA7-9D21-1A78C1AB1C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417" y="2546849"/>
            <a:ext cx="5286151" cy="2907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9441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à¸à¸¥à¸à¸²à¸£à¸à¹à¸à¸«à¸²à¸£à¸¹à¸à¸ à¸²à¸à¸ªà¸³à¸«à¸£à¸±à¸ thank yo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253" y="796307"/>
            <a:ext cx="6381705" cy="2777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à¸à¸¥à¸à¸²à¸£à¸à¹à¸à¸«à¸²à¸£à¸¹à¸à¸ à¸²à¸à¸ªà¸³à¸«à¸£à¸±à¸ Answer and questions?">
            <a:extLst>
              <a:ext uri="{FF2B5EF4-FFF2-40B4-BE49-F238E27FC236}">
                <a16:creationId xmlns:a16="http://schemas.microsoft.com/office/drawing/2014/main" id="{C9D2515F-A6C6-4241-BBCC-79339A1C4B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019" y="3429000"/>
            <a:ext cx="4448175" cy="244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9404AB7A-8785-4106-AB10-7D5AA179A251}"/>
              </a:ext>
            </a:extLst>
          </p:cNvPr>
          <p:cNvSpPr/>
          <p:nvPr/>
        </p:nvSpPr>
        <p:spPr>
          <a:xfrm>
            <a:off x="0" y="6444989"/>
            <a:ext cx="12192000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สอนโดย ผู้ช่วยศาสตราจารย์ จุฑาวุฒิ จันทรมาลี 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SDU-</a:t>
            </a:r>
            <a:r>
              <a:rPr lang="en-US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ComSci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 2/61</a:t>
            </a:r>
            <a:endParaRPr lang="th-TH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32C235AE-E5FF-45A3-A1F9-10D634FF05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9896" y="6468314"/>
            <a:ext cx="692570" cy="389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771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411B3A7-F9E1-47CE-BE6D-BE8EDC60E722}"/>
              </a:ext>
            </a:extLst>
          </p:cNvPr>
          <p:cNvSpPr/>
          <p:nvPr/>
        </p:nvSpPr>
        <p:spPr>
          <a:xfrm>
            <a:off x="5879976" y="476672"/>
            <a:ext cx="6192688" cy="58477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r"/>
            <a:r>
              <a:rPr lang="th-TH" sz="3200" b="1" dirty="0">
                <a:solidFill>
                  <a:schemeClr val="bg1"/>
                </a:solidFill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หน่วยการเรียนรู้ที่ 2  ธาตุทางทัศนศิลป์</a:t>
            </a:r>
            <a:endParaRPr lang="th-TH" sz="3200" b="1" dirty="0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C1F18FA9-5097-4576-9D84-0F0B30FEEDA5}"/>
              </a:ext>
            </a:extLst>
          </p:cNvPr>
          <p:cNvSpPr/>
          <p:nvPr/>
        </p:nvSpPr>
        <p:spPr>
          <a:xfrm>
            <a:off x="0" y="6444989"/>
            <a:ext cx="12192000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สอนโดย ผู้ช่วยศาสตราจารย์ จุฑาวุฒิ จันทรมาลี 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SDU-</a:t>
            </a:r>
            <a:r>
              <a:rPr lang="en-US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ComSci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 2/61</a:t>
            </a:r>
            <a:endParaRPr lang="th-TH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90BE7E66-F760-47DD-805C-6AD2DC843C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896" y="6468314"/>
            <a:ext cx="692570" cy="389686"/>
          </a:xfrm>
          <a:prstGeom prst="rect">
            <a:avLst/>
          </a:prstGeom>
        </p:spPr>
      </p:pic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id="{B51E00AB-E5B7-4ABE-BEDD-48D45017D1A3}"/>
              </a:ext>
            </a:extLst>
          </p:cNvPr>
          <p:cNvSpPr/>
          <p:nvPr/>
        </p:nvSpPr>
        <p:spPr>
          <a:xfrm>
            <a:off x="1415480" y="1916832"/>
            <a:ext cx="794454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หัวข้อเรื่อง (</a:t>
            </a:r>
            <a:r>
              <a:rPr lang="en-US" sz="36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Topics)</a:t>
            </a:r>
          </a:p>
          <a:p>
            <a:r>
              <a:rPr lang="en-US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 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2.1  </a:t>
            </a:r>
            <a:r>
              <a:rPr lang="th-TH" sz="3600" b="1" dirty="0">
                <a:solidFill>
                  <a:schemeClr val="accent6">
                    <a:lumMod val="75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ความเป็นมาของทัศนศิลป์</a:t>
            </a:r>
          </a:p>
          <a:p>
            <a:r>
              <a:rPr lang="th-TH" sz="3600" b="1" dirty="0">
                <a:solidFill>
                  <a:schemeClr val="accent6">
                    <a:lumMod val="75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  2.2  ประเภทของทัศนศิลป์</a:t>
            </a:r>
          </a:p>
          <a:p>
            <a:r>
              <a:rPr lang="th-TH" sz="3600" b="1" dirty="0">
                <a:solidFill>
                  <a:schemeClr val="accent6">
                    <a:lumMod val="75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  2.3  ลักษณะรูปแบบของทัศนศิลป์</a:t>
            </a:r>
          </a:p>
          <a:p>
            <a:r>
              <a:rPr lang="th-TH" sz="3600" b="1" dirty="0">
                <a:solidFill>
                  <a:schemeClr val="accent6">
                    <a:lumMod val="75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  2.4  โครงสร้างทางทัศนศิลป์</a:t>
            </a:r>
          </a:p>
          <a:p>
            <a:r>
              <a:rPr lang="th-TH" sz="3600" b="1" dirty="0">
                <a:solidFill>
                  <a:schemeClr val="accent6">
                    <a:lumMod val="75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  2.5  ความหมายของทัศนธาตุ </a:t>
            </a:r>
          </a:p>
          <a:p>
            <a:endParaRPr lang="th-TH" sz="3600" b="1" dirty="0">
              <a:solidFill>
                <a:schemeClr val="accent6">
                  <a:lumMod val="75000"/>
                </a:schemeClr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439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411B3A7-F9E1-47CE-BE6D-BE8EDC60E722}"/>
              </a:ext>
            </a:extLst>
          </p:cNvPr>
          <p:cNvSpPr/>
          <p:nvPr/>
        </p:nvSpPr>
        <p:spPr>
          <a:xfrm>
            <a:off x="5879976" y="476672"/>
            <a:ext cx="6192688" cy="58477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r"/>
            <a:r>
              <a:rPr lang="th-TH" sz="3200" b="1" dirty="0">
                <a:solidFill>
                  <a:schemeClr val="bg1"/>
                </a:solidFill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หน่วยการเรียนรู้ที่ 2  ธาตุทางทัศนศิลป์</a:t>
            </a:r>
          </a:p>
        </p:txBody>
      </p:sp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C1F18FA9-5097-4576-9D84-0F0B30FEEDA5}"/>
              </a:ext>
            </a:extLst>
          </p:cNvPr>
          <p:cNvSpPr/>
          <p:nvPr/>
        </p:nvSpPr>
        <p:spPr>
          <a:xfrm>
            <a:off x="0" y="6444989"/>
            <a:ext cx="12192000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สอนโดย ผู้ช่วยศาสตราจารย์ จุฑาวุฒิ จันทรมาลี 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SDU-</a:t>
            </a:r>
            <a:r>
              <a:rPr lang="en-US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ComSci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 2/61</a:t>
            </a:r>
            <a:endParaRPr lang="th-TH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90BE7E66-F760-47DD-805C-6AD2DC843C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896" y="6468314"/>
            <a:ext cx="692570" cy="389686"/>
          </a:xfrm>
          <a:prstGeom prst="rect">
            <a:avLst/>
          </a:prstGeom>
        </p:spPr>
      </p:pic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id="{B51E00AB-E5B7-4ABE-BEDD-48D45017D1A3}"/>
              </a:ext>
            </a:extLst>
          </p:cNvPr>
          <p:cNvSpPr/>
          <p:nvPr/>
        </p:nvSpPr>
        <p:spPr>
          <a:xfrm>
            <a:off x="1415480" y="1916832"/>
            <a:ext cx="10297144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600" b="1" dirty="0">
                <a:solidFill>
                  <a:srgbClr val="C0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2.1 ความเป็นมาของทัศนศิลป์</a:t>
            </a:r>
          </a:p>
          <a:p>
            <a:pPr algn="thaiDist"/>
            <a:r>
              <a:rPr lang="en-US" sz="3600" b="1" dirty="0">
                <a:solidFill>
                  <a:srgbClr val="C0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 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สถาบัน เบา</a:t>
            </a:r>
            <a:r>
              <a:rPr lang="th-TH" sz="32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เฮาส์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”ได้รวมขอบข่ายของศิลปะ 3 สาขา คือ</a:t>
            </a:r>
          </a:p>
          <a:p>
            <a:pPr algn="thaiDi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  1. สภา</a:t>
            </a:r>
            <a:r>
              <a:rPr lang="th-TH" sz="32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ปัตย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กรรม</a:t>
            </a:r>
          </a:p>
          <a:p>
            <a:pPr algn="thaiDi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  2. จิตกรรม</a:t>
            </a:r>
          </a:p>
          <a:p>
            <a:pPr algn="thaiDi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  3  ประติมากรรม</a:t>
            </a:r>
          </a:p>
          <a:p>
            <a:pPr algn="thaiDi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  เข้าเป็นอันหนึ่งอันเดียวกันภายใต้นาม </a:t>
            </a:r>
            <a:r>
              <a:rPr lang="en-US" sz="3200" b="1" u="sng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Visual Art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ซึ่งในภาษาไทยใช้คำว่า ทัศนศิลป์</a:t>
            </a:r>
            <a:endParaRPr lang="th-TH" sz="3600" b="1" dirty="0">
              <a:solidFill>
                <a:srgbClr val="C0000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algn="thaiDist"/>
            <a:endParaRPr lang="th-TH" sz="36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7075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C1F18FA9-5097-4576-9D84-0F0B30FEEDA5}"/>
              </a:ext>
            </a:extLst>
          </p:cNvPr>
          <p:cNvSpPr/>
          <p:nvPr/>
        </p:nvSpPr>
        <p:spPr>
          <a:xfrm>
            <a:off x="0" y="6444989"/>
            <a:ext cx="12192000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สอนโดย ผู้ช่วยศาสตราจารย์ จุฑาวุฒิ จันทรมาลี 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SDU-</a:t>
            </a:r>
            <a:r>
              <a:rPr lang="en-US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ComSci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 2/61</a:t>
            </a:r>
            <a:endParaRPr lang="th-TH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90BE7E66-F760-47DD-805C-6AD2DC843C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896" y="6468314"/>
            <a:ext cx="692570" cy="389686"/>
          </a:xfrm>
          <a:prstGeom prst="rect">
            <a:avLst/>
          </a:prstGeom>
        </p:spPr>
      </p:pic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77216D88-6444-4604-826D-E6B02C21D4F5}"/>
              </a:ext>
            </a:extLst>
          </p:cNvPr>
          <p:cNvSpPr/>
          <p:nvPr/>
        </p:nvSpPr>
        <p:spPr>
          <a:xfrm>
            <a:off x="4176275" y="5385882"/>
            <a:ext cx="38394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รูปภาพที่ 2.1 งานทัศนศิลป์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689F9F3D-5906-4F3C-885C-39F6F9AD52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656" y="1620707"/>
            <a:ext cx="6408712" cy="3746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6">
            <a:extLst>
              <a:ext uri="{FF2B5EF4-FFF2-40B4-BE49-F238E27FC236}">
                <a16:creationId xmlns:a16="http://schemas.microsoft.com/office/drawing/2014/main" id="{02FCFCB0-9036-4DB1-8C4A-0F1D5A77419B}"/>
              </a:ext>
            </a:extLst>
          </p:cNvPr>
          <p:cNvSpPr/>
          <p:nvPr/>
        </p:nvSpPr>
        <p:spPr>
          <a:xfrm>
            <a:off x="5879976" y="476672"/>
            <a:ext cx="6192688" cy="58477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r"/>
            <a:r>
              <a:rPr lang="th-TH" sz="3200" b="1" dirty="0">
                <a:solidFill>
                  <a:schemeClr val="bg1"/>
                </a:solidFill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หน่วยการเรียนรู้ที่ 2  ธาตุทางทัศนศิลป์</a:t>
            </a:r>
          </a:p>
        </p:txBody>
      </p:sp>
    </p:spTree>
    <p:extLst>
      <p:ext uri="{BB962C8B-B14F-4D97-AF65-F5344CB8AC3E}">
        <p14:creationId xmlns:p14="http://schemas.microsoft.com/office/powerpoint/2010/main" val="4252826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411B3A7-F9E1-47CE-BE6D-BE8EDC60E722}"/>
              </a:ext>
            </a:extLst>
          </p:cNvPr>
          <p:cNvSpPr/>
          <p:nvPr/>
        </p:nvSpPr>
        <p:spPr>
          <a:xfrm>
            <a:off x="5879976" y="476672"/>
            <a:ext cx="6192688" cy="58477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r"/>
            <a:r>
              <a:rPr lang="th-TH" sz="3200" b="1" dirty="0">
                <a:solidFill>
                  <a:schemeClr val="bg1"/>
                </a:solidFill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หน่วยการเรียนรู้ที่ 2  ธาตุทางทัศนศิลป์</a:t>
            </a:r>
          </a:p>
        </p:txBody>
      </p:sp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C1F18FA9-5097-4576-9D84-0F0B30FEEDA5}"/>
              </a:ext>
            </a:extLst>
          </p:cNvPr>
          <p:cNvSpPr/>
          <p:nvPr/>
        </p:nvSpPr>
        <p:spPr>
          <a:xfrm>
            <a:off x="0" y="6444989"/>
            <a:ext cx="12192000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สอนโดย ผู้ช่วยศาสตราจารย์ จุฑาวุฒิ จันทรมาลี 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SDU-</a:t>
            </a:r>
            <a:r>
              <a:rPr lang="en-US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ComSci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 2/61</a:t>
            </a:r>
            <a:endParaRPr lang="th-TH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90BE7E66-F760-47DD-805C-6AD2DC843C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896" y="6468314"/>
            <a:ext cx="692570" cy="389686"/>
          </a:xfrm>
          <a:prstGeom prst="rect">
            <a:avLst/>
          </a:prstGeom>
        </p:spPr>
      </p:pic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id="{B51E00AB-E5B7-4ABE-BEDD-48D45017D1A3}"/>
              </a:ext>
            </a:extLst>
          </p:cNvPr>
          <p:cNvSpPr/>
          <p:nvPr/>
        </p:nvSpPr>
        <p:spPr>
          <a:xfrm>
            <a:off x="1127448" y="1916832"/>
            <a:ext cx="1058517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600" b="1" dirty="0">
                <a:solidFill>
                  <a:srgbClr val="C0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2.2 ประเภทของทัศนศิลป์</a:t>
            </a:r>
          </a:p>
          <a:p>
            <a:pPr algn="thaiDist"/>
            <a:r>
              <a:rPr lang="en-US" sz="3600" b="1" dirty="0">
                <a:solidFill>
                  <a:srgbClr val="C0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 </a:t>
            </a:r>
            <a:r>
              <a:rPr lang="th-TH" sz="3600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1. </a:t>
            </a:r>
            <a:r>
              <a:rPr lang="th-TH" sz="3200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ทัศนศิลป์ ประเภท 2 มิติ 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คือ ผลงานที่ปรากฏบนพื้นระนาบทั้งที่ขรุขระและเรียบ ทั้งนี้ปรากฏในลักษณะที่เป็นเส้น สี แสงเงา</a:t>
            </a:r>
          </a:p>
          <a:p>
            <a:pPr algn="thaiDist"/>
            <a:r>
              <a:rPr lang="en-US" sz="3600" b="1" dirty="0">
                <a:solidFill>
                  <a:srgbClr val="C0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th-TH" sz="3600" b="1" dirty="0">
                <a:solidFill>
                  <a:srgbClr val="C0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</a:t>
            </a:r>
            <a:r>
              <a:rPr lang="th-TH" sz="3600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2.</a:t>
            </a:r>
            <a:r>
              <a:rPr lang="th-TH" sz="3600" b="1" dirty="0">
                <a:solidFill>
                  <a:srgbClr val="C0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th-TH" sz="3200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ทัศนศิลป์ ประเภท 3 มิติ 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คือ ลักษณะจริงของมิติทั้ง 3 ประการ คือ มีความกวาง มีความยาวและความลึก</a:t>
            </a:r>
            <a:endParaRPr lang="th-TH" sz="3600" b="1" dirty="0">
              <a:solidFill>
                <a:srgbClr val="C0000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algn="thaiDist"/>
            <a:r>
              <a:rPr lang="th-TH" sz="3600" b="1" dirty="0">
                <a:solidFill>
                  <a:srgbClr val="C0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 </a:t>
            </a:r>
            <a:r>
              <a:rPr lang="th-TH" sz="3600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3.</a:t>
            </a:r>
            <a:r>
              <a:rPr lang="th-TH" sz="3600" b="1" dirty="0">
                <a:solidFill>
                  <a:srgbClr val="C0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th-TH" sz="3200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ทัศนศิลป์ ประเภทอื่น ๆ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คือ ผลงานที่ไม่สามารถจัดกลุ่มได้ เนื่องด้วยทัศนศิลป์ลุ่มนี้ได้ผสมผสานรูปแบบและวิธีการแสดงออกทางศิลปะที่แปลกใหม่ เช่น ศิลปะการจัดวาง (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Installation Art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)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,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มโนทัศนศิลป์ (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Conceptual Art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)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,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ศิลปะสื่อแสดง 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(Performance Art)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เป็นต้น</a:t>
            </a:r>
          </a:p>
          <a:p>
            <a:pPr algn="thaiDist"/>
            <a:endParaRPr lang="th-TH" sz="36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262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411B3A7-F9E1-47CE-BE6D-BE8EDC60E722}"/>
              </a:ext>
            </a:extLst>
          </p:cNvPr>
          <p:cNvSpPr/>
          <p:nvPr/>
        </p:nvSpPr>
        <p:spPr>
          <a:xfrm>
            <a:off x="5879976" y="476672"/>
            <a:ext cx="6192688" cy="58477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r"/>
            <a:r>
              <a:rPr lang="th-TH" sz="3200" b="1" dirty="0">
                <a:solidFill>
                  <a:schemeClr val="bg1"/>
                </a:solidFill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หน่วยการเรียนรู้ที่ 1 หลักการจัดองค์ประกอบศิลป์</a:t>
            </a:r>
            <a:endParaRPr lang="th-TH" sz="3200" b="1" dirty="0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C1F18FA9-5097-4576-9D84-0F0B30FEEDA5}"/>
              </a:ext>
            </a:extLst>
          </p:cNvPr>
          <p:cNvSpPr/>
          <p:nvPr/>
        </p:nvSpPr>
        <p:spPr>
          <a:xfrm>
            <a:off x="0" y="6444989"/>
            <a:ext cx="12192000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สอนโดย ผู้ช่วยศาสตราจารย์ จุฑาวุฒิ จันทรมาลี 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SDU-</a:t>
            </a:r>
            <a:r>
              <a:rPr lang="en-US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ComSci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 2/61</a:t>
            </a:r>
            <a:endParaRPr lang="th-TH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90BE7E66-F760-47DD-805C-6AD2DC843C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896" y="6468314"/>
            <a:ext cx="692570" cy="389686"/>
          </a:xfrm>
          <a:prstGeom prst="rect">
            <a:avLst/>
          </a:prstGeom>
        </p:spPr>
      </p:pic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77216D88-6444-4604-826D-E6B02C21D4F5}"/>
              </a:ext>
            </a:extLst>
          </p:cNvPr>
          <p:cNvSpPr/>
          <p:nvPr/>
        </p:nvSpPr>
        <p:spPr>
          <a:xfrm>
            <a:off x="4176275" y="5385882"/>
            <a:ext cx="38394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รูปภาพที่ 2.2 ประเภทของทัศนศิลป์</a:t>
            </a:r>
          </a:p>
        </p:txBody>
      </p:sp>
      <p:pic>
        <p:nvPicPr>
          <p:cNvPr id="10" name="Picture 2" descr="https://encrypted-tbn3.gstatic.com/images?q=tbn:ANd9GcTIwYWuNHcgiJ7UbUEJ-POLnglG2yG0fywzcbM0rYXhtdeT1elR">
            <a:extLst>
              <a:ext uri="{FF2B5EF4-FFF2-40B4-BE49-F238E27FC236}">
                <a16:creationId xmlns:a16="http://schemas.microsoft.com/office/drawing/2014/main" id="{D3821F6F-657B-4776-A61B-E8811C7986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00" y="1852292"/>
            <a:ext cx="3839451" cy="3530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encrypted-tbn3.gstatic.com/images?q=tbn:ANd9GcSU_RapyzTIOAxR51SF7-4RBU91UYOwqGU2AG9g6qfFC1KmHlnmeg">
            <a:extLst>
              <a:ext uri="{FF2B5EF4-FFF2-40B4-BE49-F238E27FC236}">
                <a16:creationId xmlns:a16="http://schemas.microsoft.com/office/drawing/2014/main" id="{CDA44466-715C-4B0D-82BF-71D61F196E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856" y="1817785"/>
            <a:ext cx="3483279" cy="3530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B388ECA3-4D47-4408-B183-C35F841655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8140" y="1782443"/>
            <a:ext cx="3043275" cy="3600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799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411B3A7-F9E1-47CE-BE6D-BE8EDC60E722}"/>
              </a:ext>
            </a:extLst>
          </p:cNvPr>
          <p:cNvSpPr/>
          <p:nvPr/>
        </p:nvSpPr>
        <p:spPr>
          <a:xfrm>
            <a:off x="5879976" y="476672"/>
            <a:ext cx="6192688" cy="58477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r"/>
            <a:r>
              <a:rPr lang="th-TH" sz="3200" b="1" dirty="0">
                <a:solidFill>
                  <a:schemeClr val="bg1"/>
                </a:solidFill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หน่วยการเรียนรู้ที่ 2  ธาตุทางทัศนศิลป์</a:t>
            </a:r>
          </a:p>
        </p:txBody>
      </p:sp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C1F18FA9-5097-4576-9D84-0F0B30FEEDA5}"/>
              </a:ext>
            </a:extLst>
          </p:cNvPr>
          <p:cNvSpPr/>
          <p:nvPr/>
        </p:nvSpPr>
        <p:spPr>
          <a:xfrm>
            <a:off x="0" y="6444989"/>
            <a:ext cx="12192000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สอนโดย ผู้ช่วยศาสตราจารย์ จุฑาวุฒิ จันทรมาลี 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SDU-</a:t>
            </a:r>
            <a:r>
              <a:rPr lang="en-US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ComSci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 2/61</a:t>
            </a:r>
            <a:endParaRPr lang="th-TH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90BE7E66-F760-47DD-805C-6AD2DC843C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896" y="6468314"/>
            <a:ext cx="692570" cy="389686"/>
          </a:xfrm>
          <a:prstGeom prst="rect">
            <a:avLst/>
          </a:prstGeom>
        </p:spPr>
      </p:pic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id="{B51E00AB-E5B7-4ABE-BEDD-48D45017D1A3}"/>
              </a:ext>
            </a:extLst>
          </p:cNvPr>
          <p:cNvSpPr/>
          <p:nvPr/>
        </p:nvSpPr>
        <p:spPr>
          <a:xfrm>
            <a:off x="1127448" y="1916832"/>
            <a:ext cx="1058517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600" b="1" dirty="0">
                <a:solidFill>
                  <a:srgbClr val="C0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2.3 ลักษณะรูปแบบทัศนศิลป์</a:t>
            </a:r>
          </a:p>
          <a:p>
            <a:pPr algn="thaiDist"/>
            <a:r>
              <a:rPr lang="th-TH" sz="3600" b="1" dirty="0">
                <a:solidFill>
                  <a:srgbClr val="C0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- รูปแบบที่แสดงความเป็นจริง (</a:t>
            </a:r>
            <a:r>
              <a:rPr lang="en-US" sz="3600" b="1" dirty="0">
                <a:solidFill>
                  <a:srgbClr val="C0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Realistic Form</a:t>
            </a:r>
            <a:r>
              <a:rPr lang="th-TH" sz="3600" b="1" dirty="0">
                <a:solidFill>
                  <a:srgbClr val="C0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)</a:t>
            </a:r>
          </a:p>
          <a:p>
            <a:pPr algn="thaiDist"/>
            <a:r>
              <a:rPr lang="th-TH" sz="3600" b="1" dirty="0">
                <a:solidFill>
                  <a:srgbClr val="C0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- รูปแบบที่แสดงเหนือความเป็นจริง (</a:t>
            </a:r>
            <a:r>
              <a:rPr lang="en-US" sz="3600" b="1" dirty="0">
                <a:solidFill>
                  <a:srgbClr val="C0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Surrealistic Form</a:t>
            </a:r>
            <a:r>
              <a:rPr lang="th-TH" sz="3600" b="1" dirty="0">
                <a:solidFill>
                  <a:srgbClr val="C0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)</a:t>
            </a:r>
          </a:p>
          <a:p>
            <a:pPr algn="thaiDist"/>
            <a:r>
              <a:rPr lang="th-TH" sz="3600" b="1" dirty="0">
                <a:solidFill>
                  <a:srgbClr val="C0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- รูปแบบที่ปราศจากเนื้อหา </a:t>
            </a:r>
            <a:r>
              <a:rPr lang="en-US" sz="3600" b="1" dirty="0">
                <a:solidFill>
                  <a:srgbClr val="C0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(Non Figurative)</a:t>
            </a:r>
          </a:p>
          <a:p>
            <a:pPr algn="thaiDist"/>
            <a:r>
              <a:rPr lang="th-TH" sz="3600" b="1" dirty="0">
                <a:solidFill>
                  <a:srgbClr val="C0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- กลวิธีทัศนศิลป์ (</a:t>
            </a:r>
            <a:r>
              <a:rPr lang="en-US" sz="3600" b="1" dirty="0">
                <a:solidFill>
                  <a:srgbClr val="C0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Visual Art Technique</a:t>
            </a:r>
            <a:r>
              <a:rPr lang="th-TH" sz="3600" b="1" dirty="0">
                <a:solidFill>
                  <a:srgbClr val="C0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) 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หมายถึง กระบวนการสร้างงานทัศนศิลป์ที่ประกอบด้วย 3 ส่วนประกอบคือ คือ วัสดุ อุปกรณ์ วิธีการ</a:t>
            </a:r>
          </a:p>
          <a:p>
            <a:pPr algn="thaiDist"/>
            <a:endParaRPr lang="th-TH" sz="36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7321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411B3A7-F9E1-47CE-BE6D-BE8EDC60E722}"/>
              </a:ext>
            </a:extLst>
          </p:cNvPr>
          <p:cNvSpPr/>
          <p:nvPr/>
        </p:nvSpPr>
        <p:spPr>
          <a:xfrm>
            <a:off x="5879976" y="476672"/>
            <a:ext cx="6192688" cy="58477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r"/>
            <a:r>
              <a:rPr lang="th-TH" sz="3200" b="1" dirty="0">
                <a:solidFill>
                  <a:schemeClr val="bg1"/>
                </a:solidFill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หน่วยการเรียนรู้ที่ 2  ธาตุทางทัศนศิลป์</a:t>
            </a:r>
          </a:p>
        </p:txBody>
      </p:sp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C1F18FA9-5097-4576-9D84-0F0B30FEEDA5}"/>
              </a:ext>
            </a:extLst>
          </p:cNvPr>
          <p:cNvSpPr/>
          <p:nvPr/>
        </p:nvSpPr>
        <p:spPr>
          <a:xfrm>
            <a:off x="0" y="6444989"/>
            <a:ext cx="12192000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สอนโดย ผู้ช่วยศาสตราจารย์ จุฑาวุฒิ จันทรมาลี 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SDU-</a:t>
            </a:r>
            <a:r>
              <a:rPr lang="en-US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ComSci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 2/61</a:t>
            </a:r>
            <a:endParaRPr lang="th-TH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90BE7E66-F760-47DD-805C-6AD2DC843C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896" y="6468314"/>
            <a:ext cx="692570" cy="389686"/>
          </a:xfrm>
          <a:prstGeom prst="rect">
            <a:avLst/>
          </a:prstGeom>
        </p:spPr>
      </p:pic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id="{B51E00AB-E5B7-4ABE-BEDD-48D45017D1A3}"/>
              </a:ext>
            </a:extLst>
          </p:cNvPr>
          <p:cNvSpPr/>
          <p:nvPr/>
        </p:nvSpPr>
        <p:spPr>
          <a:xfrm>
            <a:off x="1127448" y="1916832"/>
            <a:ext cx="102971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600" b="1" dirty="0">
                <a:solidFill>
                  <a:srgbClr val="C0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2.4 โครงสร้างทางทัศนศิลป์</a:t>
            </a:r>
          </a:p>
          <a:p>
            <a:pPr algn="thaiDist"/>
            <a:r>
              <a:rPr lang="th-TH" sz="3600" b="1" dirty="0">
                <a:solidFill>
                  <a:srgbClr val="C0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  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ความหมายและเรื่องราวที่นำมารวบรวมเป็นความคิดและจินตนาการถ่ายทอดสร้างสรรค์ออกมาเป็นผลงานทัศนศิลป์ โดยมีองค์ประกอบของสิ่งที่สามารถสัมผัสและรับรู้ได้ด้วยตา</a:t>
            </a:r>
          </a:p>
        </p:txBody>
      </p:sp>
    </p:spTree>
    <p:extLst>
      <p:ext uri="{BB962C8B-B14F-4D97-AF65-F5344CB8AC3E}">
        <p14:creationId xmlns:p14="http://schemas.microsoft.com/office/powerpoint/2010/main" val="25722668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C1F18FA9-5097-4576-9D84-0F0B30FEEDA5}"/>
              </a:ext>
            </a:extLst>
          </p:cNvPr>
          <p:cNvSpPr/>
          <p:nvPr/>
        </p:nvSpPr>
        <p:spPr>
          <a:xfrm>
            <a:off x="0" y="6444989"/>
            <a:ext cx="12192000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สอนโดย ผู้ช่วยศาสตราจารย์ จุฑาวุฒิ จันทรมาลี 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SDU-</a:t>
            </a:r>
            <a:r>
              <a:rPr lang="en-US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ComSci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 2/61</a:t>
            </a:r>
            <a:endParaRPr lang="th-TH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90BE7E66-F760-47DD-805C-6AD2DC843C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896" y="6468314"/>
            <a:ext cx="692570" cy="389686"/>
          </a:xfrm>
          <a:prstGeom prst="rect">
            <a:avLst/>
          </a:prstGeom>
        </p:spPr>
      </p:pic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77216D88-6444-4604-826D-E6B02C21D4F5}"/>
              </a:ext>
            </a:extLst>
          </p:cNvPr>
          <p:cNvSpPr/>
          <p:nvPr/>
        </p:nvSpPr>
        <p:spPr>
          <a:xfrm>
            <a:off x="4176275" y="5385882"/>
            <a:ext cx="38394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รูปภาพที่ 2.3 โครงสร้างทางทัศนศิลป์</a:t>
            </a: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02FCFCB0-9036-4DB1-8C4A-0F1D5A77419B}"/>
              </a:ext>
            </a:extLst>
          </p:cNvPr>
          <p:cNvSpPr/>
          <p:nvPr/>
        </p:nvSpPr>
        <p:spPr>
          <a:xfrm>
            <a:off x="5879976" y="476672"/>
            <a:ext cx="6192688" cy="58477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r"/>
            <a:r>
              <a:rPr lang="th-TH" sz="3200" b="1" dirty="0">
                <a:solidFill>
                  <a:schemeClr val="bg1"/>
                </a:solidFill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หน่วยการเรียนรู้ที่ 2  ธาตุทางทัศนศิลป์</a:t>
            </a:r>
          </a:p>
        </p:txBody>
      </p:sp>
      <p:pic>
        <p:nvPicPr>
          <p:cNvPr id="7" name="Picture 2" descr="http://www.siamrath.co.th/web/sites/default/files/u3/d3904ma_222.jpg">
            <a:extLst>
              <a:ext uri="{FF2B5EF4-FFF2-40B4-BE49-F238E27FC236}">
                <a16:creationId xmlns:a16="http://schemas.microsoft.com/office/drawing/2014/main" id="{2F27B5E5-3901-4A8E-9FED-7480DF11FF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7" t="7501" r="3644" b="6317"/>
          <a:stretch/>
        </p:blipFill>
        <p:spPr bwMode="auto">
          <a:xfrm>
            <a:off x="3115947" y="1597334"/>
            <a:ext cx="5960105" cy="3618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0281362"/>
      </p:ext>
    </p:extLst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2023</TotalTime>
  <Words>998</Words>
  <Application>Microsoft Office PowerPoint</Application>
  <PresentationFormat>แบบจอกว้าง</PresentationFormat>
  <Paragraphs>91</Paragraphs>
  <Slides>19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3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19</vt:i4>
      </vt:variant>
    </vt:vector>
  </HeadingPairs>
  <TitlesOfParts>
    <vt:vector size="23" baseType="lpstr">
      <vt:lpstr>Arial</vt:lpstr>
      <vt:lpstr>Calibri</vt:lpstr>
      <vt:lpstr>SP SUAN DUSIT</vt:lpstr>
      <vt:lpstr>ชุดรูปแบบของ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lab11</dc:creator>
  <cp:lastModifiedBy>Admin</cp:lastModifiedBy>
  <cp:revision>146</cp:revision>
  <dcterms:created xsi:type="dcterms:W3CDTF">2019-02-26T06:37:08Z</dcterms:created>
  <dcterms:modified xsi:type="dcterms:W3CDTF">2019-06-03T13:12:02Z</dcterms:modified>
</cp:coreProperties>
</file>