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E75794-04DE-4D4F-AE29-BAA25DCC43E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10EED4A-2555-41BB-9EF8-34A44296FB96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6E75794-04DE-4D4F-AE29-BAA25DCC43E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sz="4500" b="1" dirty="0" smtClean="0">
                <a:solidFill>
                  <a:schemeClr val="tx1"/>
                </a:solidFill>
              </a:rPr>
              <a:t>การเขียนโปรแกรมคอมพิวเตอร์</a:t>
            </a:r>
            <a:br>
              <a:rPr lang="th-TH" sz="4500" b="1" dirty="0" smtClean="0">
                <a:solidFill>
                  <a:schemeClr val="tx1"/>
                </a:solidFill>
              </a:rPr>
            </a:br>
            <a:r>
              <a:rPr lang="en-US" sz="4500" b="1" dirty="0" smtClean="0">
                <a:solidFill>
                  <a:schemeClr val="tx1"/>
                </a:solidFill>
              </a:rPr>
              <a:t>Computer Programming</a:t>
            </a:r>
            <a:br>
              <a:rPr lang="en-US" sz="4500" b="1" dirty="0" smtClean="0">
                <a:solidFill>
                  <a:schemeClr val="tx1"/>
                </a:solidFill>
              </a:rPr>
            </a:br>
            <a:r>
              <a:rPr lang="en-US" sz="4500" b="1" dirty="0" smtClean="0">
                <a:solidFill>
                  <a:schemeClr val="tx1"/>
                </a:solidFill>
              </a:rPr>
              <a:t>3204-2007</a:t>
            </a:r>
            <a:br>
              <a:rPr lang="en-US" sz="4500" b="1" dirty="0" smtClean="0">
                <a:solidFill>
                  <a:schemeClr val="tx1"/>
                </a:solidFill>
              </a:rPr>
            </a:br>
            <a:r>
              <a:rPr lang="en-US" sz="4500" b="1" dirty="0">
                <a:solidFill>
                  <a:schemeClr val="tx1"/>
                </a:solidFill>
              </a:rPr>
              <a:t/>
            </a:r>
            <a:br>
              <a:rPr lang="en-US" sz="4500" b="1" dirty="0">
                <a:solidFill>
                  <a:schemeClr val="tx1"/>
                </a:solidFill>
              </a:rPr>
            </a:br>
            <a:r>
              <a:rPr lang="th-TH" sz="4500" b="1" dirty="0" smtClean="0">
                <a:solidFill>
                  <a:schemeClr val="tx1"/>
                </a:solidFill>
              </a:rPr>
              <a:t>เรียบเรียงโดย</a:t>
            </a:r>
            <a:br>
              <a:rPr lang="th-TH" sz="4500" b="1" dirty="0" smtClean="0">
                <a:solidFill>
                  <a:schemeClr val="tx1"/>
                </a:solidFill>
              </a:rPr>
            </a:br>
            <a:r>
              <a:rPr lang="th-TH" sz="4500" b="1" dirty="0" smtClean="0">
                <a:solidFill>
                  <a:schemeClr val="tx1"/>
                </a:solidFill>
              </a:rPr>
              <a:t>โอภาส  เอี่ยมสิริวงศ์</a:t>
            </a:r>
            <a:endParaRPr lang="en-US" sz="4500" b="1" dirty="0">
              <a:solidFill>
                <a:schemeClr val="tx1"/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03648" y="5638800"/>
            <a:ext cx="6400800" cy="1219200"/>
          </a:xfrm>
        </p:spPr>
        <p:txBody>
          <a:bodyPr anchor="ctr">
            <a:normAutofit/>
          </a:bodyPr>
          <a:lstStyle/>
          <a:p>
            <a:r>
              <a:rPr lang="th-TH" sz="3200" b="1" dirty="0" smtClean="0">
                <a:solidFill>
                  <a:schemeClr val="tx1"/>
                </a:solidFill>
              </a:rPr>
              <a:t>บริษัท  พัฒนาวิชาการ  (2535)  จำกัด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9645" y="0"/>
            <a:ext cx="1357511" cy="1622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04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chemeClr val="tx1"/>
                </a:solidFill>
              </a:rPr>
              <a:t>เทคนิคการเขียนผัง</a:t>
            </a:r>
            <a:r>
              <a:rPr lang="th-TH" b="1" dirty="0" smtClean="0">
                <a:solidFill>
                  <a:schemeClr val="tx1"/>
                </a:solidFill>
              </a:rPr>
              <a:t>งาน (ต่อ)</a:t>
            </a:r>
            <a:endParaRPr lang="en-US" dirty="0"/>
          </a:p>
        </p:txBody>
      </p:sp>
      <p:pic>
        <p:nvPicPr>
          <p:cNvPr id="5" name="ตัวแทนเนื้อหา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33" y="1700808"/>
            <a:ext cx="8190045" cy="4597175"/>
          </a:xfrm>
        </p:spPr>
      </p:pic>
      <p:pic>
        <p:nvPicPr>
          <p:cNvPr id="4" name="รูปภาพ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0"/>
            <a:ext cx="994756" cy="1188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33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chemeClr val="tx1"/>
                </a:solidFill>
              </a:rPr>
              <a:t>เทคนิคการเขียนผังงาน (ต่อ)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2800" b="1" dirty="0" smtClean="0">
                <a:solidFill>
                  <a:schemeClr val="tx1"/>
                </a:solidFill>
              </a:rPr>
              <a:t>2. สัญลักษณ์ระบบ </a:t>
            </a:r>
            <a:r>
              <a:rPr lang="th-TH" sz="2800" dirty="0" smtClean="0">
                <a:solidFill>
                  <a:schemeClr val="tx1"/>
                </a:solidFill>
              </a:rPr>
              <a:t>ประกอบด้วย </a:t>
            </a:r>
          </a:p>
          <a:p>
            <a:endParaRPr lang="en-US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0"/>
            <a:ext cx="994756" cy="1188941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13" y="2145722"/>
            <a:ext cx="8299875" cy="4712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05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chemeClr val="tx1"/>
                </a:solidFill>
              </a:rPr>
              <a:t>เทคนิคการเขียนผังงาน (ต่อ)</a:t>
            </a:r>
            <a:endParaRPr lang="en-US" dirty="0"/>
          </a:p>
        </p:txBody>
      </p:sp>
      <p:pic>
        <p:nvPicPr>
          <p:cNvPr id="5" name="ตัวแทนเนื้อหา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72816"/>
            <a:ext cx="8519925" cy="4824536"/>
          </a:xfrm>
        </p:spPr>
      </p:pic>
      <p:pic>
        <p:nvPicPr>
          <p:cNvPr id="4" name="รูปภาพ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0"/>
            <a:ext cx="994756" cy="1188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48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chemeClr val="tx1"/>
                </a:solidFill>
              </a:rPr>
              <a:t>เทคนิคการเขียนผังงาน (ต่อ)</a:t>
            </a:r>
            <a:endParaRPr lang="en-US" dirty="0"/>
          </a:p>
        </p:txBody>
      </p:sp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8045949" cy="2376264"/>
          </a:xfrm>
        </p:spPr>
      </p:pic>
      <p:sp>
        <p:nvSpPr>
          <p:cNvPr id="6" name="ตัวแทนเนื้อหา 2"/>
          <p:cNvSpPr txBox="1">
            <a:spLocks/>
          </p:cNvSpPr>
          <p:nvPr/>
        </p:nvSpPr>
        <p:spPr>
          <a:xfrm>
            <a:off x="457200" y="4270532"/>
            <a:ext cx="8229600" cy="21210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th-TH" sz="2800" b="1" dirty="0" smtClean="0">
                <a:solidFill>
                  <a:schemeClr val="tx1"/>
                </a:solidFill>
              </a:rPr>
              <a:t>	3. สัญลักษณ์การโปรแกรม</a:t>
            </a:r>
            <a:r>
              <a:rPr lang="th-TH" sz="2800" dirty="0" smtClean="0">
                <a:solidFill>
                  <a:schemeClr val="tx1"/>
                </a:solidFill>
              </a:rPr>
              <a:t> ประกอบด้วย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159" y="4939515"/>
            <a:ext cx="8031389" cy="1368516"/>
          </a:xfrm>
          <a:prstGeom prst="rect">
            <a:avLst/>
          </a:prstGeom>
        </p:spPr>
      </p:pic>
      <p:pic>
        <p:nvPicPr>
          <p:cNvPr id="8" name="รูปภาพ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0"/>
            <a:ext cx="994756" cy="1188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33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chemeClr val="tx1"/>
                </a:solidFill>
              </a:rPr>
              <a:t>เทคนิคการเขียนผังงาน (ต่อ)</a:t>
            </a:r>
            <a:endParaRPr lang="en-US" dirty="0"/>
          </a:p>
        </p:txBody>
      </p:sp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60848"/>
            <a:ext cx="8569235" cy="3744416"/>
          </a:xfr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0"/>
            <a:ext cx="994756" cy="1188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20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</a:rPr>
              <a:t>เครื่องมือช่วยวาดผังงานและผังงาน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1188942"/>
            <a:ext cx="8568952" cy="4937222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th-TH" sz="2800" dirty="0" smtClean="0">
                <a:solidFill>
                  <a:schemeClr val="tx1"/>
                </a:solidFill>
              </a:rPr>
              <a:t>การเขียนผังงานอาจใช้เครื่องมือช่วยวาดได้ เช่น ไม้บรรทัด</a:t>
            </a:r>
            <a:r>
              <a:rPr lang="th-TH" sz="2800" dirty="0" err="1" smtClean="0">
                <a:solidFill>
                  <a:schemeClr val="tx1"/>
                </a:solidFill>
              </a:rPr>
              <a:t>เทมเพลต</a:t>
            </a:r>
            <a:r>
              <a:rPr lang="th-TH" sz="2800" dirty="0" smtClean="0">
                <a:solidFill>
                  <a:schemeClr val="tx1"/>
                </a:solidFill>
              </a:rPr>
              <a:t> หรือโปรแกรมวิซิโอ โดยผังงานมีโครงสร้างอยู่ 3 แบบด้วยกัน คือ</a:t>
            </a:r>
          </a:p>
          <a:p>
            <a:pPr marL="0" indent="0" algn="thaiDist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th-TH" sz="2800" b="1" dirty="0" smtClean="0">
                <a:solidFill>
                  <a:schemeClr val="tx1"/>
                </a:solidFill>
              </a:rPr>
              <a:t>1. ผังงานโครงสร้างแบบลำดับ  </a:t>
            </a:r>
            <a:r>
              <a:rPr lang="th-TH" sz="2800" dirty="0" smtClean="0">
                <a:solidFill>
                  <a:schemeClr val="tx1"/>
                </a:solidFill>
              </a:rPr>
              <a:t>เป็นผังงานที่มีโครงสร้างแบบลำดับกิจกรรมก่อนหลังที่เรียงเป็นลำดับต่อเนื่องกันไป</a:t>
            </a:r>
          </a:p>
          <a:p>
            <a:pPr marL="0" indent="0" algn="thaiDist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th-TH" sz="2800" b="1" dirty="0" smtClean="0">
                <a:solidFill>
                  <a:schemeClr val="tx1"/>
                </a:solidFill>
              </a:rPr>
              <a:t>2. ผังงานโครงสร้างแบบทางเลือก  </a:t>
            </a:r>
            <a:r>
              <a:rPr lang="th-TH" sz="2800" dirty="0" smtClean="0">
                <a:solidFill>
                  <a:schemeClr val="tx1"/>
                </a:solidFill>
              </a:rPr>
              <a:t>เป็นผังงานที่มีโครงสร้างให้เลือกตัดสินใจเพื่อให้เลือกทำงานทางเลือกใดทางเลือกหนึ่ง ซึ่งเงื่อนไขที่อาจกำหนดมีเพียงสองทางเลือก หรืออาจมีกลุ่มของทางเลือก ก็แล้วแต่รูปแบบของเงื่อนไขนั้น ๆ</a:t>
            </a:r>
          </a:p>
          <a:p>
            <a:pPr marL="0" indent="0" algn="thaiDist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th-TH" sz="2800" b="1" dirty="0" smtClean="0">
                <a:solidFill>
                  <a:schemeClr val="tx1"/>
                </a:solidFill>
              </a:rPr>
              <a:t>3. ผังงานโครงสร้างแบบทำซ้ำ </a:t>
            </a:r>
            <a:r>
              <a:rPr lang="th-TH" sz="2800" dirty="0" smtClean="0">
                <a:solidFill>
                  <a:schemeClr val="tx1"/>
                </a:solidFill>
              </a:rPr>
              <a:t>มีลักษณะเป็นรอบ มีโครงสร้างหลายรูปแบบด้วยกัน อาจมีการตรวจสอบก่อนที่จะทำครบรอบตามเงื่อนไข </a:t>
            </a:r>
          </a:p>
          <a:p>
            <a:pPr marL="0" indent="0" algn="thaiDist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th-TH" sz="2800" b="1" dirty="0" smtClean="0">
                <a:solidFill>
                  <a:schemeClr val="tx1"/>
                </a:solidFill>
              </a:rPr>
              <a:t>-โครงสร้างทำซ้ำแบบ </a:t>
            </a:r>
            <a:r>
              <a:rPr lang="en-US" sz="2800" b="1" dirty="0" smtClean="0">
                <a:solidFill>
                  <a:schemeClr val="tx1"/>
                </a:solidFill>
              </a:rPr>
              <a:t>Do…Until</a:t>
            </a:r>
          </a:p>
          <a:p>
            <a:pPr marL="0" indent="0" algn="thaiDist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	</a:t>
            </a:r>
            <a:r>
              <a:rPr lang="th-TH" sz="2800" b="1" dirty="0" smtClean="0">
                <a:solidFill>
                  <a:schemeClr val="tx1"/>
                </a:solidFill>
              </a:rPr>
              <a:t>-โครงสร้างทำซ้ำแบบ </a:t>
            </a:r>
            <a:r>
              <a:rPr lang="en-US" sz="2800" b="1" dirty="0" smtClean="0">
                <a:solidFill>
                  <a:schemeClr val="tx1"/>
                </a:solidFill>
              </a:rPr>
              <a:t>While</a:t>
            </a:r>
          </a:p>
          <a:p>
            <a:pPr marL="0" indent="0" algn="thaiDist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	</a:t>
            </a:r>
            <a:r>
              <a:rPr lang="th-TH" sz="2800" b="1" dirty="0" smtClean="0">
                <a:solidFill>
                  <a:schemeClr val="tx1"/>
                </a:solidFill>
              </a:rPr>
              <a:t>-โครงสร้างทำซ้ำแบบ </a:t>
            </a:r>
            <a:r>
              <a:rPr lang="en-US" sz="2800" b="1" dirty="0" smtClean="0">
                <a:solidFill>
                  <a:schemeClr val="tx1"/>
                </a:solidFill>
              </a:rPr>
              <a:t>Foe…Next</a:t>
            </a:r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0"/>
            <a:ext cx="994756" cy="1188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32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</a:rPr>
              <a:t>รหัสจำลองและวิธีการเขียนรหัสจำลอง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แม้ว่าผังงานจะแสดงขั้นตอนการทำงานของโปรแกรมไว้อย่างละเอียด โยมีรูปแบบเป็นสัญลักษณ์และลูกศร แต่ยังมีข้อเสียตรงที่มีความเลอะ</a:t>
            </a:r>
            <a:r>
              <a:rPr lang="th-TH" sz="3000" dirty="0" err="1" smtClean="0">
                <a:solidFill>
                  <a:schemeClr val="tx1"/>
                </a:solidFill>
              </a:rPr>
              <a:t>เทอะ</a:t>
            </a:r>
            <a:r>
              <a:rPr lang="th-TH" sz="3000" dirty="0" smtClean="0">
                <a:solidFill>
                  <a:schemeClr val="tx1"/>
                </a:solidFill>
              </a:rPr>
              <a:t> และบ่อยครั้งที่มีการนำสัญลักษณ์ไปใช้งานไม่ถูกต้อง </a:t>
            </a:r>
            <a:r>
              <a:rPr lang="th-TH" sz="3000" dirty="0" err="1" smtClean="0">
                <a:solidFill>
                  <a:schemeClr val="tx1"/>
                </a:solidFill>
              </a:rPr>
              <a:t>ดังนั้นซู</a:t>
            </a:r>
            <a:r>
              <a:rPr lang="th-TH" sz="3000" dirty="0" smtClean="0">
                <a:solidFill>
                  <a:schemeClr val="tx1"/>
                </a:solidFill>
              </a:rPr>
              <a:t>โดโค้ดจึงเป็นแนวทางที่มีความง่ายกว่าการเขียนผังงาน รหัสจำลองจะมีรูปแบบเป็นภาษาเขียนซึ่งเป็นภาษาอังกฤษ กะทัดรัด และมีความคล้ายคลึงกับภาษาระดับสูงที่ใช้กับคอมพิวเตอร์</a:t>
            </a:r>
          </a:p>
          <a:p>
            <a:pPr marL="0" indent="0" algn="thaiDist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ซึ่ง</a:t>
            </a:r>
            <a:r>
              <a:rPr lang="th-TH" sz="3000" dirty="0">
                <a:solidFill>
                  <a:schemeClr val="tx1"/>
                </a:solidFill>
              </a:rPr>
              <a:t>วิธีการ</a:t>
            </a:r>
            <a:r>
              <a:rPr lang="th-TH" sz="3000" dirty="0" smtClean="0">
                <a:solidFill>
                  <a:schemeClr val="tx1"/>
                </a:solidFill>
              </a:rPr>
              <a:t>เขียนรหัสจำลองมีไม่มีกฎเกณฑ์แน่นอน หากผู้เขียนทำจนคล่องมักมีเทคนิคและรูปแบบการเขียนเป็นของตนเอง ซึ่งหลังจากที่ทำการออกแบบขั้นตอนวิธีเรียบร้อยแล้ว ซึ่งขั้นตอนวิธีจะทำให้ทราบแนวคิดเพื่อนำไปพัฒนาเป็นรหัสจำลองต่อไปได้ โดยแสดงการเปรียบเทียบไว้แล้ว</a:t>
            </a:r>
            <a:endParaRPr lang="en-US" sz="3000" dirty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0"/>
            <a:ext cx="994756" cy="1188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35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</a:rPr>
              <a:t>การปฏิบัติการคอมพิวเตอร์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	การปฏิบัติการคอมพิวเตอร์มีทั้งสิ้น 6 แบบ คือ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	1. คอมพิวเตอร์รับข้อมูลได้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	2. คอมพิวเตอร์ส่งข้อมูลได้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	3. คอมพิวเตอร์คำนวณได้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	4. คอมพิวเตอร์กำหนดค่าตัวแปรเพื่อจัดเก็บข้อมูลได้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	5. คอมพิวเตอร์เปรียบเทียบและเลือกตามเงื่อนไขได้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	6. คอมพิวเตอร์ทำงานวนซ้ำได้</a:t>
            </a:r>
          </a:p>
          <a:p>
            <a:pPr marL="0" indent="0">
              <a:buNone/>
            </a:pPr>
            <a:endParaRPr lang="th-TH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0"/>
            <a:ext cx="994756" cy="1188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97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5000" b="1" dirty="0" smtClean="0">
                <a:solidFill>
                  <a:schemeClr val="tx1"/>
                </a:solidFill>
              </a:rPr>
              <a:t>บทที่ 1 พื้นฐานการออกแบบโปรแกรม</a:t>
            </a:r>
            <a:br>
              <a:rPr lang="th-TH" sz="5000" b="1" dirty="0" smtClean="0">
                <a:solidFill>
                  <a:schemeClr val="tx1"/>
                </a:solidFill>
              </a:rPr>
            </a:br>
            <a:r>
              <a:rPr lang="th-TH" sz="5000" b="1" dirty="0" smtClean="0">
                <a:solidFill>
                  <a:schemeClr val="tx1"/>
                </a:solidFill>
              </a:rPr>
              <a:t>และการพัฒนาโปรแกรม</a:t>
            </a:r>
            <a:endParaRPr lang="en-US" sz="5000" b="1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b="1" dirty="0" smtClean="0">
                <a:solidFill>
                  <a:schemeClr val="tx1"/>
                </a:solidFill>
              </a:rPr>
              <a:t>สาระการเรียนรู้</a:t>
            </a:r>
          </a:p>
          <a:p>
            <a:pPr marL="0" indent="0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1. การออกแบบโปรแกรม			8</a:t>
            </a:r>
            <a:r>
              <a:rPr lang="th-TH" sz="2800" dirty="0">
                <a:solidFill>
                  <a:schemeClr val="tx1"/>
                </a:solidFill>
              </a:rPr>
              <a:t>. เทคนิคการเขียนผัง</a:t>
            </a:r>
            <a:r>
              <a:rPr lang="th-TH" sz="2800" dirty="0" smtClean="0">
                <a:solidFill>
                  <a:schemeClr val="tx1"/>
                </a:solidFill>
              </a:rPr>
              <a:t>งาน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2. วิธีการ</a:t>
            </a:r>
            <a:r>
              <a:rPr lang="th-TH" sz="2800" dirty="0">
                <a:solidFill>
                  <a:schemeClr val="tx1"/>
                </a:solidFill>
              </a:rPr>
              <a:t>ออกแบบ</a:t>
            </a:r>
            <a:r>
              <a:rPr lang="th-TH" sz="2800" dirty="0" smtClean="0">
                <a:solidFill>
                  <a:schemeClr val="tx1"/>
                </a:solidFill>
              </a:rPr>
              <a:t>โปรแกรม			9</a:t>
            </a:r>
            <a:r>
              <a:rPr lang="th-TH" sz="2800" dirty="0">
                <a:solidFill>
                  <a:schemeClr val="tx1"/>
                </a:solidFill>
              </a:rPr>
              <a:t>. เครื่องมือช่วยวาดผัง</a:t>
            </a:r>
            <a:r>
              <a:rPr lang="th-TH" sz="2800" dirty="0" smtClean="0">
                <a:solidFill>
                  <a:schemeClr val="tx1"/>
                </a:solidFill>
              </a:rPr>
              <a:t>งาน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3. ขั้นตอน</a:t>
            </a:r>
            <a:r>
              <a:rPr lang="th-TH" sz="2800" dirty="0">
                <a:solidFill>
                  <a:schemeClr val="tx1"/>
                </a:solidFill>
              </a:rPr>
              <a:t>การพัฒนา</a:t>
            </a:r>
            <a:r>
              <a:rPr lang="th-TH" sz="2800" dirty="0" smtClean="0">
                <a:solidFill>
                  <a:schemeClr val="tx1"/>
                </a:solidFill>
              </a:rPr>
              <a:t>โปรแกรม		10. </a:t>
            </a:r>
            <a:r>
              <a:rPr lang="th-TH" sz="2800" dirty="0">
                <a:solidFill>
                  <a:schemeClr val="tx1"/>
                </a:solidFill>
              </a:rPr>
              <a:t>ผังงานแบบ</a:t>
            </a:r>
            <a:r>
              <a:rPr lang="th-TH" sz="2800" dirty="0" smtClean="0">
                <a:solidFill>
                  <a:schemeClr val="tx1"/>
                </a:solidFill>
              </a:rPr>
              <a:t>โครงสร้าง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4. การ</a:t>
            </a:r>
            <a:r>
              <a:rPr lang="th-TH" sz="2800" dirty="0">
                <a:solidFill>
                  <a:schemeClr val="tx1"/>
                </a:solidFill>
              </a:rPr>
              <a:t>เขียนโปรแกรมแบบ</a:t>
            </a:r>
            <a:r>
              <a:rPr lang="th-TH" sz="2800" dirty="0" smtClean="0">
                <a:solidFill>
                  <a:schemeClr val="tx1"/>
                </a:solidFill>
              </a:rPr>
              <a:t>โครงสร้าง		11</a:t>
            </a:r>
            <a:r>
              <a:rPr lang="th-TH" sz="2800" dirty="0">
                <a:solidFill>
                  <a:schemeClr val="tx1"/>
                </a:solidFill>
              </a:rPr>
              <a:t>. รหัส</a:t>
            </a:r>
            <a:r>
              <a:rPr lang="th-TH" sz="2800" dirty="0" smtClean="0">
                <a:solidFill>
                  <a:schemeClr val="tx1"/>
                </a:solidFill>
              </a:rPr>
              <a:t>จำลอง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5. โครงสร้างโปรแกรม			12</a:t>
            </a:r>
            <a:r>
              <a:rPr lang="th-TH" sz="2800" dirty="0">
                <a:solidFill>
                  <a:schemeClr val="tx1"/>
                </a:solidFill>
              </a:rPr>
              <a:t>. วิธีการเขียนรหัส</a:t>
            </a:r>
            <a:r>
              <a:rPr lang="th-TH" sz="2800" dirty="0" smtClean="0">
                <a:solidFill>
                  <a:schemeClr val="tx1"/>
                </a:solidFill>
              </a:rPr>
              <a:t>จำลอง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6. ขั้นตอน</a:t>
            </a:r>
            <a:r>
              <a:rPr lang="th-TH" sz="2800" dirty="0">
                <a:solidFill>
                  <a:schemeClr val="tx1"/>
                </a:solidFill>
              </a:rPr>
              <a:t>วิธีหรือ</a:t>
            </a:r>
            <a:r>
              <a:rPr lang="th-TH" sz="2800" dirty="0" smtClean="0">
                <a:solidFill>
                  <a:schemeClr val="tx1"/>
                </a:solidFill>
              </a:rPr>
              <a:t>อัลกอริทึม			13</a:t>
            </a:r>
            <a:r>
              <a:rPr lang="th-TH" sz="2800" dirty="0">
                <a:solidFill>
                  <a:schemeClr val="tx1"/>
                </a:solidFill>
              </a:rPr>
              <a:t>. การปฏิบัติการ</a:t>
            </a:r>
            <a:r>
              <a:rPr lang="th-TH" sz="2800" dirty="0" smtClean="0">
                <a:solidFill>
                  <a:schemeClr val="tx1"/>
                </a:solidFill>
              </a:rPr>
              <a:t>คอมพิวเตอร์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7. วิธีการ</a:t>
            </a:r>
            <a:r>
              <a:rPr lang="th-TH" sz="2800" dirty="0">
                <a:solidFill>
                  <a:schemeClr val="tx1"/>
                </a:solidFill>
              </a:rPr>
              <a:t>สร้าง</a:t>
            </a:r>
            <a:r>
              <a:rPr lang="th-TH" sz="2800" dirty="0" smtClean="0">
                <a:solidFill>
                  <a:schemeClr val="tx1"/>
                </a:solidFill>
              </a:rPr>
              <a:t>อัลกอริทึม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0"/>
            <a:ext cx="994756" cy="1188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90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</a:rPr>
              <a:t>การออกแบบโปรแกรม</a:t>
            </a:r>
            <a:br>
              <a:rPr lang="th-TH" b="1" dirty="0" smtClean="0">
                <a:solidFill>
                  <a:schemeClr val="tx1"/>
                </a:solidFill>
              </a:rPr>
            </a:br>
            <a:r>
              <a:rPr lang="th-TH" b="1" dirty="0" smtClean="0">
                <a:solidFill>
                  <a:schemeClr val="tx1"/>
                </a:solidFill>
              </a:rPr>
              <a:t>และวิธีการออกแบบโปแกรม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thaiDist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	ในการเขียนโปรแกรมคอมพิวเตอร์ ควรมีการออกแบบโปรแกรมก่อน ซึ่งการออกแบบโปรแกรมจะทำการวิเคราะห์ปัญหาก่อน จากนั้นก็กำหนดขั้นตอนต่าง ๆ เพื่อแก้ไขปัญหา ซึ่งทำให้เราสามารถมองเห็นปัญหาได้อย่างชัดเจนยิ่งขึ้น รวมถึงการลดข้อผิดพลาดในการเขียนโปรแกรมในขั้นต่อไป ซึ่งวิธีการออกแบบโปรแกรมที่เป็นที่นิยมใช้กันมากคือ ผังงานและแบบจำลอง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0"/>
            <a:ext cx="994756" cy="1188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97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</a:rPr>
              <a:t>ขั้นตอนการออกแบบโปรแกรม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	การพัฒนาโปรแกรมมีขั้นตอนหลัก 7 ขั้นตอน ดังนี้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	1. การวิเคราะห์ปัญหา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	2. การกำหนดขอบเขตของปัญหา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	3. การเขียนขั้นตอนหรืออัลกอริทึม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	4. การตรวจสอบความถูกต้อง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	5. การเขียนโปรแกรม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	6. การทดสอบโปรแกรม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	7. การจัดทำเอกสารประกอบโปรแกรม และการบำรุงรักษาโปรแกรม 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0"/>
            <a:ext cx="994756" cy="1188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19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</a:rPr>
              <a:t>การเขียนโปรแกรมแบบโครงสร้าง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thaiDist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วัตถุประสงค์การเขียนโปรแกรมแบบโครงสร้าง ดังนี้</a:t>
            </a:r>
          </a:p>
          <a:p>
            <a:pPr marL="0" indent="0" algn="thaiDist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	1. เพื่อสร้างโปรแกรมให้มีคุณภาพยิ่งขึ้น และรู้ว่าจะเกิดอะไรขึ้นในโปรแกรม</a:t>
            </a:r>
          </a:p>
          <a:p>
            <a:pPr marL="0" indent="0" algn="thaiDist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	2. เพื่อสร้างโปรแกรมที่สามารถแก้ไขดัดแปลงง่าย</a:t>
            </a:r>
          </a:p>
          <a:p>
            <a:pPr marL="0" indent="0" algn="thaiDist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	3. เพื่อทำให้ขั้นตอนการพัฒนาโปรแกรมเป็นไปอย่างมีระบบ และง่ายขึ้น</a:t>
            </a:r>
          </a:p>
          <a:p>
            <a:pPr marL="0" indent="0" algn="thaiDist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	4. ลดระยะเวลาในการพัฒนา และประหยัดเวลา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0"/>
            <a:ext cx="994756" cy="1188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46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</a:rPr>
              <a:t>โครงสร้างโปรแกรม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3200" b="1" dirty="0" smtClean="0">
                <a:solidFill>
                  <a:schemeClr val="tx1"/>
                </a:solidFill>
              </a:rPr>
              <a:t>1. หลักการออกแบบจากบนลงล่าง</a:t>
            </a:r>
          </a:p>
          <a:p>
            <a:pPr marL="0" indent="0" algn="thaiDist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	คือ การย่อยปัญหาโปรแกรมโดยเน้นที่โครงสร้างการควบคุมโปรแกรม หรือการทำงานตามคำสั่งต่าง ๆ ในโปรแกรม เมื่อได้โครงสร้างควบคุมจากนั้นจึงพิจารณาด้านรายละเอียดของแต่ละคำสั่ง</a:t>
            </a:r>
          </a:p>
          <a:p>
            <a:pPr marL="0" indent="0" algn="thaiDist">
              <a:buNone/>
            </a:pPr>
            <a:r>
              <a:rPr lang="th-TH" sz="3200" b="1" dirty="0" smtClean="0">
                <a:solidFill>
                  <a:schemeClr val="tx1"/>
                </a:solidFill>
              </a:rPr>
              <a:t>2. การออกแบบโมดูล</a:t>
            </a:r>
          </a:p>
          <a:p>
            <a:pPr marL="0" indent="0" algn="thaiDist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	เมื่อมีการเขียนโปรแกรมแบบนลงล่าง ต้องเริ่มจากรายละเอียดของโครงสร้างควบคุมในระดับแรก และทำการแตกย่อยออกเป็นส่วน ๆ หรือเป็นโมดูล จากนั้นก็จะทำการเขียนคำสั่งต่าง ๆ ที่เกี่ยวข้องกับโครงสร้างควบคุมนั้น แล้วก็เขียนคำสั่งในระดับย่อยต่อ ๆ ไปจนครบแต่ละโมดูล 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0"/>
            <a:ext cx="994756" cy="1188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06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88941"/>
          </a:xfrm>
        </p:spPr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</a:rPr>
              <a:t>ขั้นตอนวิธีหรืออัลกอริทึม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เป็นการอธิบายถึงงานว่าจะต้องทำอย่างไร โดยจะประกอบด้วยชุดลำดับเป็นขั้นเป็นตอนที่ชัดเจน และรับประกันว่าเมื่อได้ปฏิบัติถูกต้องตามขั้นตอนจนจบก็จะได้ผลลัพธ์ที่ถูกต้องตามต้องการ ยกตัวอย่างเช่น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อัลกอริทึมการทำบะหมี่กึ่งสำเร็จรูป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1. เตรียมบะหมี่กึ่งสำเร็จรูป		5</a:t>
            </a:r>
            <a:r>
              <a:rPr lang="th-TH" sz="2800" dirty="0">
                <a:solidFill>
                  <a:schemeClr val="tx1"/>
                </a:solidFill>
              </a:rPr>
              <a:t>. เทน้ำเดือดลงในชาม</a:t>
            </a:r>
            <a:r>
              <a:rPr lang="th-TH" sz="2800" dirty="0" smtClean="0">
                <a:solidFill>
                  <a:schemeClr val="tx1"/>
                </a:solidFill>
              </a:rPr>
              <a:t>พอประมาณ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2. ต้มน้ำให้เดือด			6</a:t>
            </a:r>
            <a:r>
              <a:rPr lang="th-TH" sz="2800" dirty="0">
                <a:solidFill>
                  <a:schemeClr val="tx1"/>
                </a:solidFill>
              </a:rPr>
              <a:t>. นำฝามา</a:t>
            </a:r>
            <a:r>
              <a:rPr lang="th-TH" sz="2800" dirty="0" smtClean="0">
                <a:solidFill>
                  <a:schemeClr val="tx1"/>
                </a:solidFill>
              </a:rPr>
              <a:t>ปิด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3. นำบะหมี่กึ่งสำเร็จรูปใส่ลงในชาม	7</a:t>
            </a:r>
            <a:r>
              <a:rPr lang="th-TH" sz="2800" dirty="0">
                <a:solidFill>
                  <a:schemeClr val="tx1"/>
                </a:solidFill>
              </a:rPr>
              <a:t>. รอ 3 </a:t>
            </a:r>
            <a:r>
              <a:rPr lang="th-TH" sz="2800" dirty="0" smtClean="0">
                <a:solidFill>
                  <a:schemeClr val="tx1"/>
                </a:solidFill>
              </a:rPr>
              <a:t>นาที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4. เติมเครื่องปรุง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เมื่อทำตามขั้นตอนจะได้บะหมี่กึ่งสำเร็จรูปพร้อมทาน แต่อย่างไรก็ตามก็ใช่ว่าจะทำได้วิธีเดียว เช่นเดียวกันอัลกอริทึมที่ใช้สำหรับการแก้ไขปัญหาทางคอมพิวเตอร์ก็มีหลายวิธี					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0"/>
            <a:ext cx="994756" cy="1188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49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</a:rPr>
              <a:t>วิธีการสร้างอัลกอริทึม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สามารถสร้างได้หลายวิธีแต่จะยกตัวอย่างได้แก่การเขียนผังงานและการเขียนรหัสจำลอง</a:t>
            </a:r>
          </a:p>
          <a:p>
            <a:pPr marL="0" indent="0" algn="thaiDist">
              <a:buNone/>
            </a:pPr>
            <a:r>
              <a:rPr lang="th-TH" sz="2800" b="1" dirty="0" smtClean="0">
                <a:solidFill>
                  <a:schemeClr val="tx1"/>
                </a:solidFill>
              </a:rPr>
              <a:t>     1. การเขียนผังงาน </a:t>
            </a:r>
            <a:r>
              <a:rPr lang="th-TH" sz="2800" dirty="0" smtClean="0">
                <a:solidFill>
                  <a:schemeClr val="tx1"/>
                </a:solidFill>
              </a:rPr>
              <a:t>เป็</a:t>
            </a:r>
            <a:r>
              <a:rPr lang="th-TH" sz="2800" dirty="0">
                <a:solidFill>
                  <a:schemeClr val="tx1"/>
                </a:solidFill>
              </a:rPr>
              <a:t>น</a:t>
            </a:r>
            <a:r>
              <a:rPr lang="th-TH" sz="2800" dirty="0" smtClean="0">
                <a:solidFill>
                  <a:schemeClr val="tx1"/>
                </a:solidFill>
              </a:rPr>
              <a:t>การนำเสนอแบบแผนภาพ ประกอบด้วยสัญลักษณ์ต่าง ๆ ที่ได้มีการกำหนดเป็นมาตรฐาน  ซึ่งแบ่งออกเป็น 2 แบบ ได้แก่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</a:t>
            </a:r>
            <a:r>
              <a:rPr lang="th-TH" sz="2800" b="1" dirty="0" smtClean="0">
                <a:solidFill>
                  <a:schemeClr val="tx1"/>
                </a:solidFill>
              </a:rPr>
              <a:t>1.1 ผังงานระบบ </a:t>
            </a:r>
            <a:r>
              <a:rPr lang="th-TH" sz="2800" dirty="0" smtClean="0">
                <a:solidFill>
                  <a:schemeClr val="tx1"/>
                </a:solidFill>
              </a:rPr>
              <a:t>เป็นผังงานที่แสดงขั้นตอนการปฏิบัติงานหลัก ๆ เน้นความสัมพันธ์ระหว่างงานในระบบว่ามีกิจกรรมและความเกี่ยวข้องอย่างไร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</a:t>
            </a:r>
            <a:r>
              <a:rPr lang="th-TH" sz="2800" b="1" dirty="0" smtClean="0">
                <a:solidFill>
                  <a:schemeClr val="tx1"/>
                </a:solidFill>
              </a:rPr>
              <a:t>1.2 ผังงานโปรแกรม </a:t>
            </a:r>
            <a:r>
              <a:rPr lang="th-TH" sz="2800" dirty="0" smtClean="0">
                <a:solidFill>
                  <a:schemeClr val="tx1"/>
                </a:solidFill>
              </a:rPr>
              <a:t>เป็นผังงานแสดงรายละเอียดที่แสดงถึงขั้นตอนของกิจกรรมต่าง ๆ โดยละเอียด ทำให้สามารถถ่ายทอดความเข้าใจได้ค่อนข้างดี</a:t>
            </a:r>
          </a:p>
          <a:p>
            <a:pPr marL="0" indent="0" algn="thaiDist">
              <a:buNone/>
            </a:pPr>
            <a:r>
              <a:rPr lang="th-TH" sz="2800" b="1" dirty="0" smtClean="0">
                <a:solidFill>
                  <a:schemeClr val="tx1"/>
                </a:solidFill>
              </a:rPr>
              <a:t>     2. การเขียนรหัสจำลอง </a:t>
            </a:r>
            <a:r>
              <a:rPr lang="th-TH" sz="2800" dirty="0" err="1" smtClean="0">
                <a:solidFill>
                  <a:schemeClr val="tx1"/>
                </a:solidFill>
              </a:rPr>
              <a:t>หรือซู</a:t>
            </a:r>
            <a:r>
              <a:rPr lang="th-TH" sz="2800" dirty="0" smtClean="0">
                <a:solidFill>
                  <a:schemeClr val="tx1"/>
                </a:solidFill>
              </a:rPr>
              <a:t>โดโค้ด เป็นรหัสคำสั่งที่ไม่ใช่ภาษาโปรแกรมคอมพิวเตอร์ แต่เป็นชุดรหัสคำสั่งที่เขียนเพื่อเลียนแบบคำสั่งโปรแกรมอย่างย่อ ๆ เพื่อใช้เป็นแนวทางการสร้างคำสั่งควบคุมโปรแกรมภาษา</a:t>
            </a:r>
            <a:r>
              <a:rPr lang="th-TH" sz="2800" dirty="0" err="1" smtClean="0">
                <a:solidFill>
                  <a:schemeClr val="tx1"/>
                </a:solidFill>
              </a:rPr>
              <a:t>นั้น่อ</a:t>
            </a:r>
            <a:r>
              <a:rPr lang="th-TH" sz="2800" dirty="0" smtClean="0">
                <a:solidFill>
                  <a:schemeClr val="tx1"/>
                </a:solidFill>
              </a:rPr>
              <a:t>ไป</a:t>
            </a: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0"/>
            <a:ext cx="994756" cy="1188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7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</a:rPr>
              <a:t>เทคนิคการเขียนผังงาน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ในการเขียนผังงานต้องรู้สัญลักษณ์ที่จะใช้เป็นมาตรฐานสำหรับการแทนความหมายในการทำงาน โดยใช้ลูกศรเป็</a:t>
            </a:r>
            <a:r>
              <a:rPr lang="th-TH" sz="2800" dirty="0">
                <a:solidFill>
                  <a:schemeClr val="tx1"/>
                </a:solidFill>
              </a:rPr>
              <a:t>น</a:t>
            </a:r>
            <a:r>
              <a:rPr lang="th-TH" sz="2800" dirty="0" smtClean="0">
                <a:solidFill>
                  <a:schemeClr val="tx1"/>
                </a:solidFill>
              </a:rPr>
              <a:t>ตัวเชื่อมระหว่างสัญลักษณ์เหล่านั้น ซึ่งสัญลักษณ์ที่ใช้เขียนผังงาน สามารถทำการแยกกลุ่มสัญลักษณ์ 3 กลุ่มด้วยกัน คือ 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1</a:t>
            </a:r>
            <a:r>
              <a:rPr lang="th-TH" sz="2800" b="1" dirty="0" smtClean="0">
                <a:solidFill>
                  <a:schemeClr val="tx1"/>
                </a:solidFill>
              </a:rPr>
              <a:t>. สัญลักษณ์พื้นฐาน </a:t>
            </a:r>
            <a:r>
              <a:rPr lang="th-TH" sz="2800" dirty="0" smtClean="0">
                <a:solidFill>
                  <a:schemeClr val="tx1"/>
                </a:solidFill>
              </a:rPr>
              <a:t>ประกอบด้วย</a:t>
            </a:r>
          </a:p>
          <a:p>
            <a:endParaRPr lang="en-US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0"/>
            <a:ext cx="994756" cy="1188941"/>
          </a:xfrm>
          <a:prstGeom prst="rect">
            <a:avLst/>
          </a:prstGeom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339" y="3545632"/>
            <a:ext cx="7791439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81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NGSANA">
      <a:majorFont>
        <a:latin typeface="AngsanaUPC"/>
        <a:ea typeface=""/>
        <a:cs typeface="AngsanaUPC"/>
      </a:majorFont>
      <a:minorFont>
        <a:latin typeface="AngsanaUPC"/>
        <a:ea typeface=""/>
        <a:cs typeface="AngsanaUPC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116</TotalTime>
  <Words>130</Words>
  <Application>Microsoft Office PowerPoint</Application>
  <PresentationFormat>นำเสนอทางหน้าจอ (4:3)</PresentationFormat>
  <Paragraphs>76</Paragraphs>
  <Slides>17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17</vt:i4>
      </vt:variant>
    </vt:vector>
  </HeadingPairs>
  <TitlesOfParts>
    <vt:vector size="18" baseType="lpstr">
      <vt:lpstr>Executive</vt:lpstr>
      <vt:lpstr>การเขียนโปรแกรมคอมพิวเตอร์ Computer Programming 3204-2007  เรียบเรียงโดย โอภาส  เอี่ยมสิริวงศ์</vt:lpstr>
      <vt:lpstr>บทที่ 1 พื้นฐานการออกแบบโปรแกรม และการพัฒนาโปรแกรม</vt:lpstr>
      <vt:lpstr>การออกแบบโปรแกรม และวิธีการออกแบบโปแกรม</vt:lpstr>
      <vt:lpstr>ขั้นตอนการออกแบบโปรแกรม</vt:lpstr>
      <vt:lpstr>การเขียนโปรแกรมแบบโครงสร้าง</vt:lpstr>
      <vt:lpstr>โครงสร้างโปรแกรม</vt:lpstr>
      <vt:lpstr>ขั้นตอนวิธีหรืออัลกอริทึม</vt:lpstr>
      <vt:lpstr>วิธีการสร้างอัลกอริทึม</vt:lpstr>
      <vt:lpstr>เทคนิคการเขียนผังงาน</vt:lpstr>
      <vt:lpstr>เทคนิคการเขียนผังงาน (ต่อ)</vt:lpstr>
      <vt:lpstr>เทคนิคการเขียนผังงาน (ต่อ)</vt:lpstr>
      <vt:lpstr>เทคนิคการเขียนผังงาน (ต่อ)</vt:lpstr>
      <vt:lpstr>เทคนิคการเขียนผังงาน (ต่อ)</vt:lpstr>
      <vt:lpstr>เทคนิคการเขียนผังงาน (ต่อ)</vt:lpstr>
      <vt:lpstr>เครื่องมือช่วยวาดผังงานและผังงาน</vt:lpstr>
      <vt:lpstr>รหัสจำลองและวิธีการเขียนรหัสจำลอง</vt:lpstr>
      <vt:lpstr>การปฏิบัติการคอมพิวเตอร์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การเขียนโปรแกรมคอมพิวเตอร์ Computer Programming 3204-2007  เรียบเรียงโดย โอภาส  เอี่ยมสิริวงศ์</dc:title>
  <dc:creator>Duang</dc:creator>
  <cp:lastModifiedBy>Duang</cp:lastModifiedBy>
  <cp:revision>10</cp:revision>
  <dcterms:created xsi:type="dcterms:W3CDTF">2016-11-24T06:27:12Z</dcterms:created>
  <dcterms:modified xsi:type="dcterms:W3CDTF">2016-11-24T08:23:52Z</dcterms:modified>
</cp:coreProperties>
</file>