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68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4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4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0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2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6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9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6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4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3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3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4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500" b="1" dirty="0" smtClean="0">
                <a:solidFill>
                  <a:schemeClr val="tx1"/>
                </a:solidFill>
              </a:rPr>
              <a:t>การเขียนโปรแกรมคอมพิวเตอร์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Computer Programming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3204-2007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>
                <a:solidFill>
                  <a:schemeClr val="tx1"/>
                </a:solidFill>
              </a:rPr>
              <a:t/>
            </a:r>
            <a:br>
              <a:rPr lang="en-US" sz="4500" b="1" dirty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เรียบเรียงโดย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โอภาส  เอี่ยมสิริวงศ์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56388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</a:rPr>
              <a:t>บริษัท  พัฒนาวิชาการ  (2535)  จำกัด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45" y="0"/>
            <a:ext cx="1357511" cy="162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>
                <a:solidFill>
                  <a:schemeClr val="tx1"/>
                </a:solidFill>
              </a:rPr>
              <a:t>การติดตั้งโปรแกรมภาษาซี</a:t>
            </a:r>
            <a:r>
              <a:rPr lang="th-TH" sz="4800" dirty="0" err="1" smtClean="0">
                <a:solidFill>
                  <a:schemeClr val="tx1"/>
                </a:solidFill>
              </a:rPr>
              <a:t>และช็อตคัท</a:t>
            </a:r>
            <a:r>
              <a:rPr lang="th-TH" sz="4800" dirty="0" smtClean="0">
                <a:solidFill>
                  <a:schemeClr val="tx1"/>
                </a:solidFill>
              </a:rPr>
              <a:t> (ต่อ)</a:t>
            </a:r>
            <a:endParaRPr lang="en-US" sz="4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10. </a:t>
            </a:r>
            <a:r>
              <a:rPr lang="th-TH" sz="3000" dirty="0" smtClean="0">
                <a:solidFill>
                  <a:schemeClr val="tx1"/>
                </a:solidFill>
              </a:rPr>
              <a:t>คลิกที่</a:t>
            </a:r>
            <a:r>
              <a:rPr lang="th-TH" sz="3000" dirty="0" err="1" smtClean="0">
                <a:solidFill>
                  <a:schemeClr val="tx1"/>
                </a:solidFill>
              </a:rPr>
              <a:t>โฟล์เดอร์</a:t>
            </a:r>
            <a:r>
              <a:rPr lang="th-TH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TC </a:t>
            </a:r>
            <a:r>
              <a:rPr lang="th-TH" sz="3000" dirty="0" smtClean="0">
                <a:solidFill>
                  <a:schemeClr val="tx1"/>
                </a:solidFill>
              </a:rPr>
              <a:t>แล้วตามด้วยปุ่ม </a:t>
            </a:r>
            <a:r>
              <a:rPr lang="en-US" sz="3000" dirty="0" smtClean="0">
                <a:solidFill>
                  <a:schemeClr val="tx1"/>
                </a:solidFill>
              </a:rPr>
              <a:t>OK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11. </a:t>
            </a:r>
            <a:r>
              <a:rPr lang="th-TH" sz="3000" dirty="0" smtClean="0">
                <a:solidFill>
                  <a:schemeClr val="tx1"/>
                </a:solidFill>
              </a:rPr>
              <a:t>คลิกที่</a:t>
            </a:r>
            <a:r>
              <a:rPr lang="th-TH" sz="3000" dirty="0" err="1" smtClean="0">
                <a:solidFill>
                  <a:schemeClr val="tx1"/>
                </a:solidFill>
              </a:rPr>
              <a:t>โฟล์เดอร์</a:t>
            </a:r>
            <a:r>
              <a:rPr lang="th-TH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BIN </a:t>
            </a:r>
            <a:r>
              <a:rPr lang="th-TH" sz="3000" dirty="0" smtClean="0">
                <a:solidFill>
                  <a:schemeClr val="tx1"/>
                </a:solidFill>
              </a:rPr>
              <a:t>แล้วตามด้วยปุ่ม </a:t>
            </a:r>
            <a:r>
              <a:rPr lang="en-US" sz="3000" dirty="0" smtClean="0">
                <a:solidFill>
                  <a:schemeClr val="tx1"/>
                </a:solidFill>
              </a:rPr>
              <a:t>OK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12. </a:t>
            </a:r>
            <a:r>
              <a:rPr lang="th-TH" sz="3000" dirty="0" smtClean="0">
                <a:solidFill>
                  <a:schemeClr val="tx1"/>
                </a:solidFill>
              </a:rPr>
              <a:t>ค้นหาไฟล์ชื่อ </a:t>
            </a:r>
            <a:r>
              <a:rPr lang="en-US" sz="3000" dirty="0" smtClean="0">
                <a:solidFill>
                  <a:schemeClr val="tx1"/>
                </a:solidFill>
              </a:rPr>
              <a:t>TC.EXE </a:t>
            </a:r>
            <a:r>
              <a:rPr lang="th-TH" sz="3000" dirty="0" smtClean="0">
                <a:solidFill>
                  <a:schemeClr val="tx1"/>
                </a:solidFill>
              </a:rPr>
              <a:t>และทำการคลอกที่ไฟล์ </a:t>
            </a:r>
            <a:r>
              <a:rPr lang="en-US" sz="3000" dirty="0" smtClean="0">
                <a:solidFill>
                  <a:schemeClr val="tx1"/>
                </a:solidFill>
              </a:rPr>
              <a:t>TC.EXE </a:t>
            </a:r>
            <a:r>
              <a:rPr lang="th-TH" sz="3000" dirty="0" smtClean="0">
                <a:solidFill>
                  <a:schemeClr val="tx1"/>
                </a:solidFill>
              </a:rPr>
              <a:t>แล้วตามด้วยปุ่ม </a:t>
            </a:r>
            <a:r>
              <a:rPr lang="en-US" sz="3000" dirty="0" smtClean="0">
                <a:solidFill>
                  <a:schemeClr val="tx1"/>
                </a:solidFill>
              </a:rPr>
              <a:t>OK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13. </a:t>
            </a:r>
            <a:r>
              <a:rPr lang="th-TH" sz="3000" dirty="0" smtClean="0">
                <a:solidFill>
                  <a:schemeClr val="tx1"/>
                </a:solidFill>
              </a:rPr>
              <a:t>หลังจากนั้นก็จะได้ตำแหน่งที่แสดง แล้วให้คลิกปุ่ม </a:t>
            </a:r>
            <a:r>
              <a:rPr lang="en-US" sz="3000" dirty="0" smtClean="0">
                <a:solidFill>
                  <a:schemeClr val="tx1"/>
                </a:solidFill>
              </a:rPr>
              <a:t>NEXT &gt;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14. </a:t>
            </a:r>
            <a:r>
              <a:rPr lang="th-TH" sz="3000" dirty="0" smtClean="0">
                <a:solidFill>
                  <a:schemeClr val="tx1"/>
                </a:solidFill>
              </a:rPr>
              <a:t>เราต้องการ</a:t>
            </a:r>
            <a:r>
              <a:rPr lang="th-TH" sz="3000" dirty="0" err="1" smtClean="0">
                <a:solidFill>
                  <a:schemeClr val="tx1"/>
                </a:solidFill>
              </a:rPr>
              <a:t>ให้ช็อตคัต</a:t>
            </a:r>
            <a:r>
              <a:rPr lang="th-TH" sz="3000" dirty="0" smtClean="0">
                <a:solidFill>
                  <a:schemeClr val="tx1"/>
                </a:solidFill>
              </a:rPr>
              <a:t>ของ</a:t>
            </a:r>
            <a:r>
              <a:rPr lang="en-US" sz="3000" dirty="0" smtClean="0">
                <a:solidFill>
                  <a:schemeClr val="tx1"/>
                </a:solidFill>
              </a:rPr>
              <a:t> Turbo C </a:t>
            </a:r>
            <a:r>
              <a:rPr lang="th-TH" sz="3000" dirty="0" smtClean="0">
                <a:solidFill>
                  <a:schemeClr val="tx1"/>
                </a:solidFill>
              </a:rPr>
              <a:t>เก็บไว้ที่</a:t>
            </a:r>
            <a:r>
              <a:rPr lang="th-TH" sz="3000" dirty="0" err="1" smtClean="0">
                <a:solidFill>
                  <a:schemeClr val="tx1"/>
                </a:solidFill>
              </a:rPr>
              <a:t>โฟล์เดอร์</a:t>
            </a:r>
            <a:r>
              <a:rPr lang="th-TH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Programs </a:t>
            </a:r>
            <a:r>
              <a:rPr lang="th-TH" sz="3000" dirty="0" smtClean="0">
                <a:solidFill>
                  <a:schemeClr val="tx1"/>
                </a:solidFill>
              </a:rPr>
              <a:t>จากนั้นคลิก </a:t>
            </a:r>
            <a:r>
              <a:rPr lang="en-US" sz="3000" dirty="0" smtClean="0">
                <a:solidFill>
                  <a:schemeClr val="tx1"/>
                </a:solidFill>
              </a:rPr>
              <a:t>Next&gt;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15. </a:t>
            </a:r>
            <a:r>
              <a:rPr lang="th-TH" sz="3000" dirty="0" err="1" smtClean="0">
                <a:solidFill>
                  <a:schemeClr val="tx1"/>
                </a:solidFill>
              </a:rPr>
              <a:t>ชื่อช็อตคัต</a:t>
            </a:r>
            <a:r>
              <a:rPr lang="th-TH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Turbo C++ IDE </a:t>
            </a:r>
            <a:r>
              <a:rPr lang="th-TH" sz="3000" dirty="0" smtClean="0">
                <a:solidFill>
                  <a:schemeClr val="tx1"/>
                </a:solidFill>
              </a:rPr>
              <a:t>ก็จะปรากฏ จากนั้นคลิกปุ่ม </a:t>
            </a:r>
            <a:r>
              <a:rPr lang="en-US" sz="3000" dirty="0" smtClean="0">
                <a:solidFill>
                  <a:schemeClr val="tx1"/>
                </a:solidFill>
              </a:rPr>
              <a:t>Finish 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16. </a:t>
            </a:r>
            <a:r>
              <a:rPr lang="th-TH" sz="3000" dirty="0" smtClean="0">
                <a:solidFill>
                  <a:schemeClr val="tx1"/>
                </a:solidFill>
              </a:rPr>
              <a:t>สุดท้ายจะ</a:t>
            </a:r>
            <a:r>
              <a:rPr lang="th-TH" sz="3000" dirty="0" err="1" smtClean="0">
                <a:solidFill>
                  <a:schemeClr val="tx1"/>
                </a:solidFill>
              </a:rPr>
              <a:t>ได้ช็อตคัต</a:t>
            </a:r>
            <a:r>
              <a:rPr lang="th-TH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Turbo C </a:t>
            </a:r>
            <a:r>
              <a:rPr lang="th-TH" sz="3000" dirty="0" smtClean="0">
                <a:solidFill>
                  <a:schemeClr val="tx1"/>
                </a:solidFill>
              </a:rPr>
              <a:t>ที่อยู่ในเมนู </a:t>
            </a:r>
            <a:r>
              <a:rPr lang="en-US" sz="3000" dirty="0" smtClean="0">
                <a:solidFill>
                  <a:schemeClr val="tx1"/>
                </a:solidFill>
              </a:rPr>
              <a:t>Programs </a:t>
            </a:r>
            <a:r>
              <a:rPr lang="th-TH" sz="3000" dirty="0" smtClean="0">
                <a:solidFill>
                  <a:schemeClr val="tx1"/>
                </a:solidFill>
              </a:rPr>
              <a:t>ซึ่งสามารถคลิกใช้งานได้ทันที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endParaRPr lang="th-TH" sz="3000" dirty="0" smtClean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บทที่  2  ความรู้เบื้องต้นและฝึกเขียนโปรแกรมอย่างง่ายด้วยภาษาซี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b="1" dirty="0" smtClean="0">
                <a:solidFill>
                  <a:schemeClr val="tx1"/>
                </a:solidFill>
              </a:rPr>
              <a:t>สาระการเรียนรู้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1. ภาษาคอมพิวเตอร์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2. การเขียนโปรแกรมคอมพิวเตอร์กับข้อผิดพลาดที่เกิดขึ้น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3. ประวัติโดยย่อของภาษาซี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4. คุณสมบัติของภาษาซี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5. โครงสร้างของภาษาซี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6. กฎเกณฑ์การเขียนโปรแกรมภาษาซี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7. การติดตั้งโปรแกรมภาษาซี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ภาษาคอมพิวเตอร์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ภาษาคอมพิวเตอร์ที่ใช้งานในปัจจุบันเป็นภาษาระดับสูง มีความใกล้เคียงกับภาษามนุษย์ คือ ชุกคำสั่งส่วนใหญ่ใช้งานคล้ายกับประโยคภาษาอังกฤษ แต่ถึงจะเป็นภาษาระดับสูงที่ช่วยให้สามารถเขียนโปรแกรมชุดคำสั่งเพื่อสั่งให้คอมพิวเตอร์ทำงานได้สะดวก แต่ก็ต้องมีขั้นตอนของการแปลชุดคำสั่งภาษาระดับสูงเหล่านั้นเป็</a:t>
            </a:r>
            <a:r>
              <a:rPr lang="th-TH" sz="3000" dirty="0">
                <a:solidFill>
                  <a:schemeClr val="tx1"/>
                </a:solidFill>
              </a:rPr>
              <a:t>น</a:t>
            </a:r>
            <a:r>
              <a:rPr lang="th-TH" sz="3000" dirty="0" smtClean="0">
                <a:solidFill>
                  <a:schemeClr val="tx1"/>
                </a:solidFill>
              </a:rPr>
              <a:t>ภาษาเครื่องคอมพิวเตอร์ เพราะเครื่องคอมพิวเตอร์จะรับรู้เพียงภาษาเครื่องเท่านั้น 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ซึ่งในภาษาซีใช้ชุดตัวแปลคำสั่งที่เรียกว่าคอมไพเลอร์ ซึ่งเป็นตัวแปรชนิดแบบแปลทั้งโปรแกรม หากโปรแกรมที่เขียนมีข้อผิดพลาดต้องทำการแก้ไขให้ถูกเสียก่อนจึงสามารถใช้งานได้ โดยภาษาซีจัดเป็นภาษาระดับกลาง อยู่ระหว่างภาษาระดับต่ำ และภาษาระดับสูง จึงทำให้ภาษาซีสามารถเขียนได้ด้วยภาษาระดับสูง แต่ทำงานได้รวดเร็วเช่นเดียวกับภาษาระดับต่ำ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>
                <a:solidFill>
                  <a:schemeClr val="tx1"/>
                </a:solidFill>
              </a:rPr>
              <a:t>การเขียนโปรแกรมคอมพิวเตอร์กับข้อผิดพลาดที่เกิดขึ้น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ตามปกติข้อผิดพลาดจากการเขียนโปรแกรมมีอยู่สองชนิด คือ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</a:t>
            </a:r>
            <a:r>
              <a:rPr lang="th-TH" sz="2800" b="1" dirty="0" smtClean="0">
                <a:solidFill>
                  <a:schemeClr val="tx1"/>
                </a:solidFill>
              </a:rPr>
              <a:t>. ข้อผิดพลาดจากการใช้ไวยากรณ์</a:t>
            </a:r>
            <a:r>
              <a:rPr lang="th-TH" sz="2800" dirty="0" smtClean="0">
                <a:solidFill>
                  <a:schemeClr val="tx1"/>
                </a:solidFill>
              </a:rPr>
              <a:t>ไม่ถูกต้อง มักเกิดจากการเขียนคำสั่งหรือชุดคำสั่งที่ผิดหลักตามหลักไวยากรณ์ ซึ่งเป็นข้อผิดพลาดที่เกิดจากโปรแกรมเมอร์ อย่างไรก็ตามข้อผิดพลาดที่เกิดจากการใช้ไวยากรณ์นั้น คอมไพเลอร์จะสามารถตรวจสอบได้และแสดงข้อผิดพลาดจากการใช้คำสั่งที่ไม่ถูกต้อง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2. ข้อผิดพลาดจากการทำงานของโปรแกรม </a:t>
            </a:r>
            <a:r>
              <a:rPr lang="th-TH" sz="2800" dirty="0" smtClean="0">
                <a:solidFill>
                  <a:schemeClr val="tx1"/>
                </a:solidFill>
              </a:rPr>
              <a:t>เป็นสิ่งที่ตรวจสอบยาก เพราะคอมไพเลอร์ไม่สามารถตรวจสอบพบได้ เพราไม่ใช่ข้อผิดพลาดจากไวยากรณ์ เป็นข้อผิดพลาดโดยตรงจากโปรแกรมเมอร์ที่ขาดความรอบคอบ เช่น สูตรการคำนวณเพื่อให้ได้มาซึ่งผลลัพธ์แทนที่จะได้ผลลัพธ์ออกมาได้อย่างถูกต้อง แต่กลับได้ผลลัพธ์ที่ไม่ตรงกับความจริง ดังนั้นโปรแกรมเมอร์ก็จะต้องปรับปรุงสูตรการคำนวณเพื่อให้ทำการคำนวณให้ได้มาซึ่งผลลัพธ์ที่ถูกต้อง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ประวัติโดยย่อของภาษาซี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ภาษาซีพัฒนาโดยเดน</a:t>
            </a:r>
            <a:r>
              <a:rPr lang="th-TH" sz="3000" dirty="0" err="1" smtClean="0">
                <a:solidFill>
                  <a:schemeClr val="tx1"/>
                </a:solidFill>
              </a:rPr>
              <a:t>นิส</a:t>
            </a:r>
            <a:r>
              <a:rPr lang="th-TH" sz="3000" dirty="0" smtClean="0">
                <a:solidFill>
                  <a:schemeClr val="tx1"/>
                </a:solidFill>
              </a:rPr>
              <a:t> </a:t>
            </a:r>
            <a:r>
              <a:rPr lang="th-TH" sz="3000" dirty="0" err="1" smtClean="0">
                <a:solidFill>
                  <a:schemeClr val="tx1"/>
                </a:solidFill>
              </a:rPr>
              <a:t>ริช</a:t>
            </a:r>
            <a:r>
              <a:rPr lang="th-TH" sz="3000" dirty="0" smtClean="0">
                <a:solidFill>
                  <a:schemeClr val="tx1"/>
                </a:solidFill>
              </a:rPr>
              <a:t>ชี ซึ่งทำงานอยู่ห้องปฏิบัติการ</a:t>
            </a:r>
            <a:r>
              <a:rPr lang="th-TH" sz="3000" dirty="0" err="1" smtClean="0">
                <a:solidFill>
                  <a:schemeClr val="tx1"/>
                </a:solidFill>
              </a:rPr>
              <a:t>เบลล์</a:t>
            </a:r>
            <a:r>
              <a:rPr lang="th-TH" sz="3000" dirty="0" smtClean="0">
                <a:solidFill>
                  <a:schemeClr val="tx1"/>
                </a:solidFill>
              </a:rPr>
              <a:t> รัฐนิวเจอร์ซี ประเทศสหรัฐอเมริกา ในช่วงเริ่มต้นภาษาซีได้มีการกำหนดเป็นมาตรฐานระบบปิดที่เกิดจากคณะกลุ่มคนที่สนใจร่วมกันสร้างเป็</a:t>
            </a:r>
            <a:r>
              <a:rPr lang="th-TH" sz="3000" dirty="0">
                <a:solidFill>
                  <a:schemeClr val="tx1"/>
                </a:solidFill>
              </a:rPr>
              <a:t>น</a:t>
            </a:r>
            <a:r>
              <a:rPr lang="th-TH" sz="3000" dirty="0" smtClean="0">
                <a:solidFill>
                  <a:schemeClr val="tx1"/>
                </a:solidFill>
              </a:rPr>
              <a:t>มาตรฐานขึ้นมา และต่อมาทางสถาบัน </a:t>
            </a:r>
            <a:r>
              <a:rPr lang="en-US" sz="3000" dirty="0" smtClean="0">
                <a:solidFill>
                  <a:schemeClr val="tx1"/>
                </a:solidFill>
              </a:rPr>
              <a:t>ANIS </a:t>
            </a:r>
            <a:r>
              <a:rPr lang="th-TH" sz="3000" dirty="0" smtClean="0">
                <a:solidFill>
                  <a:schemeClr val="tx1"/>
                </a:solidFill>
              </a:rPr>
              <a:t>ได้มีการนำภาษาซีมาประกาศใช้ให้เป็นมาตรฐานสากลที่รองรับโดย </a:t>
            </a:r>
            <a:r>
              <a:rPr lang="en-US" sz="3000" dirty="0" smtClean="0">
                <a:solidFill>
                  <a:schemeClr val="tx1"/>
                </a:solidFill>
              </a:rPr>
              <a:t>ANIS </a:t>
            </a:r>
            <a:r>
              <a:rPr lang="th-TH" sz="3000" dirty="0" smtClean="0">
                <a:solidFill>
                  <a:schemeClr val="tx1"/>
                </a:solidFill>
              </a:rPr>
              <a:t>โดยใช้ชื่อว่า </a:t>
            </a:r>
            <a:r>
              <a:rPr lang="en-US" sz="3000" dirty="0" smtClean="0">
                <a:solidFill>
                  <a:schemeClr val="tx1"/>
                </a:solidFill>
              </a:rPr>
              <a:t>ANIS C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ปัจจุบันภาษาซีได้มีการนำไปปรับปรุงเป็นเวอร์ชันต่าง ๆ มากมาย ซึ่งส่งผลให้มีประสิทธิภาพสูงขึ้น เช่น </a:t>
            </a:r>
            <a:r>
              <a:rPr lang="en-US" sz="3000" dirty="0" smtClean="0">
                <a:solidFill>
                  <a:schemeClr val="tx1"/>
                </a:solidFill>
              </a:rPr>
              <a:t>C++, C#, Borland-C </a:t>
            </a:r>
            <a:r>
              <a:rPr lang="th-TH" sz="3000" dirty="0" smtClean="0">
                <a:solidFill>
                  <a:schemeClr val="tx1"/>
                </a:solidFill>
              </a:rPr>
              <a:t>เป็นต้น ที่สนับสนุนการเขียนโปรแกรมเชิง </a:t>
            </a:r>
            <a:r>
              <a:rPr lang="en-US" sz="3000" dirty="0" smtClean="0">
                <a:solidFill>
                  <a:schemeClr val="tx1"/>
                </a:solidFill>
              </a:rPr>
              <a:t>OOP</a:t>
            </a:r>
            <a:r>
              <a:rPr lang="th-TH" sz="3000" dirty="0" smtClean="0">
                <a:solidFill>
                  <a:schemeClr val="tx1"/>
                </a:solidFill>
              </a:rPr>
              <a:t> แต่อย่างไรก็ตามมาตรฐานชุดคำสั่งของภาษาซีส่วนใหญ่มักใช้งานร่วมกันได้ทั้งหมด อาจมีการปรับปรุงชุดคำสั่งต่าง ๆ เพียงเล็กน้อย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คุณสมบัติของ</a:t>
            </a:r>
            <a:r>
              <a:rPr lang="th-TH" b="1" dirty="0" smtClean="0">
                <a:solidFill>
                  <a:schemeClr val="tx1"/>
                </a:solidFill>
              </a:rPr>
              <a:t>ภาษาซี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1. เป็นภาษาที่มีโครงสร้างดี ในปัจจุบันจึงมักนำภาษาซีเป็นภาษาที่ใช้สำหรับผู้เริ่มต้นหัดเขียนโปรแกรม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2. เป็นภาษาที่ไม่ขึ้นกับแพลตฟอร์ม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3. คอมไพเลอร์ของภาษาซีมีประสิทธิภาพสูง และทำงานได้อย่างรวดเร็ว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4. ภาษาซีมีความใกล้เคียงกับภาษาระดับสูง แต่มี</a:t>
            </a:r>
            <a:r>
              <a:rPr lang="th-TH" sz="3000" dirty="0">
                <a:solidFill>
                  <a:schemeClr val="tx1"/>
                </a:solidFill>
              </a:rPr>
              <a:t>ความรวดเร็วในการทำงานเทียบเท่ากับภาษาระดับต่ำ</a:t>
            </a: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5. มีความยืดหยุ่นสูง สามารถนำไปใช้งานบนคอมพิวเตอร์หลายระดับได้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6. สนับสนุนการเขียนโปรแกรมเชิงวัตถุ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โครงสร้างของ</a:t>
            </a:r>
            <a:r>
              <a:rPr lang="th-TH" b="1" dirty="0" smtClean="0">
                <a:solidFill>
                  <a:schemeClr val="tx1"/>
                </a:solidFill>
              </a:rPr>
              <a:t>ภาษาซี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602128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27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1. ฟังก์ชันหลัก </a:t>
            </a:r>
            <a:r>
              <a:rPr lang="th-TH" sz="2800" dirty="0" smtClean="0">
                <a:solidFill>
                  <a:schemeClr val="tx1"/>
                </a:solidFill>
              </a:rPr>
              <a:t>เป็นจุดเริ่มต้นของโปรแกรม และทุกโปรแกรมที่เขียนด้วยภาษาซีจะต้องมีฟังก์ชันหลัก โดยจะมีเพียงฟังก์ชันเดียวเท่านั้นที่ทำหน้าที่เป็นฟังก์ชันหลัก </a:t>
            </a:r>
            <a:r>
              <a:rPr lang="en-US" sz="2800" dirty="0" smtClean="0">
                <a:solidFill>
                  <a:schemeClr val="tx1"/>
                </a:solidFill>
              </a:rPr>
              <a:t>main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2.</a:t>
            </a:r>
            <a:r>
              <a:rPr lang="th-TH" sz="2800" b="1" dirty="0" smtClean="0">
                <a:solidFill>
                  <a:schemeClr val="tx1"/>
                </a:solidFill>
              </a:rPr>
              <a:t> ส่วนประกาศตัวแปร </a:t>
            </a:r>
            <a:r>
              <a:rPr lang="th-TH" sz="2800" dirty="0" smtClean="0">
                <a:solidFill>
                  <a:schemeClr val="tx1"/>
                </a:solidFill>
              </a:rPr>
              <a:t>เป็นการประกาศตัวแปรหรือค่าคงที่ต่าง ๆ เพื่อแจ้งให้คอมไพเลอร์รับทราบว่า ในโปรแกรมมีการใช้ตัวแปรอะไรที่ประกาศไว้บ้าง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3. ส่วนประโยคคำสั่ง </a:t>
            </a:r>
            <a:r>
              <a:rPr lang="th-TH" sz="2800" dirty="0" smtClean="0">
                <a:solidFill>
                  <a:schemeClr val="tx1"/>
                </a:solidFill>
              </a:rPr>
              <a:t>ประโยคคำสั่ง หมายถึง ประโยคชุดคำสั่งต่าง ๆ รวมถึงนิพจน์ทางคณิตศาสตร์ ซึ่งจะต้องลงท้ายจบด้วยเครื่องหมาย 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  <a:r>
              <a:rPr lang="th-TH" sz="2800" dirty="0" smtClean="0">
                <a:solidFill>
                  <a:schemeClr val="tx1"/>
                </a:solidFill>
              </a:rPr>
              <a:t>เสมอ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err="1" smtClean="0">
                <a:solidFill>
                  <a:schemeClr val="tx1"/>
                </a:solidFill>
              </a:rPr>
              <a:t>พรี</a:t>
            </a:r>
            <a:r>
              <a:rPr lang="th-TH" sz="2800" dirty="0" smtClean="0">
                <a:solidFill>
                  <a:schemeClr val="tx1"/>
                </a:solidFill>
              </a:rPr>
              <a:t>โปรเซสเซอร์ได</a:t>
            </a:r>
            <a:r>
              <a:rPr lang="th-TH" sz="2800" dirty="0" err="1" smtClean="0">
                <a:solidFill>
                  <a:schemeClr val="tx1"/>
                </a:solidFill>
              </a:rPr>
              <a:t>เร็กทีฟ</a:t>
            </a:r>
            <a:r>
              <a:rPr lang="th-TH" sz="2800" dirty="0" smtClean="0">
                <a:solidFill>
                  <a:schemeClr val="tx1"/>
                </a:solidFill>
              </a:rPr>
              <a:t> หรือตัวประมวลผลก่อน จะต้องขึ้นต้นด้วยสัญลักษณ์ </a:t>
            </a:r>
            <a:r>
              <a:rPr lang="en-US" sz="2800" dirty="0" smtClean="0">
                <a:solidFill>
                  <a:schemeClr val="tx1"/>
                </a:solidFill>
              </a:rPr>
              <a:t>#</a:t>
            </a:r>
            <a:r>
              <a:rPr lang="th-TH" sz="2800" dirty="0" smtClean="0">
                <a:solidFill>
                  <a:schemeClr val="tx1"/>
                </a:solidFill>
              </a:rPr>
              <a:t> แล้วตามด้วยคำสั่งได</a:t>
            </a:r>
            <a:r>
              <a:rPr lang="th-TH" sz="2800" dirty="0" err="1" smtClean="0">
                <a:solidFill>
                  <a:schemeClr val="tx1"/>
                </a:solidFill>
              </a:rPr>
              <a:t>เร็กทีฟ</a:t>
            </a:r>
            <a:r>
              <a:rPr lang="th-TH" sz="2800" dirty="0" smtClean="0">
                <a:solidFill>
                  <a:schemeClr val="tx1"/>
                </a:solidFill>
              </a:rPr>
              <a:t>ที่ต้องการ เช่น </a:t>
            </a:r>
            <a:r>
              <a:rPr lang="en-US" sz="2800" dirty="0" smtClean="0">
                <a:solidFill>
                  <a:schemeClr val="tx1"/>
                </a:solidFill>
              </a:rPr>
              <a:t>#include &lt;</a:t>
            </a:r>
            <a:r>
              <a:rPr lang="en-US" sz="2800" dirty="0" err="1" smtClean="0">
                <a:solidFill>
                  <a:schemeClr val="tx1"/>
                </a:solidFill>
              </a:rPr>
              <a:t>stdio.h</a:t>
            </a:r>
            <a:r>
              <a:rPr lang="en-US" sz="2800" dirty="0" smtClean="0">
                <a:solidFill>
                  <a:schemeClr val="tx1"/>
                </a:solidFill>
              </a:rPr>
              <a:t>&gt; </a:t>
            </a:r>
            <a:r>
              <a:rPr lang="th-TH" sz="2800" dirty="0" smtClean="0">
                <a:solidFill>
                  <a:schemeClr val="tx1"/>
                </a:solidFill>
              </a:rPr>
              <a:t>โดย “</a:t>
            </a:r>
            <a:r>
              <a:rPr lang="en-US" sz="2800" dirty="0" err="1" smtClean="0">
                <a:solidFill>
                  <a:schemeClr val="tx1"/>
                </a:solidFill>
              </a:rPr>
              <a:t>stdio.h</a:t>
            </a:r>
            <a:r>
              <a:rPr lang="th-TH" sz="2800" dirty="0" smtClean="0">
                <a:solidFill>
                  <a:schemeClr val="tx1"/>
                </a:solidFill>
              </a:rPr>
              <a:t>”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คือ</a:t>
            </a:r>
            <a:r>
              <a:rPr lang="th-TH" sz="2800" dirty="0" err="1" smtClean="0">
                <a:solidFill>
                  <a:schemeClr val="tx1"/>
                </a:solidFill>
              </a:rPr>
              <a:t>เฮดเดอร์</a:t>
            </a:r>
            <a:r>
              <a:rPr lang="th-TH" sz="2800" dirty="0" smtClean="0">
                <a:solidFill>
                  <a:schemeClr val="tx1"/>
                </a:solidFill>
              </a:rPr>
              <a:t>ไฟล์หรือไลบรารีที่ต้องการเรียกขึ้นมาใช้งาน เช่น หากต้องการใช้งานฟังก์ชัน </a:t>
            </a:r>
            <a:r>
              <a:rPr lang="en-US" sz="2800" dirty="0" err="1" smtClean="0">
                <a:solidFill>
                  <a:schemeClr val="tx1"/>
                </a:solidFill>
              </a:rPr>
              <a:t>printf</a:t>
            </a:r>
            <a:r>
              <a:rPr lang="en-US" sz="2800" dirty="0" smtClean="0">
                <a:solidFill>
                  <a:schemeClr val="tx1"/>
                </a:solidFill>
              </a:rPr>
              <a:t> () </a:t>
            </a:r>
            <a:r>
              <a:rPr lang="th-TH" sz="2800" dirty="0" smtClean="0">
                <a:solidFill>
                  <a:schemeClr val="tx1"/>
                </a:solidFill>
              </a:rPr>
              <a:t>หรือ </a:t>
            </a:r>
            <a:r>
              <a:rPr lang="en-US" sz="2800" dirty="0" err="1" smtClean="0">
                <a:solidFill>
                  <a:schemeClr val="tx1"/>
                </a:solidFill>
              </a:rPr>
              <a:t>scanf</a:t>
            </a:r>
            <a:r>
              <a:rPr lang="en-US" sz="2800" dirty="0" smtClean="0">
                <a:solidFill>
                  <a:schemeClr val="tx1"/>
                </a:solidFill>
              </a:rPr>
              <a:t> () </a:t>
            </a:r>
            <a:r>
              <a:rPr lang="th-TH" sz="2800" dirty="0" smtClean="0">
                <a:solidFill>
                  <a:schemeClr val="tx1"/>
                </a:solidFill>
              </a:rPr>
              <a:t>ก็จะต้องเรียกใช้งาน</a:t>
            </a:r>
            <a:r>
              <a:rPr lang="th-TH" sz="2800" dirty="0" err="1" smtClean="0">
                <a:solidFill>
                  <a:schemeClr val="tx1"/>
                </a:solidFill>
              </a:rPr>
              <a:t>เฮดเดอร์</a:t>
            </a:r>
            <a:r>
              <a:rPr lang="th-TH" sz="2800" dirty="0" smtClean="0">
                <a:solidFill>
                  <a:schemeClr val="tx1"/>
                </a:solidFill>
              </a:rPr>
              <a:t>ไฟล์ดังกล่าว เพราะฟังก์ชันทั้งสองจะถูกบรรจุอยู</a:t>
            </a:r>
            <a:r>
              <a:rPr lang="th-TH" sz="2800" dirty="0">
                <a:solidFill>
                  <a:schemeClr val="tx1"/>
                </a:solidFill>
              </a:rPr>
              <a:t>่</a:t>
            </a:r>
            <a:r>
              <a:rPr lang="th-TH" sz="2800" dirty="0" smtClean="0">
                <a:solidFill>
                  <a:schemeClr val="tx1"/>
                </a:solidFill>
              </a:rPr>
              <a:t>ในไฟล์ </a:t>
            </a:r>
            <a:r>
              <a:rPr lang="en-US" sz="2800" dirty="0" err="1" smtClean="0">
                <a:solidFill>
                  <a:schemeClr val="tx1"/>
                </a:solidFill>
              </a:rPr>
              <a:t>stdio.h</a:t>
            </a:r>
            <a:endParaRPr lang="th-TH" sz="28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ใน </a:t>
            </a:r>
            <a:r>
              <a:rPr lang="en-US" sz="2800" dirty="0" smtClean="0">
                <a:solidFill>
                  <a:schemeClr val="tx1"/>
                </a:solidFill>
              </a:rPr>
              <a:t>Turbo C++ </a:t>
            </a:r>
            <a:r>
              <a:rPr lang="th-TH" sz="2800" dirty="0" smtClean="0">
                <a:solidFill>
                  <a:schemeClr val="tx1"/>
                </a:solidFill>
              </a:rPr>
              <a:t>ที่ทำงานบนระบบปฏิบัติการดอสนั้น จะทำการจัดเก็บไฟล์ไลบรารีเหล่านี้ไว้ที่ </a:t>
            </a:r>
            <a:r>
              <a:rPr lang="en-US" sz="2800" dirty="0" smtClean="0">
                <a:solidFill>
                  <a:schemeClr val="tx1"/>
                </a:solidFill>
              </a:rPr>
              <a:t>C:\TC\INCLUDE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"/>
            <a:ext cx="706724" cy="84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กฎเกณฑ์การเขียนโปรแกรม</a:t>
            </a:r>
            <a:r>
              <a:rPr lang="th-TH" b="1" dirty="0" smtClean="0">
                <a:solidFill>
                  <a:schemeClr val="tx1"/>
                </a:solidFill>
              </a:rPr>
              <a:t>ภาษาซี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1. </a:t>
            </a:r>
            <a:r>
              <a:rPr lang="th-TH" sz="3000" dirty="0" smtClean="0">
                <a:solidFill>
                  <a:schemeClr val="tx1"/>
                </a:solidFill>
              </a:rPr>
              <a:t>ต้องกำหนดส่วนตัวประมวลผลก่อน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2. ตัวแปรที่ต้องใช้งาน จะต้องมีการประกาศไว้เสมอ และต้องกำหนดชนิดของตัวแปรแต่ละประเภทให้ถูกต้อง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3. ต้องมีฟังก์ชันหลักชื่อ </a:t>
            </a:r>
            <a:r>
              <a:rPr lang="en-US" sz="3000" dirty="0" smtClean="0">
                <a:solidFill>
                  <a:schemeClr val="tx1"/>
                </a:solidFill>
              </a:rPr>
              <a:t>main () </a:t>
            </a:r>
            <a:r>
              <a:rPr lang="th-TH" sz="3000" dirty="0" smtClean="0">
                <a:solidFill>
                  <a:schemeClr val="tx1"/>
                </a:solidFill>
              </a:rPr>
              <a:t>เสมอ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4. ใช้เครื่องหมายปีกกา </a:t>
            </a:r>
            <a:r>
              <a:rPr lang="en-US" sz="3000" dirty="0" smtClean="0">
                <a:solidFill>
                  <a:schemeClr val="tx1"/>
                </a:solidFill>
              </a:rPr>
              <a:t>{} </a:t>
            </a:r>
            <a:r>
              <a:rPr lang="th-TH" sz="3000" dirty="0" smtClean="0">
                <a:solidFill>
                  <a:schemeClr val="tx1"/>
                </a:solidFill>
              </a:rPr>
              <a:t>เป็นตัวขอบเขตบล็อกของชุดคำสั่ง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5. สิ้นสุดประโยคคำสั่งต้องลงท้ายจบประโยคด้วยเครื่องหมาย </a:t>
            </a:r>
            <a:r>
              <a:rPr lang="en-US" sz="3000" dirty="0" smtClean="0">
                <a:solidFill>
                  <a:schemeClr val="tx1"/>
                </a:solidFill>
              </a:rPr>
              <a:t>;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6. ใช้ตัวอักษรเล็กในการเขียนโปรแกรม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7. ใช้เครื่องหมาย , เป็</a:t>
            </a:r>
            <a:r>
              <a:rPr lang="th-TH" sz="3000" dirty="0">
                <a:solidFill>
                  <a:schemeClr val="tx1"/>
                </a:solidFill>
              </a:rPr>
              <a:t>น</a:t>
            </a:r>
            <a:r>
              <a:rPr lang="th-TH" sz="3000" dirty="0" smtClean="0">
                <a:solidFill>
                  <a:schemeClr val="tx1"/>
                </a:solidFill>
              </a:rPr>
              <a:t>ตัวคั่นระหว่างตัวแปรหรือพารามิเตอร์ต่าง ๆ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8. ในการระบุหมายเหตุในโปรแกรมต้องอยู่ภายในเครื่องหมาย </a:t>
            </a:r>
            <a:r>
              <a:rPr lang="en-US" sz="3000" dirty="0" smtClean="0">
                <a:solidFill>
                  <a:schemeClr val="tx1"/>
                </a:solidFill>
              </a:rPr>
              <a:t>/*  */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th-TH" dirty="0">
                <a:solidFill>
                  <a:schemeClr val="tx1"/>
                </a:solidFill>
              </a:rPr>
              <a:t>การติดตั้งโปรแกรม</a:t>
            </a:r>
            <a:r>
              <a:rPr lang="th-TH" dirty="0" smtClean="0">
                <a:solidFill>
                  <a:schemeClr val="tx1"/>
                </a:solidFill>
              </a:rPr>
              <a:t>ภาษาซี</a:t>
            </a:r>
            <a:r>
              <a:rPr lang="th-TH" dirty="0" err="1" smtClean="0">
                <a:solidFill>
                  <a:schemeClr val="tx1"/>
                </a:solidFill>
              </a:rPr>
              <a:t>และช็อตคัท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4"/>
            <a:ext cx="8229600" cy="492941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1. ไปที่ </a:t>
            </a:r>
            <a:r>
              <a:rPr lang="en-US" sz="2800" dirty="0" smtClean="0">
                <a:solidFill>
                  <a:schemeClr val="tx1"/>
                </a:solidFill>
              </a:rPr>
              <a:t>Explorer </a:t>
            </a:r>
            <a:r>
              <a:rPr lang="th-TH" sz="2800" dirty="0" smtClean="0">
                <a:solidFill>
                  <a:schemeClr val="tx1"/>
                </a:solidFill>
              </a:rPr>
              <a:t>เลือกไดร์ฟที่เก็บโปรแกรม </a:t>
            </a:r>
            <a:r>
              <a:rPr lang="en-US" sz="2800" dirty="0" smtClean="0">
                <a:solidFill>
                  <a:schemeClr val="tx1"/>
                </a:solidFill>
              </a:rPr>
              <a:t>INSTALL </a:t>
            </a:r>
            <a:r>
              <a:rPr lang="th-TH" sz="2800" dirty="0" smtClean="0">
                <a:solidFill>
                  <a:schemeClr val="tx1"/>
                </a:solidFill>
              </a:rPr>
              <a:t>และทำการดับเบิ้ลคลิกที่ไอคอน </a:t>
            </a:r>
            <a:r>
              <a:rPr lang="en-US" sz="2800" dirty="0" smtClean="0">
                <a:solidFill>
                  <a:schemeClr val="tx1"/>
                </a:solidFill>
              </a:rPr>
              <a:t>INSTALL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2.</a:t>
            </a:r>
            <a:r>
              <a:rPr lang="th-TH" sz="2800" dirty="0" smtClean="0">
                <a:solidFill>
                  <a:schemeClr val="tx1"/>
                </a:solidFill>
              </a:rPr>
              <a:t> โปรแกรมติดตั้งจะทำการคลายไฟล์ที่ </a:t>
            </a:r>
            <a:r>
              <a:rPr lang="en-US" sz="2800" dirty="0" smtClean="0">
                <a:solidFill>
                  <a:schemeClr val="tx1"/>
                </a:solidFill>
              </a:rPr>
              <a:t>Zip </a:t>
            </a:r>
            <a:r>
              <a:rPr lang="th-TH" sz="2800" dirty="0" smtClean="0">
                <a:solidFill>
                  <a:schemeClr val="tx1"/>
                </a:solidFill>
              </a:rPr>
              <a:t>ไว้เพื่อเก็บไว้บนได</a:t>
            </a:r>
            <a:r>
              <a:rPr lang="th-TH" sz="2800" dirty="0" err="1" smtClean="0">
                <a:solidFill>
                  <a:schemeClr val="tx1"/>
                </a:solidFill>
              </a:rPr>
              <a:t>เร็ก</a:t>
            </a:r>
            <a:r>
              <a:rPr lang="th-TH" sz="2800" dirty="0" smtClean="0">
                <a:solidFill>
                  <a:schemeClr val="tx1"/>
                </a:solidFill>
              </a:rPr>
              <a:t>ทอรีที่ต้องการ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3.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ในไดร์ฟ </a:t>
            </a:r>
            <a:r>
              <a:rPr lang="en-US" sz="2800" dirty="0" smtClean="0">
                <a:solidFill>
                  <a:schemeClr val="tx1"/>
                </a:solidFill>
              </a:rPr>
              <a:t>C </a:t>
            </a:r>
            <a:r>
              <a:rPr lang="th-TH" sz="2800" dirty="0" smtClean="0">
                <a:solidFill>
                  <a:schemeClr val="tx1"/>
                </a:solidFill>
              </a:rPr>
              <a:t>ก็จะได้พบ</a:t>
            </a:r>
            <a:r>
              <a:rPr lang="th-TH" sz="2800" dirty="0" err="1" smtClean="0">
                <a:solidFill>
                  <a:schemeClr val="tx1"/>
                </a:solidFill>
              </a:rPr>
              <a:t>โฟล์เดอร์</a:t>
            </a:r>
            <a:r>
              <a:rPr lang="th-TH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TC </a:t>
            </a:r>
            <a:r>
              <a:rPr lang="th-TH" sz="2800" dirty="0" smtClean="0">
                <a:solidFill>
                  <a:schemeClr val="tx1"/>
                </a:solidFill>
              </a:rPr>
              <a:t>และ </a:t>
            </a:r>
            <a:r>
              <a:rPr lang="en-US" sz="2800" dirty="0" smtClean="0">
                <a:solidFill>
                  <a:schemeClr val="tx1"/>
                </a:solidFill>
              </a:rPr>
              <a:t>TCTEMP </a:t>
            </a:r>
            <a:endParaRPr lang="th-TH" sz="28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4. แสดงการเรียกโปรแกรม </a:t>
            </a:r>
            <a:r>
              <a:rPr lang="en-US" sz="2800" dirty="0" smtClean="0">
                <a:solidFill>
                  <a:schemeClr val="tx1"/>
                </a:solidFill>
              </a:rPr>
              <a:t>Turbo C </a:t>
            </a:r>
            <a:r>
              <a:rPr lang="th-TH" sz="2800" dirty="0" smtClean="0">
                <a:solidFill>
                  <a:schemeClr val="tx1"/>
                </a:solidFill>
              </a:rPr>
              <a:t>บน</a:t>
            </a:r>
            <a:r>
              <a:rPr lang="en-US" sz="2800" dirty="0" smtClean="0">
                <a:solidFill>
                  <a:schemeClr val="tx1"/>
                </a:solidFill>
              </a:rPr>
              <a:t> Command Line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5.</a:t>
            </a:r>
            <a:r>
              <a:rPr lang="th-TH" sz="2800" dirty="0" smtClean="0">
                <a:solidFill>
                  <a:schemeClr val="tx1"/>
                </a:solidFill>
              </a:rPr>
              <a:t>คลิกที่ปุ่ม </a:t>
            </a:r>
            <a:r>
              <a:rPr lang="en-US" sz="2800" dirty="0" smtClean="0">
                <a:solidFill>
                  <a:schemeClr val="tx1"/>
                </a:solidFill>
              </a:rPr>
              <a:t>Start &gt;Settings&gt;</a:t>
            </a:r>
            <a:r>
              <a:rPr lang="en-US" sz="2800" dirty="0" err="1" smtClean="0">
                <a:solidFill>
                  <a:schemeClr val="tx1"/>
                </a:solidFill>
              </a:rPr>
              <a:t>Taskbar&amp;Start</a:t>
            </a:r>
            <a:r>
              <a:rPr lang="en-US" sz="2800" dirty="0" smtClean="0">
                <a:solidFill>
                  <a:schemeClr val="tx1"/>
                </a:solidFill>
              </a:rPr>
              <a:t> Menu…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6. </a:t>
            </a:r>
            <a:r>
              <a:rPr lang="th-TH" sz="2800" dirty="0" smtClean="0">
                <a:solidFill>
                  <a:schemeClr val="tx1"/>
                </a:solidFill>
              </a:rPr>
              <a:t>คลิกที่</a:t>
            </a:r>
            <a:r>
              <a:rPr lang="th-TH" sz="2800" dirty="0" err="1" smtClean="0">
                <a:solidFill>
                  <a:schemeClr val="tx1"/>
                </a:solidFill>
              </a:rPr>
              <a:t>แท็ป</a:t>
            </a:r>
            <a:r>
              <a:rPr lang="th-TH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Advanced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7. </a:t>
            </a:r>
            <a:r>
              <a:rPr lang="th-TH" sz="2800" dirty="0" smtClean="0">
                <a:solidFill>
                  <a:schemeClr val="tx1"/>
                </a:solidFill>
              </a:rPr>
              <a:t>คลิกปุ่ม </a:t>
            </a:r>
            <a:r>
              <a:rPr lang="en-US" sz="2800" dirty="0" smtClean="0">
                <a:solidFill>
                  <a:schemeClr val="tx1"/>
                </a:solidFill>
              </a:rPr>
              <a:t>Add…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8. คลิกปุ่ม </a:t>
            </a:r>
            <a:r>
              <a:rPr lang="en-US" sz="2800" dirty="0" smtClean="0">
                <a:solidFill>
                  <a:schemeClr val="tx1"/>
                </a:solidFill>
              </a:rPr>
              <a:t>Browse </a:t>
            </a:r>
            <a:r>
              <a:rPr lang="th-TH" sz="2800" dirty="0" smtClean="0">
                <a:solidFill>
                  <a:schemeClr val="tx1"/>
                </a:solidFill>
              </a:rPr>
              <a:t>เพื่อหาตำแหน่งที่อยู่ของโปรแกรม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9. คลิกที่ตำแหน่งไดร์ฟ </a:t>
            </a:r>
            <a:r>
              <a:rPr lang="en-US" sz="2800" dirty="0" smtClean="0">
                <a:solidFill>
                  <a:schemeClr val="tx1"/>
                </a:solidFill>
              </a:rPr>
              <a:t>C </a:t>
            </a:r>
            <a:r>
              <a:rPr lang="th-TH" sz="2800" dirty="0" smtClean="0">
                <a:solidFill>
                  <a:schemeClr val="tx1"/>
                </a:solidFill>
              </a:rPr>
              <a:t>แล้วตามด้วยปุ่ม </a:t>
            </a:r>
            <a:r>
              <a:rPr lang="en-US" sz="2800" dirty="0" smtClean="0">
                <a:solidFill>
                  <a:schemeClr val="tx1"/>
                </a:solidFill>
              </a:rPr>
              <a:t>OK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SANA">
      <a:majorFont>
        <a:latin typeface="AngsanaUPC"/>
        <a:ea typeface=""/>
        <a:cs typeface="AngsanaUPC"/>
      </a:majorFont>
      <a:minorFont>
        <a:latin typeface="AngsanaUPC"/>
        <a:ea typeface=""/>
        <a:cs typeface="AngsanaUPC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65</Words>
  <Application>Microsoft Office PowerPoint</Application>
  <PresentationFormat>นำเสนอทางหน้าจอ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Executive</vt:lpstr>
      <vt:lpstr>การเขียนโปรแกรมคอมพิวเตอร์ Computer Programming 3204-2007  เรียบเรียงโดย โอภาส  เอี่ยมสิริวงศ์</vt:lpstr>
      <vt:lpstr>บทที่  2  ความรู้เบื้องต้นและฝึกเขียนโปรแกรมอย่างง่ายด้วยภาษาซี</vt:lpstr>
      <vt:lpstr>ภาษาคอมพิวเตอร์</vt:lpstr>
      <vt:lpstr>การเขียนโปรแกรมคอมพิวเตอร์กับข้อผิดพลาดที่เกิดขึ้น</vt:lpstr>
      <vt:lpstr>ประวัติโดยย่อของภาษาซี</vt:lpstr>
      <vt:lpstr>คุณสมบัติของภาษาซี</vt:lpstr>
      <vt:lpstr>โครงสร้างของภาษาซี</vt:lpstr>
      <vt:lpstr>กฎเกณฑ์การเขียนโปรแกรมภาษาซี</vt:lpstr>
      <vt:lpstr>การติดตั้งโปรแกรมภาษาซีและช็อตคัท</vt:lpstr>
      <vt:lpstr>การติดตั้งโปรแกรมภาษาซีและช็อตคัท (ต่อ)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การเขียนโปรแกรมคอมพิวเตอร์ Computer Programming 3204-2007  เรียบเรียงโดย โอภาส  เอี่ยมสิริวงศ์</dc:title>
  <dc:creator>Duang</dc:creator>
  <cp:lastModifiedBy>Duang</cp:lastModifiedBy>
  <cp:revision>8</cp:revision>
  <dcterms:created xsi:type="dcterms:W3CDTF">2016-11-24T08:23:57Z</dcterms:created>
  <dcterms:modified xsi:type="dcterms:W3CDTF">2016-11-24T09:47:33Z</dcterms:modified>
</cp:coreProperties>
</file>