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8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6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21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75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97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10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5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0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2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7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8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0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10EED4A-2555-41BB-9EF8-34A44296FB96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11/25/2016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E75794-04DE-4D4F-AE29-BAA25DCC43E6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0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4500" b="1" dirty="0" smtClean="0">
                <a:solidFill>
                  <a:schemeClr val="tx1"/>
                </a:solidFill>
              </a:rPr>
              <a:t>การเขียนโปรแกรมคอมพิวเตอร์</a:t>
            </a:r>
            <a:br>
              <a:rPr lang="th-TH" sz="45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Computer Programming</a:t>
            </a:r>
            <a:br>
              <a:rPr lang="en-US" sz="45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3204-2007</a:t>
            </a:r>
            <a:br>
              <a:rPr lang="en-US" sz="4500" b="1" dirty="0" smtClean="0">
                <a:solidFill>
                  <a:schemeClr val="tx1"/>
                </a:solidFill>
              </a:rPr>
            </a:br>
            <a:r>
              <a:rPr lang="en-US" sz="4500" b="1" dirty="0">
                <a:solidFill>
                  <a:schemeClr val="tx1"/>
                </a:solidFill>
              </a:rPr>
              <a:t/>
            </a:r>
            <a:br>
              <a:rPr lang="en-US" sz="4500" b="1" dirty="0">
                <a:solidFill>
                  <a:schemeClr val="tx1"/>
                </a:solidFill>
              </a:rPr>
            </a:br>
            <a:r>
              <a:rPr lang="th-TH" sz="4500" b="1" dirty="0" smtClean="0">
                <a:solidFill>
                  <a:schemeClr val="tx1"/>
                </a:solidFill>
              </a:rPr>
              <a:t>เรียบเรียงโดย</a:t>
            </a:r>
            <a:br>
              <a:rPr lang="th-TH" sz="4500" b="1" dirty="0" smtClean="0">
                <a:solidFill>
                  <a:schemeClr val="tx1"/>
                </a:solidFill>
              </a:rPr>
            </a:br>
            <a:r>
              <a:rPr lang="th-TH" sz="4500" b="1" dirty="0" smtClean="0">
                <a:solidFill>
                  <a:schemeClr val="tx1"/>
                </a:solidFill>
              </a:rPr>
              <a:t>โอภาส  เอี่ยมสิริวงศ์</a:t>
            </a:r>
            <a:endParaRPr lang="en-US" sz="4500" b="1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5638800"/>
            <a:ext cx="6400800" cy="1219200"/>
          </a:xfrm>
        </p:spPr>
        <p:txBody>
          <a:bodyPr anchor="ctr">
            <a:normAutofit/>
          </a:bodyPr>
          <a:lstStyle/>
          <a:p>
            <a:r>
              <a:rPr lang="th-TH" sz="3200" b="1" dirty="0" smtClean="0">
                <a:solidFill>
                  <a:schemeClr val="tx1"/>
                </a:solidFill>
              </a:rPr>
              <a:t>บริษัท  พัฒนาวิชาการ  (2535)  จำกัด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645" y="0"/>
            <a:ext cx="1357511" cy="162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38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>
                <a:solidFill>
                  <a:schemeClr val="tx1"/>
                </a:solidFill>
              </a:rPr>
              <a:t>นิพจน์คณิตศาสตร์และตัว</a:t>
            </a:r>
            <a:r>
              <a:rPr lang="th-TH" b="1" dirty="0" smtClean="0">
                <a:solidFill>
                  <a:schemeClr val="tx1"/>
                </a:solidFill>
              </a:rPr>
              <a:t>ดำเนินการ (ต่อ)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4</a:t>
            </a:r>
            <a:r>
              <a:rPr lang="th-TH" sz="2800" b="1" dirty="0">
                <a:solidFill>
                  <a:schemeClr val="tx1"/>
                </a:solidFill>
              </a:rPr>
              <a:t>. ตัวดำเนินการเชิง</a:t>
            </a:r>
            <a:r>
              <a:rPr lang="th-TH" sz="2800" b="1" dirty="0" err="1">
                <a:solidFill>
                  <a:schemeClr val="tx1"/>
                </a:solidFill>
              </a:rPr>
              <a:t>ตรรก</a:t>
            </a:r>
            <a:r>
              <a:rPr lang="th-TH" sz="2800" b="1" dirty="0">
                <a:solidFill>
                  <a:schemeClr val="tx1"/>
                </a:solidFill>
              </a:rPr>
              <a:t> และตัวดำเนินการเปรียบเทียบ  </a:t>
            </a:r>
            <a:r>
              <a:rPr lang="th-TH" sz="2800" dirty="0">
                <a:solidFill>
                  <a:schemeClr val="tx1"/>
                </a:solidFill>
              </a:rPr>
              <a:t>ตัวดำเนินการเปรียบเทียบจะเป็นการตรวจสอบหรือเปรียบเทียบค่าสองค่า เพื่อให้ได้มาซึ่งค่า</a:t>
            </a:r>
            <a:r>
              <a:rPr lang="th-TH" sz="2800" dirty="0" err="1">
                <a:solidFill>
                  <a:schemeClr val="tx1"/>
                </a:solidFill>
              </a:rPr>
              <a:t>ทางตรรก</a:t>
            </a:r>
            <a:r>
              <a:rPr lang="th-TH" sz="2800" dirty="0">
                <a:solidFill>
                  <a:schemeClr val="tx1"/>
                </a:solidFill>
              </a:rPr>
              <a:t>กว่าผลที่ได้จะเป็นจริงหรือเท็จ ซึ่งจากผลการดำเนินการ ค่า</a:t>
            </a:r>
            <a:r>
              <a:rPr lang="th-TH" sz="2800" dirty="0" err="1">
                <a:solidFill>
                  <a:schemeClr val="tx1"/>
                </a:solidFill>
              </a:rPr>
              <a:t>ทางตรรก</a:t>
            </a:r>
            <a:r>
              <a:rPr lang="th-TH" sz="2800" dirty="0">
                <a:solidFill>
                  <a:schemeClr val="tx1"/>
                </a:solidFill>
              </a:rPr>
              <a:t>จะมีค่าเป็นเลขจำนวนจริง โดยหากได้ค่า</a:t>
            </a:r>
            <a:r>
              <a:rPr lang="th-TH" sz="2800" dirty="0" err="1">
                <a:solidFill>
                  <a:schemeClr val="tx1"/>
                </a:solidFill>
              </a:rPr>
              <a:t>ทางตรรก</a:t>
            </a:r>
            <a:r>
              <a:rPr lang="th-TH" sz="2800" dirty="0">
                <a:solidFill>
                  <a:schemeClr val="tx1"/>
                </a:solidFill>
              </a:rPr>
              <a:t>เป็น 0 จะหมายถึงเท็จ ในขณะที่ค่า</a:t>
            </a:r>
            <a:r>
              <a:rPr lang="th-TH" sz="2800" dirty="0" err="1">
                <a:solidFill>
                  <a:schemeClr val="tx1"/>
                </a:solidFill>
              </a:rPr>
              <a:t>ทางตรรก</a:t>
            </a:r>
            <a:r>
              <a:rPr lang="th-TH" sz="2800" dirty="0">
                <a:solidFill>
                  <a:schemeClr val="tx1"/>
                </a:solidFill>
              </a:rPr>
              <a:t>เป็น 1 จะหมายถึงจริง 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5</a:t>
            </a:r>
            <a:r>
              <a:rPr lang="th-TH" sz="2800" b="1" dirty="0">
                <a:solidFill>
                  <a:schemeClr val="tx1"/>
                </a:solidFill>
              </a:rPr>
              <a:t>. ตัวดำเนินการเงื่อนไข  </a:t>
            </a:r>
            <a:r>
              <a:rPr lang="th-TH" sz="2800" dirty="0">
                <a:solidFill>
                  <a:schemeClr val="tx1"/>
                </a:solidFill>
              </a:rPr>
              <a:t>ตัวดำเนินการเงื่อนไขอย่างง่ายจะประกอบด้วยตัวดำเนินการ </a:t>
            </a:r>
            <a:r>
              <a:rPr lang="en-US" sz="2800" dirty="0">
                <a:solidFill>
                  <a:schemeClr val="tx1"/>
                </a:solidFill>
              </a:rPr>
              <a:t>? </a:t>
            </a:r>
            <a:r>
              <a:rPr lang="th-TH" sz="2800" dirty="0">
                <a:solidFill>
                  <a:schemeClr val="tx1"/>
                </a:solidFill>
              </a:rPr>
              <a:t>และ </a:t>
            </a:r>
            <a:r>
              <a:rPr lang="en-US" sz="2800" dirty="0">
                <a:solidFill>
                  <a:schemeClr val="tx1"/>
                </a:solidFill>
              </a:rPr>
              <a:t>: </a:t>
            </a:r>
            <a:r>
              <a:rPr lang="th-TH" sz="2800" dirty="0">
                <a:solidFill>
                  <a:schemeClr val="tx1"/>
                </a:solidFill>
              </a:rPr>
              <a:t>โดยนิพจน์ที่ใช้ตัวดำเนินการเงื่อนไขจะเรียกว่า นิพจน์เงื่อนไข ซึ่งนิพจน์ดังกล่าว สามารถเขียนให้อยู่ในรูปของ </a:t>
            </a:r>
            <a:r>
              <a:rPr lang="en-US" sz="2800" dirty="0">
                <a:solidFill>
                  <a:schemeClr val="tx1"/>
                </a:solidFill>
              </a:rPr>
              <a:t>if-else </a:t>
            </a:r>
            <a:r>
              <a:rPr lang="th-TH" sz="2800" dirty="0" err="1">
                <a:solidFill>
                  <a:schemeClr val="tx1"/>
                </a:solidFill>
              </a:rPr>
              <a:t>สเตตเม็นต์</a:t>
            </a:r>
            <a:r>
              <a:rPr lang="th-TH" sz="2800" dirty="0">
                <a:solidFill>
                  <a:schemeClr val="tx1"/>
                </a:solidFill>
              </a:rPr>
              <a:t>  มีรูปแบบตัวดำเนินการ </a:t>
            </a:r>
            <a:r>
              <a:rPr lang="th-TH" sz="2800" dirty="0" smtClean="0">
                <a:solidFill>
                  <a:schemeClr val="tx1"/>
                </a:solidFill>
              </a:rPr>
              <a:t>ดังนี้</a:t>
            </a:r>
          </a:p>
          <a:p>
            <a:pPr marL="0" indent="0" algn="thaiDist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618" y="1"/>
            <a:ext cx="1061538" cy="126876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589240"/>
            <a:ext cx="5844552" cy="106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1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ลำดับ</a:t>
            </a:r>
            <a:r>
              <a:rPr lang="th-TH" b="1" dirty="0">
                <a:solidFill>
                  <a:schemeClr val="tx1"/>
                </a:solidFill>
              </a:rPr>
              <a:t>การทำงานของตัว</a:t>
            </a:r>
            <a:r>
              <a:rPr lang="th-TH" b="1" dirty="0" smtClean="0">
                <a:solidFill>
                  <a:schemeClr val="tx1"/>
                </a:solidFill>
              </a:rPr>
              <a:t>ดำเนินการ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ข้อกำหนดสำหรับลำดับการทำงานของตัวดำเนินการที่คอมไพเลอร์ใช้ แสดงได้ ดังนี้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618" y="1"/>
            <a:ext cx="1061538" cy="126876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32" y="2420888"/>
            <a:ext cx="8066855" cy="410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5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การ</a:t>
            </a:r>
            <a:r>
              <a:rPr lang="th-TH" b="1" dirty="0">
                <a:solidFill>
                  <a:schemeClr val="tx1"/>
                </a:solidFill>
              </a:rPr>
              <a:t>ตั้งชื่อตัว</a:t>
            </a:r>
            <a:r>
              <a:rPr lang="th-TH" b="1" dirty="0" smtClean="0">
                <a:solidFill>
                  <a:schemeClr val="tx1"/>
                </a:solidFill>
              </a:rPr>
              <a:t>แปร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การตั้งชื่อตัวแปรมีกฎเกณฑ์ว่าด้วยชื่อตัวแปรตัวแรกจะต้องเป็นตัวอักษรเท่านั้น ซึ่งจะมีความยาวกี่ตัวอักษรก็ได้ แต่จะนับความยาวเพียง 8 ตัวอักษรแรกเท่านั้น 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ตามปกติในภาษาซีนั้นมักใช้ตัวอักษรเป็น</a:t>
            </a:r>
            <a:r>
              <a:rPr lang="th-TH" sz="2800" dirty="0" err="1" smtClean="0">
                <a:solidFill>
                  <a:schemeClr val="tx1"/>
                </a:solidFill>
              </a:rPr>
              <a:t>ตัวพิมพ์</a:t>
            </a:r>
            <a:r>
              <a:rPr lang="th-TH" sz="2800" dirty="0" smtClean="0">
                <a:solidFill>
                  <a:schemeClr val="tx1"/>
                </a:solidFill>
              </a:rPr>
              <a:t>เล็กเป็นสำคัญ และ</a:t>
            </a:r>
            <a:r>
              <a:rPr lang="th-TH" sz="2800" dirty="0" err="1" smtClean="0">
                <a:solidFill>
                  <a:schemeClr val="tx1"/>
                </a:solidFill>
              </a:rPr>
              <a:t>ตัวพิมพ์</a:t>
            </a:r>
            <a:r>
              <a:rPr lang="th-TH" sz="2800" dirty="0" smtClean="0">
                <a:solidFill>
                  <a:schemeClr val="tx1"/>
                </a:solidFill>
              </a:rPr>
              <a:t>เล็กและ</a:t>
            </a:r>
            <a:r>
              <a:rPr lang="th-TH" sz="2800" dirty="0" err="1" smtClean="0">
                <a:solidFill>
                  <a:schemeClr val="tx1"/>
                </a:solidFill>
              </a:rPr>
              <a:t>ตัวพิมพ์</a:t>
            </a:r>
            <a:r>
              <a:rPr lang="th-TH" sz="2800" dirty="0" smtClean="0">
                <a:solidFill>
                  <a:schemeClr val="tx1"/>
                </a:solidFill>
              </a:rPr>
              <a:t>ใหญ่จะถือว่าเป็นคนละตัวกัน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หลักการตั้งชื่อตัวแปร</a:t>
            </a:r>
            <a:r>
              <a:rPr lang="th-TH" sz="2800" dirty="0" smtClean="0">
                <a:solidFill>
                  <a:schemeClr val="tx1"/>
                </a:solidFill>
              </a:rPr>
              <a:t> และฟังก์ชันมีรายละเอียดดังต่อไปนี้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1. สามารถใช้ตัวอักษร </a:t>
            </a:r>
            <a:r>
              <a:rPr lang="en-US" sz="2800" dirty="0" smtClean="0">
                <a:solidFill>
                  <a:schemeClr val="tx1"/>
                </a:solidFill>
              </a:rPr>
              <a:t>A</a:t>
            </a:r>
            <a:r>
              <a:rPr lang="th-TH" sz="2800" dirty="0" smtClean="0">
                <a:solidFill>
                  <a:schemeClr val="tx1"/>
                </a:solidFill>
              </a:rPr>
              <a:t> ถึง </a:t>
            </a:r>
            <a:r>
              <a:rPr lang="en-US" sz="2800" dirty="0" smtClean="0">
                <a:solidFill>
                  <a:schemeClr val="tx1"/>
                </a:solidFill>
              </a:rPr>
              <a:t>Z</a:t>
            </a:r>
            <a:r>
              <a:rPr lang="th-TH" sz="2800" dirty="0" smtClean="0">
                <a:solidFill>
                  <a:schemeClr val="tx1"/>
                </a:solidFill>
              </a:rPr>
              <a:t> รวมทั้งตัวเลข 0 ถึง 9 และเครื่องหมายขีดล่าง โดยมีข้อแม้ว่า จะต้องไม่ใช้ตัวเลขนำหน้าชื่อตัวแปร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2. หาก</a:t>
            </a:r>
            <a:r>
              <a:rPr lang="th-TH" sz="2800" dirty="0">
                <a:solidFill>
                  <a:schemeClr val="tx1"/>
                </a:solidFill>
              </a:rPr>
              <a:t>ภ</a:t>
            </a:r>
            <a:r>
              <a:rPr lang="th-TH" sz="2800" dirty="0" smtClean="0">
                <a:solidFill>
                  <a:schemeClr val="tx1"/>
                </a:solidFill>
              </a:rPr>
              <a:t>าษาซีที่ใช้เป็น </a:t>
            </a:r>
            <a:r>
              <a:rPr lang="en-US" sz="2800" dirty="0" smtClean="0">
                <a:solidFill>
                  <a:schemeClr val="tx1"/>
                </a:solidFill>
              </a:rPr>
              <a:t>ANSIC </a:t>
            </a:r>
            <a:r>
              <a:rPr lang="th-TH" sz="2800" dirty="0" smtClean="0">
                <a:solidFill>
                  <a:schemeClr val="tx1"/>
                </a:solidFill>
              </a:rPr>
              <a:t>ชื่อตัวแปรจะสามารถกำหนดได้ยาวถึง 31 ตัวอักษร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3. ชื่อตัวแปรและฟังก์ชัน จะต้องไม่ตรงกับคำสงวน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618" y="1"/>
            <a:ext cx="1061538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ค่าคงที่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ค่าคงที่ หมายถึง ค่าที่เรากำหนดให้กับตัวแปร ซึ่งโดยปกติค่าคงที่ที่กำหนดไว้มักจะไม่มีการเปลี่ยนแปลงใด</a:t>
            </a:r>
          </a:p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ในภาษาซี สามารถกำหนดตัวแปรสำหรับเก็บค่าคงที่ได้ โดยที่ตัวแปรเหล่านั้นจะไม่มีการเปลี่ยนแปลงค่าตลอดทั้งโปรแกรม โดยวิธีการกำหนดจะทำการกำหนดค่าตัวแปรเหล่านี้ไว้ที่ส่วนหัวโปรแกรม ด้วยการใช้ประโยค </a:t>
            </a:r>
            <a:r>
              <a:rPr lang="en-US" sz="3000" dirty="0" smtClean="0">
                <a:solidFill>
                  <a:schemeClr val="tx1"/>
                </a:solidFill>
              </a:rPr>
              <a:t>#define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618" y="1"/>
            <a:ext cx="1061538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7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000" b="1" dirty="0" smtClean="0">
                <a:solidFill>
                  <a:schemeClr val="tx1"/>
                </a:solidFill>
              </a:rPr>
              <a:t>บทที่ 3  ชนิดข้อมูล นิพจน์ ตัวดำเนินการ </a:t>
            </a:r>
            <a:br>
              <a:rPr lang="th-TH" sz="5000" b="1" dirty="0" smtClean="0">
                <a:solidFill>
                  <a:schemeClr val="tx1"/>
                </a:solidFill>
              </a:rPr>
            </a:br>
            <a:r>
              <a:rPr lang="th-TH" sz="5000" b="1" dirty="0" smtClean="0">
                <a:solidFill>
                  <a:schemeClr val="tx1"/>
                </a:solidFill>
              </a:rPr>
              <a:t>และกฎการตั้งชื่อตัวแปร</a:t>
            </a:r>
            <a:endParaRPr lang="en-US" sz="5000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600" b="1" dirty="0" smtClean="0">
                <a:solidFill>
                  <a:schemeClr val="tx1"/>
                </a:solidFill>
              </a:rPr>
              <a:t>สาระการเรียนรู้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1. ชนิดข้อมูล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2. ชนิดข้อมูลแบบเลขจำนวนเต็ม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3. ชนิดข้อมูลแบบทศนิยม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4. ชนิดข้อมูลแบบตัวอักษร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5. นิพจน์คณิตศาสตร์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6. ตัวดำเนินการ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7. ลำดับการทำงานของตัวดำเนินการ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8. การตั้งชื่อตัวแปร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9. ค่าคงที่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618" y="1"/>
            <a:ext cx="1061538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6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>
                <a:solidFill>
                  <a:schemeClr val="tx1"/>
                </a:solidFill>
              </a:rPr>
              <a:t>ชนิด</a:t>
            </a:r>
            <a:r>
              <a:rPr lang="th-TH" b="1" dirty="0" smtClean="0">
                <a:solidFill>
                  <a:schemeClr val="tx1"/>
                </a:solidFill>
              </a:rPr>
              <a:t>ข้อมูล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การเลือกชนิดข้อมูล ควรมีการกำหนดชนิดข้อมูลให้มีความเหมาะสมและถูกต้อง ชนิดข้อมูลในภาษาซี ประกอบไปด้วย</a:t>
            </a:r>
          </a:p>
          <a:p>
            <a:pPr marL="0" indent="0">
              <a:buNone/>
            </a:pPr>
            <a:r>
              <a:rPr lang="th-TH" sz="3000" b="1" dirty="0" smtClean="0">
                <a:solidFill>
                  <a:schemeClr val="tx1"/>
                </a:solidFill>
              </a:rPr>
              <a:t>   </a:t>
            </a:r>
            <a:r>
              <a:rPr lang="en-US" sz="3000" b="1" dirty="0" err="1" smtClean="0">
                <a:solidFill>
                  <a:schemeClr val="tx1"/>
                </a:solidFill>
              </a:rPr>
              <a:t>int</a:t>
            </a:r>
            <a:r>
              <a:rPr lang="en-US" sz="3000" dirty="0" smtClean="0">
                <a:solidFill>
                  <a:schemeClr val="tx1"/>
                </a:solidFill>
              </a:rPr>
              <a:t>		</a:t>
            </a:r>
            <a:r>
              <a:rPr lang="th-TH" sz="3000" dirty="0" smtClean="0">
                <a:solidFill>
                  <a:schemeClr val="tx1"/>
                </a:solidFill>
              </a:rPr>
              <a:t>เลขจำนวนเต็มชนิดสั้น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3000" b="1" dirty="0" smtClean="0">
                <a:solidFill>
                  <a:schemeClr val="tx1"/>
                </a:solidFill>
              </a:rPr>
              <a:t>   </a:t>
            </a:r>
            <a:r>
              <a:rPr lang="en-US" sz="3000" b="1" dirty="0" smtClean="0">
                <a:solidFill>
                  <a:schemeClr val="tx1"/>
                </a:solidFill>
              </a:rPr>
              <a:t>long </a:t>
            </a:r>
            <a:r>
              <a:rPr lang="en-US" sz="3000" b="1" dirty="0" err="1" smtClean="0">
                <a:solidFill>
                  <a:schemeClr val="tx1"/>
                </a:solidFill>
              </a:rPr>
              <a:t>int</a:t>
            </a:r>
            <a:r>
              <a:rPr lang="th-TH" sz="3000" b="1" dirty="0" smtClean="0">
                <a:solidFill>
                  <a:schemeClr val="tx1"/>
                </a:solidFill>
              </a:rPr>
              <a:t>	</a:t>
            </a:r>
            <a:r>
              <a:rPr lang="th-TH" sz="3000" dirty="0" smtClean="0">
                <a:solidFill>
                  <a:schemeClr val="tx1"/>
                </a:solidFill>
              </a:rPr>
              <a:t>เลขจำนวนเต็มชนิดยาว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3000" b="1" dirty="0" smtClean="0">
                <a:solidFill>
                  <a:schemeClr val="tx1"/>
                </a:solidFill>
              </a:rPr>
              <a:t>   </a:t>
            </a:r>
            <a:r>
              <a:rPr lang="en-US" sz="3000" b="1" dirty="0" smtClean="0">
                <a:solidFill>
                  <a:schemeClr val="tx1"/>
                </a:solidFill>
              </a:rPr>
              <a:t>float</a:t>
            </a:r>
            <a:r>
              <a:rPr lang="th-TH" sz="3000" dirty="0" smtClean="0">
                <a:solidFill>
                  <a:schemeClr val="tx1"/>
                </a:solidFill>
              </a:rPr>
              <a:t>		เลขจำนวนจริงแบบจุดทศนิยม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3000" b="1" dirty="0" smtClean="0">
                <a:solidFill>
                  <a:schemeClr val="tx1"/>
                </a:solidFill>
              </a:rPr>
              <a:t>   </a:t>
            </a:r>
            <a:r>
              <a:rPr lang="en-US" sz="3000" b="1" dirty="0" smtClean="0">
                <a:solidFill>
                  <a:schemeClr val="tx1"/>
                </a:solidFill>
              </a:rPr>
              <a:t>double</a:t>
            </a:r>
            <a:r>
              <a:rPr lang="th-TH" sz="3000" dirty="0" smtClean="0">
                <a:solidFill>
                  <a:schemeClr val="tx1"/>
                </a:solidFill>
              </a:rPr>
              <a:t>	เช่นเดียวกันแบบ </a:t>
            </a:r>
            <a:r>
              <a:rPr lang="en-US" sz="3000" dirty="0" smtClean="0">
                <a:solidFill>
                  <a:schemeClr val="tx1"/>
                </a:solidFill>
              </a:rPr>
              <a:t>float </a:t>
            </a:r>
            <a:r>
              <a:rPr lang="th-TH" sz="3000" dirty="0" smtClean="0">
                <a:solidFill>
                  <a:schemeClr val="tx1"/>
                </a:solidFill>
              </a:rPr>
              <a:t>แต่เก็บค่าได้เป็นสองเท่า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3000" b="1" dirty="0" smtClean="0">
                <a:solidFill>
                  <a:schemeClr val="tx1"/>
                </a:solidFill>
              </a:rPr>
              <a:t>   </a:t>
            </a:r>
            <a:r>
              <a:rPr lang="en-US" sz="3000" b="1" dirty="0" smtClean="0">
                <a:solidFill>
                  <a:schemeClr val="tx1"/>
                </a:solidFill>
              </a:rPr>
              <a:t>long double</a:t>
            </a:r>
            <a:r>
              <a:rPr lang="th-TH" sz="3000" dirty="0" smtClean="0">
                <a:solidFill>
                  <a:schemeClr val="tx1"/>
                </a:solidFill>
              </a:rPr>
              <a:t>	เช่นเดียวกับแบบ </a:t>
            </a:r>
            <a:r>
              <a:rPr lang="en-US" sz="3000" dirty="0" smtClean="0">
                <a:solidFill>
                  <a:schemeClr val="tx1"/>
                </a:solidFill>
              </a:rPr>
              <a:t>float </a:t>
            </a:r>
            <a:r>
              <a:rPr lang="th-TH" sz="3000" dirty="0" smtClean="0">
                <a:solidFill>
                  <a:schemeClr val="tx1"/>
                </a:solidFill>
              </a:rPr>
              <a:t>และแบบ </a:t>
            </a:r>
            <a:r>
              <a:rPr lang="en-US" sz="3000" dirty="0" smtClean="0">
                <a:solidFill>
                  <a:schemeClr val="tx1"/>
                </a:solidFill>
              </a:rPr>
              <a:t>double </a:t>
            </a:r>
            <a:r>
              <a:rPr lang="th-TH" sz="3000" dirty="0" smtClean="0">
                <a:solidFill>
                  <a:schemeClr val="tx1"/>
                </a:solidFill>
              </a:rPr>
              <a:t>แต่เก็บค่าได้มากกว่า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3000" b="1" dirty="0" smtClean="0">
                <a:solidFill>
                  <a:schemeClr val="tx1"/>
                </a:solidFill>
              </a:rPr>
              <a:t>   </a:t>
            </a:r>
            <a:r>
              <a:rPr lang="en-US" sz="3000" b="1" dirty="0" smtClean="0">
                <a:solidFill>
                  <a:schemeClr val="tx1"/>
                </a:solidFill>
              </a:rPr>
              <a:t>char</a:t>
            </a:r>
            <a:r>
              <a:rPr lang="th-TH" sz="3000" dirty="0" smtClean="0">
                <a:solidFill>
                  <a:schemeClr val="tx1"/>
                </a:solidFill>
              </a:rPr>
              <a:t>		ตัวอักขระ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618" y="1"/>
            <a:ext cx="1061538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ชนิด</a:t>
            </a:r>
            <a:r>
              <a:rPr lang="th-TH" b="1" dirty="0">
                <a:solidFill>
                  <a:schemeClr val="tx1"/>
                </a:solidFill>
              </a:rPr>
              <a:t>ข้อมูลแบบเลขจำนวน</a:t>
            </a:r>
            <a:r>
              <a:rPr lang="th-TH" b="1" dirty="0" smtClean="0">
                <a:solidFill>
                  <a:schemeClr val="tx1"/>
                </a:solidFill>
              </a:rPr>
              <a:t>เต็ม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>
                <a:solidFill>
                  <a:schemeClr val="tx1"/>
                </a:solidFill>
              </a:rPr>
              <a:t>	1. ชนิดข้อมูลแบบเลขจำนวนเต็ม  </a:t>
            </a:r>
            <a:r>
              <a:rPr lang="th-TH" sz="2800" dirty="0" smtClean="0">
                <a:solidFill>
                  <a:schemeClr val="tx1"/>
                </a:solidFill>
              </a:rPr>
              <a:t>คือ ข้อมูลที่เป็นตัวเลขจำนวนเต็มแบบไม่มีทศนิยม โดยในภาษาซียังแบ่งชนิดข้อมูลแบบเลขจำนวนเต็มออกเป็นข้อมูลชนิดเลขจำนวนเต็มแบบสั้น และข้อมูลชนิดเลขจำนวนเต็มแบบยาว</a:t>
            </a: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tx1"/>
                </a:solidFill>
              </a:rPr>
              <a:t>	1.1 ข้อมูลชนิดจำนวนเต็มแบบสั้นและการประกาศตัวแปร</a:t>
            </a:r>
          </a:p>
          <a:p>
            <a:pPr marL="0" indent="0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ตัวแปรที่ได้กำหนดไว้ในรูปแบบ 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จะใช้หน่วยพื้นที่ขนาดความจำ 2 ไบต์หรือ 16 บิต เพื่อจัดเก็บชุดตัวเลขทั้งค่าบวกและลบ  จะเก็บค่าตัวเลขเต็มที่มีค่าระหว่าง -32768 ถึง 32767  มีรูปแบบการประกาศตัวแปรดังนี้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618" y="1"/>
            <a:ext cx="1061538" cy="126876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5140581"/>
            <a:ext cx="3886053" cy="116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56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ชนิดข้อมูลแบบเลขจำนวน</a:t>
            </a:r>
            <a:r>
              <a:rPr lang="th-TH" b="1" dirty="0" smtClean="0">
                <a:solidFill>
                  <a:schemeClr val="tx1"/>
                </a:solidFill>
              </a:rPr>
              <a:t>เต็ม (ต่อ)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b="1" dirty="0" smtClean="0">
                <a:solidFill>
                  <a:schemeClr val="tx1"/>
                </a:solidFill>
              </a:rPr>
              <a:t>	1.2 ข้อมูลชนิดเลขจำนวนเต็มแบบยาวและการประกาศตัวแปร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จะใช้พื้นที่หน่วยความจำมากกว่าข้อมูลชนิด 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โดยจะใช้ขนาด 4 ไบต์หรือ 32 บิต เพื่อให้สามารถจัดเก็บชุดตัวเลขที่มีช่วงตัวเลข ที่กว้างหรือยาวกว่าเป็นสองเท่า ดังนั้นจึงทำให้ตัวแปรแบบ </a:t>
            </a:r>
            <a:r>
              <a:rPr lang="en-US" sz="2800" dirty="0" smtClean="0">
                <a:solidFill>
                  <a:schemeClr val="tx1"/>
                </a:solidFill>
              </a:rPr>
              <a:t>long 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เก็บค่าตัวเลขที่มีค่ามากกว่าตัวแปรแบบ 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มากทีเดียว ซึ่งสามารถจัดเก็บค่าตัวเลขที่มีค่ามากกว่าตัวแปรแบบ </a:t>
            </a:r>
            <a:r>
              <a:rPr lang="en-US" sz="2800" dirty="0" err="1" smtClean="0">
                <a:solidFill>
                  <a:schemeClr val="tx1"/>
                </a:solidFill>
              </a:rPr>
              <a:t>int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มากทีเดียว ซึ่งสามารถจัดเก็บค่าตัวเลขได้ภายในช่วงตั้งแต่ -2,147,483,648 ถึง 2,147,483,647 มีรูปแบบการประกาศตัวแปรดังต่อนี้</a:t>
            </a:r>
          </a:p>
          <a:p>
            <a:pPr marL="0" indent="0" algn="thaiDist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618" y="1"/>
            <a:ext cx="1061538" cy="126876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272" y="4970272"/>
            <a:ext cx="3846312" cy="104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76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ชนิด</a:t>
            </a:r>
            <a:r>
              <a:rPr lang="th-TH" b="1" dirty="0">
                <a:solidFill>
                  <a:schemeClr val="tx1"/>
                </a:solidFill>
              </a:rPr>
              <a:t>ข้อมูลแบบ</a:t>
            </a:r>
            <a:r>
              <a:rPr lang="th-TH" b="1" dirty="0" smtClean="0">
                <a:solidFill>
                  <a:schemeClr val="tx1"/>
                </a:solidFill>
              </a:rPr>
              <a:t>ทศนิยม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จะเป็นค่าตัวเลขจำนวนจริงหรือค่าตัวเลขที่มีจุดทศนิยมโดยชนิดข้อมูลแบบทศนิยมสามารถกำหนดเพื่อใช้งานตามชนิดต่าง ๆ ได้ตามความเหมาะสม ขึ้นอยู่กับความละเอียดของตัวเลขที่ต้องการนำไปใช้งาน เช่น </a:t>
            </a:r>
            <a:r>
              <a:rPr lang="en-US" sz="2800" dirty="0" smtClean="0">
                <a:solidFill>
                  <a:schemeClr val="tx1"/>
                </a:solidFill>
              </a:rPr>
              <a:t>float, double</a:t>
            </a:r>
            <a:r>
              <a:rPr lang="th-TH" sz="2800" dirty="0" smtClean="0">
                <a:solidFill>
                  <a:schemeClr val="tx1"/>
                </a:solidFill>
              </a:rPr>
              <a:t> หรือ </a:t>
            </a:r>
            <a:r>
              <a:rPr lang="en-US" sz="2800" dirty="0" smtClean="0">
                <a:solidFill>
                  <a:schemeClr val="tx1"/>
                </a:solidFill>
              </a:rPr>
              <a:t>long double</a:t>
            </a:r>
          </a:p>
          <a:p>
            <a:pPr marL="0" indent="0" algn="thaiDist">
              <a:buNone/>
            </a:pPr>
            <a:r>
              <a:rPr lang="th-TH" sz="2800" b="1" dirty="0" smtClean="0">
                <a:solidFill>
                  <a:schemeClr val="tx1"/>
                </a:solidFill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</a:rPr>
              <a:t>1.1 </a:t>
            </a:r>
            <a:r>
              <a:rPr lang="th-TH" sz="2800" b="1" dirty="0" smtClean="0">
                <a:solidFill>
                  <a:schemeClr val="tx1"/>
                </a:solidFill>
              </a:rPr>
              <a:t>ชนิดข้อมูลเลขทศนิยมแบบ </a:t>
            </a:r>
            <a:r>
              <a:rPr lang="en-US" sz="2800" b="1" dirty="0" smtClean="0">
                <a:solidFill>
                  <a:schemeClr val="tx1"/>
                </a:solidFill>
              </a:rPr>
              <a:t>float </a:t>
            </a:r>
            <a:r>
              <a:rPr lang="th-TH" sz="2800" b="1" dirty="0" smtClean="0">
                <a:solidFill>
                  <a:schemeClr val="tx1"/>
                </a:solidFill>
              </a:rPr>
              <a:t>และการประกาศตัวแปร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จะใช้ขนาดจำนวนบิตเท่ากับ 32 บิต ทำให้สามารถจัดเก็บช่วงข้อมูลตั้งแต่ 3.4 × 10</a:t>
            </a:r>
            <a:r>
              <a:rPr lang="th-TH" sz="2800" baseline="30000" dirty="0" smtClean="0">
                <a:solidFill>
                  <a:schemeClr val="tx1"/>
                </a:solidFill>
              </a:rPr>
              <a:t>-38 </a:t>
            </a:r>
            <a:r>
              <a:rPr lang="th-TH" sz="2800" dirty="0" smtClean="0">
                <a:solidFill>
                  <a:schemeClr val="tx1"/>
                </a:solidFill>
              </a:rPr>
              <a:t>ถึง 3.4 × 10</a:t>
            </a:r>
            <a:r>
              <a:rPr lang="th-TH" sz="2800" baseline="30000" dirty="0" smtClean="0">
                <a:solidFill>
                  <a:schemeClr val="tx1"/>
                </a:solidFill>
              </a:rPr>
              <a:t>38  </a:t>
            </a:r>
            <a:r>
              <a:rPr lang="th-TH" sz="2800" dirty="0" smtClean="0">
                <a:solidFill>
                  <a:schemeClr val="tx1"/>
                </a:solidFill>
              </a:rPr>
              <a:t>และสามารถจัดเก็บตำแหน่งทศนิยมได้ 7 ต</a:t>
            </a:r>
            <a:r>
              <a:rPr lang="th-TH" sz="2800" dirty="0">
                <a:solidFill>
                  <a:schemeClr val="tx1"/>
                </a:solidFill>
              </a:rPr>
              <a:t>ำ</a:t>
            </a:r>
            <a:r>
              <a:rPr lang="th-TH" sz="2800" dirty="0" smtClean="0">
                <a:solidFill>
                  <a:schemeClr val="tx1"/>
                </a:solidFill>
              </a:rPr>
              <a:t>แหน่ง </a:t>
            </a:r>
            <a:br>
              <a:rPr lang="th-TH" sz="2800" dirty="0" smtClean="0">
                <a:solidFill>
                  <a:schemeClr val="tx1"/>
                </a:solidFill>
              </a:rPr>
            </a:br>
            <a:r>
              <a:rPr lang="th-TH" sz="2800" dirty="0" smtClean="0">
                <a:solidFill>
                  <a:schemeClr val="tx1"/>
                </a:solidFill>
              </a:rPr>
              <a:t>(3.4 </a:t>
            </a:r>
            <a:r>
              <a:rPr lang="en-US" sz="2800" dirty="0" smtClean="0">
                <a:solidFill>
                  <a:schemeClr val="tx1"/>
                </a:solidFill>
              </a:rPr>
              <a:t>E+/-38</a:t>
            </a:r>
            <a:r>
              <a:rPr lang="th-TH" sz="2800" dirty="0" smtClean="0">
                <a:solidFill>
                  <a:schemeClr val="tx1"/>
                </a:solidFill>
              </a:rPr>
              <a:t>)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มีรูปแบบการประกาศตัวแปร ดังนี้</a:t>
            </a:r>
          </a:p>
          <a:p>
            <a:pPr marL="0" indent="0" algn="thaiDist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618" y="1"/>
            <a:ext cx="1061538" cy="126876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542" y="5013176"/>
            <a:ext cx="3624952" cy="90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1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ชนิดข้อมูลแบบ</a:t>
            </a:r>
            <a:r>
              <a:rPr lang="th-TH" b="1" dirty="0" smtClean="0">
                <a:solidFill>
                  <a:schemeClr val="tx1"/>
                </a:solidFill>
              </a:rPr>
              <a:t>ทศนิยม (ต่อ)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2"/>
            <a:ext cx="8229600" cy="485740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2800" b="1" dirty="0" smtClean="0">
                <a:solidFill>
                  <a:schemeClr val="tx1"/>
                </a:solidFill>
              </a:rPr>
              <a:t>	1.2 ชนิดข้อมูลเลขทศนิยมแบบ </a:t>
            </a:r>
            <a:r>
              <a:rPr lang="en-US" sz="2800" b="1" dirty="0" smtClean="0">
                <a:solidFill>
                  <a:schemeClr val="tx1"/>
                </a:solidFill>
              </a:rPr>
              <a:t>double </a:t>
            </a:r>
            <a:r>
              <a:rPr lang="th-TH" sz="2800" b="1" dirty="0" smtClean="0">
                <a:solidFill>
                  <a:schemeClr val="tx1"/>
                </a:solidFill>
              </a:rPr>
              <a:t>และการประกาศตัวแปร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จะใช้ขนาดจำนวนบิตเท่ากับ 64 บิต ทำให้สามารถจัดเก็บช่วงข้อมูลตั้งแต่  </a:t>
            </a:r>
            <a:r>
              <a:rPr lang="en-US" sz="2800" dirty="0">
                <a:solidFill>
                  <a:schemeClr val="tx1"/>
                </a:solidFill>
              </a:rPr>
              <a:t>1.7 × 10</a:t>
            </a:r>
            <a:r>
              <a:rPr lang="en-US" sz="2800" baseline="30000" dirty="0">
                <a:solidFill>
                  <a:schemeClr val="tx1"/>
                </a:solidFill>
              </a:rPr>
              <a:t>-308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th-TH" sz="2800" dirty="0">
                <a:solidFill>
                  <a:schemeClr val="tx1"/>
                </a:solidFill>
              </a:rPr>
              <a:t>ถึง 1.7 × </a:t>
            </a:r>
            <a:r>
              <a:rPr lang="th-TH" sz="2800" dirty="0" smtClean="0">
                <a:solidFill>
                  <a:schemeClr val="tx1"/>
                </a:solidFill>
              </a:rPr>
              <a:t>10</a:t>
            </a:r>
            <a:r>
              <a:rPr lang="th-TH" sz="2800" baseline="30000" dirty="0" smtClean="0">
                <a:solidFill>
                  <a:schemeClr val="tx1"/>
                </a:solidFill>
              </a:rPr>
              <a:t>308  </a:t>
            </a:r>
            <a:r>
              <a:rPr lang="th-TH" sz="2800" dirty="0" smtClean="0">
                <a:solidFill>
                  <a:schemeClr val="tx1"/>
                </a:solidFill>
              </a:rPr>
              <a:t>และสามารถจัดเก็บตำแหน่งทศนิยมได้ 15 ตำแหน่ง (1.7</a:t>
            </a:r>
            <a:r>
              <a:rPr lang="en-US" sz="2800" dirty="0" smtClean="0">
                <a:solidFill>
                  <a:schemeClr val="tx1"/>
                </a:solidFill>
              </a:rPr>
              <a:t>E+/-308</a:t>
            </a:r>
            <a:r>
              <a:rPr lang="th-TH" sz="2800" dirty="0" smtClean="0">
                <a:solidFill>
                  <a:schemeClr val="tx1"/>
                </a:solidFill>
              </a:rPr>
              <a:t>)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 โดยมีรูปแบบการประกาศตัวแปรดังนี้</a:t>
            </a:r>
          </a:p>
          <a:p>
            <a:pPr marL="0" indent="0" algn="thaiDist">
              <a:buNone/>
            </a:pPr>
            <a:endParaRPr lang="th-TH" sz="2800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th-TH" sz="2800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th-TH" sz="2800" b="1" dirty="0" smtClean="0">
                <a:solidFill>
                  <a:schemeClr val="tx1"/>
                </a:solidFill>
              </a:rPr>
              <a:t>	1.3 ชนิดข้อมูลเลขทศนิยมแบบ </a:t>
            </a:r>
            <a:r>
              <a:rPr lang="en-US" sz="2800" b="1" dirty="0" smtClean="0">
                <a:solidFill>
                  <a:schemeClr val="tx1"/>
                </a:solidFill>
              </a:rPr>
              <a:t>long double </a:t>
            </a:r>
            <a:r>
              <a:rPr lang="th-TH" sz="2800" b="1" dirty="0" smtClean="0">
                <a:solidFill>
                  <a:schemeClr val="tx1"/>
                </a:solidFill>
              </a:rPr>
              <a:t>และการประกาศตัวแปร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จะใช้ขนาดจำนวนบิตเท่ากับ 80 บิตหรือมากกว่า โดยมีช่างข้อมูลตั้งแต่ </a:t>
            </a:r>
            <a:br>
              <a:rPr lang="th-TH" sz="2800" dirty="0" smtClean="0">
                <a:solidFill>
                  <a:schemeClr val="tx1"/>
                </a:solidFill>
              </a:rPr>
            </a:br>
            <a:r>
              <a:rPr lang="th-TH" sz="2800" dirty="0" smtClean="0">
                <a:solidFill>
                  <a:schemeClr val="tx1"/>
                </a:solidFill>
              </a:rPr>
              <a:t>3.4 </a:t>
            </a:r>
            <a:r>
              <a:rPr lang="en-US" sz="2800" dirty="0">
                <a:solidFill>
                  <a:schemeClr val="tx1"/>
                </a:solidFill>
              </a:rPr>
              <a:t>×</a:t>
            </a:r>
            <a:r>
              <a:rPr lang="th-TH" sz="2800" dirty="0">
                <a:solidFill>
                  <a:schemeClr val="tx1"/>
                </a:solidFill>
              </a:rPr>
              <a:t> 10</a:t>
            </a:r>
            <a:r>
              <a:rPr lang="th-TH" sz="2800" baseline="30000" dirty="0">
                <a:solidFill>
                  <a:schemeClr val="tx1"/>
                </a:solidFill>
              </a:rPr>
              <a:t>-4932</a:t>
            </a:r>
            <a:r>
              <a:rPr lang="th-TH" sz="2800" dirty="0">
                <a:solidFill>
                  <a:schemeClr val="tx1"/>
                </a:solidFill>
              </a:rPr>
              <a:t> ถึง 1.1 </a:t>
            </a:r>
            <a:r>
              <a:rPr lang="en-US" sz="2800" dirty="0">
                <a:solidFill>
                  <a:schemeClr val="tx1"/>
                </a:solidFill>
              </a:rPr>
              <a:t>×</a:t>
            </a:r>
            <a:r>
              <a:rPr lang="th-TH" sz="2800" dirty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10</a:t>
            </a:r>
            <a:r>
              <a:rPr lang="th-TH" sz="2800" baseline="30000" dirty="0" smtClean="0">
                <a:solidFill>
                  <a:schemeClr val="tx1"/>
                </a:solidFill>
              </a:rPr>
              <a:t>4932</a:t>
            </a:r>
            <a:r>
              <a:rPr lang="th-TH" sz="2800" dirty="0">
                <a:solidFill>
                  <a:schemeClr val="tx1"/>
                </a:solidFill>
              </a:rPr>
              <a:t>  </a:t>
            </a:r>
            <a:r>
              <a:rPr lang="th-TH" sz="2800" dirty="0" smtClean="0">
                <a:solidFill>
                  <a:schemeClr val="tx1"/>
                </a:solidFill>
              </a:rPr>
              <a:t>และสามารถเก็บตำแห่งทศนิยมได้ 19 ตำแหน่ง</a:t>
            </a:r>
            <a:br>
              <a:rPr lang="th-TH" sz="2800" dirty="0" smtClean="0">
                <a:solidFill>
                  <a:schemeClr val="tx1"/>
                </a:solidFill>
              </a:rPr>
            </a:br>
            <a:r>
              <a:rPr lang="th-TH" sz="2800" dirty="0" smtClean="0">
                <a:solidFill>
                  <a:schemeClr val="tx1"/>
                </a:solidFill>
              </a:rPr>
              <a:t> (1.2</a:t>
            </a:r>
            <a:r>
              <a:rPr lang="en-US" sz="2800" dirty="0" smtClean="0">
                <a:solidFill>
                  <a:schemeClr val="tx1"/>
                </a:solidFill>
              </a:rPr>
              <a:t>E+/-4932</a:t>
            </a:r>
            <a:r>
              <a:rPr lang="th-TH" sz="2800" dirty="0" smtClean="0">
                <a:solidFill>
                  <a:schemeClr val="tx1"/>
                </a:solidFill>
              </a:rPr>
              <a:t>)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th-TH" sz="2800" dirty="0" smtClean="0">
                <a:solidFill>
                  <a:schemeClr val="tx1"/>
                </a:solidFill>
              </a:rPr>
              <a:t>โดยมีรูปแบบการประกาศตัวแปรดังต่อไปนี้</a:t>
            </a:r>
          </a:p>
          <a:p>
            <a:pPr marL="0" indent="0" algn="thaiDist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618" y="1"/>
            <a:ext cx="1061538" cy="126876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65" y="3204048"/>
            <a:ext cx="3258851" cy="909172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271" y="5985513"/>
            <a:ext cx="3711967" cy="81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0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1"/>
          </a:xfrm>
        </p:spPr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ชนิด</a:t>
            </a:r>
            <a:r>
              <a:rPr lang="th-TH" b="1" dirty="0">
                <a:solidFill>
                  <a:schemeClr val="tx1"/>
                </a:solidFill>
              </a:rPr>
              <a:t>ข้อมูลแบบ</a:t>
            </a:r>
            <a:r>
              <a:rPr lang="th-TH" b="1" dirty="0" smtClean="0">
                <a:solidFill>
                  <a:schemeClr val="tx1"/>
                </a:solidFill>
              </a:rPr>
              <a:t>ตัวอักษร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2"/>
            <a:ext cx="8229600" cy="4857402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จะจัดเก็บตัวอักษรหรือตัวอักขระอื่น ๆ ซึ่งสามารถเก็บข้อความเพียงหนึ่งตัวเท่านั้น แต่อาจเก็บตัวอักษรแบบหลาย ๆ ตัวก็ได้ที่เรียกว่าสตริง ประกอบด้วยกลุ่มของข้อความ ดังนั้น ชนิดข้อมูลแบบตัวอักษรในภาษาซีจะสามารถประกาศใช้งานเพื่อเป็นแบบตัวอักษรตัวเดียวหรือหลายตัวก็ได้ ซึ่งมีรูปแบบการประกาศตัวแปร 2 รูปแบบได้แก่</a:t>
            </a: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การประกาศตัวแปรแบบตัวอักษรที่เก็บค่าได้เพียงหนึ่งตัวอักษร</a:t>
            </a:r>
          </a:p>
          <a:p>
            <a:pPr marL="0" indent="0" algn="thaiDist">
              <a:buNone/>
            </a:pPr>
            <a:endParaRPr lang="th-TH" sz="2800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th-TH" sz="2800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th-TH" sz="2800" dirty="0" smtClean="0">
                <a:solidFill>
                  <a:schemeClr val="tx1"/>
                </a:solidFill>
              </a:rPr>
              <a:t>	</a:t>
            </a:r>
            <a:r>
              <a:rPr lang="th-TH" sz="2800" b="1" dirty="0" smtClean="0">
                <a:solidFill>
                  <a:schemeClr val="tx1"/>
                </a:solidFill>
              </a:rPr>
              <a:t>การประกาศตัวแปรแบบสตริงที่สามารถจัดเก็บกลุ่มข้อความต่าง ๆ ตามขนาดที่กำหนด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618" y="1"/>
            <a:ext cx="1061538" cy="126876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951460"/>
            <a:ext cx="3312368" cy="946391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610" y="5577789"/>
            <a:ext cx="4248472" cy="97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24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th-TH" b="1" dirty="0" smtClean="0">
                <a:solidFill>
                  <a:schemeClr val="tx1"/>
                </a:solidFill>
              </a:rPr>
              <a:t>นิพจน์คณิตศาสตร์และตัวดำเนินการ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th-TH" sz="3000" b="1" dirty="0" smtClean="0">
                <a:solidFill>
                  <a:schemeClr val="tx1"/>
                </a:solidFill>
              </a:rPr>
              <a:t>นิพจน์คณิตศาสตร์</a:t>
            </a:r>
            <a:r>
              <a:rPr lang="th-TH" sz="3000" dirty="0" smtClean="0">
                <a:solidFill>
                  <a:schemeClr val="tx1"/>
                </a:solidFill>
              </a:rPr>
              <a:t> อาจประกอบด้วยตัวแปร ค่าคงที่ หรือฟังก์ชันอย่างใดอย่างหนึ่งหรือหลาย ๆ อย่างประกอบกันก็ได้  โดยอาจมีเครื่องหมายตัวดำเนินการทางคณิตศาสตร์ เช่น + - * / เป็นตัวเชื่อมนิพจน์ดังกล่าว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ตัวดำเนินการ ในภาษาซี ประกอบด้วยตัวดำเนินการดังต่อไปนี้</a:t>
            </a: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th-TH" sz="3000" b="1" dirty="0" smtClean="0">
                <a:solidFill>
                  <a:schemeClr val="tx1"/>
                </a:solidFill>
              </a:rPr>
              <a:t>1.  ตัวดำเนินการทางคณิตศาสตร์  </a:t>
            </a:r>
            <a:r>
              <a:rPr lang="th-TH" sz="3000" dirty="0" smtClean="0">
                <a:solidFill>
                  <a:schemeClr val="tx1"/>
                </a:solidFill>
              </a:rPr>
              <a:t>ได้แก่ การบวก (+), การลบ (-), การคูณ (*), การหาร (/) และ การโมดูลัส (</a:t>
            </a:r>
            <a:r>
              <a:rPr lang="en-US" sz="3000" dirty="0" smtClean="0">
                <a:solidFill>
                  <a:schemeClr val="tx1"/>
                </a:solidFill>
              </a:rPr>
              <a:t>%</a:t>
            </a:r>
            <a:r>
              <a:rPr lang="th-TH" sz="3000" dirty="0" smtClean="0">
                <a:solidFill>
                  <a:schemeClr val="tx1"/>
                </a:solidFill>
              </a:rPr>
              <a:t>)</a:t>
            </a:r>
          </a:p>
          <a:p>
            <a:pPr marL="0" indent="0" algn="thaiDist">
              <a:buNone/>
            </a:pPr>
            <a:r>
              <a:rPr lang="th-TH" sz="3000" b="1" dirty="0" smtClean="0">
                <a:solidFill>
                  <a:schemeClr val="tx1"/>
                </a:solidFill>
              </a:rPr>
              <a:t>	2. ตัวดำเนินการกำหนดค่า  </a:t>
            </a:r>
            <a:r>
              <a:rPr lang="th-TH" sz="3000" dirty="0" smtClean="0">
                <a:solidFill>
                  <a:schemeClr val="tx1"/>
                </a:solidFill>
              </a:rPr>
              <a:t>เป็นตัวดำเนินการเพื่อใช้สำหรับกำหนดค่าให้ตัวแปร ใช้สัญลักษณ์ </a:t>
            </a:r>
            <a:r>
              <a:rPr lang="en-US" sz="3000" dirty="0" smtClean="0">
                <a:solidFill>
                  <a:schemeClr val="tx1"/>
                </a:solidFill>
              </a:rPr>
              <a:t>=</a:t>
            </a:r>
            <a:endParaRPr lang="th-TH" sz="3000" dirty="0" smtClean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th-TH" sz="3000" dirty="0" smtClean="0">
                <a:solidFill>
                  <a:schemeClr val="tx1"/>
                </a:solidFill>
              </a:rPr>
              <a:t>	</a:t>
            </a:r>
            <a:r>
              <a:rPr lang="th-TH" sz="3000" b="1" dirty="0" smtClean="0">
                <a:solidFill>
                  <a:schemeClr val="tx1"/>
                </a:solidFill>
              </a:rPr>
              <a:t>3. ตัวดำเนินการแบบยูนารี</a:t>
            </a:r>
            <a:r>
              <a:rPr lang="th-TH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th-TH" sz="3000" dirty="0" smtClean="0">
                <a:solidFill>
                  <a:schemeClr val="tx1"/>
                </a:solidFill>
              </a:rPr>
              <a:t>จะมีตัวถูกดำเนินการเพียงตัวเดียว ประกอบด้วยสัญลักษณ์ ++ และ -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618" y="1"/>
            <a:ext cx="1061538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8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NGSANA">
      <a:majorFont>
        <a:latin typeface="AngsanaUPC"/>
        <a:ea typeface=""/>
        <a:cs typeface="AngsanaUPC"/>
      </a:majorFont>
      <a:minorFont>
        <a:latin typeface="AngsanaUPC"/>
        <a:ea typeface=""/>
        <a:cs typeface="AngsanaUPC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79</Words>
  <Application>Microsoft Office PowerPoint</Application>
  <PresentationFormat>นำเสนอทางหน้าจอ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Executive</vt:lpstr>
      <vt:lpstr>การเขียนโปรแกรมคอมพิวเตอร์ Computer Programming 3204-2007  เรียบเรียงโดย โอภาส  เอี่ยมสิริวงศ์</vt:lpstr>
      <vt:lpstr>บทที่ 3  ชนิดข้อมูล นิพจน์ ตัวดำเนินการ  และกฎการตั้งชื่อตัวแปร</vt:lpstr>
      <vt:lpstr>ชนิดข้อมูล</vt:lpstr>
      <vt:lpstr>ชนิดข้อมูลแบบเลขจำนวนเต็ม</vt:lpstr>
      <vt:lpstr>ชนิดข้อมูลแบบเลขจำนวนเต็ม (ต่อ)</vt:lpstr>
      <vt:lpstr>ชนิดข้อมูลแบบทศนิยม</vt:lpstr>
      <vt:lpstr>ชนิดข้อมูลแบบทศนิยม (ต่อ)</vt:lpstr>
      <vt:lpstr>ชนิดข้อมูลแบบตัวอักษร</vt:lpstr>
      <vt:lpstr>นิพจน์คณิตศาสตร์และตัวดำเนินการ</vt:lpstr>
      <vt:lpstr>นิพจน์คณิตศาสตร์และตัวดำเนินการ (ต่อ)</vt:lpstr>
      <vt:lpstr>ลำดับการทำงานของตัวดำเนินการ</vt:lpstr>
      <vt:lpstr>การตั้งชื่อตัวแปร</vt:lpstr>
      <vt:lpstr>ค่าคงที่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การเขียนโปรแกรมคอมพิวเตอร์ Computer Programming 3204-2007  เรียบเรียงโดย โอภาส  เอี่ยมสิริวงศ์</dc:title>
  <dc:creator>Duang</dc:creator>
  <cp:lastModifiedBy>Duang</cp:lastModifiedBy>
  <cp:revision>8</cp:revision>
  <dcterms:created xsi:type="dcterms:W3CDTF">2016-11-25T01:05:25Z</dcterms:created>
  <dcterms:modified xsi:type="dcterms:W3CDTF">2016-11-25T02:22:59Z</dcterms:modified>
</cp:coreProperties>
</file>