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6" r:id="rId5"/>
    <p:sldId id="267" r:id="rId6"/>
    <p:sldId id="260" r:id="rId7"/>
    <p:sldId id="268" r:id="rId8"/>
    <p:sldId id="261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69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06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93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75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88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9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7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3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6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4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1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4500" b="1" dirty="0" smtClean="0">
                <a:solidFill>
                  <a:schemeClr val="tx1"/>
                </a:solidFill>
              </a:rPr>
              <a:t>การเขียนโปรแกรมคอมพิวเตอร์</a:t>
            </a:r>
            <a:br>
              <a:rPr lang="th-TH" sz="4500" b="1" dirty="0" smtClean="0">
                <a:solidFill>
                  <a:schemeClr val="tx1"/>
                </a:solidFill>
              </a:rPr>
            </a:br>
            <a:r>
              <a:rPr lang="en-US" sz="4500" b="1" dirty="0" smtClean="0">
                <a:solidFill>
                  <a:schemeClr val="tx1"/>
                </a:solidFill>
              </a:rPr>
              <a:t>Computer Programming</a:t>
            </a:r>
            <a:br>
              <a:rPr lang="en-US" sz="4500" b="1" dirty="0" smtClean="0">
                <a:solidFill>
                  <a:schemeClr val="tx1"/>
                </a:solidFill>
              </a:rPr>
            </a:br>
            <a:r>
              <a:rPr lang="en-US" sz="4500" b="1" dirty="0" smtClean="0">
                <a:solidFill>
                  <a:schemeClr val="tx1"/>
                </a:solidFill>
              </a:rPr>
              <a:t>3204-2007</a:t>
            </a:r>
            <a:br>
              <a:rPr lang="en-US" sz="4500" b="1" dirty="0" smtClean="0">
                <a:solidFill>
                  <a:schemeClr val="tx1"/>
                </a:solidFill>
              </a:rPr>
            </a:br>
            <a:r>
              <a:rPr lang="en-US" sz="4500" b="1" dirty="0">
                <a:solidFill>
                  <a:schemeClr val="tx1"/>
                </a:solidFill>
              </a:rPr>
              <a:t/>
            </a:r>
            <a:br>
              <a:rPr lang="en-US" sz="4500" b="1" dirty="0">
                <a:solidFill>
                  <a:schemeClr val="tx1"/>
                </a:solidFill>
              </a:rPr>
            </a:br>
            <a:r>
              <a:rPr lang="th-TH" sz="4500" b="1" dirty="0" smtClean="0">
                <a:solidFill>
                  <a:schemeClr val="tx1"/>
                </a:solidFill>
              </a:rPr>
              <a:t>เรียบเรียงโดย</a:t>
            </a:r>
            <a:br>
              <a:rPr lang="th-TH" sz="4500" b="1" dirty="0" smtClean="0">
                <a:solidFill>
                  <a:schemeClr val="tx1"/>
                </a:solidFill>
              </a:rPr>
            </a:br>
            <a:r>
              <a:rPr lang="th-TH" sz="4500" b="1" dirty="0" smtClean="0">
                <a:solidFill>
                  <a:schemeClr val="tx1"/>
                </a:solidFill>
              </a:rPr>
              <a:t>โอภาส  เอี่ยมสิริวงศ์</a:t>
            </a:r>
            <a:endParaRPr lang="en-US" sz="4500" b="1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5638800"/>
            <a:ext cx="6400800" cy="1219200"/>
          </a:xfrm>
        </p:spPr>
        <p:txBody>
          <a:bodyPr anchor="ctr">
            <a:normAutofit/>
          </a:bodyPr>
          <a:lstStyle/>
          <a:p>
            <a:r>
              <a:rPr lang="th-TH" sz="3200" b="1" dirty="0" smtClean="0">
                <a:solidFill>
                  <a:schemeClr val="tx1"/>
                </a:solidFill>
              </a:rPr>
              <a:t>บริษัท  พัฒนาวิชาการ  (2535)  จำกัด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645" y="0"/>
            <a:ext cx="1357511" cy="162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0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b="1" dirty="0" smtClean="0">
                <a:solidFill>
                  <a:schemeClr val="tx1"/>
                </a:solidFill>
              </a:rPr>
              <a:t>การ</a:t>
            </a:r>
            <a:r>
              <a:rPr lang="th-TH" b="1" dirty="0">
                <a:solidFill>
                  <a:schemeClr val="tx1"/>
                </a:solidFill>
              </a:rPr>
              <a:t>จัดการข้อความสตริงใน</a:t>
            </a:r>
            <a:r>
              <a:rPr lang="th-TH" b="1" dirty="0" smtClean="0">
                <a:solidFill>
                  <a:schemeClr val="tx1"/>
                </a:solidFill>
              </a:rPr>
              <a:t>ภาษาซี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thaiDist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การจัดการสตริง หรือกลุ่มข้อความ จำเป็นต้องมีการเรียก</a:t>
            </a:r>
            <a:r>
              <a:rPr lang="th-TH" sz="3200" dirty="0" err="1" smtClean="0">
                <a:solidFill>
                  <a:schemeClr val="tx1"/>
                </a:solidFill>
              </a:rPr>
              <a:t>เฮดเดอร์</a:t>
            </a:r>
            <a:r>
              <a:rPr lang="th-TH" sz="3200" dirty="0" smtClean="0">
                <a:solidFill>
                  <a:schemeClr val="tx1"/>
                </a:solidFill>
              </a:rPr>
              <a:t>ไฟล์ชื่อ </a:t>
            </a:r>
            <a:r>
              <a:rPr lang="en-US" sz="3200" dirty="0" err="1" smtClean="0">
                <a:solidFill>
                  <a:schemeClr val="tx1"/>
                </a:solidFill>
              </a:rPr>
              <a:t>string.h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th-TH" sz="3200" dirty="0" smtClean="0">
                <a:solidFill>
                  <a:schemeClr val="tx1"/>
                </a:solidFill>
              </a:rPr>
              <a:t> ซึ่งการจัดการกลุ่มข้อความในภาษาซีจะมีความแตกต่างจากภาษาอื่น เพราะชนิดตัวแปรที่ใช้สำหรับเก็บค่าข้อความสามารถเป็นได้ทั้งข้อความอักขระเดียว หรือหลายอักขระ ขึ้นอยู่กับว่าประกาศตัวแปรในรูปแบบใด </a:t>
            </a:r>
          </a:p>
          <a:p>
            <a:pPr marL="0" indent="0" algn="thaiDist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th-TH" sz="3200" dirty="0" smtClean="0">
                <a:solidFill>
                  <a:schemeClr val="tx1"/>
                </a:solidFill>
              </a:rPr>
              <a:t>โดยการกำหนดค่าให้กับตัวแปรสตริง ต้องใช้ฟังก์ชัน </a:t>
            </a:r>
            <a:r>
              <a:rPr lang="en-US" sz="3200" dirty="0" err="1" smtClean="0">
                <a:solidFill>
                  <a:schemeClr val="tx1"/>
                </a:solidFill>
              </a:rPr>
              <a:t>strcpy</a:t>
            </a:r>
            <a:r>
              <a:rPr lang="en-US" sz="3200" dirty="0" smtClean="0">
                <a:solidFill>
                  <a:schemeClr val="tx1"/>
                </a:solidFill>
              </a:rPr>
              <a:t> () </a:t>
            </a:r>
            <a:r>
              <a:rPr lang="th-TH" sz="3200" dirty="0" smtClean="0">
                <a:solidFill>
                  <a:schemeClr val="tx1"/>
                </a:solidFill>
              </a:rPr>
              <a:t> และการเปรียบเทียบข้อความต้องใช้ฟังก์ชัน </a:t>
            </a:r>
            <a:r>
              <a:rPr lang="en-US" sz="3200" dirty="0" err="1" smtClean="0">
                <a:solidFill>
                  <a:schemeClr val="tx1"/>
                </a:solidFill>
              </a:rPr>
              <a:t>strcmp</a:t>
            </a:r>
            <a:r>
              <a:rPr lang="en-US" sz="3200" dirty="0" smtClean="0">
                <a:solidFill>
                  <a:schemeClr val="tx1"/>
                </a:solidFill>
              </a:rPr>
              <a:t> ()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000" b="1" dirty="0" smtClean="0">
                <a:solidFill>
                  <a:schemeClr val="tx1"/>
                </a:solidFill>
              </a:rPr>
              <a:t>หน่วยที่ 4 การรับ การแสดงผลข้อมูล</a:t>
            </a:r>
            <a:br>
              <a:rPr lang="th-TH" sz="5000" b="1" dirty="0" smtClean="0">
                <a:solidFill>
                  <a:schemeClr val="tx1"/>
                </a:solidFill>
              </a:rPr>
            </a:br>
            <a:r>
              <a:rPr lang="th-TH" sz="5000" b="1" dirty="0" smtClean="0">
                <a:solidFill>
                  <a:schemeClr val="tx1"/>
                </a:solidFill>
              </a:rPr>
              <a:t>และการจัดการสตริง</a:t>
            </a:r>
            <a:endParaRPr lang="en-US" sz="5000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 smtClean="0">
                <a:solidFill>
                  <a:schemeClr val="tx1"/>
                </a:solidFill>
              </a:rPr>
              <a:t>สาระการเรียนรู้</a:t>
            </a:r>
            <a:endParaRPr lang="th-TH" sz="3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1. ฟังก์ชัน </a:t>
            </a:r>
            <a:r>
              <a:rPr lang="en-US" sz="3000" dirty="0" err="1" smtClean="0">
                <a:solidFill>
                  <a:schemeClr val="tx1"/>
                </a:solidFill>
              </a:rPr>
              <a:t>printf</a:t>
            </a:r>
            <a:r>
              <a:rPr lang="en-US" sz="3000" dirty="0" smtClean="0">
                <a:solidFill>
                  <a:schemeClr val="tx1"/>
                </a:solidFill>
              </a:rPr>
              <a:t>()</a:t>
            </a:r>
          </a:p>
          <a:p>
            <a:pPr marL="0" indent="0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</a:t>
            </a:r>
            <a:r>
              <a:rPr lang="en-US" sz="3000" dirty="0" smtClean="0">
                <a:solidFill>
                  <a:schemeClr val="tx1"/>
                </a:solidFill>
              </a:rPr>
              <a:t>2. </a:t>
            </a:r>
            <a:r>
              <a:rPr lang="th-TH" sz="3000" dirty="0" smtClean="0">
                <a:solidFill>
                  <a:schemeClr val="tx1"/>
                </a:solidFill>
              </a:rPr>
              <a:t>ฟังก์ชัน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scanf</a:t>
            </a:r>
            <a:r>
              <a:rPr lang="en-US" sz="3000" dirty="0" smtClean="0">
                <a:solidFill>
                  <a:schemeClr val="tx1"/>
                </a:solidFill>
              </a:rPr>
              <a:t>()</a:t>
            </a:r>
          </a:p>
          <a:p>
            <a:pPr marL="0" indent="0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</a:t>
            </a:r>
            <a:r>
              <a:rPr lang="en-US" sz="3000" dirty="0" smtClean="0">
                <a:solidFill>
                  <a:schemeClr val="tx1"/>
                </a:solidFill>
              </a:rPr>
              <a:t>3. </a:t>
            </a:r>
            <a:r>
              <a:rPr lang="th-TH" sz="3000" dirty="0" smtClean="0">
                <a:solidFill>
                  <a:schemeClr val="tx1"/>
                </a:solidFill>
              </a:rPr>
              <a:t>ฟังก์ชัน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getchar</a:t>
            </a:r>
            <a:r>
              <a:rPr lang="en-US" sz="3000" dirty="0" smtClean="0">
                <a:solidFill>
                  <a:schemeClr val="tx1"/>
                </a:solidFill>
              </a:rPr>
              <a:t>()</a:t>
            </a:r>
          </a:p>
          <a:p>
            <a:pPr marL="0" indent="0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</a:t>
            </a:r>
            <a:r>
              <a:rPr lang="en-US" sz="3000" dirty="0" smtClean="0">
                <a:solidFill>
                  <a:schemeClr val="tx1"/>
                </a:solidFill>
              </a:rPr>
              <a:t>4. </a:t>
            </a:r>
            <a:r>
              <a:rPr lang="th-TH" sz="3000" dirty="0" smtClean="0">
                <a:solidFill>
                  <a:schemeClr val="tx1"/>
                </a:solidFill>
              </a:rPr>
              <a:t>ฟังก์ชัน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putchar</a:t>
            </a:r>
            <a:r>
              <a:rPr lang="en-US" sz="3000" dirty="0" smtClean="0">
                <a:solidFill>
                  <a:schemeClr val="tx1"/>
                </a:solidFill>
              </a:rPr>
              <a:t>()</a:t>
            </a:r>
          </a:p>
          <a:p>
            <a:pPr marL="0" indent="0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</a:t>
            </a:r>
            <a:r>
              <a:rPr lang="en-US" sz="3000" dirty="0" smtClean="0">
                <a:solidFill>
                  <a:schemeClr val="tx1"/>
                </a:solidFill>
              </a:rPr>
              <a:t>5. </a:t>
            </a:r>
            <a:r>
              <a:rPr lang="th-TH" sz="3000" dirty="0" smtClean="0">
                <a:solidFill>
                  <a:schemeClr val="tx1"/>
                </a:solidFill>
              </a:rPr>
              <a:t>ฟังก์ชัน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getch</a:t>
            </a:r>
            <a:r>
              <a:rPr lang="en-US" sz="3000" dirty="0" smtClean="0">
                <a:solidFill>
                  <a:schemeClr val="tx1"/>
                </a:solidFill>
              </a:rPr>
              <a:t>() </a:t>
            </a:r>
            <a:r>
              <a:rPr lang="th-TH" sz="3000" dirty="0" smtClean="0">
                <a:solidFill>
                  <a:schemeClr val="tx1"/>
                </a:solidFill>
              </a:rPr>
              <a:t>และ </a:t>
            </a:r>
            <a:r>
              <a:rPr lang="en-US" sz="3000" dirty="0" err="1" smtClean="0">
                <a:solidFill>
                  <a:schemeClr val="tx1"/>
                </a:solidFill>
              </a:rPr>
              <a:t>getche</a:t>
            </a:r>
            <a:r>
              <a:rPr lang="en-US" sz="3000" dirty="0" smtClean="0">
                <a:solidFill>
                  <a:schemeClr val="tx1"/>
                </a:solidFill>
              </a:rPr>
              <a:t>()</a:t>
            </a:r>
          </a:p>
          <a:p>
            <a:pPr marL="0" indent="0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</a:t>
            </a:r>
            <a:r>
              <a:rPr lang="en-US" sz="3000" dirty="0" smtClean="0">
                <a:solidFill>
                  <a:schemeClr val="tx1"/>
                </a:solidFill>
              </a:rPr>
              <a:t>6. </a:t>
            </a:r>
            <a:r>
              <a:rPr lang="th-TH" sz="3000" dirty="0" smtClean="0">
                <a:solidFill>
                  <a:schemeClr val="tx1"/>
                </a:solidFill>
              </a:rPr>
              <a:t>ฟังก์ชัน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gotoxy</a:t>
            </a:r>
            <a:r>
              <a:rPr lang="en-US" sz="3000" dirty="0" smtClean="0">
                <a:solidFill>
                  <a:schemeClr val="tx1"/>
                </a:solidFill>
              </a:rPr>
              <a:t>()</a:t>
            </a:r>
            <a:endParaRPr lang="en-US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</a:t>
            </a:r>
            <a:r>
              <a:rPr lang="en-US" sz="3000" dirty="0" smtClean="0">
                <a:solidFill>
                  <a:schemeClr val="tx1"/>
                </a:solidFill>
              </a:rPr>
              <a:t>7.</a:t>
            </a:r>
            <a:r>
              <a:rPr lang="th-TH" sz="3000" dirty="0" smtClean="0">
                <a:solidFill>
                  <a:schemeClr val="tx1"/>
                </a:solidFill>
              </a:rPr>
              <a:t>การจัดการข้อความสตริงในภาษาซี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87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pPr marL="0" indent="0"/>
            <a:r>
              <a:rPr lang="th-TH" b="1" dirty="0" smtClean="0">
                <a:solidFill>
                  <a:schemeClr val="tx1"/>
                </a:solidFill>
              </a:rPr>
              <a:t>ฟังก์ชัน </a:t>
            </a:r>
            <a:r>
              <a:rPr lang="en-US" b="1" dirty="0" err="1">
                <a:solidFill>
                  <a:schemeClr val="tx1"/>
                </a:solidFill>
              </a:rPr>
              <a:t>printf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84576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การแสดงผลลัพธ์ในภาษาซีจะใช้ฟังก์ชัน </a:t>
            </a:r>
            <a:r>
              <a:rPr lang="en-US" sz="2800" dirty="0" err="1" smtClean="0">
                <a:solidFill>
                  <a:schemeClr val="tx1"/>
                </a:solidFill>
              </a:rPr>
              <a:t>printf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th-TH" sz="2800" dirty="0" smtClean="0">
                <a:solidFill>
                  <a:schemeClr val="tx1"/>
                </a:solidFill>
              </a:rPr>
              <a:t>ซึ่งฟังก์ชัน </a:t>
            </a:r>
            <a:r>
              <a:rPr lang="en-US" sz="2800" dirty="0" err="1" smtClean="0">
                <a:solidFill>
                  <a:schemeClr val="tx1"/>
                </a:solidFill>
              </a:rPr>
              <a:t>printf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th-TH" sz="2800" dirty="0" smtClean="0">
                <a:solidFill>
                  <a:schemeClr val="tx1"/>
                </a:solidFill>
              </a:rPr>
              <a:t>มีรูปแบบการใช้งาน</a:t>
            </a:r>
          </a:p>
          <a:p>
            <a:pPr marL="0" indent="0" algn="thaiDist">
              <a:buNone/>
            </a:pPr>
            <a:endParaRPr lang="th-TH" sz="2800" dirty="0" smtClean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r>
              <a:rPr lang="th-TH" sz="2800" dirty="0">
                <a:solidFill>
                  <a:schemeClr val="tx1"/>
                </a:solidFill>
              </a:rPr>
              <a:t> </a:t>
            </a:r>
            <a:r>
              <a:rPr lang="th-TH" sz="2800" dirty="0" smtClean="0">
                <a:solidFill>
                  <a:schemeClr val="tx1"/>
                </a:solidFill>
              </a:rPr>
              <a:t>        	</a:t>
            </a:r>
          </a:p>
          <a:p>
            <a:pPr marL="0" indent="0" algn="thaiDist">
              <a:buNone/>
            </a:pPr>
            <a:r>
              <a:rPr lang="th-TH" sz="2800" b="1" dirty="0" smtClean="0">
                <a:solidFill>
                  <a:schemeClr val="tx1"/>
                </a:solidFill>
              </a:rPr>
              <a:t>	ความหมาย</a:t>
            </a:r>
          </a:p>
          <a:p>
            <a:pPr marL="0" indent="0" algn="thaiDist">
              <a:buNone/>
            </a:pPr>
            <a:r>
              <a:rPr lang="th-TH" sz="2800" b="1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control string	</a:t>
            </a:r>
            <a:r>
              <a:rPr lang="th-TH" sz="2800" dirty="0" smtClean="0">
                <a:solidFill>
                  <a:schemeClr val="tx1"/>
                </a:solidFill>
              </a:rPr>
              <a:t>คือ ส่วนควบคุมการพิมพ์ ซึ่งสามารถบรรจุได้ทั้งข้อความ และ			การกำหนดรูปแบบการพิมพ์ โดยจะต้องบรรจุอยู่ภายใน				เครื่องหมาย  “   ” </a:t>
            </a:r>
          </a:p>
          <a:p>
            <a:pPr marL="0" indent="0" algn="thaiDist">
              <a:buNone/>
            </a:pPr>
            <a:r>
              <a:rPr lang="th-TH" sz="2800" b="1" dirty="0">
                <a:solidFill>
                  <a:schemeClr val="tx1"/>
                </a:solidFill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</a:rPr>
              <a:t>arg</a:t>
            </a:r>
            <a:r>
              <a:rPr lang="en-US" sz="2800" dirty="0" smtClean="0">
                <a:solidFill>
                  <a:schemeClr val="tx1"/>
                </a:solidFill>
              </a:rPr>
              <a:t> 1,…		</a:t>
            </a:r>
            <a:r>
              <a:rPr lang="th-TH" sz="2800" dirty="0" smtClean="0">
                <a:solidFill>
                  <a:schemeClr val="tx1"/>
                </a:solidFill>
              </a:rPr>
              <a:t>คือ </a:t>
            </a:r>
            <a:r>
              <a:rPr lang="th-TH" sz="2800" dirty="0" err="1" smtClean="0">
                <a:solidFill>
                  <a:schemeClr val="tx1"/>
                </a:solidFill>
              </a:rPr>
              <a:t>อาร์กิวเมนต์</a:t>
            </a:r>
            <a:r>
              <a:rPr lang="th-TH" sz="2800" dirty="0" smtClean="0">
                <a:solidFill>
                  <a:schemeClr val="tx1"/>
                </a:solidFill>
              </a:rPr>
              <a:t> ซึ่งก็คือค่าตัวแปรที่ต้องการนำมาพิมพ์ ซึ่ง				ต้องเป็นไปตามรูปแบบที่กำหนดมาในส่วนควบคุมการพิมพ์</a:t>
            </a:r>
            <a:endParaRPr lang="th-TH" sz="2800" b="1" dirty="0" smtClean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018" y="2224054"/>
            <a:ext cx="4334480" cy="8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92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ฟังก์ชัน </a:t>
            </a:r>
            <a:r>
              <a:rPr lang="en-US" b="1" dirty="0" err="1">
                <a:solidFill>
                  <a:schemeClr val="tx1"/>
                </a:solidFill>
              </a:rPr>
              <a:t>printf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  <a:r>
              <a:rPr lang="th-TH" b="1" dirty="0" smtClean="0">
                <a:solidFill>
                  <a:schemeClr val="tx1"/>
                </a:solidFill>
              </a:rPr>
              <a:t> (ต่อ)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โดย</a:t>
            </a:r>
            <a:r>
              <a:rPr lang="th-TH" sz="2800" dirty="0">
                <a:solidFill>
                  <a:schemeClr val="tx1"/>
                </a:solidFill>
              </a:rPr>
              <a:t>มีรูปแบบที่ใช้กำหนดการพิมพ์ค่าข้อมูล ประกอบด้วย</a:t>
            </a:r>
          </a:p>
          <a:p>
            <a:endParaRPr lang="en-US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7" t="6264" r="7916" b="6304"/>
          <a:stretch/>
        </p:blipFill>
        <p:spPr>
          <a:xfrm>
            <a:off x="755576" y="2204864"/>
            <a:ext cx="8106587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0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3"/>
          <a:stretch/>
        </p:blipFill>
        <p:spPr>
          <a:xfrm>
            <a:off x="1619672" y="2487869"/>
            <a:ext cx="5766564" cy="4365104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3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ฟังก์ชัน </a:t>
            </a:r>
            <a:r>
              <a:rPr lang="en-US" b="1" dirty="0" err="1">
                <a:solidFill>
                  <a:schemeClr val="tx1"/>
                </a:solidFill>
              </a:rPr>
              <a:t>printf</a:t>
            </a:r>
            <a:r>
              <a:rPr lang="en-US" b="1" dirty="0">
                <a:solidFill>
                  <a:schemeClr val="tx1"/>
                </a:solidFill>
              </a:rPr>
              <a:t>()</a:t>
            </a:r>
            <a:r>
              <a:rPr lang="th-TH" b="1" dirty="0">
                <a:solidFill>
                  <a:schemeClr val="tx1"/>
                </a:solidFill>
              </a:rPr>
              <a:t> (ต่อ)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196754"/>
            <a:ext cx="8640960" cy="492941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ข้อพึงระวังในการใช้งาน คือรูปแบบกำหนดการพิมพ์จะต้องสัมพันธ์กับชนิดของข้อมูลหรือชนิดตัวแปร และรวมถึงต้องจับคู่ให้ถูกต้องด้วย 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รหัส </a:t>
            </a:r>
            <a:r>
              <a:rPr lang="en-US" sz="2800" dirty="0" smtClean="0">
                <a:solidFill>
                  <a:schemeClr val="tx1"/>
                </a:solidFill>
              </a:rPr>
              <a:t>Escape Code </a:t>
            </a:r>
            <a:r>
              <a:rPr lang="th-TH" sz="2800" dirty="0" smtClean="0">
                <a:solidFill>
                  <a:schemeClr val="tx1"/>
                </a:solidFill>
              </a:rPr>
              <a:t>ของฟังก์ชัน </a:t>
            </a:r>
            <a:r>
              <a:rPr lang="en-US" sz="2800" dirty="0" err="1" smtClean="0">
                <a:solidFill>
                  <a:schemeClr val="tx1"/>
                </a:solidFill>
              </a:rPr>
              <a:t>printf</a:t>
            </a:r>
            <a:r>
              <a:rPr lang="en-US" sz="2800" dirty="0" smtClean="0">
                <a:solidFill>
                  <a:schemeClr val="tx1"/>
                </a:solidFill>
              </a:rPr>
              <a:t>() </a:t>
            </a:r>
            <a:r>
              <a:rPr lang="th-TH" sz="2800" dirty="0" smtClean="0">
                <a:solidFill>
                  <a:schemeClr val="tx1"/>
                </a:solidFill>
              </a:rPr>
              <a:t>ประกอบด้วย</a:t>
            </a:r>
          </a:p>
          <a:p>
            <a:pPr marL="0" indent="0" algn="thaiDist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4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b="1" dirty="0" smtClean="0">
                <a:solidFill>
                  <a:schemeClr val="tx1"/>
                </a:solidFill>
              </a:rPr>
              <a:t>ฟังก์ชัน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scanf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การรับข้อมูลในภาษาซีจะใช้ฟังก์ชัน  </a:t>
            </a:r>
            <a:r>
              <a:rPr lang="en-US" sz="2800" dirty="0" err="1" smtClean="0">
                <a:solidFill>
                  <a:schemeClr val="tx1"/>
                </a:solidFill>
              </a:rPr>
              <a:t>scanf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th-TH" sz="2800" dirty="0" smtClean="0">
                <a:solidFill>
                  <a:schemeClr val="tx1"/>
                </a:solidFill>
              </a:rPr>
              <a:t>โดยมีรูปแบบดังนี้</a:t>
            </a:r>
          </a:p>
          <a:p>
            <a:endParaRPr lang="th-TH" sz="2800" dirty="0"/>
          </a:p>
          <a:p>
            <a:endParaRPr lang="th-TH" sz="2800" dirty="0" smtClean="0"/>
          </a:p>
          <a:p>
            <a:pPr marL="0" indent="0" algn="thaiDist">
              <a:buNone/>
            </a:pPr>
            <a:r>
              <a:rPr lang="th-TH" sz="2800" dirty="0"/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ความหมาย</a:t>
            </a:r>
            <a:endParaRPr lang="th-TH" sz="2800" b="1" dirty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r>
              <a:rPr lang="th-TH" sz="2800" b="1" dirty="0">
                <a:solidFill>
                  <a:schemeClr val="tx1"/>
                </a:solidFill>
              </a:rPr>
              <a:t>	</a:t>
            </a:r>
            <a:r>
              <a:rPr lang="en-US" sz="2800" dirty="0">
                <a:solidFill>
                  <a:schemeClr val="tx1"/>
                </a:solidFill>
              </a:rPr>
              <a:t>control string	</a:t>
            </a:r>
            <a:r>
              <a:rPr lang="th-TH" sz="2800" dirty="0">
                <a:solidFill>
                  <a:schemeClr val="tx1"/>
                </a:solidFill>
              </a:rPr>
              <a:t>คือ ส่วนควบคุมการพิมพ์ ซึ่งสามารถบรรจุได้</a:t>
            </a:r>
            <a:r>
              <a:rPr lang="th-TH" sz="2800" dirty="0" smtClean="0">
                <a:solidFill>
                  <a:schemeClr val="tx1"/>
                </a:solidFill>
              </a:rPr>
              <a:t>ทั้ง				ข้อความ และการ</a:t>
            </a:r>
            <a:r>
              <a:rPr lang="th-TH" sz="2800" dirty="0">
                <a:solidFill>
                  <a:schemeClr val="tx1"/>
                </a:solidFill>
              </a:rPr>
              <a:t>กำหนดรูปแบบการพิมพ์ โดย</a:t>
            </a:r>
            <a:r>
              <a:rPr lang="th-TH" sz="2800" dirty="0" smtClean="0">
                <a:solidFill>
                  <a:schemeClr val="tx1"/>
                </a:solidFill>
              </a:rPr>
              <a:t>จะต้อง			บรรจุ</a:t>
            </a:r>
            <a:r>
              <a:rPr lang="th-TH" sz="2800" dirty="0">
                <a:solidFill>
                  <a:schemeClr val="tx1"/>
                </a:solidFill>
              </a:rPr>
              <a:t>อยู่</a:t>
            </a:r>
            <a:r>
              <a:rPr lang="th-TH" sz="2800" dirty="0" smtClean="0">
                <a:solidFill>
                  <a:schemeClr val="tx1"/>
                </a:solidFill>
              </a:rPr>
              <a:t>ภายในเครื่องหมาย  </a:t>
            </a:r>
            <a:r>
              <a:rPr lang="th-TH" sz="2800" dirty="0">
                <a:solidFill>
                  <a:schemeClr val="tx1"/>
                </a:solidFill>
              </a:rPr>
              <a:t>“   ” </a:t>
            </a:r>
          </a:p>
          <a:p>
            <a:pPr marL="0" indent="0" algn="thaiDist">
              <a:buNone/>
            </a:pPr>
            <a:r>
              <a:rPr lang="th-TH" sz="2800" b="1" dirty="0">
                <a:solidFill>
                  <a:schemeClr val="tx1"/>
                </a:solidFill>
              </a:rPr>
              <a:t>	</a:t>
            </a:r>
            <a:r>
              <a:rPr lang="en-US" sz="2800" dirty="0" err="1">
                <a:solidFill>
                  <a:schemeClr val="tx1"/>
                </a:solidFill>
              </a:rPr>
              <a:t>arg</a:t>
            </a:r>
            <a:r>
              <a:rPr lang="en-US" sz="2800" dirty="0">
                <a:solidFill>
                  <a:schemeClr val="tx1"/>
                </a:solidFill>
              </a:rPr>
              <a:t> 1,…		</a:t>
            </a:r>
            <a:r>
              <a:rPr lang="th-TH" sz="2800" dirty="0">
                <a:solidFill>
                  <a:schemeClr val="tx1"/>
                </a:solidFill>
              </a:rPr>
              <a:t>คือ </a:t>
            </a:r>
            <a:r>
              <a:rPr lang="th-TH" sz="2800" dirty="0" err="1">
                <a:solidFill>
                  <a:schemeClr val="tx1"/>
                </a:solidFill>
              </a:rPr>
              <a:t>อาร์กิวเมนต์</a:t>
            </a:r>
            <a:r>
              <a:rPr lang="th-TH" sz="2800" dirty="0">
                <a:solidFill>
                  <a:schemeClr val="tx1"/>
                </a:solidFill>
              </a:rPr>
              <a:t> ซึ่งก็คือค่าตัวแปรที่ต้องการนำมาพิมพ์ </a:t>
            </a:r>
            <a:r>
              <a:rPr lang="th-TH" sz="2800" dirty="0" smtClean="0">
                <a:solidFill>
                  <a:schemeClr val="tx1"/>
                </a:solidFill>
              </a:rPr>
              <a:t>			ซึ่งต้อง</a:t>
            </a:r>
            <a:r>
              <a:rPr lang="th-TH" sz="2800" dirty="0">
                <a:solidFill>
                  <a:schemeClr val="tx1"/>
                </a:solidFill>
              </a:rPr>
              <a:t>เป็นไปตามรูปแบบที่กำหนดมาในส่วน</a:t>
            </a:r>
            <a:r>
              <a:rPr lang="th-TH" sz="2800" dirty="0" smtClean="0">
                <a:solidFill>
                  <a:schemeClr val="tx1"/>
                </a:solidFill>
              </a:rPr>
              <a:t>ควบคุม			การ</a:t>
            </a:r>
            <a:r>
              <a:rPr lang="th-TH" sz="2800" dirty="0">
                <a:solidFill>
                  <a:schemeClr val="tx1"/>
                </a:solidFill>
              </a:rPr>
              <a:t>พิมพ์</a:t>
            </a:r>
            <a:endParaRPr lang="th-TH" sz="2800" b="1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04864"/>
            <a:ext cx="53671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63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ฟังก์ชัน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scanf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  <a:r>
              <a:rPr lang="th-TH" b="1" dirty="0" smtClean="0">
                <a:solidFill>
                  <a:schemeClr val="tx1"/>
                </a:solidFill>
              </a:rPr>
              <a:t> (ต่อ)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4"/>
            <a:ext cx="8229600" cy="4929410"/>
          </a:xfrm>
        </p:spPr>
        <p:txBody>
          <a:bodyPr/>
          <a:lstStyle/>
          <a:p>
            <a:pPr marL="0" indent="0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รูปแบบที่ใช้กำหนดการรับค่าข้อมูลตามแต่ละชนิด ประกอบด้วย</a:t>
            </a:r>
          </a:p>
          <a:p>
            <a:endParaRPr lang="en-US" dirty="0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8" t="3845" r="3033" b="2238"/>
          <a:stretch/>
        </p:blipFill>
        <p:spPr>
          <a:xfrm>
            <a:off x="1385763" y="1844823"/>
            <a:ext cx="6780101" cy="490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b="1" dirty="0" smtClean="0">
                <a:solidFill>
                  <a:schemeClr val="tx1"/>
                </a:solidFill>
              </a:rPr>
              <a:t>ฟังก์ชัน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getchar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เป็นฟังก์ชันที่ใช้สำหรับค่าตัวอักษรหนึ่งตัวอักษร โดยข้อมูลที่พิมพ์จะแสดงทางจอภาพด้วย และจะต้องเคาะปุ่ม </a:t>
            </a:r>
            <a:r>
              <a:rPr lang="en-US" sz="3000" dirty="0" smtClean="0">
                <a:solidFill>
                  <a:schemeClr val="tx1"/>
                </a:solidFill>
              </a:rPr>
              <a:t>Enter </a:t>
            </a:r>
            <a:r>
              <a:rPr lang="th-TH" sz="3000" dirty="0" smtClean="0">
                <a:solidFill>
                  <a:schemeClr val="tx1"/>
                </a:solidFill>
              </a:rPr>
              <a:t>ทุกครั้ง ซึ่งมีรูปแบบดังนี้</a:t>
            </a:r>
          </a:p>
          <a:p>
            <a:pPr marL="0" indent="0" algn="thaiDist">
              <a:buNone/>
            </a:pPr>
            <a:endParaRPr lang="th-TH" sz="3000" dirty="0" smtClean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257" y="2636912"/>
            <a:ext cx="4954161" cy="904438"/>
          </a:xfrm>
          <a:prstGeom prst="rect">
            <a:avLst/>
          </a:prstGeom>
        </p:spPr>
      </p:pic>
      <p:sp>
        <p:nvSpPr>
          <p:cNvPr id="8" name="ตัวแทนเนื้อหา 2"/>
          <p:cNvSpPr txBox="1">
            <a:spLocks/>
          </p:cNvSpPr>
          <p:nvPr/>
        </p:nvSpPr>
        <p:spPr>
          <a:xfrm>
            <a:off x="582538" y="4462462"/>
            <a:ext cx="8229600" cy="226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เป็นฟังก์ชันที่ใช้สำหรับแสดงผลตัวอักษร ที่รับค่าข้อมูลจากฟังก์ชัน </a:t>
            </a:r>
            <a:r>
              <a:rPr lang="en-US" sz="3000" dirty="0" err="1" smtClean="0">
                <a:solidFill>
                  <a:schemeClr val="tx1"/>
                </a:solidFill>
              </a:rPr>
              <a:t>getchar</a:t>
            </a:r>
            <a:r>
              <a:rPr lang="en-US" sz="3000" dirty="0" smtClean="0">
                <a:solidFill>
                  <a:schemeClr val="tx1"/>
                </a:solidFill>
              </a:rPr>
              <a:t>() </a:t>
            </a:r>
            <a:r>
              <a:rPr lang="th-TH" sz="3000" dirty="0" smtClean="0">
                <a:solidFill>
                  <a:schemeClr val="tx1"/>
                </a:solidFill>
              </a:rPr>
              <a:t>ซึ่งมีรูปแบบ ดังนี้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 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5593953"/>
            <a:ext cx="419417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ชื่อเรื่อง 1"/>
          <p:cNvSpPr txBox="1">
            <a:spLocks/>
          </p:cNvSpPr>
          <p:nvPr/>
        </p:nvSpPr>
        <p:spPr>
          <a:xfrm>
            <a:off x="629766" y="2884343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b="1" smtClean="0">
                <a:solidFill>
                  <a:schemeClr val="tx1"/>
                </a:solidFill>
              </a:rPr>
              <a:t>ฟังก์ชัน</a:t>
            </a:r>
            <a:r>
              <a:rPr lang="en-US" b="1" smtClean="0">
                <a:solidFill>
                  <a:schemeClr val="tx1"/>
                </a:solidFill>
              </a:rPr>
              <a:t> putchar()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42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b="1" dirty="0" smtClean="0">
                <a:solidFill>
                  <a:schemeClr val="tx1"/>
                </a:solidFill>
              </a:rPr>
              <a:t>ฟังก์ชัน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getch</a:t>
            </a:r>
            <a:r>
              <a:rPr lang="en-US" b="1" dirty="0">
                <a:solidFill>
                  <a:schemeClr val="tx1"/>
                </a:solidFill>
              </a:rPr>
              <a:t>() </a:t>
            </a:r>
            <a:r>
              <a:rPr lang="th-TH" b="1" dirty="0">
                <a:solidFill>
                  <a:schemeClr val="tx1"/>
                </a:solidFill>
              </a:rPr>
              <a:t>และ </a:t>
            </a:r>
            <a:r>
              <a:rPr lang="en-US" b="1" dirty="0" err="1">
                <a:solidFill>
                  <a:schemeClr val="tx1"/>
                </a:solidFill>
              </a:rPr>
              <a:t>getche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ฟังก์ชัน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getch</a:t>
            </a:r>
            <a:r>
              <a:rPr lang="en-US" sz="3000" dirty="0">
                <a:solidFill>
                  <a:schemeClr val="tx1"/>
                </a:solidFill>
              </a:rPr>
              <a:t>() </a:t>
            </a:r>
            <a:r>
              <a:rPr lang="th-TH" sz="3000" dirty="0">
                <a:solidFill>
                  <a:schemeClr val="tx1"/>
                </a:solidFill>
              </a:rPr>
              <a:t>และ </a:t>
            </a:r>
            <a:r>
              <a:rPr lang="en-US" sz="3000" dirty="0" err="1">
                <a:solidFill>
                  <a:schemeClr val="tx1"/>
                </a:solidFill>
              </a:rPr>
              <a:t>getche</a:t>
            </a:r>
            <a:r>
              <a:rPr lang="en-US" sz="3000" dirty="0" smtClean="0">
                <a:solidFill>
                  <a:schemeClr val="tx1"/>
                </a:solidFill>
              </a:rPr>
              <a:t>()</a:t>
            </a:r>
            <a:r>
              <a:rPr lang="th-TH" sz="3000" dirty="0" smtClean="0">
                <a:solidFill>
                  <a:schemeClr val="tx1"/>
                </a:solidFill>
              </a:rPr>
              <a:t> จะมีความเหมือนกันตรงที่จะรอรับแป้นคีย์ใดคีย์หนึ่ง แต่จะแตกต่างกันเล็กน้อยคือ </a:t>
            </a:r>
            <a:r>
              <a:rPr lang="th-TH" sz="3000" dirty="0">
                <a:solidFill>
                  <a:schemeClr val="tx1"/>
                </a:solidFill>
              </a:rPr>
              <a:t>ฟังก์ชัน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getch</a:t>
            </a:r>
            <a:r>
              <a:rPr lang="en-US" sz="3000" dirty="0" smtClean="0">
                <a:solidFill>
                  <a:schemeClr val="tx1"/>
                </a:solidFill>
              </a:rPr>
              <a:t>()</a:t>
            </a:r>
            <a:r>
              <a:rPr lang="th-TH" sz="3000" dirty="0" smtClean="0">
                <a:solidFill>
                  <a:schemeClr val="tx1"/>
                </a:solidFill>
              </a:rPr>
              <a:t> เมื่อมีการเคาะแป้นใด ๆ จะไม่มีการแสดงแป้นที่ถูกกด ในขณะที่ </a:t>
            </a:r>
            <a:r>
              <a:rPr lang="th-TH" sz="3000" dirty="0">
                <a:solidFill>
                  <a:schemeClr val="tx1"/>
                </a:solidFill>
              </a:rPr>
              <a:t>ฟังก์ชัน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getche</a:t>
            </a:r>
            <a:r>
              <a:rPr lang="en-US" sz="3000" dirty="0" smtClean="0">
                <a:solidFill>
                  <a:schemeClr val="tx1"/>
                </a:solidFill>
              </a:rPr>
              <a:t>()</a:t>
            </a:r>
            <a:r>
              <a:rPr lang="th-TH" sz="3000" dirty="0" smtClean="0">
                <a:solidFill>
                  <a:schemeClr val="tx1"/>
                </a:solidFill>
              </a:rPr>
              <a:t> จะแสดงตัวอักษรที่กดลงไปให้เห็นในทางจอภาพด้วย 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96" y="2708920"/>
            <a:ext cx="82296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ตัวแทนเนื้อหา 2"/>
          <p:cNvSpPr txBox="1">
            <a:spLocks/>
          </p:cNvSpPr>
          <p:nvPr/>
        </p:nvSpPr>
        <p:spPr>
          <a:xfrm>
            <a:off x="609600" y="4293096"/>
            <a:ext cx="8229600" cy="1985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เป็นฟังก์ชันที่ใช้สำหรับกำหนดตำแหน่ง</a:t>
            </a:r>
            <a:r>
              <a:rPr lang="th-TH" sz="3000" dirty="0" err="1" smtClean="0">
                <a:solidFill>
                  <a:schemeClr val="tx1"/>
                </a:solidFill>
              </a:rPr>
              <a:t>เคอร์เซอร์</a:t>
            </a:r>
            <a:r>
              <a:rPr lang="th-TH" sz="3000" dirty="0" smtClean="0">
                <a:solidFill>
                  <a:schemeClr val="tx1"/>
                </a:solidFill>
              </a:rPr>
              <a:t>บนจอภาพในโหมดของตัวอักษรหรือเท็กซ์โหมด มีรูปแบบดังนี้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283507"/>
            <a:ext cx="4155329" cy="124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3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NGSANA">
      <a:majorFont>
        <a:latin typeface="AngsanaUPC"/>
        <a:ea typeface=""/>
        <a:cs typeface="AngsanaUPC"/>
      </a:majorFont>
      <a:minorFont>
        <a:latin typeface="AngsanaUPC"/>
        <a:ea typeface=""/>
        <a:cs typeface="AngsanaUPC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64</Words>
  <Application>Microsoft Office PowerPoint</Application>
  <PresentationFormat>นำเสนอทางหน้าจอ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Executive</vt:lpstr>
      <vt:lpstr>การเขียนโปรแกรมคอมพิวเตอร์ Computer Programming 3204-2007  เรียบเรียงโดย โอภาส  เอี่ยมสิริวงศ์</vt:lpstr>
      <vt:lpstr>หน่วยที่ 4 การรับ การแสดงผลข้อมูล และการจัดการสตริง</vt:lpstr>
      <vt:lpstr>ฟังก์ชัน printf()</vt:lpstr>
      <vt:lpstr>ฟังก์ชัน printf() (ต่อ)</vt:lpstr>
      <vt:lpstr>ฟังก์ชัน printf() (ต่อ)</vt:lpstr>
      <vt:lpstr>ฟังก์ชัน scanf()</vt:lpstr>
      <vt:lpstr>ฟังก์ชัน scanf() (ต่อ)</vt:lpstr>
      <vt:lpstr>ฟังก์ชัน getchar()</vt:lpstr>
      <vt:lpstr>ฟังก์ชัน getch() และ getche()</vt:lpstr>
      <vt:lpstr>การจัดการข้อความสตริงในภาษาซี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การเขียนโปรแกรมคอมพิวเตอร์ Computer Programming 3204-2007  เรียบเรียงโดย โอภาส  เอี่ยมสิริวงศ์</dc:title>
  <dc:creator>Duang</dc:creator>
  <cp:lastModifiedBy>Duang</cp:lastModifiedBy>
  <cp:revision>5</cp:revision>
  <dcterms:created xsi:type="dcterms:W3CDTF">2016-11-25T02:23:02Z</dcterms:created>
  <dcterms:modified xsi:type="dcterms:W3CDTF">2016-11-25T03:06:14Z</dcterms:modified>
</cp:coreProperties>
</file>