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6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52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32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8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20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8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4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20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0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6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36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2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4500" b="1" dirty="0" smtClean="0">
                <a:solidFill>
                  <a:schemeClr val="tx1"/>
                </a:solidFill>
              </a:rPr>
              <a:t>การเขียนโปรแกรมคอมพิวเตอร์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Computer Programming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3204-2007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>
                <a:solidFill>
                  <a:schemeClr val="tx1"/>
                </a:solidFill>
              </a:rPr>
              <a:t/>
            </a:r>
            <a:br>
              <a:rPr lang="en-US" sz="4500" b="1" dirty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เรียบเรียงโดย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โอภาส  เอี่ยมสิริวงศ์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5638800"/>
            <a:ext cx="6400800" cy="1219200"/>
          </a:xfrm>
        </p:spPr>
        <p:txBody>
          <a:bodyPr anchor="ctr">
            <a:norm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</a:rPr>
              <a:t>บริษัท  พัฒนาวิชาการ  (2535)  จำกัด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645" y="0"/>
            <a:ext cx="1357511" cy="162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36910" y="631169"/>
            <a:ext cx="8229600" cy="1600200"/>
          </a:xfrm>
        </p:spPr>
        <p:txBody>
          <a:bodyPr/>
          <a:lstStyle/>
          <a:p>
            <a:r>
              <a:rPr lang="th-TH" sz="5000" b="1" dirty="0" smtClean="0">
                <a:solidFill>
                  <a:schemeClr val="tx1"/>
                </a:solidFill>
              </a:rPr>
              <a:t>บทที่  5  ประโยคคำสั่งควบคุม</a:t>
            </a:r>
            <a:br>
              <a:rPr lang="th-TH" sz="5000" b="1" dirty="0" smtClean="0">
                <a:solidFill>
                  <a:schemeClr val="tx1"/>
                </a:solidFill>
              </a:rPr>
            </a:br>
            <a:r>
              <a:rPr lang="th-TH" sz="5000" b="1" dirty="0" smtClean="0">
                <a:solidFill>
                  <a:schemeClr val="tx1"/>
                </a:solidFill>
              </a:rPr>
              <a:t> (ลูปและเงื่อนไข)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thaiDist">
              <a:buNone/>
            </a:pPr>
            <a:r>
              <a:rPr lang="th-TH" sz="3600" b="1" dirty="0" smtClean="0">
                <a:solidFill>
                  <a:schemeClr val="tx1"/>
                </a:solidFill>
              </a:rPr>
              <a:t>	สาระการเรียนรู้</a:t>
            </a:r>
          </a:p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	1. ประโยคคำสั่งเพื่อวนรอบ</a:t>
            </a:r>
          </a:p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	2. ประโยคคำสั่งเพื่อกำหนดเงื่อนไข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4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ประโยคคำสั่งเพื่อวนรอบ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4"/>
            <a:ext cx="8229600" cy="4929410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เป็นคำสั่งให้คอมพิวเตอร์ทำงานซ้ำในกระบวนการเดิมเรื่อย ๆ อาจมีการเปลี่ยนแปลงค่าบางค่าในระหว่างการประมวลผล ประกอบไปด้วย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1. ประโยคคำสั่ง </a:t>
            </a:r>
            <a:r>
              <a:rPr lang="en-US" sz="2800" b="1" dirty="0" smtClean="0">
                <a:solidFill>
                  <a:schemeClr val="tx1"/>
                </a:solidFill>
              </a:rPr>
              <a:t>while </a:t>
            </a:r>
            <a:endParaRPr lang="th-TH" sz="2800" b="1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จะสั่งให้ทำงานวนไปจะกว่าเงื่อนไขที่กำหนดจะเป็นเท็จ และจึงจะ</a:t>
            </a:r>
            <a:r>
              <a:rPr lang="th-TH" sz="2800" dirty="0">
                <a:solidFill>
                  <a:schemeClr val="tx1"/>
                </a:solidFill>
              </a:rPr>
              <a:t>ห</a:t>
            </a:r>
            <a:r>
              <a:rPr lang="th-TH" sz="2800" dirty="0" smtClean="0">
                <a:solidFill>
                  <a:schemeClr val="tx1"/>
                </a:solidFill>
              </a:rPr>
              <a:t>ยุดการทำงาน มีรูปแบบดังนี้ </a:t>
            </a:r>
          </a:p>
          <a:p>
            <a:pPr marL="0" indent="0" algn="thaiDist">
              <a:buNone/>
            </a:pPr>
            <a:endParaRPr lang="th-TH" sz="2800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28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2800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expression</a:t>
            </a:r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th-TH" sz="2800" dirty="0" smtClean="0">
                <a:solidFill>
                  <a:schemeClr val="tx1"/>
                </a:solidFill>
              </a:rPr>
              <a:t>คือ นิพจน์ทางคณิตศาสตร์ หรืออาจเป็นเงื่อนไขที่			กำหนดขึ้น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statement</a:t>
            </a:r>
            <a:r>
              <a:rPr lang="th-TH" sz="2800" b="1" dirty="0" smtClean="0">
                <a:solidFill>
                  <a:schemeClr val="tx1"/>
                </a:solidFill>
              </a:rPr>
              <a:t>	</a:t>
            </a:r>
            <a:r>
              <a:rPr lang="th-TH" sz="2800" dirty="0" smtClean="0">
                <a:solidFill>
                  <a:schemeClr val="tx1"/>
                </a:solidFill>
              </a:rPr>
              <a:t>คือ ประโยคคำสั่งต่าง ๆ ที่ต้องการให้ทำงานซ้ำ</a:t>
            </a:r>
            <a:r>
              <a:rPr lang="en-US" sz="2800" dirty="0" smtClean="0">
                <a:solidFill>
                  <a:schemeClr val="tx1"/>
                </a:solidFill>
              </a:rPr>
              <a:t>	 </a:t>
            </a:r>
            <a:endParaRPr lang="th-TH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140968"/>
            <a:ext cx="3816424" cy="193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42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3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ประโยคคำสั่งเพื่อ</a:t>
            </a:r>
            <a:r>
              <a:rPr lang="th-TH" b="1" dirty="0" smtClean="0">
                <a:solidFill>
                  <a:schemeClr val="tx1"/>
                </a:solidFill>
              </a:rPr>
              <a:t>วนรอบ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340768"/>
            <a:ext cx="8863516" cy="5112568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000" b="1" dirty="0" smtClean="0">
                <a:solidFill>
                  <a:schemeClr val="tx1"/>
                </a:solidFill>
              </a:rPr>
              <a:t>	2. ประโยคคำสั่ง </a:t>
            </a:r>
            <a:r>
              <a:rPr lang="en-US" sz="3000" b="1" dirty="0" smtClean="0">
                <a:solidFill>
                  <a:schemeClr val="tx1"/>
                </a:solidFill>
              </a:rPr>
              <a:t>do…while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ประโยคคำสั่ง </a:t>
            </a:r>
            <a:r>
              <a:rPr lang="en-US" sz="3000" dirty="0" smtClean="0">
                <a:solidFill>
                  <a:schemeClr val="tx1"/>
                </a:solidFill>
              </a:rPr>
              <a:t>do…</a:t>
            </a:r>
            <a:r>
              <a:rPr lang="en-US" sz="3000" dirty="0">
                <a:solidFill>
                  <a:schemeClr val="tx1"/>
                </a:solidFill>
              </a:rPr>
              <a:t>w</a:t>
            </a:r>
            <a:r>
              <a:rPr lang="en-US" sz="3000" dirty="0" smtClean="0">
                <a:solidFill>
                  <a:schemeClr val="tx1"/>
                </a:solidFill>
              </a:rPr>
              <a:t>hile </a:t>
            </a:r>
            <a:r>
              <a:rPr lang="th-TH" sz="3000" dirty="0" smtClean="0">
                <a:solidFill>
                  <a:schemeClr val="tx1"/>
                </a:solidFill>
              </a:rPr>
              <a:t>จะเริ่มทำงานในบล็อกหนึ่งรอบก่อน จากนั้นจึงค่อยทำการตรวจสอบเงื่อนไข หากเงื่อนไขเป็นจริงก็จะดำเนินการไปเรื่อย ๆ  ตนเงื่อนไขเป็นเท็จจ</a:t>
            </a:r>
            <a:r>
              <a:rPr lang="th-TH" sz="3000" dirty="0">
                <a:solidFill>
                  <a:schemeClr val="tx1"/>
                </a:solidFill>
              </a:rPr>
              <a:t>ึ</a:t>
            </a:r>
            <a:r>
              <a:rPr lang="th-TH" sz="3000" dirty="0" smtClean="0">
                <a:solidFill>
                  <a:schemeClr val="tx1"/>
                </a:solidFill>
              </a:rPr>
              <a:t>งออกจากลูป มีรูปแบบดังต่อไปนี้</a:t>
            </a:r>
          </a:p>
          <a:p>
            <a:pPr marL="0" indent="0" algn="thaiDist">
              <a:buNone/>
            </a:pPr>
            <a:endParaRPr lang="th-TH" sz="3000" b="1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3000" b="1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3000" b="1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3000" b="1" dirty="0" smtClean="0">
                <a:solidFill>
                  <a:schemeClr val="tx1"/>
                </a:solidFill>
              </a:rPr>
              <a:t>	</a:t>
            </a:r>
            <a:r>
              <a:rPr lang="en-US" sz="3000" b="1" dirty="0" smtClean="0">
                <a:solidFill>
                  <a:schemeClr val="tx1"/>
                </a:solidFill>
              </a:rPr>
              <a:t>expression</a:t>
            </a:r>
            <a:r>
              <a:rPr lang="en-US" sz="3000" dirty="0">
                <a:solidFill>
                  <a:schemeClr val="tx1"/>
                </a:solidFill>
              </a:rPr>
              <a:t>	</a:t>
            </a:r>
            <a:r>
              <a:rPr lang="th-TH" sz="3000" dirty="0">
                <a:solidFill>
                  <a:schemeClr val="tx1"/>
                </a:solidFill>
              </a:rPr>
              <a:t>คือ นิพจน์ทางคณิตศาสตร์ หรืออาจเป็นเงื่อนไข</a:t>
            </a:r>
            <a:r>
              <a:rPr lang="th-TH" sz="3000" dirty="0" smtClean="0">
                <a:solidFill>
                  <a:schemeClr val="tx1"/>
                </a:solidFill>
              </a:rPr>
              <a:t>ที่				กำหนด</a:t>
            </a:r>
            <a:r>
              <a:rPr lang="th-TH" sz="3000" dirty="0">
                <a:solidFill>
                  <a:schemeClr val="tx1"/>
                </a:solidFill>
              </a:rPr>
              <a:t>ขึ้น</a:t>
            </a:r>
          </a:p>
          <a:p>
            <a:pPr marL="0" indent="0" algn="thaiDist">
              <a:buNone/>
            </a:pPr>
            <a:r>
              <a:rPr lang="th-TH" sz="3000" dirty="0">
                <a:solidFill>
                  <a:schemeClr val="tx1"/>
                </a:solidFill>
              </a:rPr>
              <a:t>	</a:t>
            </a:r>
            <a:r>
              <a:rPr lang="en-US" sz="3000" b="1" dirty="0">
                <a:solidFill>
                  <a:schemeClr val="tx1"/>
                </a:solidFill>
              </a:rPr>
              <a:t>statement</a:t>
            </a:r>
            <a:r>
              <a:rPr lang="th-TH" sz="3000" b="1" dirty="0">
                <a:solidFill>
                  <a:schemeClr val="tx1"/>
                </a:solidFill>
              </a:rPr>
              <a:t>	</a:t>
            </a:r>
            <a:r>
              <a:rPr lang="th-TH" sz="3000" dirty="0">
                <a:solidFill>
                  <a:schemeClr val="tx1"/>
                </a:solidFill>
              </a:rPr>
              <a:t>คือ ประโยคคำสั่งต่าง ๆ ที่ต้องการให้ทำงานซ้ำ</a:t>
            </a:r>
            <a:r>
              <a:rPr lang="en-US" sz="3000" dirty="0">
                <a:solidFill>
                  <a:schemeClr val="tx1"/>
                </a:solidFill>
              </a:rPr>
              <a:t>	</a:t>
            </a:r>
            <a:endParaRPr lang="th-TH" sz="30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14400"/>
            <a:ext cx="2880320" cy="209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4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ประโยคคำสั่งเพื่อวนรอบ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sz="3200" b="1" dirty="0" smtClean="0">
                <a:solidFill>
                  <a:schemeClr val="tx1"/>
                </a:solidFill>
              </a:rPr>
              <a:t>	3. ประโยคคำสั่ง </a:t>
            </a:r>
            <a:r>
              <a:rPr lang="en-US" sz="3200" b="1" dirty="0" smtClean="0">
                <a:solidFill>
                  <a:schemeClr val="tx1"/>
                </a:solidFill>
              </a:rPr>
              <a:t>for</a:t>
            </a:r>
            <a:endParaRPr lang="th-TH" sz="3200" b="1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3200" dirty="0" smtClean="0">
                <a:solidFill>
                  <a:schemeClr val="tx1"/>
                </a:solidFill>
              </a:rPr>
              <a:t>	จะมีการตรวจสอบเงื่อนไขด้วยการนำค่าตัวแปรที่มีการกำหนดค่าเริ่มต้นมาทำการเปรียบเทียบเงื่อนไขที่ได้กำหนด โดยหากเงื่อนไขเป็นจริงก็จะทำงานต่อไปจนกระทั่งเงื่อนไขเป็นเท็จจรึงออกจากลูป มีรูปแบบดังนี้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852960"/>
            <a:ext cx="4392488" cy="239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ประโยคคำสั่งเพื่อกำหนดเงื่อนไข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501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b="1" dirty="0" smtClean="0">
                <a:solidFill>
                  <a:schemeClr val="tx1"/>
                </a:solidFill>
              </a:rPr>
              <a:t>	1. ประโยคคำสั่ง </a:t>
            </a:r>
            <a:r>
              <a:rPr lang="en-US" sz="3000" b="1" dirty="0" smtClean="0">
                <a:solidFill>
                  <a:schemeClr val="tx1"/>
                </a:solidFill>
              </a:rPr>
              <a:t>if…else 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ประโยคคำสั่งนี้มักนำไปใช้สำหรับเพื่อเปรียบเทียบเงื่อนไขต่าง ๆ มีรูปแบบ ดังนี้</a:t>
            </a:r>
          </a:p>
          <a:p>
            <a:pPr marL="0" indent="0" algn="thaiDist">
              <a:buNone/>
            </a:pPr>
            <a:endParaRPr lang="th-TH" sz="3000" b="1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3000" b="1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3000" b="1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3000" b="1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3000" b="1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3000" b="1" dirty="0" smtClean="0">
                <a:solidFill>
                  <a:schemeClr val="tx1"/>
                </a:solidFill>
              </a:rPr>
              <a:t>	</a:t>
            </a:r>
            <a:r>
              <a:rPr lang="en-US" sz="3000" b="1" dirty="0" smtClean="0">
                <a:solidFill>
                  <a:schemeClr val="tx1"/>
                </a:solidFill>
              </a:rPr>
              <a:t>expression</a:t>
            </a:r>
            <a:r>
              <a:rPr lang="en-US" sz="3000" dirty="0">
                <a:solidFill>
                  <a:schemeClr val="tx1"/>
                </a:solidFill>
              </a:rPr>
              <a:t>	</a:t>
            </a:r>
            <a:r>
              <a:rPr lang="th-TH" sz="3000" dirty="0">
                <a:solidFill>
                  <a:schemeClr val="tx1"/>
                </a:solidFill>
              </a:rPr>
              <a:t>คือ </a:t>
            </a:r>
            <a:r>
              <a:rPr lang="th-TH" sz="3000" dirty="0" smtClean="0">
                <a:solidFill>
                  <a:schemeClr val="tx1"/>
                </a:solidFill>
              </a:rPr>
              <a:t>นิพจน์หรือเงื่อนไข</a:t>
            </a:r>
            <a:endParaRPr lang="th-TH" sz="3000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3000" dirty="0">
                <a:solidFill>
                  <a:schemeClr val="tx1"/>
                </a:solidFill>
              </a:rPr>
              <a:t>	</a:t>
            </a:r>
            <a:r>
              <a:rPr lang="en-US" sz="3000" b="1" dirty="0">
                <a:solidFill>
                  <a:schemeClr val="tx1"/>
                </a:solidFill>
              </a:rPr>
              <a:t>statement</a:t>
            </a:r>
            <a:r>
              <a:rPr lang="th-TH" sz="3000" b="1" dirty="0">
                <a:solidFill>
                  <a:schemeClr val="tx1"/>
                </a:solidFill>
              </a:rPr>
              <a:t>	</a:t>
            </a:r>
            <a:r>
              <a:rPr lang="th-TH" sz="3000" dirty="0">
                <a:solidFill>
                  <a:schemeClr val="tx1"/>
                </a:solidFill>
              </a:rPr>
              <a:t>คือ ประโยค</a:t>
            </a:r>
            <a:r>
              <a:rPr lang="th-TH" sz="3000" dirty="0" smtClean="0">
                <a:solidFill>
                  <a:schemeClr val="tx1"/>
                </a:solidFill>
              </a:rPr>
              <a:t>คำสั่งที่ต้องการให้ทำ</a:t>
            </a:r>
          </a:p>
          <a:p>
            <a:pPr marL="0" indent="0">
              <a:buNone/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030" y="2672481"/>
            <a:ext cx="3393528" cy="32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3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ประโยคคำสั่งเพื่อกำหนด</a:t>
            </a:r>
            <a:r>
              <a:rPr lang="th-TH" b="1" dirty="0" smtClean="0">
                <a:solidFill>
                  <a:schemeClr val="tx1"/>
                </a:solidFill>
              </a:rPr>
              <a:t>เงื่อนไข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4"/>
            <a:ext cx="8229600" cy="492941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	2. ประโยคคำสั่ง </a:t>
            </a:r>
            <a:r>
              <a:rPr lang="en-US" sz="2800" b="1" dirty="0" smtClean="0">
                <a:solidFill>
                  <a:schemeClr val="tx1"/>
                </a:solidFill>
              </a:rPr>
              <a:t>switch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ประโยคคำสั่งนี้มักนำไปประยุกต์ใช้สำหรับการเขียนเมนู ซึ่งมีรูปแบบ ดังนี้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865" y="1"/>
            <a:ext cx="1001291" cy="1196752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" t="3968" r="33922" b="2270"/>
          <a:stretch/>
        </p:blipFill>
        <p:spPr>
          <a:xfrm>
            <a:off x="251012" y="2374710"/>
            <a:ext cx="3388659" cy="43399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63788" y="2574934"/>
            <a:ext cx="612067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expression</a:t>
            </a:r>
            <a:r>
              <a:rPr lang="en-US" sz="2800" dirty="0"/>
              <a:t>	</a:t>
            </a:r>
            <a:r>
              <a:rPr lang="th-TH" sz="2800" dirty="0"/>
              <a:t>คือ นิพจน์ที่ต้องการนำไป</a:t>
            </a:r>
            <a:r>
              <a:rPr lang="th-TH" sz="2800" dirty="0" smtClean="0"/>
              <a:t>ตรวจสอบ			เงื่อนไข </a:t>
            </a:r>
            <a:r>
              <a:rPr lang="th-TH" sz="2800" dirty="0"/>
              <a:t>โดยหากตรงกับ </a:t>
            </a:r>
            <a:r>
              <a:rPr lang="en-US" sz="2800" dirty="0"/>
              <a:t>case </a:t>
            </a:r>
            <a:r>
              <a:rPr lang="th-TH" sz="2800" dirty="0"/>
              <a:t>ใด ก็</a:t>
            </a:r>
            <a:r>
              <a:rPr lang="th-TH" sz="2800" dirty="0" smtClean="0"/>
              <a:t>จะ			กระทำ</a:t>
            </a:r>
            <a:r>
              <a:rPr lang="th-TH" sz="2800" dirty="0"/>
              <a:t>ในประโยคคำสั่งของ </a:t>
            </a:r>
            <a:r>
              <a:rPr lang="en-US" sz="2800" dirty="0"/>
              <a:t>case </a:t>
            </a:r>
            <a:r>
              <a:rPr lang="th-TH" sz="2800" dirty="0"/>
              <a:t>นั้น</a:t>
            </a:r>
            <a:endParaRPr lang="en-US" sz="2800" dirty="0"/>
          </a:p>
          <a:p>
            <a:r>
              <a:rPr lang="en-US" sz="2800" b="1" dirty="0"/>
              <a:t>break</a:t>
            </a:r>
            <a:r>
              <a:rPr lang="en-US" sz="2800" dirty="0"/>
              <a:t>	</a:t>
            </a:r>
            <a:r>
              <a:rPr lang="th-TH" sz="2800" dirty="0" smtClean="0"/>
              <a:t>	คือ </a:t>
            </a:r>
            <a:r>
              <a:rPr lang="th-TH" sz="2800" dirty="0"/>
              <a:t>การสั่งให้หลุดออกจากลูป </a:t>
            </a:r>
            <a:r>
              <a:rPr lang="th-TH" sz="2800" dirty="0" smtClean="0"/>
              <a:t>ซึ่ง			มักจะ</a:t>
            </a:r>
            <a:r>
              <a:rPr lang="th-TH" sz="2800" dirty="0"/>
              <a:t>ไว้ในส่วนท้ายประโยคคำสั่ง</a:t>
            </a:r>
            <a:r>
              <a:rPr lang="th-TH" sz="2800" dirty="0" smtClean="0"/>
              <a:t>ในแต่</a:t>
            </a:r>
            <a:r>
              <a:rPr lang="th-TH" sz="2800" dirty="0"/>
              <a:t>ละ </a:t>
            </a:r>
            <a:r>
              <a:rPr lang="th-TH" sz="2800" dirty="0" smtClean="0"/>
              <a:t>		</a:t>
            </a:r>
            <a:r>
              <a:rPr lang="en-US" sz="2800" dirty="0" smtClean="0"/>
              <a:t>case </a:t>
            </a:r>
            <a:endParaRPr lang="en-US" sz="2800" dirty="0"/>
          </a:p>
          <a:p>
            <a:r>
              <a:rPr lang="en-US" sz="2800" b="1" dirty="0"/>
              <a:t>default</a:t>
            </a:r>
            <a:r>
              <a:rPr lang="en-US" sz="2800" dirty="0"/>
              <a:t> 	</a:t>
            </a:r>
            <a:r>
              <a:rPr lang="th-TH" sz="2800" dirty="0" smtClean="0"/>
              <a:t>	คือ </a:t>
            </a:r>
            <a:r>
              <a:rPr lang="th-TH" sz="2800" dirty="0"/>
              <a:t>กรณีที่เงื่อนไขไม่ตรงกับ </a:t>
            </a:r>
            <a:r>
              <a:rPr lang="en-US" sz="2800" dirty="0"/>
              <a:t>case </a:t>
            </a:r>
            <a:r>
              <a:rPr lang="th-TH" sz="2800" dirty="0"/>
              <a:t>ใด </a:t>
            </a:r>
            <a:r>
              <a:rPr lang="th-TH" sz="2800" dirty="0" smtClean="0"/>
              <a:t>ๆ จะ		ทำหลัง </a:t>
            </a:r>
            <a:r>
              <a:rPr lang="en-US" sz="2800" dirty="0"/>
              <a:t>default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185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NGSANA">
      <a:majorFont>
        <a:latin typeface="AngsanaUPC"/>
        <a:ea typeface=""/>
        <a:cs typeface="AngsanaUPC"/>
      </a:majorFont>
      <a:minorFont>
        <a:latin typeface="AngsanaUPC"/>
        <a:ea typeface=""/>
        <a:cs typeface="AngsanaUPC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</Words>
  <Application>Microsoft Office PowerPoint</Application>
  <PresentationFormat>นำเสนอทางหน้าจอ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Executive</vt:lpstr>
      <vt:lpstr>การเขียนโปรแกรมคอมพิวเตอร์ Computer Programming 3204-2007  เรียบเรียงโดย โอภาส  เอี่ยมสิริวงศ์</vt:lpstr>
      <vt:lpstr>บทที่  5  ประโยคคำสั่งควบคุม  (ลูปและเงื่อนไข)</vt:lpstr>
      <vt:lpstr>ประโยคคำสั่งเพื่อวนรอบ</vt:lpstr>
      <vt:lpstr>ประโยคคำสั่งเพื่อวนรอบ (ต่อ)</vt:lpstr>
      <vt:lpstr>ประโยคคำสั่งเพื่อวนรอบ (ต่อ)</vt:lpstr>
      <vt:lpstr>ประโยคคำสั่งเพื่อกำหนดเงื่อนไข</vt:lpstr>
      <vt:lpstr>ประโยคคำสั่งเพื่อกำหนดเงื่อนไข (ต่อ)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การเขียนโปรแกรมคอมพิวเตอร์ Computer Programming 3204-2007  เรียบเรียงโดย โอภาส  เอี่ยมสิริวงศ์</dc:title>
  <dc:creator>Duang</dc:creator>
  <cp:lastModifiedBy>Duang</cp:lastModifiedBy>
  <cp:revision>3</cp:revision>
  <dcterms:created xsi:type="dcterms:W3CDTF">2016-11-25T03:06:18Z</dcterms:created>
  <dcterms:modified xsi:type="dcterms:W3CDTF">2016-11-25T03:36:04Z</dcterms:modified>
</cp:coreProperties>
</file>