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4C582-2063-426A-9745-04038AD986FD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DEF79-3494-4EB7-9D8E-99497D48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34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DEF79-3494-4EB7-9D8E-99497D48E7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6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2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5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7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0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5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4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38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5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5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500" b="1" dirty="0" smtClean="0">
                <a:solidFill>
                  <a:schemeClr val="tx1"/>
                </a:solidFill>
              </a:rPr>
              <a:t>การเขียนโปรแกรมคอมพิวเตอร์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Computer Programming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3204-2007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>
                <a:solidFill>
                  <a:schemeClr val="tx1"/>
                </a:solidFill>
              </a:rPr>
              <a:t/>
            </a:r>
            <a:br>
              <a:rPr lang="en-US" sz="4500" b="1" dirty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เรียบเรียงโดย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โอภาส  เอี่ยมสิริวงศ์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56388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</a:rPr>
              <a:t>บริษัท  พัฒนาวิชาการ  (2535)  จำกัด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45" y="0"/>
            <a:ext cx="1357511" cy="162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7157" y="526369"/>
            <a:ext cx="8229600" cy="1600200"/>
          </a:xfrm>
        </p:spPr>
        <p:txBody>
          <a:bodyPr/>
          <a:lstStyle/>
          <a:p>
            <a:r>
              <a:rPr lang="th-TH" sz="5000" b="1" dirty="0" smtClean="0">
                <a:solidFill>
                  <a:schemeClr val="tx1"/>
                </a:solidFill>
              </a:rPr>
              <a:t>หน่วยที่  7  </a:t>
            </a:r>
            <a:r>
              <a:rPr lang="th-TH" sz="5000" b="1" dirty="0" err="1" smtClean="0">
                <a:solidFill>
                  <a:schemeClr val="tx1"/>
                </a:solidFill>
              </a:rPr>
              <a:t>พอยน์เตอร์</a:t>
            </a:r>
            <a:r>
              <a:rPr lang="th-TH" sz="5000" b="1" dirty="0" smtClean="0">
                <a:solidFill>
                  <a:schemeClr val="tx1"/>
                </a:solidFill>
              </a:rPr>
              <a:t>, ตัวแปรโครงสร้าง</a:t>
            </a:r>
            <a:br>
              <a:rPr lang="th-TH" sz="5000" b="1" dirty="0" smtClean="0">
                <a:solidFill>
                  <a:schemeClr val="tx1"/>
                </a:solidFill>
              </a:rPr>
            </a:br>
            <a:r>
              <a:rPr lang="th-TH" sz="5000" b="1" dirty="0" smtClean="0">
                <a:solidFill>
                  <a:schemeClr val="tx1"/>
                </a:solidFill>
              </a:rPr>
              <a:t> และการจัดการไฟล์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b">
            <a:norm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chemeClr val="tx1"/>
                </a:solidFill>
              </a:rPr>
              <a:t>สาระการเรียนรู้</a:t>
            </a: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1. ความหมายของ</a:t>
            </a:r>
            <a:r>
              <a:rPr lang="th-TH" sz="2800" dirty="0" err="1" smtClean="0">
                <a:solidFill>
                  <a:schemeClr val="tx1"/>
                </a:solidFill>
              </a:rPr>
              <a:t>พอยน์เตอร์</a:t>
            </a:r>
            <a:endParaRPr lang="th-TH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2. ตัวแปรโครงสร้าง</a:t>
            </a: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3. การจัดการไฟล์</a:t>
            </a: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4. ไฟล์</a:t>
            </a:r>
            <a:r>
              <a:rPr lang="th-TH" sz="2800" dirty="0" err="1" smtClean="0">
                <a:solidFill>
                  <a:schemeClr val="tx1"/>
                </a:solidFill>
              </a:rPr>
              <a:t>พอยน์เตอร์</a:t>
            </a:r>
            <a:endParaRPr lang="th-TH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5. การเปิดและปิดไฟล์</a:t>
            </a: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6. การบันทึกข้อมูลลงในไฟล์และการถ่ายโอนข้อมูลจากไฟล์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359" y="1"/>
            <a:ext cx="880797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ความหมาย</a:t>
            </a:r>
            <a:r>
              <a:rPr lang="th-TH" b="1" dirty="0">
                <a:solidFill>
                  <a:schemeClr val="tx1"/>
                </a:solidFill>
              </a:rPr>
              <a:t>ของ</a:t>
            </a:r>
            <a:r>
              <a:rPr lang="th-TH" b="1" dirty="0" err="1">
                <a:solidFill>
                  <a:schemeClr val="tx1"/>
                </a:solidFill>
              </a:rPr>
              <a:t>พอยน์</a:t>
            </a:r>
            <a:r>
              <a:rPr lang="th-TH" b="1" dirty="0" err="1" smtClean="0">
                <a:solidFill>
                  <a:schemeClr val="tx1"/>
                </a:solidFill>
              </a:rPr>
              <a:t>เตอร์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err="1" smtClean="0">
                <a:solidFill>
                  <a:schemeClr val="tx1"/>
                </a:solidFill>
              </a:rPr>
              <a:t>พอยน์เตอร์</a:t>
            </a:r>
            <a:r>
              <a:rPr lang="th-TH" sz="2800" dirty="0" smtClean="0">
                <a:solidFill>
                  <a:schemeClr val="tx1"/>
                </a:solidFill>
              </a:rPr>
              <a:t>หรือตัวชี้ เป็นตัวแปรที่ทำหน้าที่เก็บที่อยู่ของตัวแปรในหน่วยความจำ หากต้องการให้ตัวแปร</a:t>
            </a:r>
            <a:r>
              <a:rPr lang="th-TH" sz="2800" dirty="0" err="1" smtClean="0">
                <a:solidFill>
                  <a:schemeClr val="tx1"/>
                </a:solidFill>
              </a:rPr>
              <a:t>พอยน์เตอร์</a:t>
            </a:r>
            <a:r>
              <a:rPr lang="th-TH" sz="2800" dirty="0" smtClean="0">
                <a:solidFill>
                  <a:schemeClr val="tx1"/>
                </a:solidFill>
              </a:rPr>
              <a:t>ชี้ไปยังข้อมูลในอาร์เรย์ จะต้องนำเลขที่อยู่ตัวแรกของอาร์เรย์มาใส่ไว้ในตัวแปร</a:t>
            </a:r>
            <a:r>
              <a:rPr lang="th-TH" sz="2800" dirty="0" err="1" smtClean="0">
                <a:solidFill>
                  <a:schemeClr val="tx1"/>
                </a:solidFill>
              </a:rPr>
              <a:t>พอยน์เตอร์</a:t>
            </a:r>
            <a:r>
              <a:rPr lang="th-TH" sz="2800" dirty="0" smtClean="0">
                <a:solidFill>
                  <a:schemeClr val="tx1"/>
                </a:solidFill>
              </a:rPr>
              <a:t>ก่อนเสมอ</a:t>
            </a:r>
          </a:p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ประโยชน์ของตัวแปร</a:t>
            </a:r>
            <a:r>
              <a:rPr lang="th-TH" sz="2800" b="1" dirty="0" err="1" smtClean="0">
                <a:solidFill>
                  <a:schemeClr val="tx1"/>
                </a:solidFill>
              </a:rPr>
              <a:t>พอยน์เตอร์</a:t>
            </a:r>
            <a:r>
              <a:rPr lang="th-TH" sz="2800" b="1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มีดังนี้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1. ตัวแปร</a:t>
            </a:r>
            <a:r>
              <a:rPr lang="th-TH" sz="2800" dirty="0" err="1" smtClean="0">
                <a:solidFill>
                  <a:schemeClr val="tx1"/>
                </a:solidFill>
              </a:rPr>
              <a:t>พอยน์เตอร์</a:t>
            </a:r>
            <a:r>
              <a:rPr lang="th-TH" sz="2800" dirty="0" smtClean="0">
                <a:solidFill>
                  <a:schemeClr val="tx1"/>
                </a:solidFill>
              </a:rPr>
              <a:t>เพยงตัวเดียว นอกจากจะสามารถใช้ชี้ไปยังข้อมูลที่มีเลขที่อยู่แตกต่างกันได้หลายค่าแล้ว การเปลี่ยนแปลงค่าในตัวแปร</a:t>
            </a:r>
            <a:r>
              <a:rPr lang="th-TH" sz="2800" dirty="0" err="1" smtClean="0">
                <a:solidFill>
                  <a:schemeClr val="tx1"/>
                </a:solidFill>
              </a:rPr>
              <a:t>พอยน์เตอร์</a:t>
            </a:r>
            <a:r>
              <a:rPr lang="th-TH" sz="2800" dirty="0" smtClean="0">
                <a:solidFill>
                  <a:schemeClr val="tx1"/>
                </a:solidFill>
              </a:rPr>
              <a:t> ก็จะได้ที่อยู่ใหม่ของข้อมูลนั้น ๆ ด้วย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2. ตัวแปรแบบ</a:t>
            </a:r>
            <a:r>
              <a:rPr lang="th-TH" sz="2800" dirty="0" err="1" smtClean="0">
                <a:solidFill>
                  <a:schemeClr val="tx1"/>
                </a:solidFill>
              </a:rPr>
              <a:t>พอยน์เตอร์</a:t>
            </a:r>
            <a:r>
              <a:rPr lang="th-TH" sz="2800" dirty="0" smtClean="0">
                <a:solidFill>
                  <a:schemeClr val="tx1"/>
                </a:solidFill>
              </a:rPr>
              <a:t>ช่วยให้สามารถสร้างตัวแปรใหม่ ในขณะที่โปรแกรมนั้นมีการประมวลผลอยู่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3. เราสามารถใช้ตัวแปร</a:t>
            </a:r>
            <a:r>
              <a:rPr lang="th-TH" sz="2800" dirty="0" err="1" smtClean="0">
                <a:solidFill>
                  <a:schemeClr val="tx1"/>
                </a:solidFill>
              </a:rPr>
              <a:t>พอยน์เตอร์</a:t>
            </a:r>
            <a:r>
              <a:rPr lang="th-TH" sz="2800" dirty="0" smtClean="0">
                <a:solidFill>
                  <a:schemeClr val="tx1"/>
                </a:solidFill>
              </a:rPr>
              <a:t>ร่วมกับตัวแปรประเภทต่าง ๆ ไม่ว่าจะเป็น</a:t>
            </a:r>
            <a:r>
              <a:rPr lang="th-TH" sz="2800" dirty="0" err="1" smtClean="0">
                <a:solidFill>
                  <a:schemeClr val="tx1"/>
                </a:solidFill>
              </a:rPr>
              <a:t>อาเรย์</a:t>
            </a:r>
            <a:r>
              <a:rPr lang="th-TH" sz="2800" dirty="0" smtClean="0">
                <a:solidFill>
                  <a:schemeClr val="tx1"/>
                </a:solidFill>
              </a:rPr>
              <a:t>, กลุ่มข้อมูล หรือตัวแปรแบบโครงสร้าง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359" y="1"/>
            <a:ext cx="880797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ตัว</a:t>
            </a:r>
            <a:r>
              <a:rPr lang="th-TH" b="1" dirty="0">
                <a:solidFill>
                  <a:schemeClr val="tx1"/>
                </a:solidFill>
              </a:rPr>
              <a:t>แปร</a:t>
            </a:r>
            <a:r>
              <a:rPr lang="th-TH" b="1" dirty="0" smtClean="0">
                <a:solidFill>
                  <a:schemeClr val="tx1"/>
                </a:solidFill>
              </a:rPr>
              <a:t>โครงสร้าง และ</a:t>
            </a:r>
            <a:r>
              <a:rPr lang="th-TH" b="1" dirty="0">
                <a:solidFill>
                  <a:schemeClr val="tx1"/>
                </a:solidFill>
              </a:rPr>
              <a:t>การจัดการไฟล์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ตัวแปรโครงสร้างจะมีตัวแปรที่เป็นโครงสร้างตัวหนึ่งและประกอบด้วยสมาชิกต่าง ๆ ภายในตัวแปรโครงสร้าง ซึ่งการประกาศตัวแปรโครงสร้าง จะทำให้การใช้งานตัวแปรแลดูง่ายและเป็นระบบยิ่งขึ้น รวมถึงง่ายต่อการอ้างอิงเพื่อใช้งาน</a:t>
            </a: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ซึ่งแฟ้มข้อมูลที่เก็บข้อความหรือเรียกว่าเท็กซ์ไฟล์ จะมีคุณสมบัติที่เด่นชัด คือ เป็นไฟล์ที่เราอ่านออกและสามารถเรียกดูข้อมูลในเท็กซ์ไฟล์ได้จากโปรแกรม</a:t>
            </a:r>
            <a:r>
              <a:rPr lang="th-TH" sz="3200" dirty="0" err="1" smtClean="0">
                <a:solidFill>
                  <a:schemeClr val="tx1"/>
                </a:solidFill>
              </a:rPr>
              <a:t>เอดิเตอร์</a:t>
            </a:r>
            <a:r>
              <a:rPr lang="th-TH" sz="3200" dirty="0" smtClean="0">
                <a:solidFill>
                  <a:schemeClr val="tx1"/>
                </a:solidFill>
              </a:rPr>
              <a:t>ต่าง ๆ ได้ เช่น </a:t>
            </a:r>
            <a:r>
              <a:rPr lang="en-US" sz="3200" dirty="0" smtClean="0">
                <a:solidFill>
                  <a:schemeClr val="tx1"/>
                </a:solidFill>
              </a:rPr>
              <a:t>Notepad </a:t>
            </a:r>
            <a:r>
              <a:rPr lang="th-TH" sz="3200" dirty="0" smtClean="0">
                <a:solidFill>
                  <a:schemeClr val="tx1"/>
                </a:solidFill>
              </a:rPr>
              <a:t>ในระบบปฏิบัติการวินโดวส์ หรือโปรแกรม </a:t>
            </a:r>
            <a:r>
              <a:rPr lang="en-US" sz="3200" dirty="0" smtClean="0">
                <a:solidFill>
                  <a:schemeClr val="tx1"/>
                </a:solidFill>
              </a:rPr>
              <a:t>Q-Edit </a:t>
            </a:r>
            <a:r>
              <a:rPr lang="th-TH" sz="3200" dirty="0" smtClean="0">
                <a:solidFill>
                  <a:schemeClr val="tx1"/>
                </a:solidFill>
              </a:rPr>
              <a:t>ในระบบปฏิบัติการดอสหรืออาจเรียกดูได้จากคอม</a:t>
            </a:r>
            <a:r>
              <a:rPr lang="th-TH" sz="3200" dirty="0" err="1" smtClean="0">
                <a:solidFill>
                  <a:schemeClr val="tx1"/>
                </a:solidFill>
              </a:rPr>
              <a:t>มานด์พร็อมต์</a:t>
            </a:r>
            <a:r>
              <a:rPr lang="th-TH" sz="3200" dirty="0" smtClean="0">
                <a:solidFill>
                  <a:schemeClr val="tx1"/>
                </a:solidFill>
              </a:rPr>
              <a:t>ก็ได้ ด้วยการใช้คำสั่ง </a:t>
            </a:r>
            <a:r>
              <a:rPr lang="en-US" sz="3200" dirty="0" smtClean="0">
                <a:solidFill>
                  <a:schemeClr val="tx1"/>
                </a:solidFill>
              </a:rPr>
              <a:t>type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359" y="1"/>
            <a:ext cx="880797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ไฟล์</a:t>
            </a:r>
            <a:r>
              <a:rPr lang="th-TH" b="1" dirty="0" err="1">
                <a:solidFill>
                  <a:schemeClr val="tx1"/>
                </a:solidFill>
              </a:rPr>
              <a:t>พอยน์</a:t>
            </a:r>
            <a:r>
              <a:rPr lang="th-TH" b="1" dirty="0" err="1" smtClean="0">
                <a:solidFill>
                  <a:schemeClr val="tx1"/>
                </a:solidFill>
              </a:rPr>
              <a:t>เตอร์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การเขียนโปรแกรมภาษาซีเพื่อจัดการกับแฟ้มข้อมูลจะมีอยู่ 3 ขั้นตอนหลัก ๆ ด้วยกัน คือ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1. เปิดแฟ้มข้อมูล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2. ประมวลแฟ้ม ไม่ว่าจะเป็นการ เขียน/อ่าน/เพิ่ม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3. ปิดแฟ้มข้อมูล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และเมื่อมีการกระทำกับแฟ้มข้อมูลใด ๆ ไม่ว่าจะเป็นการอ่าน เขียน หรืออื่น ๆ ขั้นตอนแรกจำเป็นต้องมีการเปิดแฟ้มข้อมูลที่ต้องการเสียก่อน โดยจะต้องระบุด้วยว่าจะทำการเปิดแฟ้มข้อมูลเพื่ออะไร ซึ่งประกอบด้วยขั้นตอนดังนี้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1. เปิดแฟ้มข้อมูลเพื่ออ่าน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2. เปิดแฟ้มข้อมูลเพื่อบันทึก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3. เปิดแฟ้มข้อมูลเพื่อบันทึกข้อมูลเพิ่มเติมต่อท้าย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359" y="1"/>
            <a:ext cx="880797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7157" y="58317"/>
            <a:ext cx="8229600" cy="936104"/>
          </a:xfrm>
        </p:spPr>
        <p:txBody>
          <a:bodyPr/>
          <a:lstStyle/>
          <a:p>
            <a:pPr marL="0" indent="0"/>
            <a:r>
              <a:rPr lang="th-TH" dirty="0">
                <a:solidFill>
                  <a:schemeClr val="tx1"/>
                </a:solidFill>
              </a:rPr>
              <a:t/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การ</a:t>
            </a:r>
            <a:r>
              <a:rPr lang="th-TH" b="1" dirty="0">
                <a:solidFill>
                  <a:schemeClr val="tx1"/>
                </a:solidFill>
              </a:rPr>
              <a:t>เปิดและปิด</a:t>
            </a:r>
            <a:r>
              <a:rPr lang="th-TH" b="1" dirty="0" smtClean="0">
                <a:solidFill>
                  <a:schemeClr val="tx1"/>
                </a:solidFill>
              </a:rPr>
              <a:t>ไฟล์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97157" y="908721"/>
            <a:ext cx="8229600" cy="514116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ฟังก์ชัน </a:t>
            </a:r>
            <a:r>
              <a:rPr lang="en-US" sz="2800" b="1" dirty="0" err="1" smtClean="0">
                <a:solidFill>
                  <a:schemeClr val="tx1"/>
                </a:solidFill>
              </a:rPr>
              <a:t>fopen</a:t>
            </a:r>
            <a:r>
              <a:rPr lang="en-US" sz="2800" b="1" dirty="0" smtClean="0">
                <a:solidFill>
                  <a:schemeClr val="tx1"/>
                </a:solidFill>
              </a:rPr>
              <a:t> ( ) </a:t>
            </a:r>
            <a:r>
              <a:rPr lang="th-TH" sz="2800" b="1" dirty="0" smtClean="0">
                <a:solidFill>
                  <a:schemeClr val="tx1"/>
                </a:solidFill>
              </a:rPr>
              <a:t>เป็นฟังก์ชันที่ใช้สำหรับเปิดไฟล์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การเปิดไฟล์เพื่อใช้งาน จะต้องระบุว่าไฟล์ที่เปิดนั้นต้องการให้ทำอะไร เช่น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 smtClean="0">
                <a:solidFill>
                  <a:schemeClr val="tx1"/>
                </a:solidFill>
              </a:rPr>
              <a:t>r</a:t>
            </a:r>
            <a:r>
              <a:rPr lang="th-TH" sz="2800" dirty="0" smtClean="0">
                <a:solidFill>
                  <a:schemeClr val="tx1"/>
                </a:solidFill>
              </a:rPr>
              <a:t>”	เปิดไฟล์เพื่ออ่านอย่างเดียว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 smtClean="0">
                <a:solidFill>
                  <a:schemeClr val="tx1"/>
                </a:solidFill>
              </a:rPr>
              <a:t>w</a:t>
            </a:r>
            <a:r>
              <a:rPr lang="th-TH" sz="2800" dirty="0" smtClean="0">
                <a:solidFill>
                  <a:schemeClr val="tx1"/>
                </a:solidFill>
              </a:rPr>
              <a:t>”	เปิดไฟล์ใหม่เพื่อบันทึก และหากเป็นไฟล์ที่มีอยู่แล้วก็จะสร้างใหม่ </a:t>
            </a:r>
            <a:r>
              <a:rPr lang="en-US" sz="2800" dirty="0" smtClean="0">
                <a:solidFill>
                  <a:schemeClr val="tx1"/>
                </a:solidFill>
              </a:rPr>
              <a:t>		</a:t>
            </a:r>
            <a:r>
              <a:rPr lang="th-TH" sz="2800" dirty="0" smtClean="0">
                <a:solidFill>
                  <a:schemeClr val="tx1"/>
                </a:solidFill>
              </a:rPr>
              <a:t>ซึ่งส่งผลให้ข้อมูลที่มีอยู่เดิมสูญหายหมด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 smtClean="0">
                <a:solidFill>
                  <a:schemeClr val="tx1"/>
                </a:solidFill>
              </a:rPr>
              <a:t>a</a:t>
            </a:r>
            <a:r>
              <a:rPr lang="th-TH" sz="2800" dirty="0" smtClean="0">
                <a:solidFill>
                  <a:schemeClr val="tx1"/>
                </a:solidFill>
              </a:rPr>
              <a:t>”	เปิดไฟล์ที่มีอยู่แล้วเพื่อบันทึกเพิ่มเติม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 smtClean="0">
                <a:solidFill>
                  <a:schemeClr val="tx1"/>
                </a:solidFill>
              </a:rPr>
              <a:t>r+</a:t>
            </a:r>
            <a:r>
              <a:rPr lang="th-TH" sz="2800" dirty="0" smtClean="0">
                <a:solidFill>
                  <a:schemeClr val="tx1"/>
                </a:solidFill>
              </a:rPr>
              <a:t>”	เปิดไฟล์ที่มีอยู่แล้วเพื่อทั้งอ่านและบันทึก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 smtClean="0">
                <a:solidFill>
                  <a:schemeClr val="tx1"/>
                </a:solidFill>
              </a:rPr>
              <a:t>w+</a:t>
            </a:r>
            <a:r>
              <a:rPr lang="th-TH" sz="2800" dirty="0" smtClean="0">
                <a:solidFill>
                  <a:schemeClr val="tx1"/>
                </a:solidFill>
              </a:rPr>
              <a:t>”	เปิดไฟล์ใหม่เพื่อทั้งอ่านและบันทึก</a:t>
            </a:r>
          </a:p>
          <a:p>
            <a:pPr marL="0" indent="0" algn="thaiDi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 smtClean="0">
                <a:solidFill>
                  <a:schemeClr val="tx1"/>
                </a:solidFill>
              </a:rPr>
              <a:t>a+</a:t>
            </a:r>
            <a:r>
              <a:rPr lang="th-TH" sz="2800" dirty="0" smtClean="0">
                <a:solidFill>
                  <a:schemeClr val="tx1"/>
                </a:solidFill>
              </a:rPr>
              <a:t>”	เปิดไฟล์ที่มีอยู่แล้วเพื่ออ่านและบันทึกเพิ่มเติมต่อท้าย</a:t>
            </a:r>
          </a:p>
          <a:p>
            <a:pPr marL="0" indent="0" algn="thaiDist">
              <a:buNone/>
            </a:pPr>
            <a:r>
              <a:rPr lang="th-TH" sz="2800" b="1" dirty="0">
                <a:solidFill>
                  <a:schemeClr val="tx1"/>
                </a:solidFill>
              </a:rPr>
              <a:t>ฟังก์ชัน </a:t>
            </a:r>
            <a:r>
              <a:rPr lang="en-US" sz="2800" b="1" dirty="0" err="1">
                <a:solidFill>
                  <a:schemeClr val="tx1"/>
                </a:solidFill>
              </a:rPr>
              <a:t>fclose</a:t>
            </a:r>
            <a:r>
              <a:rPr lang="en-US" sz="2800" b="1" dirty="0">
                <a:solidFill>
                  <a:schemeClr val="tx1"/>
                </a:solidFill>
              </a:rPr>
              <a:t> ( )</a:t>
            </a:r>
            <a:r>
              <a:rPr lang="th-TH" sz="2800" b="1" dirty="0">
                <a:solidFill>
                  <a:schemeClr val="tx1"/>
                </a:solidFill>
              </a:rPr>
              <a:t> เป็นฟังก์ชันที่ใช้สำหรับปิดไฟล์  ซึ่งมีรูปแบบ ดังนี้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359" y="1"/>
            <a:ext cx="880797" cy="1052736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942371"/>
            <a:ext cx="2331433" cy="79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4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2460" y="517785"/>
            <a:ext cx="8229600" cy="1411560"/>
          </a:xfrm>
        </p:spPr>
        <p:txBody>
          <a:bodyPr/>
          <a:lstStyle/>
          <a:p>
            <a:pPr marL="0" indent="0"/>
            <a:r>
              <a:rPr lang="th-TH" sz="5000" b="1" dirty="0" smtClean="0">
                <a:solidFill>
                  <a:schemeClr val="tx1"/>
                </a:solidFill>
              </a:rPr>
              <a:t>การ</a:t>
            </a:r>
            <a:r>
              <a:rPr lang="th-TH" sz="5000" b="1" dirty="0">
                <a:solidFill>
                  <a:schemeClr val="tx1"/>
                </a:solidFill>
              </a:rPr>
              <a:t>บันทึกข้อมูลลงในไฟล์และการถ่ายโอนข้อมูลจาก</a:t>
            </a:r>
            <a:r>
              <a:rPr lang="th-TH" sz="5000" b="1" dirty="0" smtClean="0">
                <a:solidFill>
                  <a:schemeClr val="tx1"/>
                </a:solidFill>
              </a:rPr>
              <a:t>ไฟล์</a:t>
            </a:r>
            <a:endParaRPr lang="en-US" sz="5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การบันทึกข้อมูลลงในไฟล์แบบทีละตัวอักษร จะใช้ฟังก์ชัน </a:t>
            </a:r>
            <a:r>
              <a:rPr lang="en-US" sz="3200" dirty="0" err="1" smtClean="0">
                <a:solidFill>
                  <a:schemeClr val="tx1"/>
                </a:solidFill>
              </a:rPr>
              <a:t>fputc</a:t>
            </a:r>
            <a:r>
              <a:rPr lang="en-US" sz="3200" dirty="0" smtClean="0">
                <a:solidFill>
                  <a:schemeClr val="tx1"/>
                </a:solidFill>
              </a:rPr>
              <a:t> ( )</a:t>
            </a:r>
          </a:p>
          <a:p>
            <a:pPr marL="0" indent="0" algn="ctr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การอ่านข้อมูลทีละตัวอักษร จะใช้ฟังก์ชัน </a:t>
            </a:r>
            <a:r>
              <a:rPr lang="en-US" sz="3200" dirty="0" err="1" smtClean="0">
                <a:solidFill>
                  <a:schemeClr val="tx1"/>
                </a:solidFill>
              </a:rPr>
              <a:t>fgetc</a:t>
            </a:r>
            <a:r>
              <a:rPr lang="en-US" sz="3200" dirty="0" smtClean="0">
                <a:solidFill>
                  <a:schemeClr val="tx1"/>
                </a:solidFill>
              </a:rPr>
              <a:t> ( )</a:t>
            </a:r>
          </a:p>
          <a:p>
            <a:pPr marL="0" indent="0" algn="ctr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การบันทึกข้อมูลลงในไฟล์ที่มีรูปแบบ จะใช้ฟังก์ชัน </a:t>
            </a:r>
            <a:r>
              <a:rPr lang="en-US" sz="3200" dirty="0" err="1" smtClean="0">
                <a:solidFill>
                  <a:schemeClr val="tx1"/>
                </a:solidFill>
              </a:rPr>
              <a:t>fprintf</a:t>
            </a:r>
            <a:r>
              <a:rPr lang="en-US" sz="3200" dirty="0" smtClean="0">
                <a:solidFill>
                  <a:schemeClr val="tx1"/>
                </a:solidFill>
              </a:rPr>
              <a:t> ( )</a:t>
            </a:r>
          </a:p>
          <a:p>
            <a:pPr marL="0" indent="0" algn="ctr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การอ่านข้อมูลที่บันทึกจากฟังก์ชัน </a:t>
            </a:r>
            <a:r>
              <a:rPr lang="en-US" sz="3200" dirty="0" err="1" smtClean="0">
                <a:solidFill>
                  <a:schemeClr val="tx1"/>
                </a:solidFill>
              </a:rPr>
              <a:t>fprintf</a:t>
            </a:r>
            <a:r>
              <a:rPr lang="en-US" sz="3200" dirty="0" smtClean="0">
                <a:solidFill>
                  <a:schemeClr val="tx1"/>
                </a:solidFill>
              </a:rPr>
              <a:t> ( ) </a:t>
            </a:r>
            <a:r>
              <a:rPr lang="th-TH" sz="3200" dirty="0" smtClean="0">
                <a:solidFill>
                  <a:schemeClr val="tx1"/>
                </a:solidFill>
              </a:rPr>
              <a:t>จะใช้ฟังก์ชัน </a:t>
            </a:r>
            <a:r>
              <a:rPr lang="en-US" sz="3200" dirty="0" err="1" smtClean="0">
                <a:solidFill>
                  <a:schemeClr val="tx1"/>
                </a:solidFill>
              </a:rPr>
              <a:t>fscanf</a:t>
            </a:r>
            <a:r>
              <a:rPr lang="en-US" sz="3200" dirty="0" smtClean="0">
                <a:solidFill>
                  <a:schemeClr val="tx1"/>
                </a:solidFill>
              </a:rPr>
              <a:t> ( )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359" y="1"/>
            <a:ext cx="880797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SANA">
      <a:majorFont>
        <a:latin typeface="AngsanaUPC"/>
        <a:ea typeface=""/>
        <a:cs typeface="AngsanaUPC"/>
      </a:majorFont>
      <a:minorFont>
        <a:latin typeface="AngsanaUPC"/>
        <a:ea typeface=""/>
        <a:cs typeface="AngsanaUPC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121</Words>
  <Application>Microsoft Office PowerPoint</Application>
  <PresentationFormat>นำเสนอทางหน้าจอ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Executive</vt:lpstr>
      <vt:lpstr>การเขียนโปรแกรมคอมพิวเตอร์ Computer Programming 3204-2007  เรียบเรียงโดย โอภาส  เอี่ยมสิริวงศ์</vt:lpstr>
      <vt:lpstr>หน่วยที่  7  พอยน์เตอร์, ตัวแปรโครงสร้าง  และการจัดการไฟล์</vt:lpstr>
      <vt:lpstr>ความหมายของพอยน์เตอร์</vt:lpstr>
      <vt:lpstr>ตัวแปรโครงสร้าง และการจัดการไฟล์</vt:lpstr>
      <vt:lpstr>ไฟล์พอยน์เตอร์</vt:lpstr>
      <vt:lpstr> การเปิดและปิดไฟล์</vt:lpstr>
      <vt:lpstr>การบันทึกข้อมูลลงในไฟล์และการถ่ายโอนข้อมูลจากไฟล์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การเขียนโปรแกรมคอมพิวเตอร์ Computer Programming 3204-2007  เรียบเรียงโดย โอภาส  เอี่ยมสิริวงศ์</dc:title>
  <dc:creator>Duang</dc:creator>
  <cp:lastModifiedBy>Duang</cp:lastModifiedBy>
  <cp:revision>5</cp:revision>
  <dcterms:created xsi:type="dcterms:W3CDTF">2016-11-25T04:00:52Z</dcterms:created>
  <dcterms:modified xsi:type="dcterms:W3CDTF">2016-11-25T04:44:04Z</dcterms:modified>
</cp:coreProperties>
</file>