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8" r:id="rId2"/>
    <p:sldId id="258" r:id="rId3"/>
    <p:sldId id="268" r:id="rId4"/>
    <p:sldId id="269" r:id="rId5"/>
    <p:sldId id="270" r:id="rId6"/>
    <p:sldId id="274" r:id="rId7"/>
    <p:sldId id="261" r:id="rId8"/>
    <p:sldId id="276" r:id="rId9"/>
    <p:sldId id="285" r:id="rId10"/>
    <p:sldId id="281" r:id="rId11"/>
    <p:sldId id="264" r:id="rId12"/>
    <p:sldId id="279" r:id="rId13"/>
    <p:sldId id="280" r:id="rId14"/>
    <p:sldId id="283" r:id="rId15"/>
    <p:sldId id="256" r:id="rId16"/>
    <p:sldId id="275" r:id="rId17"/>
    <p:sldId id="259" r:id="rId18"/>
    <p:sldId id="260" r:id="rId19"/>
    <p:sldId id="272" r:id="rId20"/>
    <p:sldId id="286" r:id="rId21"/>
    <p:sldId id="287" r:id="rId22"/>
    <p:sldId id="265" r:id="rId23"/>
    <p:sldId id="284" r:id="rId24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81" autoAdjust="0"/>
    <p:restoredTop sz="94660"/>
  </p:normalViewPr>
  <p:slideViewPr>
    <p:cSldViewPr>
      <p:cViewPr>
        <p:scale>
          <a:sx n="80" d="100"/>
          <a:sy n="80" d="100"/>
        </p:scale>
        <p:origin x="-179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h-TH" altLang="th-T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h-TH" altLang="th-TH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Click to edit Master text styles</a:t>
            </a:r>
          </a:p>
          <a:p>
            <a:pPr lvl="1"/>
            <a:r>
              <a:rPr lang="th-TH" altLang="th-TH" smtClean="0"/>
              <a:t>Second level</a:t>
            </a:r>
          </a:p>
          <a:p>
            <a:pPr lvl="2"/>
            <a:r>
              <a:rPr lang="th-TH" altLang="th-TH" smtClean="0"/>
              <a:t>Third level</a:t>
            </a:r>
          </a:p>
          <a:p>
            <a:pPr lvl="3"/>
            <a:r>
              <a:rPr lang="th-TH" altLang="th-TH" smtClean="0"/>
              <a:t>Fourth level</a:t>
            </a:r>
          </a:p>
          <a:p>
            <a:pPr lvl="4"/>
            <a:r>
              <a:rPr lang="th-TH" altLang="th-TH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h-TH" altLang="th-TH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BA70FA-DBE7-4C76-9FD5-4DD10928FF0C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058993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315060-9F58-4410-A4CA-83D8F0BEC617}" type="slidenum">
              <a:rPr lang="en-US" altLang="th-TH"/>
              <a:pPr/>
              <a:t>1</a:t>
            </a:fld>
            <a:endParaRPr lang="th-TH" altLang="th-TH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A58557-EBC4-4DD2-9097-0C10EA98CC0A}" type="slidenum">
              <a:rPr lang="en-US" altLang="th-TH"/>
              <a:pPr/>
              <a:t>10</a:t>
            </a:fld>
            <a:endParaRPr lang="th-TH" altLang="th-TH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6712BE-B052-4E10-BB66-01C15611D113}" type="slidenum">
              <a:rPr lang="en-US" altLang="th-TH"/>
              <a:pPr/>
              <a:t>11</a:t>
            </a:fld>
            <a:endParaRPr lang="th-TH" altLang="th-TH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29068A-97D6-47DE-9453-6742DBEC8395}" type="slidenum">
              <a:rPr lang="en-US" altLang="th-TH"/>
              <a:pPr/>
              <a:t>12</a:t>
            </a:fld>
            <a:endParaRPr lang="th-TH" altLang="th-TH"/>
          </a:p>
        </p:txBody>
      </p:sp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176647-AE21-4FA4-BC24-5A30DF7DD455}" type="slidenum">
              <a:rPr lang="en-US" altLang="th-TH"/>
              <a:pPr/>
              <a:t>13</a:t>
            </a:fld>
            <a:endParaRPr lang="th-TH" altLang="th-TH"/>
          </a:p>
        </p:txBody>
      </p:sp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E3CCC4-BC5E-4D8A-A780-DEFBFB121421}" type="slidenum">
              <a:rPr lang="en-US" altLang="th-TH"/>
              <a:pPr/>
              <a:t>14</a:t>
            </a:fld>
            <a:endParaRPr lang="th-TH" altLang="th-TH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078AFD-0C47-49C7-89E0-D3D9F69CD840}" type="slidenum">
              <a:rPr lang="en-US" altLang="th-TH"/>
              <a:pPr/>
              <a:t>15</a:t>
            </a:fld>
            <a:endParaRPr lang="th-TH" altLang="th-TH"/>
          </a:p>
        </p:txBody>
      </p:sp>
      <p:sp>
        <p:nvSpPr>
          <p:cNvPr id="4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AA2FA8-0EF4-47D2-8352-9FD81F154D39}" type="slidenum">
              <a:rPr lang="en-US" altLang="th-TH"/>
              <a:pPr/>
              <a:t>16</a:t>
            </a:fld>
            <a:endParaRPr lang="th-TH" altLang="th-TH"/>
          </a:p>
        </p:txBody>
      </p:sp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B2105-9C57-4277-94FD-210D5549D2BB}" type="slidenum">
              <a:rPr lang="en-US" altLang="th-TH"/>
              <a:pPr/>
              <a:t>17</a:t>
            </a:fld>
            <a:endParaRPr lang="th-TH" altLang="th-TH"/>
          </a:p>
        </p:txBody>
      </p:sp>
      <p:sp>
        <p:nvSpPr>
          <p:cNvPr id="10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7E61F0-6E61-425D-BF03-621FF094B7AA}" type="slidenum">
              <a:rPr lang="en-US" altLang="th-TH"/>
              <a:pPr/>
              <a:t>18</a:t>
            </a:fld>
            <a:endParaRPr lang="th-TH" altLang="th-TH"/>
          </a:p>
        </p:txBody>
      </p:sp>
      <p:sp>
        <p:nvSpPr>
          <p:cNvPr id="12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8E7D25-E41F-41BF-AE47-7D39BAE0B3B8}" type="slidenum">
              <a:rPr lang="en-US" altLang="th-TH"/>
              <a:pPr/>
              <a:t>19</a:t>
            </a:fld>
            <a:endParaRPr lang="th-TH" altLang="th-TH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315060-9F58-4410-A4CA-83D8F0BEC617}" type="slidenum">
              <a:rPr lang="en-US" altLang="th-TH"/>
              <a:pPr/>
              <a:t>2</a:t>
            </a:fld>
            <a:endParaRPr lang="th-TH" altLang="th-TH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7BBFBB-849F-4983-9557-235FD5FA1ACC}" type="slidenum">
              <a:rPr lang="en-US" altLang="th-TH"/>
              <a:pPr/>
              <a:t>20</a:t>
            </a:fld>
            <a:endParaRPr lang="th-TH" altLang="th-TH"/>
          </a:p>
        </p:txBody>
      </p:sp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4A3CCF-550A-44A6-BF0E-2B281D683894}" type="slidenum">
              <a:rPr lang="en-US" altLang="th-TH"/>
              <a:pPr/>
              <a:t>21</a:t>
            </a:fld>
            <a:endParaRPr lang="th-TH" altLang="th-TH"/>
          </a:p>
        </p:txBody>
      </p:sp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D1CC10-9081-46FA-A585-AF07369866E4}" type="slidenum">
              <a:rPr lang="en-US" altLang="th-TH"/>
              <a:pPr/>
              <a:t>22</a:t>
            </a:fld>
            <a:endParaRPr lang="th-TH" altLang="th-TH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9F075C-9D62-4DA3-937E-5CC205372268}" type="slidenum">
              <a:rPr lang="en-US" altLang="th-TH"/>
              <a:pPr/>
              <a:t>23</a:t>
            </a:fld>
            <a:endParaRPr lang="th-TH" altLang="th-TH"/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5C201A-4D59-496C-B505-A0ACD4E340AF}" type="slidenum">
              <a:rPr lang="en-US" altLang="th-TH"/>
              <a:pPr/>
              <a:t>3</a:t>
            </a:fld>
            <a:endParaRPr lang="th-TH" altLang="th-TH"/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434E0-88FB-4F89-A422-6278B9ACD96C}" type="slidenum">
              <a:rPr lang="en-US" altLang="th-TH"/>
              <a:pPr/>
              <a:t>4</a:t>
            </a:fld>
            <a:endParaRPr lang="th-TH" altLang="th-TH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83F042-135D-4E52-B55B-7364F70AEE8E}" type="slidenum">
              <a:rPr lang="en-US" altLang="th-TH"/>
              <a:pPr/>
              <a:t>5</a:t>
            </a:fld>
            <a:endParaRPr lang="th-TH" altLang="th-TH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510450-21F6-40C0-A9A3-D27A4B1929F8}" type="slidenum">
              <a:rPr lang="en-US" altLang="th-TH"/>
              <a:pPr/>
              <a:t>6</a:t>
            </a:fld>
            <a:endParaRPr lang="th-TH" altLang="th-TH"/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B52EC2-20EE-4250-BCDF-6C7CC9D668D5}" type="slidenum">
              <a:rPr lang="en-US" altLang="th-TH"/>
              <a:pPr/>
              <a:t>7</a:t>
            </a:fld>
            <a:endParaRPr lang="th-TH" altLang="th-TH"/>
          </a:p>
        </p:txBody>
      </p:sp>
      <p:sp>
        <p:nvSpPr>
          <p:cNvPr id="14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A90011-7947-4F63-A7E1-229E8CF8ED03}" type="slidenum">
              <a:rPr lang="en-US" altLang="th-TH"/>
              <a:pPr/>
              <a:t>8</a:t>
            </a:fld>
            <a:endParaRPr lang="th-TH" altLang="th-TH"/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B47655-4DC8-47AC-A0EC-1A1CD304B3E8}" type="slidenum">
              <a:rPr lang="en-US" altLang="th-TH"/>
              <a:pPr/>
              <a:t>9</a:t>
            </a:fld>
            <a:endParaRPr lang="th-TH" altLang="th-TH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290EB-59B5-4EA6-AB0C-8E6D95A8EA0D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000656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DAFB0-089F-409C-B8E0-B0620A500708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11676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964CB-89D2-4E40-9B63-03C931236CD5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990865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ชื่อเรื่องและเนื้อหา 2 ส่วนเหนือ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7" name="ตัวแทน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8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932EE9-A7C5-4A84-BA2A-854DA11AFA18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936600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4CEDF6C-B5D7-449E-88F5-F1C10E910C97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58950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BB65F-9193-45B9-9DAE-46DA6B0F72C2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8179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304FD-9626-4C95-9D7F-590F6ECA93FD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07269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6BB1B-C027-494E-9046-16C09FE61238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29648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ACDE4-3ADE-4E84-9E11-9321EFB0C24E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368078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D17CE-34B7-4270-A6F5-E4C34EA07F93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4104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9A97D-C7BD-4931-BAE0-7B752467A223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7976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C0746-F4AF-43B5-AB16-6066805B3ACE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17262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A5627-B8B3-44FB-80E6-310EE5942B86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35541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Click to edit Master text styles</a:t>
            </a:r>
          </a:p>
          <a:p>
            <a:pPr lvl="1"/>
            <a:r>
              <a:rPr lang="th-TH" altLang="th-TH" smtClean="0"/>
              <a:t>Second level</a:t>
            </a:r>
          </a:p>
          <a:p>
            <a:pPr lvl="2"/>
            <a:r>
              <a:rPr lang="th-TH" altLang="th-TH" smtClean="0"/>
              <a:t>Third level</a:t>
            </a:r>
          </a:p>
          <a:p>
            <a:pPr lvl="3"/>
            <a:r>
              <a:rPr lang="th-TH" altLang="th-TH" smtClean="0"/>
              <a:t>Fourth level</a:t>
            </a:r>
          </a:p>
          <a:p>
            <a:pPr lvl="4"/>
            <a:r>
              <a:rPr lang="th-TH" altLang="th-TH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h-TH" alt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h-TH" alt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8540F0-099E-4685-9808-23E5A59B0ECF}" type="slidenum">
              <a:rPr lang="en-US" altLang="th-TH"/>
              <a:pPr/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https://encrypted-tbn1.gstatic.com/images?q=tbn:ANd9GcQVncefpqtr0AQ4rt9zUGgFt1xslvC6_B6u7jkvrgIrcuo4LMu9f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535979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data:image/jpeg;base64,/9j/4AAQSkZJRgABAQAAAQABAAD/2wCEAAkGBxQQEhQUEhQUFhUVFBQXGBQUFBUYFRgYFBQWFxcXGhQYHCghGRwlHRQVITEhJSkrLi4uGB8zODMsNygtLisBCgoKDg0OGhAQGy8iICQsLy8vMCwsLDEwLS0sLCw0LywsLCwsLS8sLDcsLCwsLCwsNSwsLDcsLCwsLCwsLCwtLP/AABEIAKkBKwMBIgACEQEDEQH/xAAcAAABBQEBAQAAAAAAAAAAAAAAAgMEBQYBBwj/xABEEAABAwEEBgYHBwMEAAcAAAABAAIDEQQSITEFQVFhcZEGEyIygaEHFEJSscHRU2JygpKi8CMz4UNjk/EWNIOjstLi/8QAGgEBAAIDAQAAAAAAAAAAAAAAAAECAwQFBv/EADIRAAIBAgMFBwMDBQAAAAAAAAABAgMRBCExBRJBUZETMmFxgcHwIrHRFOHxIzNDUqH/2gAMAwEAAhEDEQA/APcUIQgBCEIAQhCAEIQgBC4TRQLTpRrcG9o7dXPWgLBRZrexuup2DFU89pe/M4bBgOSaDUBYS6WJ7rQN5xUWS1Pdm4+GHwTd1KDVJA3Rdupy6u3UA3dRdTl1duoBq6i6nbqLqAaurl1PXVy6gGS1OMme3JxHjhyXbq4WoCVFpR4zAPkVMh0kx2dWnflzVQWpBCA0zXVyXVi5dPRwd15J2Mx56lBtPTSeQhkLGtc40BpedxpkORWRUZPMo6sVkehITFiYWsaHElwaLxNKk0xJon1iMgIQhACEIQAhCEAIQhACEIQAhVPSPTQskYdQOc40a0mlaCpPgPiFnm9N5NcLTweR8kBt0LFjp0ddn5Sj/wCqW3p2NcDvCRp+SA2KjWu2NjzxOwZ/4WWm6dNI7MTwdvZNFX/+J4ziWy14A/NAaG0Wp0mZw2DL/KaDVSt6TQbJB+T/ACnG9JrP7zhxY5SQXAalBqqm9JbN9pzY/wCicZ0hsp/1m+IcPiEBZ3V0NSmUIBGIOIIy5pVEJEUXbqXRdogEUXbqXRV+ltIGzlhu3muLgcaEOAvN1awHclDdiUrkjr23+rr2rt4DaKkYbcinaLz3SukHvnEhwPdFD3RmKHjr3rS6F0+H0ZKQHan6jx2HfktP9ZGNbsp5cmbP6aUqe/HPmXlEUTlFy6tw1Ru6oNr0nFH3nAnY3E+WSpOkOmrxMcZ7IzcPaOwbvis5JOtunhrq8jVqYizsjSWzpKco2gb3YnkFRWzST5O+4ndq5ZKvknUZ8q24Uox0RrSqylqyTLOvQOgvR/q29fKO24dkH2R/P5ks/wBAuj3rD+vlH9Jh7IPtO28B/NS2vSK3OF2zxGkkgNXD/TjGDn8caDedgK1MRV3nuRNmhTst5kO0aQdNaL0biIoS5tQTSWTJ1ad5jcR+L8KvLHpEPwdg7yPBUkMDY2hjRRrQABuCfhspfWmoeexarNlGhQqexaQLey/EbdY47Vbg1yUEnUIQgBCEIAQhCAEIQgPGPTJpOWC32Yk/0gwOGwgOLZRxoRzCWx+Cu/TronrbEycDtWeUV/BLRjv3dWfBYvo1bets7CcwLh4swqeIulSiD0LRnRaOeGOTrX9toJADKA5OGWogjwUg9CWfbP8A0tXOgNtvRyRH2HBw/C/P9wJ/MtWgMkeg7ft3foH1SD0FH25/4/8A9rYIUEmHtXQoRtc91oo1oJJ6rUPzrNOsYw7RprN0E8qj4r0TpfZXy2WQRnEUeR7zWG8Wg7cK+FNa88sVoDgtvD04TTuc/GVqlOS3ckWNj6ORzd21sB918ZafN2PglaZ6HSWeJ0vWNeGUJAaQaVoTmcq14KAeyaKfZdJyMaWhxuEEFhxaQRQi6fkrywv+rMdPaHCa6Fl0Dt9+J0ROMRw/A7LkajktQAvPtCQ+rTtka43cWuacy07DtBAPgt5ZrdHJ3XCuw4HkVrTpTjqjep4inPRj9F2i7RVXSPSnq8fZ/uPqG7trvCvOi16lRU4uUtEZJzUIuTKPpZpS+7qmHstNXEa3DIeHx4Kmm0rL1d1zi5rXNd2sSLpxo7PKo8VX2q03MaE13/EqBLbHOwwA3Lzk8TOVRzucdYmXa9p88i80lFnTw46lHgmqBvUmzv6yFjtd2h4twPwVaDdcRsNfA4/Gq2tqQ34Rqr5c9hs+ebia7QmnjHRklXM1H2m/UbkrpP0gFOqhNajtPGw+yPnyUfojDFM432h3ZBFSaZlrsNvdPitLDoOAPYbgqxxc0kkkHVjrAzoaro7NjVpJOo1KNrrnmsjQxsqdW/Zpxd2n6M8xknUd8y9A050KZM4vif1bnGpaRVhJzI1t8xuWWtXQ61MJ7LXDax1f20r5LvwrwktTjSozTKJz1Z9GNCut0wYKhjaGR2we6DtKiz2Hqv7okB2FpZ8c16j0AZCyxMdFrqZD7XWDvA8NW6h1qteq4xy4lqNNSlmWtqmjsUGAo1gDWtbm4k0a0DW4kgDeVT2CzOF6SWhllIc8jECndjafdaDTeSTrXWSG1zdaf7UZLYh778Q6XgMWt/MdhVxFYicXYDz/AMLnm+Q4oC80HPYraGIMFAlsYGigFExJaKHDIHtHPHUwbXV5KAQ9I2X2hrzTWj7bcwPd+H+FbPbUUVFaYbriEBogarqqNF2uhuOyOR2HYrdQSCEIQAhCEAIQhAQdO6NbarPNA7KWN7OF5pAPgaHwXzl0QmdG+WF+DgSSNjmG5IPh+lfTa+dvSHZBYdMyOGDJXNmywpKC2Ub+0JHeIUohmx6KW7qbVHXJ/wDTP56Xf3Bq9PXiTX78Rr3jWvYtE23r4Y5ffYCdzsnDwcCPBGES0IUPSdt6puHeOX1WOpNQi5S0ReEHOSijPdNNK9kwMOf9wjZ7n15bV5+XGN24/Faa3QmpJxrjXaqO2wVBC5OG2jKNftHpy8DfxWz41KHZrXn4kuNwe3fqSGuoq2w2gtN05hWkwvC8PH6r2EJqSUkeLnBwk4y1Ho5FKjkVYx6kRyK5Q1Wi9NBjSJTg0Eh2vDV9FktKaQdaJHSO14Ae60ZD+ayUi2WivZGQz4qISvFbYxcZ1XTp6LXxZlniJygoN5IbtjatO7HkqxWxKq5G0JGxcmLuY4suejslWyM2EOHBwofNvmmdINuuB24fMfPmmNBzXZ27HBzD4io82geKstMRdk+FONcAu3StWwji+Htoen2dWdoS9PnoPdErTcmA+9T9Y+rGc16TG7IryGyl0co2kYby3tNoeLQvWNHyh7ARkQCOBC3Nnz38NHwuvf3L4uO5iZrnZ+z+3/SXLWmHlT5qM6YjOnjVnxBB5qUMRioTm3d36mjyq1bZhCR4e0hzatO4PafAVWZs/R0RTSGC0GKCYUkgaKhxBxuPr/TNMMATjwpoSK4576NcebCHDko8orXnnXLacHcx4qU2iGky80fE1rQGgAAAADIACgAGoJ59pFS1oLnDMN1cScB4mqgaOlvNptFMCQeYyXaYEUbdbm2t2Fn4j7Z3ZbgoJHXTF+Fa/ciNfB0uAbwFDxSAdYIAbheaOwzVRg9p+qv/AEQ4jHFo97+nCPy5uG41C6XZOrlgHltAN0ceZO8+YwQkkWZ3s0pTGmwarx945/zFrSEF4VGYSBgdhGNCe7XOSQ7aVoP4JgIcK6jt2cEIM8r7R1p6xuOYwPyKqrfDcdXUfiuWCe48HUcD460BoEIQoJBCEIAQhCA491ASdQqvF/TNYOsiitNMWSFjvwzZcnNaPzL1/Sb6Ru30HMrIdItG+tWWaHW+NwbucMWHwcAVKB5foa1dZEwnO7Q8W9k/I+K9P9G1vvRSQk4xuvN/C/Pk4E/mXivRa00vsOGTqHMey4fDkt/0J0h1NsjqezJWN35+7+4NUsg9YtE4jaXOyH8osnarSZHFzterYNQWh0vYXTNF00Lam6cj/lZeVpaSHAgjUVwtqTqbyjb6fuzrbPhCzd8wfQihVRb7JTEYj4KzLkkvXJUmjpOKZjbfCR2hmPMKVo22VVlpCxa28vos1IDE+vsk8ivT7Hx1/wClJ+X4PM7ZwP8Alj6/ku52XTUZHy3JqWa60kZ6tdTqFNpyTtmY6VlakNOVKVNNeOr+cWbTo95FARuJBBB2hzTgd4XaqVo2cUziRwdSSUrDD5C3vgt4939X1ou3kRzWiPCVgmbtwD/1Ux8R4pccEUppE4sf9k8XT+k4Hi0ryeI2S1nTfzzMlTAxl/bdnyf5Gi9QrbmDt+Sl2iB8feaeLcRyzChWl15tRjTFc10Z05WkrGnKjOnK0lYjiUggjMEEcWmo+Ccn0tI99ZDwpg0cB9VCL07o+yunlZEzvSODRuqcTwAqfBbMd624tGdHBYueHlkrr5oSzpKj2nZdNOBqvVOiM96ID3SW+GbfItVB0h9GjHC9Y3XHgCsbySx1BmHZsJ8RuCf6ENlgPVTsLH3R2XfcJZUEYEEXDULt4ChKipwemT6fydbG1o1JQqLxT9f4NwzWo1oZQ1A5B3m5nzCk6x/M03aWVFdY3EnwoahbZhITu1scfyPp/wDFyZkz2kajUmms3XdseFQnnmuBx3Etd+2QA+abkGo8jUcmvw/S4IDlgkuuI8R4q0tBycabnOxDTquxjvPP82KkeaEHWDQ518a4jxV1C+83A0IxBABI20B10qPFAJOBBODjkXi/Kd7YxgwfwgJRNDjUOO2j5jwaOywb8uCSwYloBBOJYw1ed8kurgDXYSiPWG68xFl+aY5+FChJ2mqgwxu1qG670r9Z10+OYes8mOdb2RObjrdTU3IDw3VYFCMLpA1DCFu8u9s/zDNPRRF2ONDm44Ofup7Ld38IgXbIL7SFRUzBzGB+q0bjTFUukG43x48NvggLmwy32NOulDxGCfVZoV+DhsIPP/pWagkEIQgBCEICv00ewPxfIqoatFPZ2v7wrRRH6KbqJHmgPnbpVY/UtJyjJj39YPwT1LuTi/8ASrFkhFCDiNe8a/JaH05aALGWe0jEBxhcQNTgXsJ8WvH5gsfo+0X2NOsjHiMD8BzVip9BaGtwtEEUo9tgJ3HJw8DVKt1gZMKOGOpwzH82LIeivSN+GSEnGN15v4ZM/wBwP6luVjnBSW7JXReMnF3RidJ6PfAe1i3U8ZHjsO5V5etrpPS9mhBE0sYwxYSC4/kFT5Lz22aXs75nCK81leyX4A88WjZVcPFYDc+qnmuR28LXqVF9UX58CWXqr0nYmy0aMHOOrZrdxClyPu1rqSb/AFLb5/uSYNGwDXwbXxJG1VwFCU6m8tEUxlZRpuL4ltorRM7o6MbE5rKMBLnRk3RQgCjgaYAkkY12Ls9glZ34JRva0SD/ANouPMBano1Hds0Y3H4lWa9D5nEtyPNbrCaBwr7pwcOLTiE1PYA4UIBGwiquPSxojrrKJm9+zm9UZ9W7B3LA+BVB6LnR2uOWGUv62Mh7XCRwJjfhSlaG64bPaapshmKEUjMAbzfckqR4P7zfMbkxNo6OUElrozkXEdnHL+oOydwdQ7ltZujJ9iY8JGB3m26p+hLE+FjmSBlCagsJN4EUNQRhlvWOVKMkNcmjx3SPR2WPu9scnfQ/zBaX0U6IvSyWh1CI6xt3POD+BAwp95bi19H43V6v+mdgFY/GM5flLU70d0M2xQNiaS43nve8ihfJI4ue6gyqTlqFAtaOEhGakjF+ngpKSyLNUHSMXJbNL98xO4SDDzCv1U9KbPfsstM2i+OMZvfIrfpNb6vxy6jEJum2tVn0zLKM1aEpwBFPJUGjOkkUjG3HNJNKi9Qg0xA2qa+2tdnhxVZRcXZoyQnGavF3Jb4N7h43hydVRn2YjKlNg7P7TVp5BMutLh3XV8wkjS1O+3xb9FBcQ9mbThUYDLL7pr+0kbgpeiJ9WxdjnZKOyQaY01jwKhxm5JuKEFrIylW0BaMbvdiAON6R3tnPDmNaU1hfqvja+rIvyxjFw/F4FPRMa+6TjTIHKu2mVd6lucBicEAxHZ8i43iMsKNH4W6uOJ3pyR4aKlRJ9Igd3Hecv8qrtGkBWrnVOwfRAWE097go1omABGv4LPaS6TNj7IwJwAzedwaNahsFrnxDRE0+1Li7iIh86K6pvV5eZjdWKdlm/A1vR+UX3Nr7NRwr8slerLdFtEiKVzy98j7hBc44UJBoGjADDetSqytfIvBtrNWBCEKpYEIQgBCEIDPdP9D+u6PtMIFXmMuYP9yM32c3NA8V86aBtFQRwcOBwPyX1YvmHpTo31HSVohpRglJbs6uYX2AbgHhv5SpRDL7o1piSyzXort5zXM7Qq3GhGFRraFa6R09aZcJZH0OoG43kygPiseyQihGYPmFpzo+1NibO2J0kLxeDo+3QVyc0doEa8KYZrFVT4HV2ZUpJtTtfhcgOYNSZew8eCejtcb929p+WScMNe64HccD9FgO5dMjDSMrQ1rXdxwcA4VGFatOu6QThqNCMk/abXLaJOsPYwAABNGgagczrx11TsGj5H+zQbXfTP4K1s+hgMXmtM64N/nFXjB8Mjm1a2GhPef1Pw+WJmh+k9ogaGCTrAMmvY008WgHmSt90e0hJaIuskY1lTRtHEk0wJIphjvKyGjdCPkA6qPs++7sx+BpVw3tBC2mhrA6Bl1z72wBoDW5k01nPWfALNFNcTl4irGekFH7kyeFr2uY4Va4FpG0EUIXgdimdobSlHnsxSFjz70MlO1+ktdxaveLZbI4W3pZGRt2vcGjzXifpa0pZLVPFJZpBI8MLJC0G7QHsdoihOLhhuV0ajPbga5Lqx3or0563YWtcayWc9U6uZAAMbvFtBXa0rYqCQQhCAEIXEBX6Q0HZ56mSJhJ9oC6/wDW2h81USdFHM/8vaZGfclAkZwGRHHFadcV1Ukla5ilRhJ3az56PqjHSRWuH+5A2Ue/Z34/8bqE+CYbpWJxul5Y/wByVpjf+5bdMWqzMlF2RjXjY9ocORVt+L1XQjs5x7suv5y9zJkUNQaHUQaHwIUhluLqB/eGTtu7ipNo6Jw5xOkhP+2/sf8AG+o5UVPpXRNthb/S6q0Cvulkg33b1D4Gu5FBPR9cg6kor6o9M/3NG7TAjaAKXiOQVdatME4uJO8mgHNUFgg0hK7+yyOub5WltOAJJPKiu7N0TZUOtL3Tu2O7MY4Rj5lWdNR7z6ZlI1pT7kX65fuVw02ZSWwMfM7ZGKMH4pDkpMWhJ5cZ5RE37KDPxlPyqtLHG1gDWgNaMg0AAeAXCq9ol3Vb7luycu+7+CyXzzIFg0VDZ/7UYadbs3ni84lSXJbk2VRtvNmWMVFWSLHQjcXHgPirZQtEx0jr7xJ+Q+CmqpYEIQgBCEIAQhCAF4t6ftE3ZLNagO+10DzvbWSPyMvIL2lZT0oaI9b0baGgVexvXMAzvRG/QcQHN/MgPBLPNeaDtHnkfgvXfQ/pS/BJATjE+838Mn0cDzXiejpcKePgf4Fr+gOnm2K2NfIaRua5jzjQA4g0GwgeasyD0HpLoWG0yPc5gDrxF9vZdhhiRnlrqsZb+jcsVTE8PHuu7LueR8lf6S6bWSOt1z5T9xuH6nUHJZTSPTmR9erjawbXEuPyCvKNNrMvSxNen3Xkab14k3Y2U2ufqOy6DjzCjWq3QxEOmnBc01DCajD/AG2jA7wK8V5/adKyvFHSOpsBoOQz8VBLlS1iu8z1y3+l2NjQ2zwOeQO9I4MbyFSfJZDSvpJt89QJRC3ZC0NP6zV3IhZDPxSmxkmm6uGtCp21Wl8rr0j3Pd7z3Fx5lMFylw2W8S00qMcc6UzTEkrDHmb9Rhqw11QGq9FWnfVLexrjSO0gQu2B9axO/US3/wBRe/r5Ke4gVBoRiCMwRiCOBX1fot7poYpftIo3/rYHfNQyUPVQnfVzuR6udoUEjS4nvVztXfVt/kgGFxP+rb/JHqu/yQEcrhKkeqnauGyHaEBGJSSVJNkO0eaSbG7d5/RARiUgqSbG7dzTbrI/3fMICOUglPPgcPZPJMPBGYI4qSBBRHGXODRrKSSrPQ9nzeeA+ZQFkxtAAMhglIQoJBCEIAQhCAEIQgBccKihyK6hAfKun9GepW2ez5COVzW/gd2o/wBrmJq8t56edE9XaobS0YTRljj9+I1HiWvH6F5219VYqOly5Q0rQ026k2XKVZnx0q40LRlQ48EAz1dRvpWlPntThs9WFwAoG1rjsx3JuK3lrSKA7Ccx9VE600pU02VNOSAnTytu3g6rqg3TXDb4akzaLbUtLRdLa664n5KGuEoByaUvJLjUlIV30f6I2y30NngcWH/Wf2IuN93e/LeO5ekaA9EEEdHW2Z0zvsoaxxDcZO+7iLvBLix5ToPQ8tvmZZ4AS95AJAqGNOcjtjQKnfkMSAvrCyQCNjGN7rGtaODQAPgqzRNkgsjLlnhjibsjAFd5wqTvKni1jYVUsSUKP62NhXfWm70A+hMetN38ketN/gQD6Ex603b5FHrbdvkUA+hR/W27TyR643fyQEhCim3N38kk6Qbsd5fVATEKAdJD3TzSHaU+75/4QFkhVDtKO1BvmkNtsrzRpxOwBAWklmY7No5fNOtaAKDIJMLCAASSdZKWgBCEIAQhCAEIQgBCEIAQhCAxfpc0IbXo6W429JAROwAVJ6uoeANZMbn0G2i+dmHBfXhXi3Tv0ZPikfNYmF8LiXOhaO3GTibjfaZsAxGWWUohnlhcklyl2nRrmkgZ62uwcPAqborofbrV/Zs0hb9o6jIxvvvIB8KqSClquwxukcGMa573ZMY0uceDW4nwXqugvRJG2jrdOXn7Gz4N4OmcKkfhaDvXoOiNHQWNtyywxwjWWCr3U96Q1c47yUuLHkegfRTbJ6OtBZZWff7cpG6Npw8SDuXougOgFgsdHCLr5BT+raKPxGtsfcbxpVaO8ugqCR4yE58tXJFU1VdqoJHKrtU3VFUA5VFU3VFUAuqKpFVy8gF1XKpFVwlSBRK4SklySXIBRKSSkkpJKEHSUklJLlJslidJjk3bt4IBmGIvNGj6Diryx2URjDPWdqXBAGCjR9TxTqgkEIQgBCEIAQhCAEIQgBCEIAQhCAEIQgGLRZQ/HAO1OutJ8wqm2xSDv1cNoy5aleoQGZDl0OXJe87ifiuBSQOByUHJsLoQDl5dvJsLoQDl5F5ICEAu8i8kIQC7y5eSVxAKvLhckrhQHS5cJXCklAdLkuGBz+6PHVzTJWjsncbwCAjWXRobi7tHy/yp6EKCQQhCAEIQgBCEIAQhCA/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227" y="3429000"/>
            <a:ext cx="28479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Grp="1"/>
          </p:cNvSpPr>
          <p:nvPr>
            <p:ph type="title"/>
          </p:nvPr>
        </p:nvSpPr>
        <p:spPr>
          <a:xfrm>
            <a:off x="2555776" y="5470773"/>
            <a:ext cx="6408712" cy="829419"/>
          </a:xfrm>
        </p:spPr>
        <p:txBody>
          <a:bodyPr/>
          <a:lstStyle/>
          <a:p>
            <a:pPr algn="r"/>
            <a:r>
              <a:rPr lang="en-US" altLang="th-TH" b="1" dirty="0" smtClean="0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By </a:t>
            </a:r>
            <a:r>
              <a:rPr lang="en-US" altLang="th-TH" b="1" dirty="0" err="1" smtClean="0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Juthawut</a:t>
            </a:r>
            <a:r>
              <a:rPr lang="en-US" altLang="th-TH" b="1" dirty="0" smtClean="0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 </a:t>
            </a:r>
            <a:r>
              <a:rPr lang="en-US" altLang="th-TH" b="1" dirty="0" err="1" smtClean="0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Chantharamalee</a:t>
            </a:r>
            <a:endParaRPr lang="th-TH" altLang="th-TH" b="1" dirty="0">
              <a:solidFill>
                <a:srgbClr val="0000CC"/>
              </a:solidFill>
              <a:latin typeface="TF Arluck" panose="02000506000000020004" pitchFamily="2" charset="-34"/>
              <a:ea typeface="TF Arluck" panose="02000506000000020004" pitchFamily="2" charset="-34"/>
              <a:cs typeface="TF Arluck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5702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10stepsa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8639"/>
            <a:ext cx="5381625" cy="633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7" b="41290"/>
          <a:stretch>
            <a:fillRect/>
          </a:stretch>
        </p:blipFill>
        <p:spPr bwMode="auto">
          <a:xfrm>
            <a:off x="468313" y="3862388"/>
            <a:ext cx="80645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404664"/>
            <a:ext cx="8229600" cy="1143000"/>
          </a:xfrm>
        </p:spPr>
        <p:txBody>
          <a:bodyPr/>
          <a:lstStyle/>
          <a:p>
            <a:r>
              <a:rPr lang="en-US" altLang="th-TH" sz="5400" b="1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http</a:t>
            </a:r>
            <a:r>
              <a:rPr lang="th-TH" altLang="th-TH" sz="5400" b="1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://</a:t>
            </a:r>
            <a:r>
              <a:rPr lang="en-US" altLang="th-TH" sz="5400" b="1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appinventor</a:t>
            </a:r>
            <a:r>
              <a:rPr lang="th-TH" altLang="th-TH" sz="5400" b="1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.</a:t>
            </a:r>
            <a:r>
              <a:rPr lang="en-US" altLang="th-TH" sz="5400" b="1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mit</a:t>
            </a:r>
            <a:r>
              <a:rPr lang="th-TH" altLang="th-TH" sz="5400" b="1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.</a:t>
            </a:r>
            <a:r>
              <a:rPr lang="en-US" altLang="th-TH" sz="5400" b="1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edu</a:t>
            </a:r>
            <a:r>
              <a:rPr lang="th-TH" altLang="th-TH" sz="5400" b="1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 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มาแทน </a:t>
            </a:r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Google App Inventor</a:t>
            </a:r>
          </a:p>
          <a:p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มีความซับซ้อนในการเขียน </a:t>
            </a:r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App </a:t>
            </a:r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ไม่มาก</a:t>
            </a:r>
          </a:p>
          <a:p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เป็น </a:t>
            </a:r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Open Source </a:t>
            </a:r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ที่น่าสนใจ คล้าย </a:t>
            </a:r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Scratch</a:t>
            </a:r>
            <a:endParaRPr lang="th-TH" altLang="th-TH" b="1" dirty="0">
              <a:solidFill>
                <a:srgbClr val="C00000"/>
              </a:solidFill>
              <a:latin typeface="TF Arluck" panose="02000506000000020004" pitchFamily="2" charset="-34"/>
              <a:ea typeface="TF Arluck" panose="02000506000000020004" pitchFamily="2" charset="-34"/>
              <a:cs typeface="TF Arluck" panose="02000506000000020004" pitchFamily="2" charset="-34"/>
            </a:endParaRPr>
          </a:p>
          <a:p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แต่ความเร็วกำหนดไม่ได้ และไม่สามารถออกแบบได้อย่างยืดหยุ่น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h-TH" sz="5400" b="1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http</a:t>
            </a:r>
            <a:r>
              <a:rPr lang="th-TH" altLang="th-TH" sz="5400" b="1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://</a:t>
            </a:r>
            <a:r>
              <a:rPr lang="en-US" altLang="th-TH" sz="5400" b="1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www</a:t>
            </a:r>
            <a:r>
              <a:rPr lang="th-TH" altLang="th-TH" sz="5400" b="1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.</a:t>
            </a:r>
            <a:r>
              <a:rPr lang="en-US" altLang="th-TH" sz="5400" b="1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genuitec</a:t>
            </a:r>
            <a:r>
              <a:rPr lang="th-TH" altLang="th-TH" sz="5400" b="1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.</a:t>
            </a:r>
            <a:r>
              <a:rPr lang="en-US" altLang="th-TH" sz="5400" b="1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com</a:t>
            </a:r>
            <a:r>
              <a:rPr lang="th-TH" altLang="th-TH" sz="5400" b="1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/</a:t>
            </a:r>
            <a:r>
              <a:rPr lang="en-US" altLang="th-TH" sz="5400" b="1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mobile</a:t>
            </a:r>
            <a:r>
              <a:rPr lang="th-TH" altLang="th-TH" sz="5400" b="1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/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" t="13585" r="7927" b="25391"/>
          <a:stretch>
            <a:fillRect/>
          </a:stretch>
        </p:blipFill>
        <p:spPr bwMode="auto">
          <a:xfrm>
            <a:off x="468313" y="1485900"/>
            <a:ext cx="82804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9" t="10634" r="11604" b="8659"/>
          <a:stretch>
            <a:fillRect/>
          </a:stretch>
        </p:blipFill>
        <p:spPr bwMode="auto">
          <a:xfrm>
            <a:off x="900113" y="115888"/>
            <a:ext cx="7632700" cy="590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6877050" y="3789363"/>
            <a:ext cx="863600" cy="863600"/>
          </a:xfrm>
          <a:prstGeom prst="star24">
            <a:avLst>
              <a:gd name="adj" fmla="val 37500"/>
            </a:avLst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/>
          <a:lstStyle/>
          <a:p>
            <a:r>
              <a:rPr lang="en-US" altLang="th-TH" sz="5400" b="1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Application not really free on the Internet</a:t>
            </a:r>
            <a:endParaRPr lang="th-TH" altLang="th-TH" sz="5400" b="1">
              <a:solidFill>
                <a:srgbClr val="0000CC"/>
              </a:solidFill>
              <a:latin typeface="TF Arluck" panose="02000506000000020004" pitchFamily="2" charset="-34"/>
              <a:ea typeface="TF Arluck" panose="02000506000000020004" pitchFamily="2" charset="-34"/>
              <a:cs typeface="TF Arluck" panose="02000506000000020004" pitchFamily="2" charset="-34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99% download free </a:t>
            </a:r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แต่ให้ทดลองใช้ มี</a:t>
            </a:r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 Function</a:t>
            </a:r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 ไม่ครบ หรือแสดงผลภาษาไทยไม่ได้ เช่น </a:t>
            </a:r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Word to </a:t>
            </a:r>
            <a:r>
              <a:rPr lang="en-US" altLang="th-TH" b="1" dirty="0" err="1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FlippingBook</a:t>
            </a:r>
            <a:endParaRPr lang="th-TH" altLang="th-TH" b="1" dirty="0">
              <a:solidFill>
                <a:srgbClr val="C00000"/>
              </a:solidFill>
              <a:latin typeface="TF Arluck" panose="02000506000000020004" pitchFamily="2" charset="-34"/>
              <a:ea typeface="TF Arluck" panose="02000506000000020004" pitchFamily="2" charset="-34"/>
              <a:cs typeface="TF Arluck" panose="02000506000000020004" pitchFamily="2" charset="-34"/>
            </a:endParaRP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r="13818" b="16536"/>
          <a:stretch>
            <a:fillRect/>
          </a:stretch>
        </p:blipFill>
        <p:spPr bwMode="auto">
          <a:xfrm>
            <a:off x="525723" y="2636912"/>
            <a:ext cx="428486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" t="14561" r="36719" b="16536"/>
          <a:stretch>
            <a:fillRect/>
          </a:stretch>
        </p:blipFill>
        <p:spPr bwMode="auto">
          <a:xfrm>
            <a:off x="4876386" y="2682034"/>
            <a:ext cx="4294609" cy="353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5483819" y="2097259"/>
            <a:ext cx="5998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altLang="th-TH" sz="3200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ที่มา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th-TH" altLang="th-TH" sz="7200" b="1" dirty="0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 </a:t>
            </a:r>
            <a:r>
              <a:rPr lang="en-US" altLang="th-TH" sz="7200" b="1" dirty="0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Note!</a:t>
            </a:r>
            <a:endParaRPr lang="th-TH" altLang="th-TH" sz="7200" b="1" dirty="0">
              <a:solidFill>
                <a:srgbClr val="0000CC"/>
              </a:solidFill>
              <a:latin typeface="TF Arluck" panose="02000506000000020004" pitchFamily="2" charset="-34"/>
              <a:ea typeface="TF Arluck" panose="02000506000000020004" pitchFamily="2" charset="-34"/>
              <a:cs typeface="TF Arluck" panose="02000506000000020004" pitchFamily="2" charset="-34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Mobile Apps </a:t>
            </a:r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ทั่วไปไม่ใช่ </a:t>
            </a:r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M-Learning</a:t>
            </a:r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 </a:t>
            </a:r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Apps</a:t>
            </a:r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 </a:t>
            </a:r>
          </a:p>
          <a:p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ความนิยมของ </a:t>
            </a:r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Multi</a:t>
            </a:r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-</a:t>
            </a:r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Platform Mobile App Developer </a:t>
            </a:r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เป็น </a:t>
            </a:r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Trend </a:t>
            </a:r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ที่กำลังมาแรง เพราะฉะนั้น หากต้องการใช้ </a:t>
            </a:r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Tool </a:t>
            </a:r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ใหม่ๆ เหล่านี้ ให้ </a:t>
            </a:r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Search </a:t>
            </a:r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ก็จะได้ข้อมูลที่ </a:t>
            </a:r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Update </a:t>
            </a:r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ที่สุด</a:t>
            </a:r>
          </a:p>
          <a:p>
            <a:endParaRPr lang="th-TH" altLang="th-TH" b="1" dirty="0">
              <a:solidFill>
                <a:srgbClr val="C00000"/>
              </a:solidFill>
              <a:latin typeface="TF Arluck" panose="02000506000000020004" pitchFamily="2" charset="-34"/>
              <a:ea typeface="TF Arluck" panose="02000506000000020004" pitchFamily="2" charset="-34"/>
              <a:cs typeface="TF Arluck" panose="02000506000000020004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next-steps-in-mobile-learning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>
          <a:xfrm>
            <a:off x="546894" y="0"/>
            <a:ext cx="8229600" cy="1143000"/>
          </a:xfrm>
        </p:spPr>
        <p:txBody>
          <a:bodyPr/>
          <a:lstStyle/>
          <a:p>
            <a:r>
              <a:rPr lang="en-US" altLang="th-TH" sz="5400" b="1" dirty="0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http</a:t>
            </a:r>
            <a:r>
              <a:rPr lang="th-TH" altLang="th-TH" sz="6600" b="1" dirty="0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://</a:t>
            </a:r>
            <a:r>
              <a:rPr lang="en-US" altLang="th-TH" sz="5400" b="1" dirty="0" err="1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mle</a:t>
            </a:r>
            <a:r>
              <a:rPr lang="th-TH" altLang="th-TH" sz="5400" b="1" dirty="0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.</a:t>
            </a:r>
            <a:r>
              <a:rPr lang="en-US" altLang="th-TH" sz="5400" b="1" dirty="0" err="1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sourceforge</a:t>
            </a:r>
            <a:r>
              <a:rPr lang="th-TH" altLang="th-TH" sz="5400" b="1" dirty="0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.</a:t>
            </a:r>
            <a:r>
              <a:rPr lang="en-US" altLang="th-TH" sz="5400" b="1" dirty="0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net</a:t>
            </a:r>
            <a:r>
              <a:rPr lang="th-TH" altLang="th-TH" sz="5400" b="1" dirty="0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/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4" b="16663"/>
          <a:stretch>
            <a:fillRect/>
          </a:stretch>
        </p:blipFill>
        <p:spPr bwMode="auto">
          <a:xfrm>
            <a:off x="719138" y="2376488"/>
            <a:ext cx="7885112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8" t="12608" r="23062" b="72266"/>
          <a:stretch>
            <a:fillRect/>
          </a:stretch>
        </p:blipFill>
        <p:spPr bwMode="auto">
          <a:xfrm>
            <a:off x="1403350" y="838200"/>
            <a:ext cx="604837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4211638" y="1412875"/>
            <a:ext cx="1223962" cy="5032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th-TH" altLang="th-TH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US" altLang="th-TH" sz="5400" b="1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http</a:t>
            </a:r>
            <a:r>
              <a:rPr lang="th-TH" altLang="th-TH" sz="5400" b="1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://</a:t>
            </a:r>
            <a:r>
              <a:rPr lang="en-US" altLang="th-TH" sz="5400" b="1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webapp</a:t>
            </a:r>
            <a:r>
              <a:rPr lang="th-TH" altLang="th-TH" sz="5400" b="1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.</a:t>
            </a:r>
            <a:r>
              <a:rPr lang="en-US" altLang="th-TH" sz="5400" b="1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netcourse</a:t>
            </a:r>
            <a:r>
              <a:rPr lang="th-TH" altLang="th-TH" sz="5400" b="1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.</a:t>
            </a:r>
            <a:r>
              <a:rPr lang="en-US" altLang="th-TH" sz="5400" b="1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org</a:t>
            </a:r>
            <a:r>
              <a:rPr lang="th-TH" altLang="th-TH" sz="5400" b="1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 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th-TH" altLang="th-TH" sz="3600" b="1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ต้องมี </a:t>
            </a:r>
            <a:r>
              <a:rPr lang="en-US" altLang="th-TH" sz="3600" b="1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Server</a:t>
            </a:r>
            <a:endParaRPr lang="th-TH" altLang="th-TH" sz="3600" b="1">
              <a:solidFill>
                <a:srgbClr val="C00000"/>
              </a:solidFill>
              <a:latin typeface="TF Arluck" panose="02000506000000020004" pitchFamily="2" charset="-34"/>
              <a:ea typeface="TF Arluck" panose="02000506000000020004" pitchFamily="2" charset="-34"/>
              <a:cs typeface="TF Arluck" panose="02000506000000020004" pitchFamily="2" charset="-34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5983" r="11429" b="65805"/>
          <a:stretch>
            <a:fillRect/>
          </a:stretch>
        </p:blipFill>
        <p:spPr bwMode="auto">
          <a:xfrm>
            <a:off x="971550" y="2349500"/>
            <a:ext cx="684053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/>
          <a:lstStyle/>
          <a:p>
            <a:r>
              <a:rPr lang="th-TH" altLang="th-TH" sz="5400" b="1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เปรียบเทียบ </a:t>
            </a:r>
            <a:r>
              <a:rPr lang="en-US" altLang="th-TH" sz="5400" b="1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Mobile Learning App Creator</a:t>
            </a:r>
            <a:endParaRPr lang="th-TH" altLang="th-TH" sz="5400" b="1">
              <a:solidFill>
                <a:srgbClr val="0000CC"/>
              </a:solidFill>
              <a:latin typeface="TF Arluck" panose="02000506000000020004" pitchFamily="2" charset="-34"/>
              <a:ea typeface="TF Arluck" panose="02000506000000020004" pitchFamily="2" charset="-34"/>
              <a:cs typeface="TF Arluck" panose="02000506000000020004" pitchFamily="2" charset="-34"/>
            </a:endParaRPr>
          </a:p>
        </p:txBody>
      </p:sp>
      <p:graphicFrame>
        <p:nvGraphicFramePr>
          <p:cNvPr id="36103" name="Group 26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480729"/>
              </p:ext>
            </p:extLst>
          </p:nvPr>
        </p:nvGraphicFramePr>
        <p:xfrm>
          <a:off x="467544" y="1700808"/>
          <a:ext cx="8435280" cy="3566160"/>
        </p:xfrm>
        <a:graphic>
          <a:graphicData uri="http://schemas.openxmlformats.org/drawingml/2006/table">
            <a:tbl>
              <a:tblPr/>
              <a:tblGrid>
                <a:gridCol w="1117870"/>
                <a:gridCol w="1106480"/>
                <a:gridCol w="1108106"/>
                <a:gridCol w="1033257"/>
                <a:gridCol w="1033256"/>
                <a:gridCol w="1106480"/>
                <a:gridCol w="960034"/>
                <a:gridCol w="969797"/>
              </a:tblGrid>
              <a:tr h="990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F Arluck" panose="02000506000000020004" pitchFamily="2" charset="-34"/>
                        <a:ea typeface="TF Arluck" panose="02000506000000020004" pitchFamily="2" charset="-34"/>
                        <a:cs typeface="TF Arluck" panose="02000506000000020004" pitchFamily="2" charset="-34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Mobile</a:t>
                      </a:r>
                      <a:endParaRPr kumimoji="0" lang="en-US" altLang="th-TH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F Arluck" panose="02000506000000020004" pitchFamily="2" charset="-34"/>
                        <a:ea typeface="TF Arluck" panose="02000506000000020004" pitchFamily="2" charset="-34"/>
                        <a:cs typeface="TF Arluck" panose="02000506000000020004" pitchFamily="2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Learning</a:t>
                      </a:r>
                      <a:endParaRPr kumimoji="0" lang="en-US" altLang="th-TH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F Arluck" panose="02000506000000020004" pitchFamily="2" charset="-34"/>
                        <a:ea typeface="TF Arluck" panose="02000506000000020004" pitchFamily="2" charset="-34"/>
                        <a:cs typeface="TF Arluck" panose="02000506000000020004" pitchFamily="2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ตอบสนองการเรียนรู้</a:t>
                      </a:r>
                      <a:endParaRPr kumimoji="0" lang="en-US" altLang="th-TH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F Arluck" panose="02000506000000020004" pitchFamily="2" charset="-34"/>
                        <a:ea typeface="TF Arluck" panose="02000506000000020004" pitchFamily="2" charset="-34"/>
                        <a:cs typeface="TF Arluck" panose="02000506000000020004" pitchFamily="2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1-5</a:t>
                      </a:r>
                      <a:endParaRPr kumimoji="0" lang="en-US" alt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F Arluck" panose="02000506000000020004" pitchFamily="2" charset="-34"/>
                        <a:ea typeface="TF Arluck" panose="02000506000000020004" pitchFamily="2" charset="-34"/>
                        <a:cs typeface="TF Arluck" panose="02000506000000020004" pitchFamily="2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Ease of use</a:t>
                      </a:r>
                      <a:endParaRPr kumimoji="0" lang="en-US" altLang="th-TH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F Arluck" panose="02000506000000020004" pitchFamily="2" charset="-34"/>
                        <a:ea typeface="TF Arluck" panose="02000506000000020004" pitchFamily="2" charset="-34"/>
                        <a:cs typeface="TF Arluck" panose="02000506000000020004" pitchFamily="2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ใช้ง่าย สร้างง่าย แม่นยำ</a:t>
                      </a:r>
                      <a:endParaRPr kumimoji="0" lang="en-US" altLang="th-TH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F Arluck" panose="02000506000000020004" pitchFamily="2" charset="-34"/>
                        <a:ea typeface="TF Arluck" panose="02000506000000020004" pitchFamily="2" charset="-34"/>
                        <a:cs typeface="TF Arluck" panose="02000506000000020004" pitchFamily="2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1-5</a:t>
                      </a:r>
                      <a:endParaRPr kumimoji="0" lang="en-US" alt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F Arluck" panose="02000506000000020004" pitchFamily="2" charset="-34"/>
                        <a:ea typeface="TF Arluck" panose="02000506000000020004" pitchFamily="2" charset="-34"/>
                        <a:cs typeface="TF Arluck" panose="02000506000000020004" pitchFamily="2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OS</a:t>
                      </a:r>
                      <a:endParaRPr kumimoji="0" lang="en-US" altLang="th-TH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F Arluck" panose="02000506000000020004" pitchFamily="2" charset="-34"/>
                        <a:ea typeface="TF Arluck" panose="02000506000000020004" pitchFamily="2" charset="-34"/>
                        <a:cs typeface="TF Arluck" panose="02000506000000020004" pitchFamily="2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ระบบปฏิบัติการ</a:t>
                      </a:r>
                      <a:endParaRPr kumimoji="0" lang="th-TH" alt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F Arluck" panose="02000506000000020004" pitchFamily="2" charset="-34"/>
                        <a:ea typeface="TF Arluck" panose="02000506000000020004" pitchFamily="2" charset="-34"/>
                        <a:cs typeface="TF Arluck" panose="02000506000000020004" pitchFamily="2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Support</a:t>
                      </a:r>
                      <a:endParaRPr kumimoji="0" lang="en-US" altLang="th-TH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F Arluck" panose="02000506000000020004" pitchFamily="2" charset="-34"/>
                        <a:ea typeface="TF Arluck" panose="02000506000000020004" pitchFamily="2" charset="-34"/>
                        <a:cs typeface="TF Arluck" panose="02000506000000020004" pitchFamily="2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การบริการ</a:t>
                      </a:r>
                      <a:endParaRPr kumimoji="0" lang="en-US" altLang="th-TH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F Arluck" panose="02000506000000020004" pitchFamily="2" charset="-34"/>
                        <a:ea typeface="TF Arluck" panose="02000506000000020004" pitchFamily="2" charset="-34"/>
                        <a:cs typeface="TF Arluck" panose="02000506000000020004" pitchFamily="2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1-5</a:t>
                      </a:r>
                      <a:endParaRPr kumimoji="0" lang="en-US" alt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F Arluck" panose="02000506000000020004" pitchFamily="2" charset="-34"/>
                        <a:ea typeface="TF Arluck" panose="02000506000000020004" pitchFamily="2" charset="-34"/>
                        <a:cs typeface="TF Arluck" panose="02000506000000020004" pitchFamily="2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Reliability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ความน่าเชื่อถือ</a:t>
                      </a:r>
                      <a:endParaRPr kumimoji="0" lang="en-US" altLang="th-TH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F Arluck" panose="02000506000000020004" pitchFamily="2" charset="-34"/>
                        <a:ea typeface="TF Arluck" panose="02000506000000020004" pitchFamily="2" charset="-34"/>
                        <a:cs typeface="TF Arluck" panose="02000506000000020004" pitchFamily="2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1-5</a:t>
                      </a:r>
                      <a:endParaRPr kumimoji="0" lang="en-US" alt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F Arluck" panose="02000506000000020004" pitchFamily="2" charset="-34"/>
                        <a:ea typeface="TF Arluck" panose="02000506000000020004" pitchFamily="2" charset="-34"/>
                        <a:cs typeface="TF Arluck" panose="02000506000000020004" pitchFamily="2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Price</a:t>
                      </a:r>
                      <a:endParaRPr kumimoji="0" lang="en-US" altLang="th-TH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F Arluck" panose="02000506000000020004" pitchFamily="2" charset="-34"/>
                        <a:ea typeface="TF Arluck" panose="02000506000000020004" pitchFamily="2" charset="-34"/>
                        <a:cs typeface="TF Arluck" panose="02000506000000020004" pitchFamily="2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ราคา</a:t>
                      </a:r>
                      <a:endParaRPr kumimoji="0" lang="th-TH" alt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F Arluck" panose="02000506000000020004" pitchFamily="2" charset="-34"/>
                        <a:ea typeface="TF Arluck" panose="02000506000000020004" pitchFamily="2" charset="-34"/>
                        <a:cs typeface="TF Arluck" panose="02000506000000020004" pitchFamily="2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Server</a:t>
                      </a:r>
                      <a:endParaRPr kumimoji="0" lang="en-US" altLang="th-TH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F Arluck" panose="02000506000000020004" pitchFamily="2" charset="-34"/>
                        <a:ea typeface="TF Arluck" panose="02000506000000020004" pitchFamily="2" charset="-34"/>
                        <a:cs typeface="TF Arluck" panose="02000506000000020004" pitchFamily="2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ความเสถียรของเซิร์ฟเวอร์</a:t>
                      </a:r>
                      <a:endParaRPr kumimoji="0" lang="en-US" altLang="th-TH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F Arluck" panose="02000506000000020004" pitchFamily="2" charset="-34"/>
                        <a:ea typeface="TF Arluck" panose="02000506000000020004" pitchFamily="2" charset="-34"/>
                        <a:cs typeface="TF Arluck" panose="02000506000000020004" pitchFamily="2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1-5</a:t>
                      </a:r>
                      <a:endParaRPr kumimoji="0" lang="en-US" alt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F Arluck" panose="02000506000000020004" pitchFamily="2" charset="-34"/>
                        <a:ea typeface="TF Arluck" panose="02000506000000020004" pitchFamily="2" charset="-34"/>
                        <a:cs typeface="TF Arluck" panose="02000506000000020004" pitchFamily="2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Trail</a:t>
                      </a:r>
                      <a:br>
                        <a:rPr kumimoji="0" lang="en-US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</a:br>
                      <a:r>
                        <a:rPr kumimoji="0" lang="en-US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Shuttle</a:t>
                      </a:r>
                      <a:endParaRPr kumimoji="0" lang="en-US" alt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F Arluck" panose="02000506000000020004" pitchFamily="2" charset="-34"/>
                        <a:ea typeface="TF Arluck" panose="02000506000000020004" pitchFamily="2" charset="-34"/>
                        <a:cs typeface="TF Arluck" panose="02000506000000020004" pitchFamily="2" charset="-34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5</a:t>
                      </a:r>
                      <a:endParaRPr kumimoji="0" lang="en-US" alt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F Arluck" panose="02000506000000020004" pitchFamily="2" charset="-34"/>
                        <a:ea typeface="TF Arluck" panose="02000506000000020004" pitchFamily="2" charset="-34"/>
                        <a:cs typeface="TF Arluck" panose="02000506000000020004" pitchFamily="2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5</a:t>
                      </a:r>
                      <a:endParaRPr kumimoji="0" lang="en-US" alt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F Arluck" panose="02000506000000020004" pitchFamily="2" charset="-34"/>
                        <a:ea typeface="TF Arluck" panose="02000506000000020004" pitchFamily="2" charset="-34"/>
                        <a:cs typeface="TF Arluck" panose="02000506000000020004" pitchFamily="2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iOS, Window phone</a:t>
                      </a:r>
                      <a:endParaRPr kumimoji="0" lang="en-US" alt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F Arluck" panose="02000506000000020004" pitchFamily="2" charset="-34"/>
                        <a:ea typeface="TF Arluck" panose="02000506000000020004" pitchFamily="2" charset="-34"/>
                        <a:cs typeface="TF Arluck" panose="02000506000000020004" pitchFamily="2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5</a:t>
                      </a:r>
                      <a:endParaRPr kumimoji="0" lang="en-US" alt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F Arluck" panose="02000506000000020004" pitchFamily="2" charset="-34"/>
                        <a:ea typeface="TF Arluck" panose="02000506000000020004" pitchFamily="2" charset="-34"/>
                        <a:cs typeface="TF Arluck" panose="02000506000000020004" pitchFamily="2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5</a:t>
                      </a:r>
                      <a:endParaRPr kumimoji="0" lang="en-US" alt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F Arluck" panose="02000506000000020004" pitchFamily="2" charset="-34"/>
                        <a:ea typeface="TF Arluck" panose="02000506000000020004" pitchFamily="2" charset="-34"/>
                        <a:cs typeface="TF Arluck" panose="02000506000000020004" pitchFamily="2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Reasonable</a:t>
                      </a:r>
                      <a:endParaRPr kumimoji="0" lang="en-US" altLang="th-TH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F Arluck" panose="02000506000000020004" pitchFamily="2" charset="-34"/>
                        <a:ea typeface="TF Arluck" panose="02000506000000020004" pitchFamily="2" charset="-34"/>
                        <a:cs typeface="TF Arluck" panose="02000506000000020004" pitchFamily="2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คิดตามจำนวนนักเรียน</a:t>
                      </a:r>
                      <a:endParaRPr kumimoji="0" lang="th-TH" alt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F Arluck" panose="02000506000000020004" pitchFamily="2" charset="-34"/>
                        <a:ea typeface="TF Arluck" panose="02000506000000020004" pitchFamily="2" charset="-34"/>
                        <a:cs typeface="TF Arluck" panose="02000506000000020004" pitchFamily="2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5</a:t>
                      </a:r>
                      <a:endParaRPr kumimoji="0" lang="en-US" alt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F Arluck" panose="02000506000000020004" pitchFamily="2" charset="-34"/>
                        <a:ea typeface="TF Arluck" panose="02000506000000020004" pitchFamily="2" charset="-34"/>
                        <a:cs typeface="TF Arluck" panose="02000506000000020004" pitchFamily="2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edmodo</a:t>
                      </a:r>
                      <a:endParaRPr kumimoji="0" lang="en-US" alt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F Arluck" panose="02000506000000020004" pitchFamily="2" charset="-34"/>
                        <a:ea typeface="TF Arluck" panose="02000506000000020004" pitchFamily="2" charset="-34"/>
                        <a:cs typeface="TF Arluck" panose="02000506000000020004" pitchFamily="2" charset="-34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3.5</a:t>
                      </a:r>
                      <a:endParaRPr kumimoji="0" lang="en-US" altLang="th-TH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F Arluck" panose="02000506000000020004" pitchFamily="2" charset="-34"/>
                        <a:ea typeface="TF Arluck" panose="02000506000000020004" pitchFamily="2" charset="-34"/>
                        <a:cs typeface="TF Arluck" panose="02000506000000020004" pitchFamily="2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ขาด </a:t>
                      </a:r>
                      <a:r>
                        <a:rPr kumimoji="0" lang="en-US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QR, AR, </a:t>
                      </a:r>
                      <a:r>
                        <a:rPr kumimoji="0" lang="th-TH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ปุ่ม </a:t>
                      </a:r>
                      <a:r>
                        <a:rPr kumimoji="0" lang="en-US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Attach </a:t>
                      </a:r>
                      <a:r>
                        <a:rPr kumimoji="0" lang="th-TH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ไม่แม่นยำ</a:t>
                      </a:r>
                      <a:endParaRPr kumimoji="0" lang="th-TH" alt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F Arluck" panose="02000506000000020004" pitchFamily="2" charset="-34"/>
                        <a:ea typeface="TF Arluck" panose="02000506000000020004" pitchFamily="2" charset="-34"/>
                        <a:cs typeface="TF Arluck" panose="02000506000000020004" pitchFamily="2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5</a:t>
                      </a:r>
                      <a:endParaRPr kumimoji="0" lang="en-US" alt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F Arluck" panose="02000506000000020004" pitchFamily="2" charset="-34"/>
                        <a:ea typeface="TF Arluck" panose="02000506000000020004" pitchFamily="2" charset="-34"/>
                        <a:cs typeface="TF Arluck" panose="02000506000000020004" pitchFamily="2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ทุกระบบ เพราะเป็น </a:t>
                      </a:r>
                      <a:r>
                        <a:rPr kumimoji="0" lang="en-US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Hybrid App</a:t>
                      </a:r>
                      <a:endParaRPr kumimoji="0" lang="en-US" alt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F Arluck" panose="02000506000000020004" pitchFamily="2" charset="-34"/>
                        <a:ea typeface="TF Arluck" panose="02000506000000020004" pitchFamily="2" charset="-34"/>
                        <a:cs typeface="TF Arluck" panose="02000506000000020004" pitchFamily="2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ยังไม่เคยใช้</a:t>
                      </a:r>
                      <a:endParaRPr kumimoji="0" lang="th-TH" alt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F Arluck" panose="02000506000000020004" pitchFamily="2" charset="-34"/>
                        <a:ea typeface="TF Arluck" panose="02000506000000020004" pitchFamily="2" charset="-34"/>
                        <a:cs typeface="TF Arluck" panose="02000506000000020004" pitchFamily="2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5</a:t>
                      </a:r>
                      <a:endParaRPr kumimoji="0" lang="en-US" alt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F Arluck" panose="02000506000000020004" pitchFamily="2" charset="-34"/>
                        <a:ea typeface="TF Arluck" panose="02000506000000020004" pitchFamily="2" charset="-34"/>
                        <a:cs typeface="TF Arluck" panose="02000506000000020004" pitchFamily="2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Free</a:t>
                      </a:r>
                      <a:endParaRPr kumimoji="0" lang="en-US" alt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F Arluck" panose="02000506000000020004" pitchFamily="2" charset="-34"/>
                        <a:ea typeface="TF Arluck" panose="02000506000000020004" pitchFamily="2" charset="-34"/>
                        <a:cs typeface="TF Arluck" panose="02000506000000020004" pitchFamily="2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F Arluck" panose="02000506000000020004" pitchFamily="2" charset="-34"/>
                          <a:ea typeface="TF Arluck" panose="02000506000000020004" pitchFamily="2" charset="-34"/>
                          <a:cs typeface="TF Arluck" panose="02000506000000020004" pitchFamily="2" charset="-34"/>
                        </a:rPr>
                        <a:t>5</a:t>
                      </a:r>
                      <a:endParaRPr kumimoji="0" lang="en-US" alt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F Arluck" panose="02000506000000020004" pitchFamily="2" charset="-34"/>
                        <a:ea typeface="TF Arluck" panose="02000506000000020004" pitchFamily="2" charset="-34"/>
                        <a:cs typeface="TF Arluck" panose="02000506000000020004" pitchFamily="2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n-US" altLang="th-TH" sz="6000" b="1" dirty="0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Normal Steps of App Creations</a:t>
            </a:r>
            <a:endParaRPr lang="th-TH" altLang="th-TH" sz="6000" b="1" dirty="0">
              <a:solidFill>
                <a:srgbClr val="0000CC"/>
              </a:solidFill>
              <a:latin typeface="TF Arluck" panose="02000506000000020004" pitchFamily="2" charset="-34"/>
              <a:ea typeface="TF Arluck" panose="02000506000000020004" pitchFamily="2" charset="-34"/>
              <a:cs typeface="TF Arluck" panose="02000506000000020004" pitchFamily="2" charset="-34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1" t="54926" r="2217" b="28343"/>
          <a:stretch>
            <a:fillRect/>
          </a:stretch>
        </p:blipFill>
        <p:spPr bwMode="auto">
          <a:xfrm>
            <a:off x="924855" y="2204864"/>
            <a:ext cx="7632848" cy="17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8363" y="404664"/>
            <a:ext cx="8820026" cy="1143000"/>
          </a:xfrm>
        </p:spPr>
        <p:txBody>
          <a:bodyPr/>
          <a:lstStyle/>
          <a:p>
            <a:pPr algn="l"/>
            <a:r>
              <a:rPr lang="th-TH" altLang="th-TH" sz="5400" b="1" dirty="0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การควบคุมการใช้อินเทอร์เน็ต และเครื่องของนักเรียน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8229600" cy="4525963"/>
          </a:xfrm>
        </p:spPr>
        <p:txBody>
          <a:bodyPr/>
          <a:lstStyle/>
          <a:p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เครื่องระบบ </a:t>
            </a:r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iOS </a:t>
            </a:r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เข้าไปที่ </a:t>
            </a:r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Settings &gt;</a:t>
            </a:r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 </a:t>
            </a:r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General &gt; Restriction</a:t>
            </a:r>
          </a:p>
          <a:p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เครื่องระบบ </a:t>
            </a:r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Android </a:t>
            </a:r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ติดตั้ง </a:t>
            </a:r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Android Parental Control</a:t>
            </a:r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 </a:t>
            </a:r>
          </a:p>
          <a:p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Search </a:t>
            </a:r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ด้วย </a:t>
            </a:r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Keyword ‘Parental control filtering software’ </a:t>
            </a:r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ดูคุณสมบัติ และเลือกที่เหมาะกับความต้องการ</a:t>
            </a:r>
            <a:endParaRPr lang="en-US" altLang="th-TH" b="1" dirty="0">
              <a:solidFill>
                <a:srgbClr val="C00000"/>
              </a:solidFill>
              <a:latin typeface="TF Arluck" panose="02000506000000020004" pitchFamily="2" charset="-34"/>
              <a:ea typeface="TF Arluck" panose="02000506000000020004" pitchFamily="2" charset="-34"/>
              <a:cs typeface="TF Arluck" panose="02000506000000020004" pitchFamily="2" charset="-34"/>
            </a:endParaRPr>
          </a:p>
          <a:p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ต้องการควบคุม</a:t>
            </a:r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 Browser </a:t>
            </a:r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ต่างๆ และเครื่องเล่นอื่นๆ โปรดอ่าน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94" r="69939" b="28342"/>
          <a:stretch>
            <a:fillRect/>
          </a:stretch>
        </p:blipFill>
        <p:spPr bwMode="auto">
          <a:xfrm>
            <a:off x="6876256" y="3501008"/>
            <a:ext cx="1331913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n-US" altLang="th-TH" sz="5400" b="1" dirty="0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App</a:t>
            </a:r>
            <a:r>
              <a:rPr lang="th-TH" altLang="th-TH" sz="5400" b="1" dirty="0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 ที่ กระทรวง </a:t>
            </a:r>
            <a:r>
              <a:rPr lang="en-US" altLang="th-TH" sz="5400" b="1" dirty="0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ICT </a:t>
            </a:r>
            <a:r>
              <a:rPr lang="th-TH" altLang="th-TH" sz="5400" b="1" dirty="0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แนะนำ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Free</a:t>
            </a:r>
          </a:p>
          <a:p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ICThousekeeper.com (</a:t>
            </a:r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ไทย)</a:t>
            </a:r>
          </a:p>
          <a:p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K9webprotection.com</a:t>
            </a:r>
          </a:p>
          <a:p>
            <a:endParaRPr lang="en-US" altLang="th-TH" b="1" dirty="0">
              <a:solidFill>
                <a:srgbClr val="C00000"/>
              </a:solidFill>
              <a:latin typeface="TF Arluck" panose="02000506000000020004" pitchFamily="2" charset="-34"/>
              <a:ea typeface="TF Arluck" panose="02000506000000020004" pitchFamily="2" charset="-34"/>
              <a:cs typeface="TF Arluck" panose="02000506000000020004" pitchFamily="2" charset="-34"/>
            </a:endParaRPr>
          </a:p>
          <a:p>
            <a:endParaRPr lang="th-TH" altLang="th-TH" b="1" dirty="0">
              <a:solidFill>
                <a:srgbClr val="C00000"/>
              </a:solidFill>
              <a:latin typeface="TF Arluck" panose="02000506000000020004" pitchFamily="2" charset="-34"/>
              <a:ea typeface="TF Arluck" panose="02000506000000020004" pitchFamily="2" charset="-34"/>
              <a:cs typeface="TF Arluck" panose="02000506000000020004" pitchFamily="2" charset="-3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th-TH" altLang="th-TH" sz="5400" b="1" dirty="0" smtClean="0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เพิ่มเติม</a:t>
            </a:r>
            <a:endParaRPr lang="th-TH" altLang="th-TH" sz="5400" b="1" dirty="0">
              <a:solidFill>
                <a:srgbClr val="0000CC"/>
              </a:solidFill>
              <a:latin typeface="TF Arluck" panose="02000506000000020004" pitchFamily="2" charset="-34"/>
              <a:ea typeface="TF Arluck" panose="02000506000000020004" pitchFamily="2" charset="-34"/>
              <a:cs typeface="TF Arluck" panose="02000506000000020004" pitchFamily="2" charset="-34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th-TH" b="1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App </a:t>
            </a:r>
            <a:r>
              <a:rPr lang="th-TH" altLang="th-TH" b="1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ที่ดีที่สุด คือ </a:t>
            </a:r>
            <a:r>
              <a:rPr lang="en-US" altLang="th-TH" b="1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App </a:t>
            </a:r>
            <a:r>
              <a:rPr lang="th-TH" altLang="th-TH" b="1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ที่เหมาะสมกับวัตถุประสงค์การเรียนรู้นั้นๆ โดยครูควรจะทดลองใช้ และแนะนำนักเรียนให้ใช้ตาม หรือแลกเปลี่ยนข้อมูลในเครือข่ายครู และรับฟังจากนักเรียน</a:t>
            </a:r>
          </a:p>
          <a:p>
            <a:pPr>
              <a:lnSpc>
                <a:spcPct val="90000"/>
              </a:lnSpc>
            </a:pPr>
            <a:r>
              <a:rPr lang="th-TH" altLang="th-TH" b="1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วิธีที่ดีที่สุดคือ </a:t>
            </a:r>
            <a:r>
              <a:rPr lang="en-US" altLang="th-TH" b="1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“Search” </a:t>
            </a:r>
            <a:r>
              <a:rPr lang="th-TH" altLang="th-TH" b="1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ควรใช้ภาษาอังกฤษในการสืบค้นด้วย เป็นโอกาสในการฝึกภาษาอังกฤษ</a:t>
            </a:r>
          </a:p>
          <a:p>
            <a:pPr>
              <a:lnSpc>
                <a:spcPct val="90000"/>
              </a:lnSpc>
            </a:pPr>
            <a:r>
              <a:rPr lang="en-US" altLang="th-TH" b="1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Game </a:t>
            </a:r>
            <a:r>
              <a:rPr lang="th-TH" altLang="th-TH" b="1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เป็นโอกาสของการเรียนรู้ที่น่าสนใจมาก สมศ. ต้องเห็นคุณค่าของการสร้าง </a:t>
            </a:r>
            <a:r>
              <a:rPr lang="en-US" altLang="th-TH" b="1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Game </a:t>
            </a:r>
            <a:r>
              <a:rPr lang="th-TH" altLang="th-TH" b="1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และใช้ </a:t>
            </a:r>
            <a:r>
              <a:rPr lang="en-US" altLang="th-TH" b="1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Game </a:t>
            </a:r>
            <a:r>
              <a:rPr lang="th-TH" altLang="th-TH" b="1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เพื่อการศึกษา</a:t>
            </a:r>
          </a:p>
          <a:p>
            <a:pPr>
              <a:lnSpc>
                <a:spcPct val="90000"/>
              </a:lnSpc>
            </a:pPr>
            <a:r>
              <a:rPr lang="th-TH" altLang="th-TH" b="1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สร้างเครือข่ายสังคมครู และนักเรียนที่เข้มแข็ง ถูกต้องเหมาะสมกับวัฒนธรรมไทย</a:t>
            </a:r>
          </a:p>
          <a:p>
            <a:pPr>
              <a:lnSpc>
                <a:spcPct val="90000"/>
              </a:lnSpc>
            </a:pPr>
            <a:r>
              <a:rPr lang="th-TH" altLang="th-TH" b="1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ปลูกฝังความเข้มแข็งด้านจริยธรรมของผู้เรียนพร้อมกับทักษะในการใช้เทคโนโลยี</a:t>
            </a:r>
          </a:p>
          <a:p>
            <a:pPr>
              <a:lnSpc>
                <a:spcPct val="90000"/>
              </a:lnSpc>
            </a:pPr>
            <a:endParaRPr lang="th-TH" altLang="th-TH" b="1">
              <a:solidFill>
                <a:srgbClr val="C00000"/>
              </a:solidFill>
              <a:latin typeface="TF Arluck" panose="02000506000000020004" pitchFamily="2" charset="-34"/>
              <a:ea typeface="TF Arluck" panose="02000506000000020004" pitchFamily="2" charset="-34"/>
              <a:cs typeface="TF Arluck" panose="02000506000000020004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1" name="Picture 7" descr="http://previews.123rf.com/images/ofchina/ofchina1201/ofchina120100049/11783123-The-end-finish-final-chapter-book-letter-ink-feather-Stock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992" y="1196752"/>
            <a:ext cx="388843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052513"/>
            <a:ext cx="7772400" cy="1470025"/>
          </a:xfrm>
        </p:spPr>
        <p:txBody>
          <a:bodyPr/>
          <a:lstStyle/>
          <a:p>
            <a:pPr algn="l"/>
            <a:r>
              <a:rPr lang="en-US" altLang="th-TH" sz="5400" b="1" dirty="0" smtClean="0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Operation System</a:t>
            </a:r>
            <a:r>
              <a:rPr lang="th-TH" altLang="th-TH" sz="5400" b="1" dirty="0" smtClean="0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 </a:t>
            </a:r>
            <a:r>
              <a:rPr lang="en-US" altLang="th-TH" sz="5400" b="1" dirty="0" smtClean="0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 for  Used</a:t>
            </a:r>
            <a:endParaRPr lang="en-US" altLang="th-TH" sz="5400" b="1" dirty="0">
              <a:solidFill>
                <a:srgbClr val="0000CC"/>
              </a:solidFill>
              <a:latin typeface="TF Arluck" panose="02000506000000020004" pitchFamily="2" charset="-34"/>
              <a:ea typeface="TF Arluck" panose="02000506000000020004" pitchFamily="2" charset="-34"/>
              <a:cs typeface="TF Arluck" panose="02000506000000020004" pitchFamily="2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475656" y="2276872"/>
            <a:ext cx="6400800" cy="2448272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th-TH" sz="4000" b="1" dirty="0">
                <a:solidFill>
                  <a:srgbClr val="00B05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Android</a:t>
            </a:r>
          </a:p>
          <a:p>
            <a:pPr marL="609600" indent="-609600">
              <a:buFontTx/>
              <a:buAutoNum type="arabicPeriod"/>
            </a:pPr>
            <a:r>
              <a:rPr lang="en-US" altLang="th-TH" sz="4000" b="1" dirty="0">
                <a:solidFill>
                  <a:srgbClr val="00B05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iOS </a:t>
            </a:r>
            <a:endParaRPr lang="th-TH" altLang="th-TH" sz="4000" b="1" dirty="0" smtClean="0">
              <a:solidFill>
                <a:srgbClr val="00B050"/>
              </a:solidFill>
              <a:latin typeface="TF Arluck" panose="02000506000000020004" pitchFamily="2" charset="-34"/>
              <a:ea typeface="TF Arluck" panose="02000506000000020004" pitchFamily="2" charset="-34"/>
              <a:cs typeface="TF Arluck" panose="02000506000000020004" pitchFamily="2" charset="-34"/>
            </a:endParaRPr>
          </a:p>
          <a:p>
            <a:pPr marL="609600" indent="-609600">
              <a:buFontTx/>
              <a:buAutoNum type="arabicPeriod"/>
            </a:pPr>
            <a:r>
              <a:rPr lang="en-US" altLang="th-TH" sz="4000" b="1" dirty="0" smtClean="0">
                <a:solidFill>
                  <a:srgbClr val="00B05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Windows Mobile</a:t>
            </a:r>
            <a:endParaRPr lang="en-US" altLang="th-TH" sz="4000" b="1" dirty="0">
              <a:solidFill>
                <a:srgbClr val="00B050"/>
              </a:solidFill>
              <a:latin typeface="TF Arluck" panose="02000506000000020004" pitchFamily="2" charset="-34"/>
              <a:ea typeface="TF Arluck" panose="02000506000000020004" pitchFamily="2" charset="-34"/>
              <a:cs typeface="TF Arluck" panose="02000506000000020004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1143000"/>
          </a:xfrm>
        </p:spPr>
        <p:txBody>
          <a:bodyPr/>
          <a:lstStyle/>
          <a:p>
            <a:r>
              <a:rPr lang="th-TH" altLang="th-TH" sz="3600" b="1" dirty="0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เปรียบเทียบระบบปฏิบัติต่างๆ ทุกทวีปทั่วโลกรอบ 12 เดือนที่แล้ว</a:t>
            </a:r>
            <a:endParaRPr lang="en-US" altLang="th-TH" sz="3600" b="1" dirty="0">
              <a:solidFill>
                <a:srgbClr val="0000CC"/>
              </a:solidFill>
              <a:latin typeface="TF Arluck" panose="02000506000000020004" pitchFamily="2" charset="-34"/>
              <a:ea typeface="TF Arluck" panose="02000506000000020004" pitchFamily="2" charset="-34"/>
              <a:cs typeface="TF Arluck" panose="02000506000000020004" pitchFamily="2" charset="-34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806450" y="6092825"/>
            <a:ext cx="8229600" cy="465138"/>
          </a:xfrm>
        </p:spPr>
        <p:txBody>
          <a:bodyPr/>
          <a:lstStyle/>
          <a:p>
            <a:pPr algn="r">
              <a:buFontTx/>
              <a:buNone/>
            </a:pPr>
            <a:r>
              <a:rPr lang="th-TH" altLang="th-TH" sz="2400" b="1" dirty="0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ข้อมูล ณ วันศุกร์ที่ 14 กันยายน พ.ศ. 2555 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0" r="3125" b="17513"/>
          <a:stretch>
            <a:fillRect/>
          </a:stretch>
        </p:blipFill>
        <p:spPr bwMode="auto">
          <a:xfrm>
            <a:off x="0" y="1003300"/>
            <a:ext cx="9144000" cy="501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1331913" y="1844675"/>
            <a:ext cx="1655762" cy="360363"/>
          </a:xfrm>
          <a:prstGeom prst="ellips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0" r="3125" b="18489"/>
          <a:stretch>
            <a:fillRect/>
          </a:stretch>
        </p:blipFill>
        <p:spPr bwMode="auto">
          <a:xfrm>
            <a:off x="0" y="928688"/>
            <a:ext cx="9144000" cy="494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3276600" y="1771650"/>
            <a:ext cx="1727200" cy="433388"/>
          </a:xfrm>
          <a:prstGeom prst="ellips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1143000"/>
          </a:xfrm>
        </p:spPr>
        <p:txBody>
          <a:bodyPr/>
          <a:lstStyle/>
          <a:p>
            <a:r>
              <a:rPr lang="th-TH" altLang="th-TH" sz="3600" b="1" dirty="0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เปรียบเทียบระบบปฏิบัติต่างๆ ทุกทวีปทั่วโลกรอบ 12 เดือนที่แล้ว</a:t>
            </a:r>
            <a:endParaRPr lang="en-US" altLang="th-TH" sz="3600" b="1" dirty="0">
              <a:solidFill>
                <a:srgbClr val="0000CC"/>
              </a:solidFill>
              <a:latin typeface="TF Arluck" panose="02000506000000020004" pitchFamily="2" charset="-34"/>
              <a:ea typeface="TF Arluck" panose="02000506000000020004" pitchFamily="2" charset="-34"/>
              <a:cs typeface="TF Arluck" panose="02000506000000020004" pitchFamily="2" charset="-34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06450" y="6092825"/>
            <a:ext cx="82296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>
              <a:buFontTx/>
              <a:buNone/>
            </a:pPr>
            <a:r>
              <a:rPr lang="th-TH" altLang="th-TH" sz="2400" b="1" kern="0" smtClean="0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ข้อมูล ณ วันศุกร์ที่ 14 กันยายน พ.ศ. 2555 </a:t>
            </a:r>
            <a:endParaRPr lang="th-TH" altLang="th-TH" sz="2400" b="1" kern="0" dirty="0">
              <a:solidFill>
                <a:srgbClr val="0000CC"/>
              </a:solidFill>
              <a:latin typeface="TF Arluck" panose="02000506000000020004" pitchFamily="2" charset="-34"/>
              <a:ea typeface="TF Arluck" panose="02000506000000020004" pitchFamily="2" charset="-34"/>
              <a:cs typeface="TF Arluck" panose="02000506000000020004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3" t="18512" r="31543" b="20464"/>
          <a:stretch>
            <a:fillRect/>
          </a:stretch>
        </p:blipFill>
        <p:spPr bwMode="auto">
          <a:xfrm>
            <a:off x="1763713" y="260350"/>
            <a:ext cx="5437187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07504" y="5705475"/>
            <a:ext cx="8856984" cy="1152525"/>
          </a:xfrm>
        </p:spPr>
        <p:txBody>
          <a:bodyPr/>
          <a:lstStyle/>
          <a:p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Source: http</a:t>
            </a:r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://</a:t>
            </a:r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www</a:t>
            </a:r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.</a:t>
            </a:r>
            <a:r>
              <a:rPr lang="en-US" altLang="th-TH" b="1" dirty="0" err="1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appliness</a:t>
            </a:r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.</a:t>
            </a:r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com</a:t>
            </a:r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/</a:t>
            </a:r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infographic</a:t>
            </a:r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-</a:t>
            </a:r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decision</a:t>
            </a:r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-</a:t>
            </a:r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path</a:t>
            </a:r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-</a:t>
            </a:r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to</a:t>
            </a:r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-</a:t>
            </a:r>
            <a:r>
              <a:rPr lang="en-US" altLang="th-TH" b="1" dirty="0" err="1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phonegap</a:t>
            </a:r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/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519113" y="548680"/>
            <a:ext cx="8229600" cy="719733"/>
          </a:xfrm>
        </p:spPr>
        <p:txBody>
          <a:bodyPr/>
          <a:lstStyle/>
          <a:p>
            <a:r>
              <a:rPr lang="en-US" altLang="th-TH" sz="5400" b="1" dirty="0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build.phonegap.com</a:t>
            </a:r>
            <a:endParaRPr lang="th-TH" altLang="th-TH" sz="5400" b="1" dirty="0">
              <a:solidFill>
                <a:srgbClr val="0000CC"/>
              </a:solidFill>
              <a:latin typeface="TF Arluck" panose="02000506000000020004" pitchFamily="2" charset="-34"/>
              <a:ea typeface="TF Arluck" panose="02000506000000020004" pitchFamily="2" charset="-34"/>
              <a:cs typeface="TF Arluck" panose="02000506000000020004" pitchFamily="2" charset="-34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2" t="19687" r="34695" b="22237"/>
          <a:stretch>
            <a:fillRect/>
          </a:stretch>
        </p:blipFill>
        <p:spPr bwMode="auto">
          <a:xfrm>
            <a:off x="0" y="1268413"/>
            <a:ext cx="27717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2" t="12727" r="25757" b="37952"/>
          <a:stretch>
            <a:fillRect/>
          </a:stretch>
        </p:blipFill>
        <p:spPr>
          <a:xfrm>
            <a:off x="2843808" y="2924944"/>
            <a:ext cx="6048672" cy="3052340"/>
          </a:xfrm>
          <a:noFill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132138" y="1773238"/>
            <a:ext cx="56165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th-TH" sz="3200" b="1" dirty="0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Beta </a:t>
            </a:r>
            <a:r>
              <a:rPr lang="th-TH" altLang="th-TH" sz="3200" b="1" dirty="0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ยังให้ใช้ฟรีอยู่ 19/09/2012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13804" y="490488"/>
            <a:ext cx="8229600" cy="1143000"/>
          </a:xfrm>
        </p:spPr>
        <p:txBody>
          <a:bodyPr/>
          <a:lstStyle/>
          <a:p>
            <a:r>
              <a:rPr lang="th-TH" altLang="th-TH" sz="5400" b="1" dirty="0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ทดลองเรียนจาก </a:t>
            </a:r>
            <a:r>
              <a:rPr lang="en-US" altLang="th-TH" sz="5400" b="1" dirty="0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M-Learning </a:t>
            </a:r>
            <a:endParaRPr lang="th-TH" altLang="th-TH" sz="5400" b="1" dirty="0">
              <a:solidFill>
                <a:srgbClr val="0000CC"/>
              </a:solidFill>
              <a:latin typeface="TF Arluck" panose="02000506000000020004" pitchFamily="2" charset="-34"/>
              <a:ea typeface="TF Arluck" panose="02000506000000020004" pitchFamily="2" charset="-34"/>
              <a:cs typeface="TF Arluck" panose="02000506000000020004" pitchFamily="2" charset="-34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804" y="1556792"/>
            <a:ext cx="8578676" cy="4785221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บทเรียนที่ 1 สร้างจาก </a:t>
            </a:r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Trail Shuttle</a:t>
            </a:r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 </a:t>
            </a:r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(Native Apps) </a:t>
            </a:r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เรียนได้บน </a:t>
            </a:r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iOS </a:t>
            </a:r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และ </a:t>
            </a:r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Window </a:t>
            </a:r>
            <a:r>
              <a:rPr lang="en-US" altLang="th-TH" b="1" dirty="0" smtClean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   	   Phone </a:t>
            </a:r>
            <a:r>
              <a:rPr lang="th-TH" altLang="th-TH" b="1" dirty="0" smtClean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เท่านั้นดูวิธีการ</a:t>
            </a:r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ติดตั้งในหน้าถัดไป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th-TH" altLang="th-TH" b="1" dirty="0">
              <a:solidFill>
                <a:srgbClr val="C00000"/>
              </a:solidFill>
              <a:latin typeface="TF Arluck" panose="02000506000000020004" pitchFamily="2" charset="-34"/>
              <a:ea typeface="TF Arluck" panose="02000506000000020004" pitchFamily="2" charset="-34"/>
              <a:cs typeface="TF Arluck" panose="02000506000000020004" pitchFamily="2" charset="-34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th-TH" altLang="th-TH" b="1" dirty="0">
              <a:solidFill>
                <a:srgbClr val="C00000"/>
              </a:solidFill>
              <a:latin typeface="TF Arluck" panose="02000506000000020004" pitchFamily="2" charset="-34"/>
              <a:ea typeface="TF Arluck" panose="02000506000000020004" pitchFamily="2" charset="-34"/>
              <a:cs typeface="TF Arluck" panose="02000506000000020004" pitchFamily="2" charset="-34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th-TH" altLang="th-TH" b="1" dirty="0">
              <a:solidFill>
                <a:srgbClr val="C00000"/>
              </a:solidFill>
              <a:latin typeface="TF Arluck" panose="02000506000000020004" pitchFamily="2" charset="-34"/>
              <a:ea typeface="TF Arluck" panose="02000506000000020004" pitchFamily="2" charset="-34"/>
              <a:cs typeface="TF Arluck" panose="02000506000000020004" pitchFamily="2" charset="-34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th-TH" altLang="th-TH" b="1" dirty="0" smtClean="0">
              <a:solidFill>
                <a:srgbClr val="C00000"/>
              </a:solidFill>
              <a:latin typeface="TF Arluck" panose="02000506000000020004" pitchFamily="2" charset="-34"/>
              <a:ea typeface="TF Arluck" panose="02000506000000020004" pitchFamily="2" charset="-34"/>
              <a:cs typeface="TF Arluck" panose="02000506000000020004" pitchFamily="2" charset="-34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th-TH" altLang="th-TH" b="1" dirty="0" smtClean="0">
              <a:solidFill>
                <a:srgbClr val="C00000"/>
              </a:solidFill>
              <a:latin typeface="TF Arluck" panose="02000506000000020004" pitchFamily="2" charset="-34"/>
              <a:ea typeface="TF Arluck" panose="02000506000000020004" pitchFamily="2" charset="-34"/>
              <a:cs typeface="TF Arluck" panose="02000506000000020004" pitchFamily="2" charset="-34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th-TH" altLang="th-TH" b="1" dirty="0">
              <a:solidFill>
                <a:srgbClr val="C00000"/>
              </a:solidFill>
              <a:latin typeface="TF Arluck" panose="02000506000000020004" pitchFamily="2" charset="-34"/>
              <a:ea typeface="TF Arluck" panose="02000506000000020004" pitchFamily="2" charset="-34"/>
              <a:cs typeface="TF Arluck" panose="02000506000000020004" pitchFamily="2" charset="-34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th-TH" altLang="th-TH" b="1" dirty="0" smtClean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บทเรียน</a:t>
            </a:r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ที่ 2 สร้างจาก</a:t>
            </a:r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 </a:t>
            </a:r>
            <a:r>
              <a:rPr lang="en-US" altLang="th-TH" b="1" dirty="0" err="1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edmodo</a:t>
            </a:r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 (Hybrid Apps) </a:t>
            </a:r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เรียนได้จากเครื่องทุกระบบ ติดตั้ง </a:t>
            </a:r>
            <a:r>
              <a:rPr lang="en-US" altLang="th-TH" b="1" dirty="0" smtClean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	    ‘</a:t>
            </a:r>
            <a:r>
              <a:rPr lang="en-US" altLang="th-TH" b="1" dirty="0" err="1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edmodo</a:t>
            </a:r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’ </a:t>
            </a:r>
            <a:r>
              <a:rPr lang="th-TH" altLang="th-TH" b="1" dirty="0" smtClean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จาก </a:t>
            </a:r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App Store </a:t>
            </a:r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หรือ </a:t>
            </a:r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Google play</a:t>
            </a:r>
            <a:endParaRPr lang="th-TH" altLang="th-TH" b="1" dirty="0">
              <a:solidFill>
                <a:srgbClr val="C00000"/>
              </a:solidFill>
              <a:latin typeface="TF Arluck" panose="02000506000000020004" pitchFamily="2" charset="-34"/>
              <a:ea typeface="TF Arluck" panose="02000506000000020004" pitchFamily="2" charset="-34"/>
              <a:cs typeface="TF Arluck" panose="02000506000000020004" pitchFamily="2" charset="-34"/>
            </a:endParaRPr>
          </a:p>
          <a:p>
            <a:pPr marL="609600" indent="-609600">
              <a:lnSpc>
                <a:spcPct val="80000"/>
              </a:lnSpc>
            </a:pPr>
            <a:endParaRPr lang="th-TH" altLang="th-TH" b="1" dirty="0">
              <a:solidFill>
                <a:srgbClr val="C00000"/>
              </a:solidFill>
              <a:latin typeface="TF Arluck" panose="02000506000000020004" pitchFamily="2" charset="-34"/>
              <a:ea typeface="TF Arluck" panose="02000506000000020004" pitchFamily="2" charset="-34"/>
              <a:cs typeface="TF Arluck" panose="02000506000000020004" pitchFamily="2" charset="-34"/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2" t="10634" r="48518" b="3125"/>
          <a:stretch>
            <a:fillRect/>
          </a:stretch>
        </p:blipFill>
        <p:spPr bwMode="auto">
          <a:xfrm>
            <a:off x="3805091" y="2348880"/>
            <a:ext cx="1716088" cy="263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/>
          <a:lstStyle/>
          <a:p>
            <a:pPr algn="l"/>
            <a:r>
              <a:rPr lang="th-TH" altLang="th-TH" sz="5400" b="1" dirty="0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การดู </a:t>
            </a:r>
            <a:r>
              <a:rPr lang="en-US" altLang="th-TH" sz="5400" b="1" dirty="0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Mobile Learning </a:t>
            </a:r>
            <a:r>
              <a:rPr lang="th-TH" altLang="th-TH" sz="5400" b="1" dirty="0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ของ </a:t>
            </a:r>
            <a:r>
              <a:rPr lang="en-US" altLang="th-TH" sz="5400" b="1" dirty="0">
                <a:solidFill>
                  <a:srgbClr val="0000CC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Trail Shuttle</a:t>
            </a:r>
            <a:endParaRPr lang="th-TH" altLang="th-TH" sz="5400" b="1" dirty="0">
              <a:solidFill>
                <a:srgbClr val="0000CC"/>
              </a:solidFill>
              <a:latin typeface="TF Arluck" panose="02000506000000020004" pitchFamily="2" charset="-34"/>
              <a:ea typeface="TF Arluck" panose="02000506000000020004" pitchFamily="2" charset="-34"/>
              <a:cs typeface="TF Arluck" panose="02000506000000020004" pitchFamily="2" charset="-34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เครื่อง</a:t>
            </a:r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: iOS </a:t>
            </a:r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เช่น </a:t>
            </a:r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iPad, iPhone, Windows OS (Nokia Lumia, LG Optimus 7 and HTC Radar)</a:t>
            </a:r>
          </a:p>
          <a:p>
            <a:r>
              <a:rPr lang="th-TH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เครื่องต้องไม่ </a:t>
            </a:r>
            <a:r>
              <a:rPr lang="en-US" altLang="th-TH" b="1" dirty="0">
                <a:solidFill>
                  <a:srgbClr val="C00000"/>
                </a:solidFill>
                <a:latin typeface="TF Arluck" panose="02000506000000020004" pitchFamily="2" charset="-34"/>
                <a:ea typeface="TF Arluck" panose="02000506000000020004" pitchFamily="2" charset="-34"/>
                <a:cs typeface="TF Arluck" panose="02000506000000020004" pitchFamily="2" charset="-34"/>
              </a:rPr>
              <a:t>Jail Break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528</Words>
  <Application>Microsoft Office PowerPoint</Application>
  <PresentationFormat>นำเสนอทางหน้าจอ (4:3)</PresentationFormat>
  <Paragraphs>117</Paragraphs>
  <Slides>23</Slides>
  <Notes>23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7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23</vt:i4>
      </vt:variant>
    </vt:vector>
  </HeadingPairs>
  <TitlesOfParts>
    <vt:vector size="31" baseType="lpstr">
      <vt:lpstr>Arial</vt:lpstr>
      <vt:lpstr>Angsana New</vt:lpstr>
      <vt:lpstr>Tahoma</vt:lpstr>
      <vt:lpstr>Cordia New</vt:lpstr>
      <vt:lpstr>AngsanaUPC</vt:lpstr>
      <vt:lpstr>Times New Roman</vt:lpstr>
      <vt:lpstr>BrowalliaUPC</vt:lpstr>
      <vt:lpstr>Default Design</vt:lpstr>
      <vt:lpstr>By Juthawut Chantharamalee</vt:lpstr>
      <vt:lpstr>Normal Steps of App Creations</vt:lpstr>
      <vt:lpstr>Operation System  for  Used</vt:lpstr>
      <vt:lpstr>เปรียบเทียบระบบปฏิบัติต่างๆ ทุกทวีปทั่วโลกรอบ 12 เดือนที่แล้ว</vt:lpstr>
      <vt:lpstr>เปรียบเทียบระบบปฏิบัติต่างๆ ทุกทวีปทั่วโลกรอบ 12 เดือนที่แล้ว</vt:lpstr>
      <vt:lpstr>งานนำเสนอ PowerPoint</vt:lpstr>
      <vt:lpstr>build.phonegap.com</vt:lpstr>
      <vt:lpstr>ทดลองเรียนจาก M-Learning </vt:lpstr>
      <vt:lpstr>การดู Mobile Learning ของ Trail Shuttle</vt:lpstr>
      <vt:lpstr>งานนำเสนอ PowerPoint</vt:lpstr>
      <vt:lpstr>http://appinventor.mit.edu </vt:lpstr>
      <vt:lpstr>http://www.genuitec.com/mobile/</vt:lpstr>
      <vt:lpstr>งานนำเสนอ PowerPoint</vt:lpstr>
      <vt:lpstr>Application not really free on the Internet</vt:lpstr>
      <vt:lpstr> Note!</vt:lpstr>
      <vt:lpstr>งานนำเสนอ PowerPoint</vt:lpstr>
      <vt:lpstr>http://mle.sourceforge.net/</vt:lpstr>
      <vt:lpstr>http://webapp.netcourse.org </vt:lpstr>
      <vt:lpstr>เปรียบเทียบ Mobile Learning App Creator</vt:lpstr>
      <vt:lpstr>การควบคุมการใช้อินเทอร์เน็ต และเครื่องของนักเรียน</vt:lpstr>
      <vt:lpstr>App ที่ กระทรวง ICT แนะนำ</vt:lpstr>
      <vt:lpstr>เพิ่มเติม</vt:lpstr>
      <vt:lpstr>งานนำเสนอ PowerPoint</vt:lpstr>
    </vt:vector>
  </TitlesOfParts>
  <Company>&lt;arabianhorse&gt;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HomeUser</dc:creator>
  <cp:lastModifiedBy>Mooky</cp:lastModifiedBy>
  <cp:revision>40</cp:revision>
  <dcterms:created xsi:type="dcterms:W3CDTF">2012-09-15T04:31:46Z</dcterms:created>
  <dcterms:modified xsi:type="dcterms:W3CDTF">2015-11-10T15:32:09Z</dcterms:modified>
</cp:coreProperties>
</file>