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54" r:id="rId2"/>
    <p:sldId id="383" r:id="rId3"/>
    <p:sldId id="455" r:id="rId4"/>
    <p:sldId id="456" r:id="rId5"/>
    <p:sldId id="457" r:id="rId6"/>
    <p:sldId id="269" r:id="rId7"/>
    <p:sldId id="390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1" r:id="rId21"/>
    <p:sldId id="470" r:id="rId22"/>
    <p:sldId id="472" r:id="rId23"/>
    <p:sldId id="473" r:id="rId24"/>
    <p:sldId id="474" r:id="rId25"/>
    <p:sldId id="476" r:id="rId26"/>
    <p:sldId id="477" r:id="rId27"/>
    <p:sldId id="479" r:id="rId28"/>
    <p:sldId id="478" r:id="rId29"/>
    <p:sldId id="480" r:id="rId30"/>
    <p:sldId id="481" r:id="rId31"/>
    <p:sldId id="482" r:id="rId32"/>
    <p:sldId id="483" r:id="rId33"/>
    <p:sldId id="484" r:id="rId34"/>
    <p:sldId id="485" r:id="rId35"/>
    <p:sldId id="486" r:id="rId36"/>
    <p:sldId id="487" r:id="rId37"/>
    <p:sldId id="405" r:id="rId38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charset="-3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FFFF66"/>
    <a:srgbClr val="FF00FF"/>
    <a:srgbClr val="FFFF99"/>
    <a:srgbClr val="FFFFCC"/>
    <a:srgbClr val="000000"/>
    <a:srgbClr val="FF0000"/>
    <a:srgbClr val="12163D"/>
    <a:srgbClr val="555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95" d="100"/>
          <a:sy n="95" d="100"/>
        </p:scale>
        <p:origin x="-36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72DD2271-3BDB-48C9-9C6D-1E95C7EA722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38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4F12BECD-5839-49DB-A758-B223667587A3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233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3723-5086-48A0-A36F-136ECA6977E1}" type="slidenum">
              <a:rPr lang="en-US" altLang="th-TH"/>
              <a:pPr/>
              <a:t>1</a:t>
            </a:fld>
            <a:endParaRPr lang="th-TH" altLang="th-TH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19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EE999-3B7C-474C-B362-044C4AC54BD2}" type="slidenum">
              <a:rPr lang="en-US" altLang="th-TH"/>
              <a:pPr/>
              <a:t>2</a:t>
            </a:fld>
            <a:endParaRPr lang="th-TH" altLang="th-TH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29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02312-D0D7-48D6-AA43-93A37453C438}" type="slidenum">
              <a:rPr lang="en-US" altLang="th-TH"/>
              <a:pPr/>
              <a:t>3</a:t>
            </a:fld>
            <a:endParaRPr lang="th-TH" altLang="th-TH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30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31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32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33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34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35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36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EA104-47E3-4851-9323-3653535ED662}" type="slidenum">
              <a:rPr lang="en-US" altLang="th-TH"/>
              <a:pPr/>
              <a:t>37</a:t>
            </a:fld>
            <a:endParaRPr lang="th-TH" altLang="th-TH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613" y="449263"/>
            <a:ext cx="5683250" cy="7797800"/>
          </a:xfrm>
        </p:spPr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02312-D0D7-48D6-AA43-93A37453C438}" type="slidenum">
              <a:rPr lang="en-US" altLang="th-TH"/>
              <a:pPr/>
              <a:t>4</a:t>
            </a:fld>
            <a:endParaRPr lang="th-TH" altLang="th-TH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02312-D0D7-48D6-AA43-93A37453C438}" type="slidenum">
              <a:rPr lang="en-US" altLang="th-TH"/>
              <a:pPr/>
              <a:t>5</a:t>
            </a:fld>
            <a:endParaRPr lang="th-TH" altLang="th-TH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4616B-7BC8-4603-B862-5ADB3B67135A}" type="slidenum">
              <a:rPr lang="en-US" altLang="th-TH"/>
              <a:pPr/>
              <a:t>6</a:t>
            </a:fld>
            <a:endParaRPr lang="th-TH" altLang="th-TH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7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8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D0C7A-34A7-4CA2-977B-A3ED0E6F5BA0}" type="slidenum">
              <a:rPr lang="en-US" altLang="th-TH"/>
              <a:pPr/>
              <a:t>9</a:t>
            </a:fld>
            <a:endParaRPr lang="th-TH" altLang="th-TH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 altLang="th-T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คลิกเพื่อแก้ไขลักษณะชื่อเรื่องต้นแบบ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th-TH" altLang="th-TH" noProof="0" smtClean="0"/>
              <a:t>คลิกเพื่อแก้ไขลักษณะชื่อเรื่องรองต้นแบบ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CA47F2-37D0-4144-823F-61B21A750E09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4914E-7988-44E6-834C-529D0621FF1F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2924720"/>
      </p:ext>
    </p:extLst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468A6-6D1B-402E-84F9-557695C9FC02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5037036"/>
      </p:ext>
    </p:extLst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ชื่อเรื่อง เนื้อหา 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C862E-2412-4A4C-A128-EFB0951550C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87632949"/>
      </p:ext>
    </p:extLst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8C1D51-CF4A-4AA8-B87B-7D1819699831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9358289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24C5-D84E-4C45-B30F-CD6D6CB3E04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32537120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F9761-1433-495B-BB55-5E2708D6C2E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4735258"/>
      </p:ext>
    </p:extLst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11A4F-FD51-45D1-80B1-90DAEE1181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75896933"/>
      </p:ext>
    </p:extLst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B377-8450-4199-8424-2925D79D82D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7980319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953E-3851-42DF-9DA5-504F3C059047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53148505"/>
      </p:ext>
    </p:extLst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FCE7-7E3D-4656-96B4-4EC2DD73460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49806685"/>
      </p:ext>
    </p:extLst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7E7A8-5217-4FC6-A971-1573CCDF6D1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0017866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8BF03-7B38-4F2E-87BD-06C07F007A9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8777936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cs typeface="Angsana New" charset="-34"/>
              </a:defRPr>
            </a:lvl1pPr>
          </a:lstStyle>
          <a:p>
            <a:r>
              <a:rPr lang="en-US" altLang="th-TH" smtClean="0"/>
              <a:t>Microcomputer and Assembly Language 2015</a:t>
            </a:r>
            <a:endParaRPr lang="en-IE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58161C60-1DB6-417A-A9CA-E2F9982FE957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http://img2.plazathai.com/uppic/82/8cedbfbbf39cf9e3feeba3b88d1ee082.jpg" TargetMode="External"/><Relationship Id="rId5" Type="http://schemas.openxmlformats.org/officeDocument/2006/relationships/image" Target="../media/image17.jpeg"/><Relationship Id="rId4" Type="http://schemas.openxmlformats.org/officeDocument/2006/relationships/image" Target="http://s.exaidea.com/upload2/1/20120909/43edb6b05babdeb3f6ea4a9190acb102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http://siamtab.com/contents/images/ASUS%20Tablet%20600%20(Windows%20RT).jpg" TargetMode="External"/><Relationship Id="rId5" Type="http://schemas.openxmlformats.org/officeDocument/2006/relationships/image" Target="../media/image20.jpeg"/><Relationship Id="rId4" Type="http://schemas.openxmlformats.org/officeDocument/2006/relationships/image" Target="http://otpchelp.com/images/post/basic/ipad2012-otpchelp.j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4" y="2219325"/>
            <a:ext cx="7151563" cy="1470025"/>
          </a:xfrm>
        </p:spPr>
        <p:txBody>
          <a:bodyPr/>
          <a:lstStyle/>
          <a:p>
            <a:pPr algn="l"/>
            <a:r>
              <a:rPr lang="en-IE" altLang="th-TH" sz="4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</a:t>
            </a:r>
            <a:endParaRPr lang="th-TH" altLang="th-TH" sz="4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5550226"/>
            <a:ext cx="4464496" cy="593481"/>
          </a:xfrm>
        </p:spPr>
        <p:txBody>
          <a:bodyPr/>
          <a:lstStyle/>
          <a:p>
            <a:pPr algn="r"/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By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Juthawut</a:t>
            </a:r>
            <a:r>
              <a:rPr lang="en-US" altLang="th-TH" sz="34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en-US" altLang="th-TH" sz="3400" b="1" dirty="0" err="1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Chantharamalee</a:t>
            </a:r>
            <a:endParaRPr lang="th-TH" altLang="th-TH" sz="34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32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COMPUTER SCIENCE SDU 2015</a:t>
            </a:r>
            <a:endParaRPr lang="th-TH" altLang="th-TH" sz="32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pic>
        <p:nvPicPr>
          <p:cNvPr id="517129" name="Picture 9" descr="บทนำในการใช้ฐานข้อมูล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15448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208121"/>
            <a:ext cx="914400" cy="9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gray">
          <a:xfrm>
            <a:off x="6918325" y="6237312"/>
            <a:ext cx="2175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th-TH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Semester 1/2558</a:t>
            </a:r>
            <a:endParaRPr lang="th-TH" altLang="th-TH" sz="28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2" grpId="0" autoUpdateAnimBg="0"/>
      <p:bldP spid="517123" grpId="0" build="p" autoUpdateAnimBg="0" advAuto="1000"/>
      <p:bldP spid="517124" grpId="0" autoUpdateAnimBg="0"/>
      <p:bldP spid="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สามารถแบ่งคอมพิวเตอร์ตามรูปแบบการใช้งานได้เป็น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ชนิด ได้แก่   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	     </a:t>
            </a:r>
            <a:endParaRPr lang="th-TH" sz="2800" b="1" dirty="0" smtClean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1.2.1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คอมพิวเตอร์ส่วนบุคคล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personal computer)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เป็นคอมพิวเตอร์ตั้งโต๊ะ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ทั่วไป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โดย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มีคุณสมบัติหรือขีดความสามารถ เช่น รับข้อมูลเข้า ประมวลผล ส่งข้อมูล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ออก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และเก็บจัดเก็บข้อมูล เป็นต้น</a:t>
            </a:r>
          </a:p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1.2.2 คอมพิวเตอร์พกพา (</a:t>
            </a:r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mobile computer) </a:t>
            </a:r>
            <a:r>
              <a:rPr lang="th-TH" sz="2800" b="1" dirty="0" smtClean="0">
                <a:latin typeface="TH Niramit AS" pitchFamily="2" charset="-34"/>
                <a:cs typeface="TH Niramit AS" pitchFamily="2" charset="-34"/>
              </a:rPr>
              <a:t>และอุปกรณ์พกพา (</a:t>
            </a:r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mobile</a:t>
            </a:r>
          </a:p>
          <a:p>
            <a:pPr algn="thaiDist"/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device)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เป็นคอมพิวเตอร์ส่วนบุคคลที่ผู้ใช้สามารถพกพานำไปใช้ในที่ต่างๆ ส่วน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อุปกรณ์พกพา หมายถึง อุปกรณ์คอมพิวเตอร์ที่มีขนาดเล็ก สามารถพกพาได้สะดวก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แต่ยังมีขีดความสามารถจำกัดเมื่อเทียบกับคอมพิวเตอร์ส่วนบุคคล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7405896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499797" cy="4006850"/>
          </a:xfrm>
        </p:spPr>
        <p:txBody>
          <a:bodyPr/>
          <a:lstStyle/>
          <a:p>
            <a:pPr algn="thaiDist"/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1.2.3 เครื่องให้บริการขนาดกลาง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midrange servers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)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เป็นคอมพิวเตอร์ที่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มี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ขนาดใหญ่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ราคาไม่แพงนักและมีประสิทธิภาพในการประมวลผลอย่างรวดเร็ว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ทำงาน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บนระบบ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เครือข่าย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(network)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ที่มีการเชื่อมต่อและทำงานร่วมกันในระดับ 100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– 1000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เครื่อง </a:t>
            </a:r>
          </a:p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1.2.4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เมนเฟรม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(mainframe)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เป็นคอมพิวเตอร์ที่มีขนาดใหญ่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ราคาแพง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มี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ประสิทธิภาพ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ความเร็วในการประมวลผลสูง รองรับการทำงาน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ร่วมกันของเครื่อง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คอมพิวเตอร์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บนระบบเครือข่ายมากกว่า 1000 เครื่อง สามารถ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เก็บข้อมูล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ภาษา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ชุดคำสั่ง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จำนวนมากได้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9651076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499797" cy="4006850"/>
          </a:xfrm>
        </p:spPr>
        <p:txBody>
          <a:bodyPr/>
          <a:lstStyle/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2.5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ซุปเปอร์คอมพิวเตอร์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supercomputer)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เป็นคอมพิวเตอร์ที่มีการ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ทำงาน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ประสิทธิภาพ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และความเร็วในการประมวลผลเร็วที่สุดในชนิดของคอมพิวเตอร์ที่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กล่าว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มา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อีกทั้งยังมีราคาแพงที่สุด เหมาะกับงานที่มีการคำนวณที่ซับซ้อนมากและ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ความ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แม่นยำ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สูงสุด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1.2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20755386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643813" cy="4006850"/>
          </a:xfrm>
        </p:spPr>
        <p:txBody>
          <a:bodyPr/>
          <a:lstStyle/>
          <a:p>
            <a:pPr algn="thaiDist"/>
            <a:r>
              <a:rPr lang="en-US" sz="24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    1. </a:t>
            </a:r>
            <a:r>
              <a:rPr lang="th-TH" sz="24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ซุปเปอร์คอมพิวเตอร์ (</a:t>
            </a:r>
            <a:r>
              <a:rPr lang="en-US" sz="24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super computer)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เป็นคอมพิวเตอร์ที่มีขนาดใหญ่ มีสมรรถนะสูง สามารถประมวลได้เร็ว และมีความสามารถในการเก็บข้อมูลขนาดใหญ่ เช่น สถิติประชากร การขุดเจาะน้ำมัน คอมพิวเตอร์ชนิดนี้มีราคาแพงที่สุด ส่วนใหญ่จะใช้งานในหน่วยงานหรือองค์กรที่มีการทำงานที่ต้องการความเร็วสูง เช่น งานวิเคราะห์ภาพถ่ายจากดาวเทียมของอุตุนิยมวิทยา หรือดาวเทียมที่ใช้สำรวจทรัพยากรใต้พื้นโลก งานวิเคราะห์และพยากรณ์ภูมิอากาศ งานสร้างแบบจำลองโมเลกุลของสารเคมี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ต่างๆ งานวิเคราะห์โครงสร้างภายในตัวอาคารที่มีความซับซ้อน เป็นต้น ซึ่งในประเทศไทยมีเครื่องซูเปอร์คอมพิวเตอร์ รุ่น 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Cray YMP 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ใช้ในงานค้นคว้าวิจัย อยู่ที่ ณ ห้องปฏิบัติการคอมพิวเตอร์สมรรถภาพสูง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HPCC)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ศูนย์เทคโนโลยีอิเล็กทรอนิกส์ และสำนักงานคอมพิวเตอร์แห่งชาติ ผู้ใช้งานส่วนมากมักเป็นนักวิจัยทางด้านวิศวกรรมและนักวิทยาศาสตร์ทั่วประเทศ โดยบริษัทผู้ผลิตที่ได้รับความหน้าเชื่อถือ ได้แก่ </a:t>
            </a: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บริษัทเครย์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รี</a:t>
            </a: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เสิร์ซ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Cray Research), 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บริษัท เอ็นอีซี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NEC) 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เป็นต้น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แสดง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ได้ดังภาพที่ 1.1 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1.4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2016374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79" y="4177811"/>
            <a:ext cx="7001689" cy="609600"/>
          </a:xfrm>
        </p:spPr>
        <p:txBody>
          <a:bodyPr/>
          <a:lstStyle/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-1.4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แสดงภาพซุปเปอร์คอมพิวเตอร์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super computer)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	  </a:t>
            </a:r>
            <a:r>
              <a:rPr lang="th-TH" sz="2400" b="1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Lady Spor.2010</a:t>
            </a:r>
          </a:p>
        </p:txBody>
      </p:sp>
      <p:pic>
        <p:nvPicPr>
          <p:cNvPr id="1028" name="Picture 22" descr="Description: s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42" y="2086659"/>
            <a:ext cx="1860366" cy="190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1" descr="Description: sc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45136"/>
            <a:ext cx="1865235" cy="19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0" descr="Description: sc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40018"/>
            <a:ext cx="1584176" cy="194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9" descr="Description: sc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7"/>
            <a:ext cx="1732781" cy="192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5445809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643813" cy="4006850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FF66"/>
                </a:solidFill>
                <a:latin typeface="TH Niramit AS" pitchFamily="2" charset="-34"/>
                <a:cs typeface="TH Niramit AS" pitchFamily="2" charset="-34"/>
              </a:rPr>
              <a:t>    2</a:t>
            </a:r>
            <a:r>
              <a:rPr lang="en-US" sz="2800" b="1" dirty="0">
                <a:solidFill>
                  <a:srgbClr val="FFFF66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2800" b="1" dirty="0">
                <a:solidFill>
                  <a:srgbClr val="FFFF66"/>
                </a:solidFill>
                <a:latin typeface="TH Niramit AS" pitchFamily="2" charset="-34"/>
                <a:cs typeface="TH Niramit AS" pitchFamily="2" charset="-34"/>
              </a:rPr>
              <a:t>เมนเฟรม (</a:t>
            </a:r>
            <a:r>
              <a:rPr lang="en-US" sz="2800" b="1" dirty="0">
                <a:solidFill>
                  <a:srgbClr val="FFFF66"/>
                </a:solidFill>
                <a:latin typeface="TH Niramit AS" pitchFamily="2" charset="-34"/>
                <a:cs typeface="TH Niramit AS" pitchFamily="2" charset="-34"/>
              </a:rPr>
              <a:t>mainframe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เป็นคอมพิวเตอร์ขนาดใหญ่ แต่มีขาดเล็กกว่าและมีสมรรถนะต่ำกว่าซุปเปอร์คอมพิวเตอร์ มีราคาแพง นิยมใช้งานกับภาคธุรกิจขนาดใหญ่ เช่น ธนาคาร โรงแรม หรือ ใช้เป็นเซิร์ฟเวอร์ขององค์การขนาดใหญ่ เป็นต้น การใช้ชื่อว่าเมนเฟรมคอมพิวเตอร์ ก็เพราะครั้งแรกที่สร้างคอมพิวเตอร์ลักษณะนี้ได้สร้างไว้บนฐานรองรับที่เรียกว่า </a:t>
            </a:r>
            <a:r>
              <a:rPr lang="th-TH" sz="2800" dirty="0" err="1">
                <a:latin typeface="TH Niramit AS" pitchFamily="2" charset="-34"/>
                <a:cs typeface="TH Niramit AS" pitchFamily="2" charset="-34"/>
              </a:rPr>
              <a:t>คัส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ซี่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Chassis)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โดยต่อมาภายหลังได้ชื่อเรียกฐานรองรับนี้ว่า เมนเฟรม ซึ่งคอมพิวเตอร์เมนเฟรมที่มีชื่อเสียงมาก คือ เครื่องของบริษัท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IBM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The International Business Machines Corporation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)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แสดงได้ดังภาพที่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5 -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8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9334155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79" y="4177811"/>
            <a:ext cx="7001689" cy="609600"/>
          </a:xfrm>
        </p:spPr>
        <p:txBody>
          <a:bodyPr/>
          <a:lstStyle/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1.5 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- 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1.7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แสดงภาพเมนเฟรม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mainframe)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   	             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wordpress.2014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2051" name="Picture 18" descr="Description: mf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1728192" cy="169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7" descr="Description: mf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1368152" cy="171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6" descr="Description: 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1296144" cy="172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2056" name="Picture 8" descr="IBM-Launches-Mainframe-Computer-Gears-Up-for-Hybrid-CPUs-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856"/>
            <a:ext cx="2016224" cy="171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751107"/>
      </p:ext>
    </p:extLst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643813" cy="4006850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3. </a:t>
            </a:r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มินิคอมพิวเตอร์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minicomputer)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เป็นคอมพิวเตอร์ที่มีสมรรถนะรองลงมาจากเครื่องคอมพิวเตอร์เมนเฟรม ประมวลผลได้ช้าและราคาเครื่องก็ยังถูกกว่าเครื่องคอมพิวเตอร์เมนเฟรม เหมาะกับธุรกิจขนาดกลางและขนาดย่อมที่ต้องการความสามารถในการประมวลผลด้วยความเร็วสูง ราคาไม่แพงจนเกินไป เช่น หน่วยงานหรือองค์กร สถานบันการศึกษาในระดับอุดมศึกษาต่างๆ เป็นต้น แสดงได้ดังภาพที่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9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357349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79" y="4177811"/>
            <a:ext cx="7001689" cy="609600"/>
          </a:xfrm>
        </p:spPr>
        <p:txBody>
          <a:bodyPr/>
          <a:lstStyle/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9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แสดงภาพมินิคอมพิวเตอร์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minicomputer)</a:t>
            </a:r>
            <a:b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suwanpaiboon.2014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302433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986253"/>
      </p:ext>
    </p:extLst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85863"/>
            <a:ext cx="8784976" cy="4006850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4.</a:t>
            </a:r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ไมโครคอมพิวเตอร์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microcomputer/personal computer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เป็นคอมพิวเตอร์ส่วนบุคคล หรือคอมพิวเตอร์แบบตั้งโต๊ะ(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Desktop computer)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มีขนาดเล็กกว่ามินิคอมพิวเตอร์ เหมาะกับการนำมาใช้งานที่ไม่จำเป็นต้องใช้ความเร็วสูงมาก แต่ในปัจจุบันความสามารถของคอมพิวเตอร์ส่วนบุคคลได้พัฒนาประสิทธิภาพได้สูงขึ้นมากและราคาไม่แพง เป็นที่นิยมนำมาใช้งานในครัวเรือน แสดงได้ดังภาพที่ 1.10 และภาพที่ 1.11 อีกทั้งยังได้รับการพัฒนาในรูปแบบที่สามารถพกพาสะดวกขึ้น ได้แก่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19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4532130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771800" y="1268760"/>
            <a:ext cx="6264696" cy="4896544"/>
          </a:xfrm>
        </p:spPr>
        <p:txBody>
          <a:bodyPr/>
          <a:lstStyle/>
          <a:p>
            <a:pPr algn="thaiDist"/>
            <a:r>
              <a:rPr lang="th-TH" sz="18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                              คำ</a:t>
            </a:r>
            <a:r>
              <a:rPr lang="th-TH" sz="18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นำ</a:t>
            </a:r>
            <a:r>
              <a:rPr lang="en-US" sz="1800" b="1" dirty="0" smtClean="0">
                <a:effectLst/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    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              </a:t>
            </a:r>
          </a:p>
          <a:p>
            <a:pPr algn="thaiDist"/>
            <a:r>
              <a:rPr lang="th-TH" sz="1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1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เอกสาร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ประกอบการสอน รายวิชา ภาษา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ลีและไมโครคอมพิวเตอร์  รหัสวิชา 412</a:t>
            </a:r>
            <a:r>
              <a:rPr lang="en-US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3314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นี้ ได้เรียบเรียงขึ้นอย่างเป็นระบบ ครอบคลุมเนื้อหาสาระรายวิชา ในหมวดวิชาเฉพาะของมหาวิทยาลัย เพื่อใช้เป็นเครื่องมือสำคัญของผู้สอนในการใช้ประกอบการสอนของอาจารย์ ที่มุ้งเน้นให้ผู้เรียนมีความรู้ความเข้าใจในเนื้อหา  </a:t>
            </a:r>
            <a:endParaRPr lang="en-US" sz="16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 เอกสาร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เล่มนี้  ได้แบ่งเนื้อหาในการเรียนการสอนไว้ 1</a:t>
            </a:r>
            <a:r>
              <a:rPr lang="en-US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5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สัปดาห์  ได้แก่  ระบบคอมพิวเตอร์ ไม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โคร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โพรเซสเซอร์และไมโครคอนโทรลเลอร์ ระบบจำนวนและภาษาสำหรับเขียนโปรแกรมคอมพิวเตอร์ สถาปัตยกรรมคอมพิวเตอร์เบื้องต้น คำสั่งโอนย้ายข้อมูล 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แฟล็ก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และคำสั่งคณิตศาสตร์ โปรแกรมภาษา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ลีเบื้องต้น 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การประกาศข้อมูล คำสั่งกระโดดและคำสั่งการกระทำซ้ำ โครงสร้างควบคุม โปรแกรมย่อยเบื้องต้น การกระทำระดับบิต การอ้างแอดเดรส การขัดจังหวะและคำสั่งจัดการกับสายข้อมูล คำสั่งตารางและการสร้างแมค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โคร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การฝึกทักษะการเขียนโปรแกรมภาษา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แอสแซมบ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ลีเบื้องต้น ผู้สอนควรได้ศึกษารายละเอียด  แต่ละหัวข้อเรื่องที่สอนจากเอกสาร หนังสือ ตำรา หรือสื่ออื่นๆ เพิ่มเติมอีก หวังว่าเอกสารประกอบการสอนนี้คงอำนวยประโยชน์ต่อการเรียนการสอนตามสมควร หากท่านนำไปใช้มีข้อเสนอแนะ ผู้เขียนยินดีรับฝังข้อคิดเห็นต่างๆ และขอขอบคุณมา ณ 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โอกาศ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นี้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						                     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</a:t>
            </a:r>
          </a:p>
          <a:p>
            <a:pPr algn="thaiDist"/>
            <a:r>
              <a:rPr lang="th-TH" sz="16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16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                                                                        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จุฑา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วุฒิ </a:t>
            </a:r>
            <a:r>
              <a:rPr lang="th-TH" sz="1600" b="1" dirty="0" err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จันทรมา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ลี</a:t>
            </a:r>
          </a:p>
          <a:p>
            <a:pPr algn="thaiDist"/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	   		</a:t>
            </a:r>
            <a:r>
              <a:rPr lang="th-TH" sz="1600" b="1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                                                  </a:t>
            </a:r>
            <a:r>
              <a:rPr lang="th-TH" sz="16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  ตุลาคม  2557</a:t>
            </a:r>
            <a:endParaRPr lang="en-US" sz="1600" b="1" dirty="0">
              <a:solidFill>
                <a:schemeClr val="tx1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96838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เอกสารประกอบการสอน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359443" name="Picture 19" descr="http://dusithost.dusit.ac.th/~juthawut_cha/image/AM_Cover2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4" y="1340768"/>
            <a:ext cx="3030736" cy="373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862E-2412-4A4C-A128-EFB0951550C5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</a:t>
            </a:fld>
            <a:endParaRPr lang="th-TH" altLang="th-TH" sz="240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9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9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9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59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79" y="4177811"/>
            <a:ext cx="7577753" cy="609600"/>
          </a:xfrm>
        </p:spPr>
        <p:txBody>
          <a:bodyPr/>
          <a:lstStyle/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10 – 1.11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แสดงภาพไมโครคอมพิวเตอร์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microcomputer/personal computer)</a:t>
            </a:r>
            <a:b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signalbattalion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3</a:t>
            </a:r>
            <a:r>
              <a:rPr lang="en-US" sz="2400" baseline="30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rd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.2002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4098" name="Picture 13" descr="Description: comsy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27312"/>
            <a:ext cx="2520280" cy="17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2" descr="Description: comsys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4" y="2027312"/>
            <a:ext cx="2590775" cy="17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4885337"/>
      </p:ext>
    </p:extLst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85863"/>
            <a:ext cx="8784976" cy="2315145"/>
          </a:xfrm>
        </p:spPr>
        <p:txBody>
          <a:bodyPr/>
          <a:lstStyle/>
          <a:p>
            <a:pPr algn="thaiDist"/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4.1  </a:t>
            </a:r>
            <a:r>
              <a:rPr lang="th-TH" sz="2800" b="1" dirty="0" err="1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โน๊ตบุค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Notebook Computer/ Laptop)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เป็นคอมพิวเตอร์ส่วนบุคคลขนาดเล็กประมาณสมุด</a:t>
            </a:r>
            <a:r>
              <a:rPr lang="th-TH" sz="2800" dirty="0" err="1">
                <a:latin typeface="TH Niramit AS" pitchFamily="2" charset="-34"/>
                <a:cs typeface="TH Niramit AS" pitchFamily="2" charset="-34"/>
              </a:rPr>
              <a:t>โน๊ต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ประหยัดไฟและมีราคาใกล้เคียงกับคอมพิวเตอร์ตั้งโต๊ะ ใช้แบตเตอร์รี่ในการสำรองไฟ พกพาได้สะดวก ปัจจุบันได้พัฒนาให้มีขนาดเล็กบางและน้ำหนักเบา อีกทั้งยังมีความสามารถเทียบเท่ากับคอมพิวเตอร์ตั้งโต๊ะที่ใช้งานในครัวเรือน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แสดงได้ดังภาพที่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12 -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1.14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8" y="5229200"/>
            <a:ext cx="757775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1.12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- 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4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</a:t>
            </a:r>
            <a:r>
              <a:rPr lang="th-TH" sz="2400" dirty="0" err="1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โน๊ตบุค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Notebook Computer/ Laptop)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rakuten.2013</a:t>
            </a:r>
          </a:p>
        </p:txBody>
      </p:sp>
      <p:pic>
        <p:nvPicPr>
          <p:cNvPr id="5123" name="Picture 3" descr="http://s.exaidea.com/upload2/1/20120909/43edb6b05babdeb3f6ea4a9190acb102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3022"/>
            <a:ext cx="2016224" cy="137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img2.plazathai.com/uppic/82/8cedbfbbf39cf9e3feeba3b88d1ee082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194421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http://www.comlovers.net/images/dell-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94344"/>
            <a:ext cx="2160240" cy="139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rdia New" pitchFamily="34" charset="-34"/>
                <a:cs typeface="Angsana New" pitchFamily="18" charset="-34"/>
              </a:rPr>
              <a:t>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3634590"/>
      </p:ext>
    </p:extLst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85863"/>
            <a:ext cx="8784976" cy="2315145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4.2</a:t>
            </a:r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b="1" dirty="0" err="1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เทบเล็ต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tablet PC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มีลักษะคล้ายกระดานชนวน ที่ใช้เขียนตัวหนังสือในสมัยก่อน ลักษณะคล้ายสมุดจดบันทึกหรือสมุด</a:t>
            </a:r>
            <a:r>
              <a:rPr lang="th-TH" sz="2800" dirty="0" err="1">
                <a:latin typeface="TH Niramit AS" pitchFamily="2" charset="-34"/>
                <a:cs typeface="TH Niramit AS" pitchFamily="2" charset="-34"/>
              </a:rPr>
              <a:t>โน๊ต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ผู้ใช้งานสามารถที่จะขีดเขียนตัวหนังสือหรือวาดภาพลงไปบนหน้าจอได้โดยไม่จำเป็นต้องใช้คีย์บอร์ดเป็นอุปกรณ์นำเข้าข้อมูล เหมาะสำหรับผู้ใช้ที่ชอบงานเขียนมากกว่างานพิมพ์ ซึ่งใน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ปัจจุบัน    </a:t>
            </a:r>
            <a:r>
              <a:rPr lang="th-TH" sz="2800" dirty="0" err="1" smtClean="0">
                <a:latin typeface="TH Niramit AS" pitchFamily="2" charset="-34"/>
                <a:cs typeface="TH Niramit AS" pitchFamily="2" charset="-34"/>
              </a:rPr>
              <a:t>เทบเล็ต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สามารถบันทึกข้อมูลในรูปแบบเสียงได้อีกด้วย แสดงได้ดังภาพที่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15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1.16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8" y="5229200"/>
            <a:ext cx="757775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5 - 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6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</a:t>
            </a:r>
            <a:r>
              <a:rPr lang="th-TH" sz="2400" dirty="0" err="1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เทบเล็ต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tablet PC)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en-US" sz="24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rakuten.2013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rdia New" pitchFamily="34" charset="-34"/>
                <a:cs typeface="Angsana New" pitchFamily="18" charset="-34"/>
              </a:rPr>
              <a:t>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6146" name="Picture 2" descr="http://otpchelp.com/images/post/basic/ipad2012-otpchelp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223224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" descr="http://siamtab.com/contents/images/ASUS%20Tablet%20600%20(Windows%20RT).jpg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320" y="3634906"/>
            <a:ext cx="223224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7251104"/>
      </p:ext>
    </p:extLst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3" y="1185863"/>
            <a:ext cx="8784976" cy="2315145"/>
          </a:xfrm>
        </p:spPr>
        <p:txBody>
          <a:bodyPr/>
          <a:lstStyle/>
          <a:p>
            <a:pPr algn="thaiDist"/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4.3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พีดีเอ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PDA: Personal Digital Assistant)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เป็นคอมพิวเตอร์ขนาดเล็กเท่าฝ่ามือ มีความเร็วในการประมวลช้ากว่าคอมพิวเตอร์ส่วน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บุคคล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แต่ยังสามารถดูหนัง ฟังเพลง เล่นอินเตอร์เน็ต ดูปฏิทิน และยังสามารถเป็นสมุดนัดหมายได้ ซึ่งในบางรุ่นสามารถเป็นโทรศัพท์เคลื่อนที่ มีอุปกรณ์นำข้อมูลที่เรียกว่า สไตล์</a:t>
            </a:r>
            <a:r>
              <a:rPr lang="th-TH" sz="2800" dirty="0" err="1">
                <a:latin typeface="TH Niramit AS" pitchFamily="2" charset="-34"/>
                <a:cs typeface="TH Niramit AS" pitchFamily="2" charset="-34"/>
              </a:rPr>
              <a:t>ลัส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(stylus)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ซึ่งมีลักษณะคล้ายปากกาใช้แรงกดลงไปบนหน้าจอพีดีเอ บางรุ่นสามารถบันทึกข้อมูลในรูปแบบเสียงได้อีกด้วย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แสดงได้ดังภาพที่ 1.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17 -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1.19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ชนิด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ของคอมพิวเตอร์</a:t>
            </a:r>
            <a:r>
              <a:rPr lang="th-TH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8" y="5229200"/>
            <a:ext cx="757775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7 - 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1.1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9 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แสดงภาพพีดีเอ (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PDA: Personal Digital Assistant)</a:t>
            </a:r>
          </a:p>
          <a:p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ที่มา</a:t>
            </a:r>
            <a:r>
              <a:rPr lang="en-US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: 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Interactive Graphical SCADA System.2010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	</a:t>
            </a:r>
            <a:endParaRPr lang="en-US" sz="24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ordia New" pitchFamily="34" charset="-34"/>
                <a:cs typeface="Angsana New" pitchFamily="18" charset="-34"/>
              </a:rPr>
              <a:t>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7171" name="Picture 3" descr="Description: pd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94396"/>
            <a:ext cx="864096" cy="108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Description: pda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94396"/>
            <a:ext cx="1085850" cy="108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" descr="Description: PDA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131" y="3994396"/>
            <a:ext cx="1088901" cy="108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  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 Niramit AS" pitchFamily="2" charset="-34"/>
                <a:ea typeface="Cordia New" pitchFamily="34" charset="-34"/>
                <a:cs typeface="TH Niramit AS" pitchFamily="2" charset="-34"/>
              </a:rPr>
              <a:t>   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777073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1739081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       โดยทั่วไป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แล้วคอมพิวเตอร์แต่ละรุ่น มีสถาปัตยกรรมของส่วนประกอบต่าง ๆ ในระบบฮาร์ดแวร์ที่ไม่เหมือนกัน แต่ถ้ามองโครงสร้างของคอมพิวเตอร์ในรูปแบบส่วนประกอบย่อย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Module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) ต่างๆ แล้วจะมีส่วนประกอบต่าง ๆ ที่มีรูปแบบเหมือนกัน แสดงได้ดังภาพที่ 1.20 </a:t>
            </a:r>
            <a:endParaRPr lang="en-US" sz="2800" b="1" dirty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9712" y="5372326"/>
            <a:ext cx="6281609" cy="64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ภาพที่ </a:t>
            </a:r>
            <a:r>
              <a:rPr lang="en-US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1.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20</a:t>
            </a:r>
            <a:r>
              <a:rPr lang="th-TH" sz="24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 แสดงโครงสร้างของฮาร์ดแวร์ของระบบคอมพิวเตอร์</a:t>
            </a:r>
            <a:endParaRPr lang="en-US" sz="24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8071"/>
            <a:ext cx="5112569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692712"/>
      </p:ext>
    </p:extLst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571805" cy="504056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1.3.1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หน่วยประมวลผลกลาง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(Central Processing Unit : CPU)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sz="2800" dirty="0" smtClean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ประมวลผลกลางจัดได้ว่าเป็นส่วนที่สำคัญที่สุดเปรียบเสมือนเป็นสมองของเครื่องคอมพิวเตอร์ โดยทำหน้าที่ในการคำนวณค่าต่าง ๆ ตามชุดคำสั่งที่ได้รับ และควบคุมการทำงานส่วนประกอบอื่น ๆ ทั้งหมด ในเครื่องไมโครคอมพิวเตอร์ หน่วยประมวลผลกลางจะถูกสร้างให้อยู่ในรูปของวงจรรวม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(Integrated Circuit: IC)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เพียงตัวเดียว ทำให้ง่ายต่อการนำไปใช้งาน ภายในหน่วยประมวลผลกลางจะมีส่วนประกอบย่อย ๆ ที่สำคัญ 3 ส่วน</a:t>
            </a:r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คือ</a:t>
            </a:r>
          </a:p>
          <a:p>
            <a:pPr algn="thaiDist"/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th-TH" sz="2800" dirty="0" smtClean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th-TH" sz="2800" dirty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หน่วยคำนวณทางคณิตศาสตร์และตรรกะ </a:t>
            </a:r>
            <a:r>
              <a:rPr lang="en-US" sz="2800" dirty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(Arithmetic and Logic Unit : ALU)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เป็นหน่วยที่ทำหน้าที่ประมวลผลโดยโดยวิธีทางคณิตศาสตร์ เช่น บวก ลบ คูณ หาร หรือ ทำหน้าที่ประมวลผลทางตรรกะ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logic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เช่น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AND, OR, NOT, COMPLEMENT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 อีกทั้งยังทำหน้าที่ในการเปรียบเทียบค่าต่าง ๆ อีกด้วย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3570349"/>
      </p:ext>
    </p:extLst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40060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1.3.1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หน่วยประมวลผลกลาง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(Central Processing Unit : CPU)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sz="2800" dirty="0" smtClean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</a:t>
            </a:r>
            <a:r>
              <a:rPr lang="th-TH" sz="2800" dirty="0" smtClean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</a:t>
            </a:r>
            <a:r>
              <a:rPr lang="th-TH" sz="2800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หน่วยเก็บข้อมูลชั่วคราว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(Register)</a:t>
            </a:r>
            <a:r>
              <a:rPr lang="en-US" sz="2800" dirty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เป็นหน่วยความจำขนาดเล็ก ทำหน้าที่เป็นที่พักข้อมูลชั่วคราวก่อนที่จะถูกนำไปประมวลผล โดยปกติแล้วในหน่วยประมวลผลกลางจะมีหน่วยเก็บข้อมูลชั่วคราว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(Register)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สำหรับเก็บข้อมูลได้ไม่เกิน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64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ตัว การอ้างอิงข้อมูลของหน่วยเก็บข้อมูลชั่วคราว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(Register)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จะมีความเร็วเท่ากับความเร็วของหน่วยประมวลผลกลาง เพราะเป็นหน่วยความจำส่วนที่อยู่ภายในตัวหน่วยประมวลผลกลาง จึงไม่จำเป็นต้องไปอ้างอิงถึงตำแหน่งภายนอกของหน่วยประมวลผล (ศัพท์บัญญัติ ราชบัณฑิตยสถาน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, 25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4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	</a:t>
            </a:r>
            <a:r>
              <a:rPr lang="th-TH" sz="2800" b="1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3</a:t>
            </a:r>
            <a:r>
              <a:rPr lang="th-TH" sz="2800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หน่วยควบคุม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(Control Unit)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เป็นเสมือนหน่วยบัญชาการ ทำหน้าที่กำหนดจังหวะการทำงานต่าง ๆ ของระบบคอมพิวเตอร์ โดยไม่เว้นแม้แต่ส่วนประกอบอื่น ๆ ของ หน่วยประมวลผลกลาง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CPU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นอกจากนี้ยังทำหน้าที่ควบคุมการส่งข้อมูลระหว่างหน่วยงานต่าง ๆ ในระบบคอมพิวเตอร์อีกด้วย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889083"/>
      </p:ext>
    </p:extLst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571805" cy="5040560"/>
          </a:xfrm>
        </p:spPr>
        <p:txBody>
          <a:bodyPr/>
          <a:lstStyle/>
          <a:p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1.3.2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(Memory Unit)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เป็นหน่วยความจำที่ทำหน้าที่เก็บข้อมูลต่างๆ ในระบบคอมพิวเตอร์ ไม่ว่าจะเป็น ข้อมูลตัวเลขหรือข้อความ หรือชุดคำสั่งต่าง ๆ ที่ใช้ในการสั่งการทำงานระบบคอมพิวเตอร์ โดยทั่วไปแล้วหน่วยความจำจะถูกสร้างมาบนวงจรรวม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(Integrated Circuit: IC)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เพื่อให้มีความจุสูงแต่มีขนาดเล็ก ดังนั้นข้อมูลที่เก็บในหน่วยความจำจะมีสถานะเพียงแค่เปิดวงจร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(0)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หรือปิดวงจร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(1)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เท่านั้น หน่วยความจำสามารถแบ่งออกได้เป็นสองประเภทใหญ่ ๆ คือ</a:t>
            </a:r>
            <a:endParaRPr lang="en-US" sz="2800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en-US" sz="2800" b="1" dirty="0">
                <a:latin typeface="TH Niramit AS" panose="02000506000000020004" pitchFamily="2" charset="-34"/>
                <a:cs typeface="TH Niramit AS" panose="02000506000000020004" pitchFamily="2" charset="-34"/>
              </a:rPr>
              <a:t>     </a:t>
            </a:r>
            <a:r>
              <a:rPr lang="en-US" sz="2800" b="1" dirty="0" smtClean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</a:t>
            </a:r>
            <a:r>
              <a:rPr lang="en-US" sz="2800" b="1" dirty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. ROM (Read Only Memory)</a:t>
            </a:r>
            <a:r>
              <a:rPr lang="en-US" sz="2800" dirty="0">
                <a:solidFill>
                  <a:schemeClr val="accent6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เป็นหน่วยความจำส่วนที่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CPU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สามารถอ่านข้อมูลออกมาใช้งานได้ตามวิธีการปกติ แต่เมื่อต้องการจะเขียนข้อมูลลงไปจะต้องใช้วิธีการพิเศษ ทำให้ต้องมีวงจรในการเขียนข้อมูลโดยเฉพาะ ข้อดีของหน่วยความจำชนิดนี้ก็คือ ข้อมูลที่เขียนลงไปจะคงอยู่ไปตลอดแม้ว่าจะมีการปิดเครื่องคอมพิวเตอร์ไปแล้วก็ตาม ดังนั้น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ROM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จึงมักจะถูกใช้เก็บชุดคำสั่งที่ใช้เริ่มต้นการทำงานของเครื่องคอมพิวเตอร์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3616258"/>
      </p:ext>
    </p:extLst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571805" cy="5040560"/>
          </a:xfrm>
        </p:spPr>
        <p:txBody>
          <a:bodyPr/>
          <a:lstStyle/>
          <a:p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1.3.2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หน่วยความจำ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(Memory Unit)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endParaRPr lang="th-TH" sz="2800" dirty="0" smtClean="0">
              <a:solidFill>
                <a:srgbClr val="FFFF0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  <a:p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2. RAM (Random Access Memory)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เป็นหน่วยความจำที่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CPU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สามารถอ่านเขียนข้อมูลได้ตามวิธีการปกติสามารถเปลี่ยนแปลงข้อมูลภายในได้ตลอดเวลา บางครั้ง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RAM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จึงมักจะถูกนำไปใช้เก็บข้อมูลระหว่างการทำงานของระบบ แต่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RAM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ก็มีข้อเสียคือข้อมูลที่เก็บไว้ทั้งหมดจะสูญหายไปทันที หากไม่มีไฟฟ้าในการทำงาน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2763666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en-US" sz="2800" b="1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1.3.3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หน่วยนำข้อมูลเข้าและหน่วยแสดงผลข้อมูลออก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(I/O Unit)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เป็นหน่วยที่เปรียบเสมือนระบบประสาทของเครื่องคอมพิวเตอร์ ทำหน้าที่รับการติดต่อประสานงานกับภายนอกระบบ และแสดงผลที่ได้ออกมา เช่น คีย์บอร์ด จอภาพ ลำโพง อุปกรณ์บันทึกข้อมูลชนิดต่างๆ เป็นต้น โดยปกติแล้วเรามักจะแบ่งความหรูหราของเครื่องคอมพิวเตอร์โดยดูจากหน่วยนำข้อมูลเข้าและหน่วยแสดงผลเป็นส่วนใหญ่ เช่น ขนาดของจอภาพ ความจุของอุปกรณ์บันทึกข้อมูลชนิดต่างๆ เป็นต้น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29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1.3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0992869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แผนบริหารการสอน</a:t>
            </a:r>
            <a:r>
              <a:rPr lang="th-TH" altLang="th-TH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ประจำรายวิชา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2" y="908720"/>
            <a:ext cx="8661275" cy="5040559"/>
          </a:xfrm>
          <a:noFill/>
        </p:spPr>
        <p:txBody>
          <a:bodyPr/>
          <a:lstStyle/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สัปดาห์ที่ 1: ระบบคอมพิวเตอร์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2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ไม</a:t>
            </a:r>
            <a:r>
              <a:rPr lang="th-TH" altLang="th-TH" sz="2800" dirty="0" err="1">
                <a:latin typeface="TH Niramit AS" pitchFamily="2" charset="-34"/>
                <a:cs typeface="TH Niramit AS" pitchFamily="2" charset="-34"/>
              </a:rPr>
              <a:t>โคร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โพรเซสเซอร์และ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ไมโครคอนโทรลเลอร์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3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ระบบ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จำนวน 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4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ภาษา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สำหรับเขียนโปรแกรม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คอมพิวเตอร์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5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: สถาปัตยกรรมคอมพิวเตอร์เบื้องต้น </a:t>
            </a:r>
            <a:endParaRPr lang="th-TH" alt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6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คำสั่ง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โอนย้ายข้อมูล </a:t>
            </a:r>
            <a:r>
              <a:rPr lang="th-TH" altLang="th-TH" sz="2800" dirty="0" err="1">
                <a:latin typeface="TH Niramit AS" pitchFamily="2" charset="-34"/>
                <a:cs typeface="TH Niramit AS" pitchFamily="2" charset="-34"/>
              </a:rPr>
              <a:t>แฟล็ก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และคำสั่ง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คณิตศาสตร์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US" altLang="th-TH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88753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dirty="0" smtClean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ชุดคำสั่ง 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(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เป็นเหมือนหัวใจ ในการสั่งงานให้คอมพิวเตอร์ทำตามสิ่งที่เขียนลงในชุดคำสั่ง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นั้น ๆ ซึ่งโดยรวมแล้วราคาของระบบคอมพิวเตอร์ที่ใช้งานอยู่ในปัจจุบันจะเป็นราคาของชุดคำสั่ง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เป็นส่วนใหญ่ ซึ่งความหมายโดยทั่วไปแล้วชุดคำสั่ง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คือ กลุ่มของคำสั่งที่กำหนดการให้คอมพิวเตอร์ทำงานอย่างใดอย่างหนึ่งเพื่อให้บรรลุเป้าหมายตามวัตถุประสงค์ที่ต้องการ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”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การพัฒนาระบบชุดคำสั่ง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ให้กับคอมพิวเตอร์จะมีการกำหนดประเภทของชุดคำสั่ง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ออกเป็น 3 ประเภท ดังนี้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30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ระบบซอฟต์แวร์ของคอมพิวเตอร์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3901558"/>
      </p:ext>
    </p:extLst>
  </p:cSld>
  <p:clrMapOvr>
    <a:masterClrMapping/>
  </p:clrMapOvr>
  <p:transition spd="med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1.4.1 ซอฟต์แวร์ระบบ (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System Software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ส่วนที่ทำหน้าที่ควบคุมการทำงานของฮาร์ดแวร์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hardware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โดยตรงเพื่อทำให้ระบบคอมพิวเตอร์ทำงานได้เกิดประสิทธิภาพสูงที่สุด ทำหน้าที่ให้บริการการสั่งงานฮาร์ดแวร์ ประสานการทำงานระหว่างโปรแกรมชุดคำสั่ง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ประเภทอื่น ๆ อำนวยความสะดวกในเรื่องของการรวมรายละเอียดการสั่งงานที่ซับซ้อนให้เหลือเพียงการสั่งงานง่าย ๆ เช่น การอ่านไฟล์จากจานบันทึกข้อมูล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disk drive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การจัดการไฟล์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file management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การจัดการผู้ใช้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user account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การป้องกันและรักษาความปลอดภัย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(protection and security)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เป็นต้น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31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ระบบซอฟต์แวร์ของคอมพิวเตอร์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58617589"/>
      </p:ext>
    </p:extLst>
  </p:cSld>
  <p:clrMapOvr>
    <a:masterClrMapping/>
  </p:clrMapOvr>
  <p:transition spd="med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1.4.2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คลังโปรแกรมระบบ (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System Library)</a:t>
            </a:r>
            <a:r>
              <a:rPr lang="en-US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เป็นส่วนที่รวบรวมการชุดคำสั่งการทำงานที่มีความซับซ้อน เพิ่มขึ้นมาจากชุดคำสั่งระบบ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System 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ทำหน้าที่ให้บริการการทำงานกับชุดคำสั่งประยุกต์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application 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เช่น ในซอฟต์แวร์ระบบอาจจะมีคำสั่งแค่อ่านเขียนไฟล์ แต่ในคลังโปรแกรมระบบอาจจะมีคำสั่งที่จัดการกับไฟล์หลาย ๆ ไฟล์ในรูปแบบของฐานข้อมูล เป็นต้น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32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ระบบซอฟต์แวร์ของคอมพิวเตอร์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4483324"/>
      </p:ext>
    </p:extLst>
  </p:cSld>
  <p:clrMapOvr>
    <a:masterClrMapping/>
  </p:clrMapOvr>
  <p:transition spd="med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908721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1.4.3 ซอฟต์แวร์ประยุกต์ (</a:t>
            </a:r>
            <a:r>
              <a:rPr lang="en-US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Application Software</a:t>
            </a:r>
            <a:r>
              <a:rPr lang="th-TH" sz="2800" b="1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)</a:t>
            </a:r>
            <a:r>
              <a:rPr lang="th-TH" sz="2800" dirty="0">
                <a:solidFill>
                  <a:srgbClr val="FFFF0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เป็นชุดคำสั่ง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ที่พัฒนาขึ้นมาเพื่อใช้กับงานกับงานด้านใดด้านหนึ่งโดยเฉพาะ ชุดคำสั่งประยุกต์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application 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อาจจะเป็นโปรแกรมชุดคำสั่ง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software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ที่พัฒนาขึ้นมาเองหรือซื้อมาในรูปแบบโปรแกรมสำเร็จรูป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application program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ก็ได้ ซึ่งในปัจจุบันมีโปรแกรมสำเร็จรูป (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application program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) แบ่งตามกลุ่มตามลักษณะการที่ใช้งาน เช่น ด้านการประมวลผลคำ ด้านการวิเคราะห์ข้อมูล หรือตารางทำงาน ด้านการเก็บและเลือกค้นข้อมูลเป็นระบบฐานข้อมูล ด้านกราฟิก และนำเสนอข้อมูลด้าน การติดต่อสื่อสารทางไกล ด้านการพิมพ์ตั้งโต๊ะ ด้านการลงทุนและจัดการการเงิน ด้านวิทยาศาสตร์และวิศวกรรม ด้านการจำลอง เกมและการตัดสินใจ เป็นต้น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33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1.4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ระบบซอฟต์แวร์ของคอมพิวเตอร์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0781938"/>
      </p:ext>
    </p:extLst>
  </p:cSld>
  <p:clrMapOvr>
    <a:masterClrMapping/>
  </p:clrMapOvr>
  <p:transition spd="med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27789" cy="5040560"/>
          </a:xfrm>
        </p:spPr>
        <p:txBody>
          <a:bodyPr/>
          <a:lstStyle/>
          <a:p>
            <a:r>
              <a:rPr lang="th-TH" sz="2800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    ความสัมพันธ์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กันระหว่างฮาร์ดแวร์และซอฟต์แวร์ประเภทต่าง ๆ สามารถที่จะเขียนให้อยู่ในรูปของแผนภูมิหัวหอม แสดงได้ดังภาพที่ 1.2  โดยส่วนของฮาร์ดแวร์จะอยู่ชั้นในสุด ถัดมาจะเป็นส่วนของคลังโปรแกรมระบบ </a:t>
            </a:r>
            <a:r>
              <a:rPr lang="en-US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(System Library)</a:t>
            </a:r>
            <a:r>
              <a:rPr lang="th-TH" sz="2800" dirty="0">
                <a:latin typeface="TH Niramit AS" panose="02000506000000020004" pitchFamily="2" charset="-34"/>
                <a:cs typeface="TH Niramit AS" panose="02000506000000020004" pitchFamily="2" charset="-34"/>
              </a:rPr>
              <a:t> และซอฟต์แวร์ประยุกต์ตามลำดับ โดยระบบในชั้นนอกจะเรียกใช้การบริการของระบบในชั้นในกว่าลงไปและคอยให้บริการแก่ระบบในชั้นที่อยู่ถัดออกมาจากตัวเอง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34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ความสัมพันธ์กันของส่วนประกอบต่าง ๆ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7377405"/>
      </p:ext>
    </p:extLst>
  </p:cSld>
  <p:clrMapOvr>
    <a:masterClrMapping/>
  </p:clrMapOvr>
  <p:transition spd="med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ความสัมพันธ์กันของส่วนประกอบต่าง ๆ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093" y="1052736"/>
            <a:ext cx="4392488" cy="423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31840" y="5373216"/>
            <a:ext cx="512948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12163D"/>
                </a:solidFill>
                <a:latin typeface="Tahoma" charset="-34"/>
              </a:defRPr>
            </a:lvl9pPr>
          </a:lstStyle>
          <a:p>
            <a:r>
              <a:rPr lang="th-TH" sz="24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ภาพที่ </a:t>
            </a:r>
            <a:r>
              <a:rPr lang="en-US" sz="2400" b="1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1.21</a:t>
            </a:r>
            <a:r>
              <a:rPr lang="th-TH" sz="2400" dirty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 แสดงแผนภูมิหัว</a:t>
            </a:r>
            <a:r>
              <a:rPr lang="th-TH" sz="2400" dirty="0" smtClean="0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หอม</a:t>
            </a:r>
            <a:r>
              <a:rPr lang="th-TH" sz="24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endParaRPr lang="en-US" sz="2400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1731254"/>
      </p:ext>
    </p:extLst>
  </p:cSld>
  <p:clrMapOvr>
    <a:masterClrMapping/>
  </p:clrMapOvr>
  <p:transition spd="med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571805" cy="5040560"/>
          </a:xfrm>
        </p:spPr>
        <p:txBody>
          <a:bodyPr/>
          <a:lstStyle/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      ระบบ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คอมพิวเตอร์ ประกอบไปด้วยส่วนสำคัญหลายส่วน เช่น ฮาร์ดแวร์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hardware)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ซอฟต์แวร์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software)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ส่วนบุคคล (</a:t>
            </a:r>
            <a:r>
              <a:rPr lang="en-US" sz="2800" dirty="0" err="1">
                <a:latin typeface="TH Niramit AS" pitchFamily="2" charset="-34"/>
                <a:cs typeface="TH Niramit AS" pitchFamily="2" charset="-34"/>
              </a:rPr>
              <a:t>peopleware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data)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เป็นต้น ซึ่งแต่ละส่วนมีความสัมพันธ์กันและสามารถทำงานโดยประสานงานกันเพื่อทำให้ระบบคอมพิวเตอร์ทำงานได้อย่างมีประสิทธิภาพสูงที่สุด ชนิดของคอมพิวเตอร์สามารถแบ่งคอมพิวเตอร์ตามรูปแบบการใช้งานได้เป็น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ชนิด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ได้แก่ </a:t>
            </a:r>
          </a:p>
          <a:p>
            <a:pPr algn="thaiDist"/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     1. คอมพิวเตอร์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ส่วนบุคคล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personal computer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algn="thaiDist"/>
            <a:r>
              <a:rPr lang="en-US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          2.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คอมพิวเตอร์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พกพา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mobile 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computer)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อุปกรณ์พกพา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mobile device)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endParaRPr 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     3. เครื่อง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ให้บริการขนาดกลาง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midrange servers)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endParaRPr 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          4. เมนเฟรม</a:t>
            </a:r>
            <a:r>
              <a:rPr lang="en-US" sz="28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(mainframe) </a:t>
            </a:r>
            <a:endParaRPr lang="th-TH" sz="2800" dirty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smtClean="0">
                <a:latin typeface="TH Niramit AS" pitchFamily="2" charset="-34"/>
                <a:cs typeface="TH Niramit AS" pitchFamily="2" charset="-34"/>
              </a:rPr>
              <a:t>           5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. ซุปเปอร์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คอมพิวเตอร์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supercomputer)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	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36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สรุป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7630700"/>
      </p:ext>
    </p:extLst>
  </p:cSld>
  <p:clrMapOvr>
    <a:masterClrMapping/>
  </p:clrMapOvr>
  <p:transition spd="med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จบการเรียนการสอน</a:t>
            </a:r>
            <a:endParaRPr lang="th-TH" altLang="th-TH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212976"/>
            <a:ext cx="7315200" cy="792088"/>
          </a:xfrm>
        </p:spPr>
        <p:txBody>
          <a:bodyPr/>
          <a:lstStyle/>
          <a:p>
            <a:r>
              <a:rPr lang="th-TH" altLang="th-TH" sz="4000" b="1" dirty="0" smtClean="0">
                <a:latin typeface="TH Niramit AS" panose="02000506000000020004" pitchFamily="2" charset="-34"/>
                <a:cs typeface="TH Niramit AS" panose="02000506000000020004" pitchFamily="2" charset="-34"/>
              </a:rPr>
              <a:t>สัปดาห์ที่ 1</a:t>
            </a:r>
            <a:endParaRPr lang="th-TH" altLang="th-TH" sz="4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แผนบริหารการสอนประจำรายวิชา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2" y="908720"/>
            <a:ext cx="8661275" cy="5040559"/>
          </a:xfrm>
          <a:noFill/>
        </p:spPr>
        <p:txBody>
          <a:bodyPr/>
          <a:lstStyle/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7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โปรแกรม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ภาษา</a:t>
            </a:r>
            <a:r>
              <a:rPr lang="th-TH" altLang="th-TH" sz="2800" dirty="0" err="1">
                <a:latin typeface="TH Niramit AS" pitchFamily="2" charset="-34"/>
                <a:cs typeface="TH Niramit AS" pitchFamily="2" charset="-34"/>
              </a:rPr>
              <a:t>แอสแซมบ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ลีเบื้องต้น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8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การ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ประกาศข้อมูล คำสั่งกระโดดและคำสั่งการกระทำซ้ำ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9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โครงสร้าง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ควบคุม  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สัปดาห์ที่ 10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โปรแกรม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ย่อยเบื้องต้น</a:t>
            </a:r>
            <a:endParaRPr lang="th-TH" alt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11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: การกระทำระดับบิต</a:t>
            </a:r>
            <a:endParaRPr lang="th-TH" alt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12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การ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อ้างแอดเดรสและการขัดจังหวะ 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US" altLang="th-TH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4</a:t>
            </a:fld>
            <a:endParaRPr lang="th-TH" altLang="th-TH" sz="240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56780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แผนบริหารการสอน</a:t>
            </a:r>
            <a:r>
              <a:rPr lang="th-TH" altLang="th-TH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ประจำรายวิชา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2" y="908720"/>
            <a:ext cx="8661275" cy="5040559"/>
          </a:xfrm>
          <a:noFill/>
        </p:spPr>
        <p:txBody>
          <a:bodyPr/>
          <a:lstStyle/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13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คำสั่ง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การจัดการกับสายข้อมูล</a:t>
            </a: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14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: คำสั่ง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ตารางและการสร้างแมค</a:t>
            </a:r>
            <a:r>
              <a:rPr lang="th-TH" altLang="th-TH" sz="2800" dirty="0" err="1">
                <a:latin typeface="TH Niramit AS" pitchFamily="2" charset="-34"/>
                <a:cs typeface="TH Niramit AS" pitchFamily="2" charset="-34"/>
              </a:rPr>
              <a:t>โคร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 </a:t>
            </a:r>
            <a:endParaRPr lang="th-TH" alt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15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: การฝึกทักษะการเขียนโปรแกรมภาษา</a:t>
            </a:r>
            <a:r>
              <a:rPr lang="th-TH" altLang="th-TH" sz="2800" dirty="0" err="1">
                <a:latin typeface="TH Niramit AS" pitchFamily="2" charset="-34"/>
                <a:cs typeface="TH Niramit AS" pitchFamily="2" charset="-34"/>
              </a:rPr>
              <a:t>แอสแซมบ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ลีเบื้องต้น </a:t>
            </a:r>
            <a:endParaRPr lang="th-TH" alt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สัปดาห์</a:t>
            </a:r>
            <a:r>
              <a:rPr lang="th-TH" altLang="th-TH" sz="2800" dirty="0">
                <a:latin typeface="TH Niramit AS" pitchFamily="2" charset="-34"/>
                <a:cs typeface="TH Niramit AS" pitchFamily="2" charset="-34"/>
              </a:rPr>
              <a:t>ที่ </a:t>
            </a:r>
            <a:r>
              <a:rPr lang="th-TH" altLang="th-TH" sz="2800" dirty="0" smtClean="0">
                <a:latin typeface="TH Niramit AS" pitchFamily="2" charset="-34"/>
                <a:cs typeface="TH Niramit AS" pitchFamily="2" charset="-34"/>
              </a:rPr>
              <a:t>16: สอบปลายภาค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  <a:p>
            <a:pPr marL="409575" indent="-409575">
              <a:spcAft>
                <a:spcPct val="75000"/>
              </a:spcAft>
              <a:buFontTx/>
              <a:buChar char="•"/>
            </a:pP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US" altLang="th-TH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5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56780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altLang="th-TH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การเรียนการสอนสัปดาห์ที่ </a:t>
            </a:r>
            <a:r>
              <a:rPr lang="th-TH" altLang="th-TH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หัวข้อเรื่อง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ระบบ</a:t>
            </a:r>
            <a:r>
              <a:rPr lang="th-TH" sz="40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คอมพิวเตอร์ (</a:t>
            </a:r>
            <a:r>
              <a:rPr lang="en-US" sz="40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Computer System</a:t>
            </a:r>
            <a:r>
              <a:rPr lang="th-TH" sz="40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)</a:t>
            </a:r>
            <a:endParaRPr lang="th-TH" altLang="th-TH" sz="40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431213" cy="4006850"/>
          </a:xfrm>
        </p:spPr>
        <p:txBody>
          <a:bodyPr/>
          <a:lstStyle/>
          <a:p>
            <a:pPr marL="381000" indent="-381000">
              <a:spcAft>
                <a:spcPct val="45000"/>
              </a:spcAft>
              <a:buFontTx/>
              <a:buAutoNum type="arabicPeriod"/>
            </a:pP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องค์ประกอบของระบบ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คอมพิวเตอร์</a:t>
            </a:r>
          </a:p>
          <a:p>
            <a:pPr marL="381000" indent="-381000">
              <a:spcAft>
                <a:spcPct val="45000"/>
              </a:spcAft>
              <a:buFontTx/>
              <a:buAutoNum type="arabicPeriod"/>
            </a:pP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ชนิดของ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คอมพิวเตอร์</a:t>
            </a:r>
          </a:p>
          <a:p>
            <a:pPr marL="381000" indent="-381000">
              <a:spcAft>
                <a:spcPct val="45000"/>
              </a:spcAft>
              <a:buFontTx/>
              <a:buAutoNum type="arabicPeriod"/>
            </a:pP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โครงสร้างของฮาร์ดแวร์ของระบบ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คอมพิวเตอร์</a:t>
            </a:r>
          </a:p>
          <a:p>
            <a:pPr marL="381000" indent="-381000">
              <a:spcAft>
                <a:spcPct val="45000"/>
              </a:spcAft>
              <a:buFontTx/>
              <a:buAutoNum type="arabicPeriod"/>
            </a:pP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ระบบซอฟต์แวร์ของคอมพิวเตอร์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7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th-TH" alt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เนื้อหาที่สอน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marL="0" indent="0" algn="thaiDist">
              <a:spcAft>
                <a:spcPct val="45000"/>
              </a:spcAft>
            </a:pP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1.1.1 ฮาร์ดแวร์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hardware)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เป็นอุปกรณ์ส่วนประกอบของเครื่องคอมพิวเตอร์ โดยแบ่งเป็น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5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ประเภท เช่น อุปกรณ์รับข้อมูล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input),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อุปกรณ์นำส่งข้อมูล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output),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อุปกรณ์ประมวลผลข้อมูล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system unit),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อุปกรณ์จัดเก็บข้อมูล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storage device),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และอุปกรณ์ที่ใช้ในการติดต่อสื่อสารและนำส่งข้อมูล (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communication device)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เป็นต้น </a:t>
            </a:r>
            <a:endParaRPr lang="th-TH" sz="2800" dirty="0" smtClean="0">
              <a:latin typeface="TH Niramit AS" pitchFamily="2" charset="-34"/>
              <a:cs typeface="TH Niramit AS" pitchFamily="2" charset="-34"/>
            </a:endParaRPr>
          </a:p>
          <a:p>
            <a:pPr marL="0" indent="0" algn="thaiDist">
              <a:spcAft>
                <a:spcPct val="45000"/>
              </a:spcAft>
            </a:pP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1.1.2</a:t>
            </a:r>
            <a:r>
              <a:rPr lang="th-TH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ซอฟต์แวร์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software)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คือ ส่วนของโปรแกรมภาษาชุดคำสั่งที่เขียนขึ้นมาเพื่อกำหนดขั้นตอนการทำงานต่างๆ ของระบบคอมพิวเตอร์ ตามหน้าที่หรือจุดประสงค์ที่ผู้เขียนโปรแกรมต้องการ เช่น 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Window, </a:t>
            </a:r>
            <a:r>
              <a:rPr lang="en-US" sz="2800" dirty="0" err="1">
                <a:latin typeface="TH Niramit AS" pitchFamily="2" charset="-34"/>
                <a:cs typeface="TH Niramit AS" pitchFamily="2" charset="-34"/>
              </a:rPr>
              <a:t>Winamp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en-US" sz="2800" dirty="0" err="1">
                <a:latin typeface="TH Niramit AS" pitchFamily="2" charset="-34"/>
                <a:cs typeface="TH Niramit AS" pitchFamily="2" charset="-34"/>
              </a:rPr>
              <a:t>Winzip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, Word-Processor, Power-DVD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เป็นต้น</a:t>
            </a:r>
            <a:endParaRPr lang="th-TH" altLang="th-TH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8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องค์ประกอบของระบบคอมพิวเตอร์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5021389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675" y="1185863"/>
            <a:ext cx="8571805" cy="4006850"/>
          </a:xfrm>
        </p:spPr>
        <p:txBody>
          <a:bodyPr/>
          <a:lstStyle/>
          <a:p>
            <a:pPr algn="thaiDist"/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1.1.3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ส่วนบุคคล (</a:t>
            </a:r>
            <a:r>
              <a:rPr lang="en-US" sz="2800" b="1" dirty="0" err="1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peopleware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)</a:t>
            </a:r>
            <a:r>
              <a:rPr lang="en-US" sz="2800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คือ บุคลากรที่ส่วนเกี่ยวข้อง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กับคอมพิวเตอร์ เช่น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ผู้ใช้งาน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ทั่วไป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นักเขียนโปรแกรมภาษาชุดคำสั่ง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นักวิเคราะห์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และออก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ระบบ เป็นต้น 	</a:t>
            </a:r>
            <a:r>
              <a:rPr lang="en-US" sz="2800" b="1" dirty="0" smtClean="0">
                <a:latin typeface="TH Niramit AS" pitchFamily="2" charset="-34"/>
                <a:cs typeface="TH Niramit AS" pitchFamily="2" charset="-34"/>
              </a:rPr>
              <a:t>     </a:t>
            </a:r>
            <a:endParaRPr lang="th-TH" sz="2800" b="1" dirty="0" smtClean="0">
              <a:latin typeface="TH Niramit AS" pitchFamily="2" charset="-34"/>
              <a:cs typeface="TH Niramit AS" pitchFamily="2" charset="-34"/>
            </a:endParaRPr>
          </a:p>
          <a:p>
            <a:pPr algn="thaiDist"/>
            <a:r>
              <a:rPr lang="th-TH" sz="28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1.1.4 </a:t>
            </a:r>
            <a:r>
              <a:rPr lang="th-TH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ข้อมูล (</a:t>
            </a:r>
            <a:r>
              <a:rPr lang="en-US" sz="2800" b="1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data)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คือ ข้อมูลที่เก็บอยู่ในระบบคอมพิวเตอร์เพื่อนำไปใช้งาน</a:t>
            </a:r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ให้ตรง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ตามวัตถุประสงค์ของผู้ใช้งาน อาจเป็นได้หลายรูปแบบ เช่น รหัสของข้อมูลในรูปแบบ</a:t>
            </a:r>
          </a:p>
          <a:p>
            <a:pPr algn="thaiDist"/>
            <a:r>
              <a:rPr lang="th-TH" sz="2800" dirty="0" smtClean="0">
                <a:latin typeface="TH Niramit AS" pitchFamily="2" charset="-34"/>
                <a:cs typeface="TH Niramit AS" pitchFamily="2" charset="-34"/>
              </a:rPr>
              <a:t>ต่างๆ ตัวอักขระ ตัวเลข รูปภาพ เสียง และ วิดีโอ เป็นต้น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483768" y="6200775"/>
            <a:ext cx="4752528" cy="476250"/>
          </a:xfrm>
        </p:spPr>
        <p:txBody>
          <a:bodyPr/>
          <a:lstStyle/>
          <a:p>
            <a:r>
              <a:rPr lang="en-IE" alt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anose="02000506000000020004" pitchFamily="2" charset="-34"/>
              </a:rPr>
              <a:t>Microcomputer and Assembly Language 2015</a:t>
            </a:r>
            <a:endParaRPr lang="en-IE" altLang="th-TH" sz="2400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24C5-D84E-4C45-B30F-CD6D6CB3E04A}" type="slidenum">
              <a:rPr lang="en-US" altLang="th-TH" sz="240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pPr/>
              <a:t>9</a:t>
            </a:fld>
            <a:endParaRPr lang="th-TH" altLang="th-TH" sz="2400" dirty="0">
              <a:solidFill>
                <a:schemeClr val="accent6">
                  <a:lumMod val="60000"/>
                  <a:lumOff val="40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1.1 </a:t>
            </a:r>
            <a:r>
              <a:rPr lang="th-TH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Niramit AS" pitchFamily="2" charset="-34"/>
                <a:cs typeface="TH Niramit AS" pitchFamily="2" charset="-34"/>
              </a:rPr>
              <a:t>องค์ประกอบของระบบคอมพิวเตอร์ </a:t>
            </a:r>
            <a:endParaRPr lang="th-TH" altLang="th-TH" b="1" dirty="0">
              <a:solidFill>
                <a:schemeClr val="accent6">
                  <a:lumMod val="60000"/>
                  <a:lumOff val="40000"/>
                </a:schemeClr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3256749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Training presentation- Access 2003—Get to know Access">
  <a:themeElements>
    <a:clrScheme name="งานนำเสนอการฝึกอบรม- Access 2003—ทำความรู้จักกับ Access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งานนำเสนอการฝึกอบรม- Access 2003—ทำความรู้จักกับ Acce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altLang="th-T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-34"/>
          </a:defRPr>
        </a:defPPr>
      </a:lstStyle>
    </a:lnDef>
  </a:objectDefaults>
  <a:extraClrSchemeLst>
    <a:extraClrScheme>
      <a:clrScheme name="งานนำเสนอการฝึกอบรม- Access 2003—ทำความรู้จักกับ A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งานนำเสนอการฝึกอบรม- Access 2003—ทำความรู้จักกับ Access 14">
        <a:dk1>
          <a:srgbClr val="7B7A8E"/>
        </a:dk1>
        <a:lt1>
          <a:srgbClr val="FFFFFF"/>
        </a:lt1>
        <a:dk2>
          <a:srgbClr val="9B9AB3"/>
        </a:dk2>
        <a:lt2>
          <a:srgbClr val="FF6600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Access 2003—Get to know Access</Template>
  <TotalTime>122</TotalTime>
  <Words>2936</Words>
  <Application>Microsoft Office PowerPoint</Application>
  <PresentationFormat>นำเสนอทางหน้าจอ (4:3)</PresentationFormat>
  <Paragraphs>264</Paragraphs>
  <Slides>37</Slides>
  <Notes>37</Notes>
  <HiddenSlides>1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37</vt:i4>
      </vt:variant>
    </vt:vector>
  </HeadingPairs>
  <TitlesOfParts>
    <vt:vector size="38" baseType="lpstr">
      <vt:lpstr>Training presentation- Access 2003—Get to know Access</vt:lpstr>
      <vt:lpstr>Microcomputer and Assembly Language</vt:lpstr>
      <vt:lpstr>เอกสารประกอบการสอน</vt:lpstr>
      <vt:lpstr>แผนบริหารการสอนประจำรายวิชา</vt:lpstr>
      <vt:lpstr>แผนบริหารการสอนประจำรายวิชา</vt:lpstr>
      <vt:lpstr>แผนบริหารการสอนประจำรายวิชา</vt:lpstr>
      <vt:lpstr>การเรียนการสอนสัปดาห์ที่ 1</vt:lpstr>
      <vt:lpstr>เนื้อหาที่สอน</vt:lpstr>
      <vt:lpstr>1.1 องค์ประกอบของระบบคอมพิวเตอร์ </vt:lpstr>
      <vt:lpstr>1.1 องค์ประกอบของระบบคอมพิวเตอร์ </vt:lpstr>
      <vt:lpstr>1.2 ชนิดของคอมพิวเตอร์ </vt:lpstr>
      <vt:lpstr>1.2 ชนิดของคอมพิวเตอร์ </vt:lpstr>
      <vt:lpstr>1.2 ชนิดของคอมพิวเตอร์ </vt:lpstr>
      <vt:lpstr>ชนิดของคอมพิวเตอร์ </vt:lpstr>
      <vt:lpstr>ภาพที่ 1.1 -1.4 แสดงภาพซุปเปอร์คอมพิวเตอร์ (super computer)   ที่มา: Lady Spor.2010</vt:lpstr>
      <vt:lpstr>ชนิดของคอมพิวเตอร์ </vt:lpstr>
      <vt:lpstr>ภาพที่ 1.5 - 1.7 แสดงภาพเมนเฟรม (mainframe)                    ที่มา: wordpress.2014</vt:lpstr>
      <vt:lpstr>ชนิดของคอมพิวเตอร์ </vt:lpstr>
      <vt:lpstr>ภาพที่ 1.9 แสดงภาพมินิคอมพิวเตอร์ (minicomputer) ที่มา: suwanpaiboon.2014</vt:lpstr>
      <vt:lpstr>ชนิดของคอมพิวเตอร์ </vt:lpstr>
      <vt:lpstr>ภาพที่ 1.10 – 1.11 แสดงภาพไมโครคอมพิวเตอร์ (microcomputer/personal computer) ที่มา: signalbattalion 3rd.2002</vt:lpstr>
      <vt:lpstr>ชนิดของคอมพิวเตอร์ </vt:lpstr>
      <vt:lpstr>ชนิดของคอมพิวเตอร์ </vt:lpstr>
      <vt:lpstr>ชนิดของคอมพิวเตอร์ </vt:lpstr>
      <vt:lpstr>1.3 โครงสร้างของฮาร์ดแวร์ของระบบคอมพิวเตอร์ </vt:lpstr>
      <vt:lpstr>1.3 โครงสร้างของฮาร์ดแวร์ของระบบคอมพิวเตอร์ </vt:lpstr>
      <vt:lpstr>1.3 โครงสร้างของฮาร์ดแวร์ของระบบคอมพิวเตอร์ </vt:lpstr>
      <vt:lpstr>1.3 โครงสร้างของฮาร์ดแวร์ของระบบคอมพิวเตอร์ </vt:lpstr>
      <vt:lpstr>1.3 โครงสร้างของฮาร์ดแวร์ของระบบคอมพิวเตอร์ </vt:lpstr>
      <vt:lpstr>1.3 โครงสร้างของฮาร์ดแวร์ของระบบคอมพิวเตอร์ </vt:lpstr>
      <vt:lpstr>1.4 ระบบซอฟต์แวร์ของคอมพิวเตอร์</vt:lpstr>
      <vt:lpstr>1.4 ระบบซอฟต์แวร์ของคอมพิวเตอร์</vt:lpstr>
      <vt:lpstr>1.4 ระบบซอฟต์แวร์ของคอมพิวเตอร์</vt:lpstr>
      <vt:lpstr>1.4 ระบบซอฟต์แวร์ของคอมพิวเตอร์</vt:lpstr>
      <vt:lpstr>ความสัมพันธ์กันของส่วนประกอบต่าง ๆ</vt:lpstr>
      <vt:lpstr>ความสัมพันธ์กันของส่วนประกอบต่าง ๆ</vt:lpstr>
      <vt:lpstr>สรุป</vt:lpstr>
      <vt:lpstr>จบการเรียนการสอน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Microsoft® Office  Access 2003</dc:title>
  <dc:creator>Mooky</dc:creator>
  <cp:lastModifiedBy>lab11</cp:lastModifiedBy>
  <cp:revision>38</cp:revision>
  <dcterms:created xsi:type="dcterms:W3CDTF">2015-03-31T16:40:18Z</dcterms:created>
  <dcterms:modified xsi:type="dcterms:W3CDTF">2015-04-02T10:02:51Z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TC100868571054</vt:lpwstr>
  </property>
</Properties>
</file>