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sldIdLst>
    <p:sldId id="434" r:id="rId2"/>
    <p:sldId id="257" r:id="rId3"/>
    <p:sldId id="279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4" r:id="rId45"/>
    <p:sldId id="323" r:id="rId46"/>
    <p:sldId id="325" r:id="rId47"/>
    <p:sldId id="326" r:id="rId48"/>
    <p:sldId id="327" r:id="rId49"/>
    <p:sldId id="328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69" r:id="rId90"/>
    <p:sldId id="371" r:id="rId91"/>
    <p:sldId id="372" r:id="rId92"/>
    <p:sldId id="373" r:id="rId93"/>
    <p:sldId id="374" r:id="rId94"/>
    <p:sldId id="375" r:id="rId95"/>
    <p:sldId id="376" r:id="rId96"/>
    <p:sldId id="377" r:id="rId97"/>
    <p:sldId id="378" r:id="rId98"/>
    <p:sldId id="379" r:id="rId99"/>
    <p:sldId id="380" r:id="rId100"/>
    <p:sldId id="381" r:id="rId101"/>
    <p:sldId id="382" r:id="rId102"/>
    <p:sldId id="383" r:id="rId103"/>
    <p:sldId id="384" r:id="rId104"/>
    <p:sldId id="385" r:id="rId105"/>
    <p:sldId id="386" r:id="rId106"/>
    <p:sldId id="387" r:id="rId107"/>
    <p:sldId id="388" r:id="rId108"/>
    <p:sldId id="390" r:id="rId109"/>
    <p:sldId id="391" r:id="rId110"/>
    <p:sldId id="392" r:id="rId111"/>
    <p:sldId id="389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  <p:sldId id="401" r:id="rId121"/>
    <p:sldId id="402" r:id="rId122"/>
    <p:sldId id="403" r:id="rId123"/>
    <p:sldId id="404" r:id="rId124"/>
    <p:sldId id="405" r:id="rId125"/>
    <p:sldId id="406" r:id="rId126"/>
    <p:sldId id="407" r:id="rId127"/>
    <p:sldId id="408" r:id="rId128"/>
    <p:sldId id="409" r:id="rId129"/>
    <p:sldId id="410" r:id="rId130"/>
    <p:sldId id="411" r:id="rId131"/>
    <p:sldId id="412" r:id="rId132"/>
    <p:sldId id="413" r:id="rId133"/>
    <p:sldId id="414" r:id="rId134"/>
    <p:sldId id="415" r:id="rId135"/>
    <p:sldId id="416" r:id="rId136"/>
    <p:sldId id="417" r:id="rId137"/>
    <p:sldId id="418" r:id="rId138"/>
    <p:sldId id="419" r:id="rId139"/>
    <p:sldId id="420" r:id="rId140"/>
    <p:sldId id="421" r:id="rId141"/>
    <p:sldId id="423" r:id="rId142"/>
    <p:sldId id="424" r:id="rId143"/>
    <p:sldId id="426" r:id="rId144"/>
    <p:sldId id="427" r:id="rId145"/>
    <p:sldId id="428" r:id="rId146"/>
    <p:sldId id="429" r:id="rId147"/>
    <p:sldId id="430" r:id="rId148"/>
    <p:sldId id="431" r:id="rId149"/>
    <p:sldId id="432" r:id="rId150"/>
    <p:sldId id="282" r:id="rId1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FCD4AC2B-78F8-4067-BC67-11C05FD8E953}">
          <p14:sldIdLst>
            <p14:sldId id="434"/>
            <p14:sldId id="257"/>
            <p14:sldId id="279"/>
            <p14:sldId id="281"/>
            <p14:sldId id="283"/>
            <p14:sldId id="284"/>
            <p14:sldId id="285"/>
            <p14:sldId id="286"/>
            <p14:sldId id="287"/>
            <p14:sldId id="288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90"/>
            <p14:sldId id="391"/>
            <p14:sldId id="392"/>
            <p14:sldId id="389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3"/>
            <p14:sldId id="424"/>
            <p14:sldId id="426"/>
            <p14:sldId id="427"/>
            <p14:sldId id="428"/>
            <p14:sldId id="429"/>
            <p14:sldId id="430"/>
            <p14:sldId id="431"/>
            <p14:sldId id="432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96" autoAdjust="0"/>
  </p:normalViewPr>
  <p:slideViewPr>
    <p:cSldViewPr>
      <p:cViewPr>
        <p:scale>
          <a:sx n="90" d="100"/>
          <a:sy n="90" d="100"/>
        </p:scale>
        <p:origin x="-155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2AE0F-5D75-44DC-8702-C7E52CF92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1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0DE67-332D-4554-9761-C39605760DE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109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A8E83-0778-4DF4-9A09-A4A0D74D0386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545F-A913-4668-9359-6E0492467058}" type="slidenum">
              <a:rPr lang="en-US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9725" y="2352675"/>
            <a:ext cx="3581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9725" y="3238500"/>
            <a:ext cx="3581400" cy="485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59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291263" y="390525"/>
            <a:ext cx="2081212" cy="55530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7625" y="390525"/>
            <a:ext cx="6091238" cy="55530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56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34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3095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57275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91075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4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910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29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07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0249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57356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390525"/>
            <a:ext cx="830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7275" y="1676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168427"/>
            <a:ext cx="2808312" cy="836637"/>
          </a:xfrm>
        </p:spPr>
        <p:txBody>
          <a:bodyPr/>
          <a:lstStyle/>
          <a:p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SDU – Computer Science </a:t>
            </a:r>
          </a:p>
          <a:p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2015</a:t>
            </a:r>
            <a:endParaRPr lang="en-US" b="1" dirty="0">
              <a:latin typeface="TH Niramit AS" pitchFamily="2" charset="-34"/>
              <a:cs typeface="TH Niramit AS" pitchFamily="2" charset="-34"/>
            </a:endParaRPr>
          </a:p>
          <a:p>
            <a:endParaRPr lang="en-US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88024" y="1844824"/>
            <a:ext cx="4355976" cy="1796405"/>
          </a:xfrm>
        </p:spPr>
        <p:txBody>
          <a:bodyPr/>
          <a:lstStyle/>
          <a:p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เทคนิคและเทคโนโลยีต่าง ๆ ในการสื่อสารแบบ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ไร้สายและเคลื่อนที่</a:t>
            </a:r>
            <a:endParaRPr lang="en-US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059832" y="2204864"/>
            <a:ext cx="648072" cy="9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th-TH" sz="6600" b="1" dirty="0" smtClean="0">
                <a:solidFill>
                  <a:srgbClr val="FFFFFF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endParaRPr lang="en-US" sz="6600" b="1" dirty="0">
              <a:solidFill>
                <a:srgbClr val="FFFFFF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27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ความหมายของการสื่อสารไร้สาย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b="1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แต่การสื่อสาร ไร้สายนั้นได้กาจัดอุปสรรคในเรื่องระยะทางระหว่างฝ่ายผู้รับและฝ่ายผู้ส่งให้หมดไป และด้วยเหตุผลนี้เองที่เป็นคุณสมบัติที่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สำคัญที่สุด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สื่อสารไร้สายได้รับความนิยมเป็นอย่างมาก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สำหรับอุปกรณ์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ไร้สายที่ใช้และเห็นอยู่ในชีวิตประจาวันทั่วไปนั้นมีอยู่มากมายหลายประเภทซึ่ง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จำแนก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เป็นอุปกรณ์ ไร้สายในระยะใกล้ เช่น รีโมตควบคุมอุปกรณ์ต่าง ๆ ของรถยนต์ (รีโมตโทรทัศน์ รีโมตเครื่องปรับอากาศ) หรือของเด็กเล่น (รีโมตบังคับเครื่องเล่นรถยนต์) และอุปกรณ์ไร้สายในระยะไกล เช่น โทรศัพท์เคลื่อนที่ จานดาวเทียม เครื่อง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หาตำแหน่ง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พิกัดด้วยดาวเทียม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GPS 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เครื่องรับวิทยุ เป็น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ต้น</a:t>
            </a:r>
            <a:endParaRPr lang="en-US" sz="2800" dirty="0"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2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การเชื่อมต่อของเครือข่ายไร้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84076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2.1) การเชื่อมต่อด้วยคลื่นความถี่วิทยุ (</a:t>
            </a:r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Radio Frequency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 RF) </a:t>
            </a:r>
            <a:endParaRPr lang="th-TH" sz="28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การสื่อสารที่อาศัยคลื่นความถี่วิทยุเป็นสื่อกลางในการรับส่งข้อมูลระหว่างจุด ซึ่งอยู่ในรูปแบบของระบบเครือข่ายแลนแบบไร้สายซึ่งมีคุณสมบัติที่เด่นชัด คือ เป็นช่วงคลื่นที่สามารถสร้างขึ้นใช้งานได้ง่าย ส่งไปได้ระยะทางไกลๆ สามารถเดินทางผ่านวัตถุกีดขวางต่าง ๆ ได้เป็นอย่างดี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17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การเชื่อมต่อของเครือข่ายไร้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24744"/>
            <a:ext cx="7308304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2.1) การเชื่อมต่อด้วยคลื่นความถี่วิทยุ (</a:t>
            </a:r>
            <a:r>
              <a:rPr lang="en-US" sz="2800" b="1" dirty="0" err="1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RadioFrequency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 RF) 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และยังเดินทางออกจาก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แหล่งกำเนิดไป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ทุกทิศทุกทาง คลื่นวิทยุที่ใช้อยู่ย่านความถี่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ISM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ซึ่งเป็นย่านความถี่เสรีหรือความถี่สาธารณะสามารถใช้งานโดยไม่ต้องขออนุญาต โดยแต่ละประเทศมีช่องสัญญาณที่อนุญาตให้ใช้งานแตกต่างกัน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สำหรับประเทศ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ไทย กระทรวงเทคโนโลยีสารสนเทศและการสื่อสารได้ออกคู่มือประกอบการกฎกระทรวง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เรื่องกำหนดให้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เครื่องวิทยุคมนาคมและสถานีวิทยุคมนาคมบางประเภทได้รับยกเว้นไม่ต้องได้รับใบอนุญาต พ.ศ.2547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ได้กำหนดให้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เครื่องวิทยุคมนาคมที่ใช้งานเครือข่ายแลนไร้สายในย่านความถี่ 2.4-2.5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และมีกาลังส่งไม่เกิน 100 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mW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เป็นคลื่นวิทยุคมนาคมที่ได้รับยกเว้นไม่ต้องได้รับใบอนุญาต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35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การเชื่อมต่อของเครือข่ายไร้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2.2) การเชื่อมต่อด้วยอินฟราเรด </a:t>
            </a:r>
            <a:r>
              <a:rPr lang="th-TH" sz="2800" dirty="0" smtClean="0">
                <a:cs typeface="TH Niramit AS"/>
              </a:rPr>
              <a:t>ถูกนำไปใช้</a:t>
            </a:r>
            <a:r>
              <a:rPr lang="th-TH" sz="2800" dirty="0">
                <a:cs typeface="TH Niramit AS"/>
              </a:rPr>
              <a:t>อย่างกว้างขวางในการสื่อสารระยะใกล้ เช่น </a:t>
            </a:r>
            <a:r>
              <a:rPr lang="th-TH" sz="2800" dirty="0" smtClean="0">
                <a:cs typeface="TH Niramit AS"/>
              </a:rPr>
              <a:t>รีโมตสำหรับควบคุม</a:t>
            </a:r>
            <a:r>
              <a:rPr lang="th-TH" sz="2800" dirty="0">
                <a:cs typeface="TH Niramit AS"/>
              </a:rPr>
              <a:t>วิทยุ โทรทัศน์ และ</a:t>
            </a:r>
            <a:r>
              <a:rPr lang="th-TH" sz="2800" dirty="0" err="1">
                <a:cs typeface="TH Niramit AS"/>
              </a:rPr>
              <a:t>วิดีทัศน์</a:t>
            </a:r>
            <a:r>
              <a:rPr lang="th-TH" sz="2800" dirty="0">
                <a:cs typeface="TH Niramit AS"/>
              </a:rPr>
              <a:t> เป็นต้น อินฟราเรดเป็นหน่วยหนึ่งของสเปกตรัมแม่เหล็กไฟฟ้าที่อยู่เหนือคลื่นวิทยุ</a:t>
            </a:r>
            <a:r>
              <a:rPr lang="th-TH" sz="2800" dirty="0" smtClean="0">
                <a:cs typeface="TH Niramit AS"/>
              </a:rPr>
              <a:t>และต่ำกว่า</a:t>
            </a:r>
            <a:r>
              <a:rPr lang="th-TH" sz="2800" dirty="0">
                <a:cs typeface="TH Niramit AS"/>
              </a:rPr>
              <a:t>แสงที่มองเห็น โดยแสงอินฟราเรดสามารถใช้รับส่งข้อมูลได้ คุณสมบัติเด่นของการรับส่งข้อมูลผ่านคลื่นอินฟราเรด คือ เดินทางเป็นแนวตรงราคาถูก และง่ายต่อการผลิตใช้งาน แต่คลื่นประเภทนี้มีข้อจากัด คือ ไม่สามารถเดินทางผ่านวัตถุหรือสิ่งกีดขวางได้แม้ว่าอุปกรณ์ทั้งสองชั้นนั้นจะใช้ความถี่เดียวกัน ยิ่งไปกว่านั้นอุปกรณ์ที่ใช้คลื่นอินฟราเรดยังปลอดภัยต่อการถูกลักลอบดักฟังสัญญาณ ด้วยคุณสมบัติ</a:t>
            </a:r>
            <a:r>
              <a:rPr lang="th-TH" sz="2800" dirty="0" smtClean="0">
                <a:cs typeface="TH Niramit AS"/>
              </a:rPr>
              <a:t>เหล่านี้ทำให้คลื่น</a:t>
            </a:r>
            <a:r>
              <a:rPr lang="th-TH" sz="2800" dirty="0">
                <a:cs typeface="TH Niramit AS"/>
              </a:rPr>
              <a:t>อินฟราเรดสามารถนามาใช้ในการสื่อสารในระบบเครือข่ายแลนได้เป็นอย่างดี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38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การเชื่อมต่อของเครือข่ายไร้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2.2) การเชื่อมต่อด้วย</a:t>
            </a:r>
            <a:r>
              <a:rPr lang="th-TH" sz="2800" b="1" dirty="0" smtClean="0">
                <a:solidFill>
                  <a:srgbClr val="FF0000"/>
                </a:solidFill>
                <a:cs typeface="TH Niramit AS"/>
              </a:rPr>
              <a:t>อินฟราเรด (</a:t>
            </a:r>
            <a:r>
              <a:rPr lang="th-TH" sz="2800" b="1" dirty="0" smtClean="0">
                <a:solidFill>
                  <a:srgbClr val="FF0000"/>
                </a:solidFill>
                <a:cs typeface="TH Niramit AS"/>
              </a:rPr>
              <a:t>ต่อ) </a:t>
            </a:r>
            <a:r>
              <a:rPr lang="th-TH" sz="2800" dirty="0">
                <a:cs typeface="TH Niramit AS"/>
              </a:rPr>
              <a:t>นอกจากนั้นอินฟราเรดยังมีคุณสมบัติ</a:t>
            </a:r>
            <a:r>
              <a:rPr lang="th-TH" sz="2800" dirty="0" smtClean="0">
                <a:cs typeface="TH Niramit AS"/>
              </a:rPr>
              <a:t>ในการนำมาใช้</a:t>
            </a:r>
            <a:r>
              <a:rPr lang="th-TH" sz="2800" dirty="0">
                <a:cs typeface="TH Niramit AS"/>
              </a:rPr>
              <a:t>กับสภาวะที่มีการแทรกสอดของคลื่นแม่เหล็กไฟฟ้าและมี</a:t>
            </a:r>
            <a:r>
              <a:rPr lang="th-TH" sz="2800" dirty="0" err="1">
                <a:cs typeface="TH Niramit AS"/>
              </a:rPr>
              <a:t>แบนด์วิดท์</a:t>
            </a:r>
            <a:r>
              <a:rPr lang="th-TH" sz="2800" dirty="0">
                <a:cs typeface="TH Niramit AS"/>
              </a:rPr>
              <a:t>ที่กว้าง สามารถใช้ได้กับอัตราการส่งที่สูงกว่าความถี่คลื่นวิทยุด้วย อย่างไรก็ตาม การเชื่อมต่อด้วยอินฟราเรดก็มีข้อจากัด คือ ไม่เหมาะสมกับวัตถุที่เคลื่อนที่เพราะมันมีระยะทางที่จากัดไม่สามารถผ่านวัตถุทึบแสงได้ เช่น กาแพง จากข้อจากัดเรื่องระยะทางนี้</a:t>
            </a:r>
            <a:r>
              <a:rPr lang="th-TH" sz="2800" dirty="0" smtClean="0">
                <a:cs typeface="TH Niramit AS"/>
              </a:rPr>
              <a:t>จึงทำให้การนำอินฟราเรด</a:t>
            </a:r>
            <a:r>
              <a:rPr lang="th-TH" sz="2800" dirty="0">
                <a:cs typeface="TH Niramit AS"/>
              </a:rPr>
              <a:t>มาใช้งานในเครือข่ายน้อย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3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การเชื่อมต่อในเครือข่ายไร้สายนิยมใช้คลื่นความถี่วิทยุ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RF)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เป็นตัวกลางในการสื่อสารข้อมูล ซึ่ง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จะถูกนำไปใช้สำหรับส่ง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ข้อมูลระหว่างจุด โดยมีเทคนิคการส่งข้อมูลในระบบเครือข่ายไร้สายดังนี้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1) เทคนิคแบบความถี่แคบ </a:t>
            </a:r>
            <a:endParaRPr lang="th-TH" sz="2800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เทคนิคแบบความถี่แคบ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narrow band technology)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เป็นการรับส่งสัญญาณคลื่นวิทยุบนความถี่เฉพาะที่รู้จักในชื่อของแถบความถี่ 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ISM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สัญญาณจะมีกา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ลังต่า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(โดยทั่วไปประมาณ 1 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มิลลิ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วัตต์) และใช้ในการรับส่งข้อมูลระหว่างต้นทางกับปลายทางเพียง 1 คู่เท่านั้น และไม่สามารถส่งสัญญาณข้ามโหมดไปมาได้ การรับส่งข้อมูลแบบนี้เปรียบได้กับคู่สายโทรศัพท์ที่สามารถคุยได้เฉพาะต้นทางกับปลายทางแต่ไม่สามารถคุยพร้อมกันได้หลาย ๆ คน 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68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เทคนิคแบบแถบความถี่สเปกตรัม </a:t>
            </a:r>
            <a:endParaRPr lang="th-TH" sz="28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เทคนิคแบบแถบความถี่สเปกตรัม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spread spectrum technology)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ระบบเครือข่ายไร้สายส่วนใหญ่นิยมใช้เทคนิคแบบความถี่สเปกตรัม ซึ่งใช้ความถี่ที่กว้างกว่าเทคนิคแบบความถี่แคบ ซึ่งเทคนิคแถบความถี่สเปกตรัม คือ วิธีการเปลี่ยนแปลงสัญญาณข้อมูลเพื่อให้ครอบคลุมพื้นที่ความถี่วิทยุมากเกินกว่าความจาเป็น แรกทีเดียวเทคนิคนี้ได้รับการพัฒนาขึ้นมาใช้ในกิจการทางทหารซึ่งต้องการความเชื่อถือได้ในระดับสูงมากในระหว่างการรบ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0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912768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เทคนิคแบบแถบความถี่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สเปกตรัม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</a:t>
            </a:r>
          </a:p>
          <a:p>
            <a:pPr marL="0" indent="0" algn="thaiDist">
              <a:buNone/>
            </a:pP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เพื่อป้องกันมิให้ฝ่ายตรงข้ามใช้อุปกรณ์อิเล็กทรอนิกส์ดักฟังสัญญาณเพื่อขโมยความลับหรือรบกวน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เพราะในระบบนี้การส่งสัญญาณถูกส่งออกไปหลายความถี่พร้อมกัน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จึงทำให้การ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ดักฟังเป็นไปได้ยากขึ้น รวมทั้งการรบกวนการสื่อสารก็ยากมากขึ้นด้วย เพราะจะต้องค้นหาคลื่นความถี่ทั้งหมดให้ได้ โดยการส่งสัญญาณจะใช้แถบความถี่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ISM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ที่ช่วงความถี่ระหว่าง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102-128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2.4-2.484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ซึ่งไม่จาเป็นต้องได้รับอนุญาตจาก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FCC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เทคนิคนี้ต้องใช้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แบนด์วิดท์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มากกว่า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แบนด์วิดท์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ของข้อมูล ดังภาพที่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2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84076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เทคนิคแบบแถบความถี่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สเปกตรัม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</a:t>
            </a:r>
          </a:p>
          <a:p>
            <a:pPr marL="0" indent="0" algn="thaiDist">
              <a:buNone/>
            </a:pP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เพื่อป้องกันมิให้ฝ่ายตรงข้ามใช้อุปกรณ์อิเล็กทรอนิกส์ดักฟังสัญญาณเพื่อขโมยความลับหรือรบกวน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เพราะในระบบนี้การส่งสัญญาณถูกส่งออกไปหลายความถี่พร้อมกัน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จึงทำให้การ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ดักฟังเป็นไปได้ยากขึ้น รวมทั้งการรบกวนการสื่อสารก็ยากมากขึ้นด้วย เพราะจะต้องค้นหาคลื่นความถี่ทั้งหมดให้ได้ โดยการส่งสัญญาณจะใช้แถบความถี่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ISM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ที่ช่วงความถี่ระหว่าง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102-128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2.4-2.484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ซึ่งไม่จาเป็นต้องได้รับอนุญาตจาก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FCC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เทคนิคนี้ต้องใช้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แบนด์วิดท์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มากกว่า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แบนด์วิดท์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ของข้อมูล ดังภาพที่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2) เทคนิคแบบแถบความถี่</a:t>
            </a:r>
            <a:r>
              <a:rPr lang="th-TH" sz="2800" b="1" dirty="0" smtClean="0">
                <a:solidFill>
                  <a:srgbClr val="FF0000"/>
                </a:solidFill>
                <a:cs typeface="TH Niramit AS"/>
              </a:rPr>
              <a:t>สเปกตรัม (</a:t>
            </a:r>
            <a:r>
              <a:rPr lang="th-TH" sz="2800" b="1" dirty="0" smtClean="0">
                <a:solidFill>
                  <a:srgbClr val="FF0000"/>
                </a:solidFill>
                <a:cs typeface="TH Niramit AS"/>
              </a:rPr>
              <a:t>ต่อ)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accent2"/>
                </a:solidFill>
                <a:cs typeface="TH Niramit AS"/>
              </a:rPr>
              <a:t> </a:t>
            </a:r>
            <a:endParaRPr lang="th-TH" sz="2800" dirty="0">
              <a:solidFill>
                <a:schemeClr val="accent2"/>
              </a:solidFill>
              <a:cs typeface="TH Niramit AS"/>
            </a:endParaRPr>
          </a:p>
        </p:txBody>
      </p:sp>
      <p:pic>
        <p:nvPicPr>
          <p:cNvPr id="5" name="Picture 2" descr="C:\Users\ASUS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456"/>
            <a:ext cx="548640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112143" y="528410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เทคนิคแบบแถบความถี่สเปกตรัมสามารถแบ่งได้เป็น 2 แบบ คือ ดี</a:t>
            </a:r>
            <a:r>
              <a:rPr lang="th-TH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เอสเอสเอส</a:t>
            </a:r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และ</a:t>
            </a:r>
            <a:r>
              <a:rPr lang="th-TH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เอฟเอชเอสเอส</a:t>
            </a:r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มีรายละเอียด</a:t>
            </a: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 </a:t>
            </a:r>
            <a:endParaRPr lang="th-TH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4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84076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เทคนิคแบบแถบความถี่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สเปกตรัม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rgbClr val="1984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2.1) ดี</a:t>
            </a:r>
            <a:r>
              <a:rPr lang="th-TH" sz="2800" dirty="0" err="1">
                <a:solidFill>
                  <a:srgbClr val="1984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เอสเอสเอส</a:t>
            </a:r>
            <a:r>
              <a:rPr lang="th-TH" sz="2800" dirty="0">
                <a:solidFill>
                  <a:srgbClr val="1984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solidFill>
                  <a:srgbClr val="1984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Direct Sequence Spread Spectrum: DSSS)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เป็นเทคนิคที่ยังใช้คลื่นพาห์ที่ต้องระบุความถี่ที่ใช้ ข้อมูลจะถูกกระจายให้ช่วง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แบนด์วิดท์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กว้างขึ้นในรูปแบบของรหัสเฉพาะโดยจะสร้างบิต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ชดเชยสำหรับบิต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ทุกบิตที่ขนส่งซึ่งเรียกว่า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ชิป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Chip)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หรือรหัสชิ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ปปิ่ง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Chipping code)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เทคนิคนี้ต้องการ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แบนด์วิดท์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มากกว่าวิธีการขนส่งแบบเทคนิคแถบความถี่แคบ ซึ่งมีข้อดีกว่าเทคนิคแบบแถบความถี่แคบ คือ ถ้าเกิดเหตุการณ์ที่ปลายทางได้รับข้อมูลแล้ว </a:t>
            </a:r>
            <a:endParaRPr lang="th-TH" sz="2800" b="1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84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ถ้าจะกล่าวถึงยุค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generation)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ของการสื่อสารไร้สายที่เป็นที่รู้จักและยอมรับกันอย่างแพร่หลายจากอดีตจนถึงปัจจุบัน และต่อไปถึงสิ่งที่จะเกิดในอนาคตโดยแต่ละยุคมีการเพิ่มเทคโนโลยีที่มีผลต่อการเพิ่มประสิทธิภาพของระบบอย่างเด่นชัด ก็สามารถแบ่งเป็นยุคโดยสังเขปได้ ดังนี้ </a:t>
            </a:r>
            <a:endParaRPr lang="th-TH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1 (1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</a:p>
          <a:p>
            <a:pPr marL="0" indent="0" algn="thaiDist">
              <a:lnSpc>
                <a:spcPct val="80000"/>
              </a:lnSpc>
              <a:buNone/>
            </a:pPr>
            <a:r>
              <a:rPr lang="en-US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เป็นยุคเริ่มต้นของการสื่อสารไร้สาย เรียกยุคนี้ว่า “ยุคแอ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นะล็อก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 เกิดขึ้นประมาณปี พ.ศ. 2526 โดยการเชื่อมโยงของเครือข่ายเป็นแบบ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เซอร์กิต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สวิตชิ่ง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circuit switching)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ใช้สัญญาณวิทยุในการส่งข้อมูลในการสื่อสารโดยมีอัตราการรับส่ง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ข้อมูลต่า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กว่า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6.1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(kilo bits per seconds)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29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เทคนิคแบบแถบความถี่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สเปกตรัม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0" indent="0" algn="thaiDist">
              <a:buNone/>
            </a:pP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18978" y="1628800"/>
            <a:ext cx="69455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2.2) </a:t>
            </a:r>
            <a:r>
              <a:rPr lang="th-TH" sz="2800" dirty="0" err="1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เอฟเอชเอสเอส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Frequency Hopping Spread Spectrum: FHSS) </a:t>
            </a:r>
            <a:r>
              <a:rPr lang="th-TH" dirty="0" smtClean="0">
                <a:cs typeface="TH Niramit AS"/>
              </a:rPr>
              <a:t>การส่งสัญญาณรูปแบบนี้จะใช้ความถี่พาห์เพียงความถี่เดียว และจะเปลี่ยนแปลงความถี่ ไปมาอย่างต่อเนื่อง ในลักษณะหรือรูปแบบที่เป็นที่เข้าใจตรงกันระหว่างเครื่องส่งกับเครื่องรับ</a:t>
            </a:r>
            <a:r>
              <a:rPr lang="th-TH" dirty="0" smtClean="0">
                <a:cs typeface="TH Niramit AS"/>
              </a:rPr>
              <a:t>สามารถทำงานประสานกัน</a:t>
            </a:r>
            <a:r>
              <a:rPr lang="th-TH" dirty="0" smtClean="0">
                <a:cs typeface="TH Niramit AS"/>
              </a:rPr>
              <a:t>ได้ วิธีการส่งแบบนี้ป้องกันสัญญาณรบกวนที่เกิดจากความถี่ข้างเคียงได้เป็นอย่างดี เพราะว่าความถี่ที่ใช้จะมีการเปลี่ยนแปลงตลอดเวลา โดยการส่งและรับแต่ละครั้งที่ส่วนหัวของ</a:t>
            </a:r>
            <a:r>
              <a:rPr lang="th-TH" dirty="0" err="1" smtClean="0">
                <a:cs typeface="TH Niramit AS"/>
              </a:rPr>
              <a:t>แพ็กเก็ต</a:t>
            </a:r>
            <a:r>
              <a:rPr lang="th-TH" dirty="0" smtClean="0">
                <a:cs typeface="TH Niramit AS"/>
              </a:rPr>
              <a:t>ข้อมูลจะสามารถที่จะปรับเปลี่ยนความถี่ไปได้ตลอดเวลาอัน</a:t>
            </a:r>
            <a:r>
              <a:rPr lang="th-TH" dirty="0" smtClean="0">
                <a:cs typeface="TH Niramit AS"/>
              </a:rPr>
              <a:t>จะทำให้เกิด</a:t>
            </a:r>
            <a:r>
              <a:rPr lang="th-TH" dirty="0" smtClean="0">
                <a:cs typeface="TH Niramit AS"/>
              </a:rPr>
              <a:t>ความปลอดภัยของข้อมูลสูงมากขึ้น ระบบเครือข่ายแลนไร้สายแบบ</a:t>
            </a:r>
            <a:r>
              <a:rPr lang="th-TH" dirty="0" err="1" smtClean="0">
                <a:cs typeface="TH Niramit AS"/>
              </a:rPr>
              <a:t>เอฟเอชเอสเอส</a:t>
            </a:r>
            <a:r>
              <a:rPr lang="th-TH" dirty="0" smtClean="0">
                <a:cs typeface="TH Niramit AS"/>
              </a:rPr>
              <a:t> สามารถส่งข้อมูลไปพร้อมๆ กันหลายช่องสัญญาณได้ด้วยการกำหนดให้มีรูปแบบของการเปลี่ยนแปลงหลาย ๆ </a:t>
            </a:r>
            <a:r>
              <a:rPr lang="th-TH" dirty="0" smtClean="0">
                <a:cs typeface="TH Niramit AS"/>
              </a:rPr>
              <a:t>รูปแบบทำงานไป</a:t>
            </a:r>
            <a:r>
              <a:rPr lang="th-TH" dirty="0" smtClean="0">
                <a:cs typeface="TH Niramit AS"/>
              </a:rPr>
              <a:t>พร้อมกัน ซึ่งจะสามารถใช้ประโยชน์แถบความถี่ได้ดีกว่า</a:t>
            </a:r>
            <a:r>
              <a:rPr lang="th-TH" dirty="0" smtClean="0">
                <a:cs typeface="TH Niramit AS"/>
              </a:rPr>
              <a:t>และทำให้เครือข่าย</a:t>
            </a:r>
            <a:r>
              <a:rPr lang="th-TH" dirty="0" smtClean="0">
                <a:cs typeface="TH Niramit AS"/>
              </a:rPr>
              <a:t>มีประสิทธิภาพสูงกว่า </a:t>
            </a:r>
            <a:endParaRPr lang="th-TH" dirty="0">
              <a:cs typeface="TH Niramit A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45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เทคนิคแบบแถบความถี่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สเปกตรัม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</a:t>
            </a:r>
          </a:p>
          <a:p>
            <a:pPr marL="0" indent="0" algn="thaiDist">
              <a:buNone/>
            </a:pP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บางบิตของข้อมูลเกิดผิดพลาดหรือเสียหายในระหว่างการส่งข้อมูล ปลายทางฝั่งรับข้อมูลสามารถที่จะทาการกู้คืน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recover)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ข้อมูลที่เสียกลับมาได้ จากข้อมูลที่เกิดความผิดพลาดหรือเสียหายระหว่างการส่งโดยไม่ต้องให้ต้นทางส่งข้อมูลมาให้ใหม่ </a:t>
            </a:r>
          </a:p>
          <a:p>
            <a:pPr marL="0" indent="0">
              <a:buNone/>
            </a:pP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13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1.2.2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เทคนิคการส่งข้อมูลในเครือข่ายไร้สาย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3) เทคนิคโอ</a:t>
            </a:r>
            <a:r>
              <a:rPr lang="th-TH" sz="2800" b="1" dirty="0" err="1">
                <a:solidFill>
                  <a:srgbClr val="FF0000"/>
                </a:solidFill>
                <a:cs typeface="TH Niramit AS"/>
              </a:rPr>
              <a:t>เอฟ</a:t>
            </a:r>
            <a:r>
              <a:rPr lang="th-TH" sz="2800" b="1" dirty="0">
                <a:solidFill>
                  <a:srgbClr val="FF0000"/>
                </a:solidFill>
                <a:cs typeface="TH Niramit AS"/>
              </a:rPr>
              <a:t>ดี</a:t>
            </a:r>
            <a:r>
              <a:rPr lang="th-TH" sz="2800" b="1" dirty="0" err="1">
                <a:solidFill>
                  <a:srgbClr val="FF0000"/>
                </a:solidFill>
                <a:cs typeface="TH Niramit AS"/>
              </a:rPr>
              <a:t>เอ็ม</a:t>
            </a:r>
            <a:r>
              <a:rPr lang="th-TH" sz="2800" b="1" dirty="0">
                <a:solidFill>
                  <a:srgbClr val="FF0000"/>
                </a:solidFill>
                <a:cs typeface="TH Niramit AS"/>
              </a:rPr>
              <a:t> </a:t>
            </a:r>
            <a:endParaRPr lang="th-TH" sz="2800" b="1" dirty="0" smtClean="0">
              <a:solidFill>
                <a:srgbClr val="FF0000"/>
              </a:solidFill>
              <a:cs typeface="TH Niramit AS"/>
            </a:endParaRP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เทคนิคโอ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Orthogonal Frequency Division Multiplexes: OFDM)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เทคนิคนี้ถูกนำมาใช้เพื่อเพิ่มความเร็วในการรับส่งข้อมูลในมาตรฐานใหม่ๆ ของระบบเครือข่ายไร้สาย คือ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LESS 802.11a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สัญญาณคลื่นวิทยุแบบนี้เป็นการมัลติเพล็กสัญญาณโดยช่องสัญญาณความถี่จะถูกแบ่งออกเป็นความถี่พาห์ย่อย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subcarrier)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หลาย ๆ ความถี่ โดยแต่ละความถี่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accent2"/>
                </a:solidFill>
                <a:cs typeface="TH Niramit AS"/>
              </a:rPr>
              <a:t> </a:t>
            </a:r>
            <a:endParaRPr lang="th-TH" sz="2800" dirty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3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 smtClean="0">
                <a:cs typeface="TH Niramit AS"/>
              </a:rPr>
              <a:t>การนำเครือข่าย</a:t>
            </a:r>
            <a:r>
              <a:rPr lang="th-TH" sz="2800" dirty="0">
                <a:cs typeface="TH Niramit AS"/>
              </a:rPr>
              <a:t>ไร้สายไปใช้งาน มีความจาเป็นอย่างยิ่งที่จะต้องทาการศึกษาลักษณะและคุณสมบัติ ข้อดีและข้อจากัดของโท</a:t>
            </a:r>
            <a:r>
              <a:rPr lang="th-TH" sz="2800" dirty="0" err="1">
                <a:cs typeface="TH Niramit AS"/>
              </a:rPr>
              <a:t>โพโล</a:t>
            </a:r>
            <a:r>
              <a:rPr lang="th-TH" sz="2800" dirty="0">
                <a:cs typeface="TH Niramit AS"/>
              </a:rPr>
              <a:t>ยีและประเภทของเครือข่ายไร้สายแต่ละแบบ ซึ่งมีความเหมาะสมในการใช้งานแตกต่างกันออกไป ดังต่อไปนี้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1) โท</a:t>
            </a:r>
            <a:r>
              <a:rPr lang="th-TH" sz="2800" b="1" dirty="0" err="1">
                <a:solidFill>
                  <a:srgbClr val="FF0000"/>
                </a:solidFill>
                <a:cs typeface="TH Niramit AS"/>
              </a:rPr>
              <a:t>โพโล</a:t>
            </a:r>
            <a:r>
              <a:rPr lang="th-TH" sz="2800" b="1" dirty="0">
                <a:solidFill>
                  <a:srgbClr val="FF0000"/>
                </a:solidFill>
                <a:cs typeface="TH Niramit AS"/>
              </a:rPr>
              <a:t>ยีของเครือข่ายไร้สาย </a:t>
            </a:r>
            <a:endParaRPr lang="th-TH" sz="2800" dirty="0">
              <a:solidFill>
                <a:srgbClr val="FF0000"/>
              </a:solidFill>
              <a:cs typeface="TH Niramit AS"/>
            </a:endParaRPr>
          </a:p>
          <a:p>
            <a:pPr marL="0" indent="0">
              <a:buNone/>
            </a:pPr>
            <a:r>
              <a:rPr lang="th-TH" sz="2800" dirty="0">
                <a:cs typeface="TH Niramit AS"/>
              </a:rPr>
              <a:t>เครือข่ายไร้สายจะใช้โท</a:t>
            </a:r>
            <a:r>
              <a:rPr lang="th-TH" sz="2800" dirty="0" err="1">
                <a:cs typeface="TH Niramit AS"/>
              </a:rPr>
              <a:t>โพโล</a:t>
            </a:r>
            <a:r>
              <a:rPr lang="th-TH" sz="2800" dirty="0">
                <a:cs typeface="TH Niramit AS"/>
              </a:rPr>
              <a:t>ยี หรือ วิธีการเชื่อมต่อเพื่อรับและส่งสัญญาณ 5 รูปแบบด้วยกัน </a:t>
            </a:r>
            <a:r>
              <a:rPr lang="th-TH" sz="2800" dirty="0" smtClean="0">
                <a:cs typeface="TH Niramit AS"/>
              </a:rPr>
              <a:t>ดังต่อไปนี้ </a:t>
            </a:r>
            <a:endParaRPr lang="th-TH" sz="2800" dirty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4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1.1) แบบแอด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ฮอค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โหมด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ad hoc mode)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การเชื่อมต่อแบบแอด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ฮอค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โหมดหรือเรียกอีกอย่างหนึ่งว่าแบบ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เพียร์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ทู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เพียร์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peer to peer)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การเชื่อมต่อแบบโครงข่ายโดยตรงระหว่างเครื่อง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คอมพิวเตอร์จำนวน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2 เครื่อง หรือมากกว่านั้นที่ติดตั้งการ์ดแลนไร้สายทาการเชื่อมต่อสื่อสารกันโดยตรงไม่ต้องผ่านอุปกรณ์กระจายสัญญาณ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Access Point: AP)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โดยเครื่องคอมพิวเตอร์ที่เชื่อมต่อแบบนี้สามารถสื่อสารแลกเปลี่ยนข้อมูลได้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0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cs typeface="TH Niramit AS"/>
              </a:rPr>
              <a:t>ซึ่งช่วยให้เครื่องคอมพิวเตอร์สามารถเชื่อมต่อกันได้โดยไม่ต้องมีสายสัญญาณ แต่การเชื่อมต่อแบบแอด</a:t>
            </a:r>
            <a:r>
              <a:rPr lang="th-TH" sz="2800" dirty="0" err="1">
                <a:cs typeface="TH Niramit AS"/>
              </a:rPr>
              <a:t>ฮอค</a:t>
            </a:r>
            <a:r>
              <a:rPr lang="th-TH" sz="2800" dirty="0">
                <a:cs typeface="TH Niramit AS"/>
              </a:rPr>
              <a:t>โหมดจะไม่สามารถติดต่อสื่อสารกับเครือข่ายใช้สายสัญญาณได้ นอกจากจะทาการติดตั้งอุปกรณ์กระจายสัญญาณ</a:t>
            </a:r>
            <a:r>
              <a:rPr lang="th-TH" sz="2800" dirty="0" smtClean="0">
                <a:cs typeface="TH Niramit AS"/>
              </a:rPr>
              <a:t>เพื่อทำให้ระบบ</a:t>
            </a:r>
            <a:r>
              <a:rPr lang="th-TH" sz="2800" dirty="0">
                <a:cs typeface="TH Niramit AS"/>
              </a:rPr>
              <a:t>สามารถเชื่อมต่อและส่งข้อมูลไปเครือข่ายแบบใช้สายได้ </a:t>
            </a:r>
            <a:r>
              <a:rPr lang="th-TH" sz="2800" dirty="0" smtClean="0">
                <a:cs typeface="TH Niramit AS"/>
              </a:rPr>
              <a:t>เหมาะสำหรับการนำมาใช้</a:t>
            </a:r>
            <a:r>
              <a:rPr lang="th-TH" sz="2800" dirty="0">
                <a:cs typeface="TH Niramit AS"/>
              </a:rPr>
              <a:t>งานเพื่อวัตถุประสงค์ด้านความรวดเร็วและการติดตั้งใช้งานง่ายเมื่อไม่มีโครงสร้างพื้นฐานที่จะรองรับการใช้งานอยู่ เช่น ในศูนย์ประชุมหรือการประชุมที่จัดขึ้นนอก</a:t>
            </a:r>
            <a:r>
              <a:rPr lang="th-TH" sz="2800" dirty="0" smtClean="0">
                <a:cs typeface="TH Niramit AS"/>
              </a:rPr>
              <a:t>สถานที่ </a:t>
            </a:r>
            <a:endParaRPr lang="th-TH" sz="2800" dirty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1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23728" y="436510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ภาพที่ 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1.3 </a:t>
            </a:r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แสดงการเชื่อมต่อแบบแอด</a:t>
            </a:r>
            <a:r>
              <a:rPr lang="th-TH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ฮอค</a:t>
            </a:r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โหมด (</a:t>
            </a:r>
            <a:r>
              <a:rPr lang="en-US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ad hoc mode) </a:t>
            </a:r>
            <a:endParaRPr lang="th-TH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5"/>
            <a:ext cx="6552728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34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71725" y="1196752"/>
            <a:ext cx="68327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1.2) แบบ</a:t>
            </a:r>
            <a:r>
              <a:rPr lang="th-TH" sz="2800" b="1" dirty="0" err="1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อินฟ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</a:t>
            </a:r>
            <a:r>
              <a:rPr lang="th-TH" sz="2800" b="1" dirty="0" err="1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สตรัคเทอร์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infrastructure)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การเชื่อมต่อแบบ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อินฟ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รา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สตรัคเทอร์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หรือเรียกว่า แบบกระจายสัญญาณ คือ การเชื่อมต่อระหว่างอุปกรณ์กับจุดกระจายสัญญาณเพื่อสร้างเครือข่ายสำหรับติดต่อกับภายนอก เช่น ระบบเครือข่ายไร้สายแบบไคล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เอ็นท์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/เซิร์ฟเวอร์ หรือโหมด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อินฟ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รา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สตรัคเทอร์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Infrastructure mode)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เป็นลักษณะการรับส่งข้อมูลที่อาศัยอุปกรณ์กระจายสัญญาณ หรือเรียกว่า "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ฮอทสปอท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Hot spot)"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3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71725" y="1196752"/>
            <a:ext cx="69047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cs typeface="TH Niramit AS"/>
              </a:rPr>
              <a:t>     ให้ทำหน้าที่เป็น</a:t>
            </a:r>
            <a:r>
              <a:rPr lang="th-TH" sz="2800" dirty="0">
                <a:cs typeface="TH Niramit AS"/>
              </a:rPr>
              <a:t>สะพานเชื่อมต่อระหว่างระบบเครือข่ายแบบใช้สายกับเครื่องคอมพิวเตอร์ลูกข่าย โดยจะกระจายสัญญาณคลื่นวิทยุเพื่อรับและส่งข้อมูลเป็นรัศมีโดยรอบ เครื่องคอมพิวเตอร์ที่อยู่ในรัศมีของอุปกรณ์กระจายสัญญาณ จะกลายเป็นเครือข่ายกลุ่มเดียวกันทันที โดยเครื่องคอมพิวเตอร์จะสามารถติดต่อกับเครื่องคอมพิวเตอร์แม่ข่าย เพื่อแลกเปลี่ยนและค้นหาข้อมูลได้โดยต้องติดต่อผ่านอุปกรณ์กระจายสัญญาณเท่านั้น การเชื่อมต่อแบบ</a:t>
            </a:r>
            <a:r>
              <a:rPr lang="th-TH" sz="2800" dirty="0" err="1">
                <a:cs typeface="TH Niramit AS"/>
              </a:rPr>
              <a:t>อินฟ</a:t>
            </a:r>
            <a:r>
              <a:rPr lang="th-TH" sz="2800" dirty="0">
                <a:cs typeface="TH Niramit AS"/>
              </a:rPr>
              <a:t>รา</a:t>
            </a:r>
            <a:r>
              <a:rPr lang="th-TH" sz="2800" dirty="0" err="1">
                <a:cs typeface="TH Niramit AS"/>
              </a:rPr>
              <a:t>สตรัคเทอร์</a:t>
            </a:r>
            <a:r>
              <a:rPr lang="th-TH" sz="2800" dirty="0" smtClean="0">
                <a:cs typeface="TH Niramit AS"/>
              </a:rPr>
              <a:t>เหมาะสำหรับการนำไป</a:t>
            </a:r>
            <a:r>
              <a:rPr lang="th-TH" sz="2800" dirty="0">
                <a:cs typeface="TH Niramit AS"/>
              </a:rPr>
              <a:t>ขยายเครือข่ายหรือใช้ร่วมกับระบบเครือข่ายแบบใช้สายเดิมในสานักงาน ห้องสมุด หรือในห้องประชุม เพื่อเพิ่มประสิทธิภาพใน</a:t>
            </a:r>
            <a:r>
              <a:rPr lang="th-TH" sz="2800" dirty="0" smtClean="0">
                <a:cs typeface="TH Niramit AS"/>
              </a:rPr>
              <a:t>การทำงานให้</a:t>
            </a:r>
            <a:r>
              <a:rPr lang="th-TH" sz="2800" dirty="0">
                <a:cs typeface="TH Niramit AS"/>
              </a:rPr>
              <a:t>มากขึ้น ดังภาพที่ </a:t>
            </a:r>
            <a:r>
              <a:rPr lang="th-TH" sz="2800" dirty="0" smtClean="0">
                <a:cs typeface="TH Niramit AS"/>
              </a:rPr>
              <a:t>1.4 </a:t>
            </a:r>
            <a:endParaRPr lang="th-TH" sz="2800" dirty="0"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91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51720" y="1196752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1.3) แบบจุดเชื่อมต่อแบบหลายจุดและโรมมิ่ง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multiple access points and roaming)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เป็นโครงข่ายเครื่องคอมพิวเตอร์กับอุปกรณ์กระจายสัญญาณ ของเครือข่ายไร้สายจะอยู่ในรัศมีประมาณ 500 ฟุต ภายในอาคาร และ 1,000 ฟุต ภายนอกอาคาร หากสถานที่ที่ติดตั้งมีขนาดพื้นที่กว้างมาก ๆ เช่น คลังสินค้า สนามบิน บริเวณภายในมหาวิทยาลัย จะต้องมีการเพิ่มจุดการติดตั้งอุปกรณ์กระจายสัญญาณให้มากขึ้น เพื่อให้การรับส่งสัญญาณในบริเวณของเครือข่ายที่มีพื้นที่ขนาดใหญ่เป็นไปอย่างครอบคลุมทั่วถึง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149080"/>
            <a:ext cx="48965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1 (1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endParaRPr lang="en-US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r>
              <a:rPr lang="en-US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ซึ่งถูกออกแบบ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มาสำหรับการ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รับส่งสัญญาณข้อมูลเสียงเท่านั้น ดังนั้นจึงไม่มีการรองรับการรับส่งผ่านข้อมูลประเภทอื่น ๆ ซึ่งก็หมายความว่าสามารถใช้งานทางด้านการสนทนาได้เพียงอย่างเดียวเท่านั้น นอกจากนั้นยังมีข้อจากัดในการรับส่งข้อมูลอยู่มาก ไม่ว่าการมอดูเลตสัญญาณคลื่นวิทยุแบบ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เอฟเอสเค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Frequency Shift Keying: FSK)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ซึ่งมีความต้านทานต่อสัญญาณโดยงาย ระบบที่จัดอยู่ในยุคนี้ก็คือระบบ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แอมป์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Advanced Mobile Phone System: AMPS)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ซึ่งเป็นระบบโทรศัพท์เคลื่อนที่แบบ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แอ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นาล็อก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โดยมีย่านความถี่ในการใช้งานอยู่ที่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800-100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โดยการส่งสัญญาณระบบนี้เมื่อส่งออกไปแล้วคลื่นจะอ่อนลงเรื่อย ๆ ตามระยะทางที่เพิ่มขึ้น </a:t>
            </a:r>
            <a:endParaRPr lang="en-US" sz="2800" dirty="0"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3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18972" y="1052736"/>
            <a:ext cx="6815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1.4) แบบใช้จุดขยายสัญญาณ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the use of an extension point)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กรณีที่โครงสร้างของสถานที่ติดตั้งเครือข่ายแบบไร้สายมีปัญหา ผู้ออกแบบระบบอาจจะใช้การเพิ่มจุดขยายสัญญาณ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extension points)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ที่มีคุณสมบัติเหมือนกับอุปกรณ์กระจายสัญญาณเข้ามาในระบบ จะเห็นได้ว่าจุดขยายสัญญาณที่เพิ่มเข้ามาสามารถนาเอาออกจากระบบเครือข่ายไร้สายได้โดยไม่มีผลกระทบกับ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เครือข่ายไร้สายแต่อย่างไร แต่ในทางกลับกันถ้าเอาอุปกรณ์กระจายสัญญาณออกจากระบบ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จะทำให้เครือข่าย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ไร้สายไม่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สามารถทำงานได้ 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" name="Picture 2" descr="C:\Users\ASUS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24783"/>
            <a:ext cx="4845695" cy="23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74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04312" y="5589240"/>
            <a:ext cx="67195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1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ภาพที่ </a:t>
            </a:r>
            <a:r>
              <a:rPr lang="th-TH" sz="21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1.6 </a:t>
            </a:r>
            <a:r>
              <a:rPr lang="th-TH" sz="21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แสดงการเชื่อมต่อแบบใช้จุดขยายสัญญาณ (</a:t>
            </a:r>
            <a:r>
              <a:rPr lang="en-US" sz="21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the use of an extension point)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5391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907703" y="119675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1.5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แบบการใช้เสาอากาศ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แบบกำหนดทิศทาง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the use of directional antennas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ระบบเครือข่ายไร้สายแบบนี้เป็นแบบใช้เสาอากาศในการรับส่งสัญญาณระหว่างอาคารที่อยู่ห่างกัน โดยทาการติดตั้งเสาอากาศที่แต่ละอาคาร เพื่อส่งและรับสัญญาณระหว่างกัน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1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76208" y="5733256"/>
            <a:ext cx="6531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ภาพที่ 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1.7 </a:t>
            </a:r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แสดงการเชื่อมต่อแบบการใช้เสาอากาศ</a:t>
            </a: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แบบกำหนดทิศทาง </a:t>
            </a:r>
            <a:endParaRPr lang="th-TH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08" y="2924944"/>
            <a:ext cx="62007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835696" y="134076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ประเภทของเครือข่ายไร้สาย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การเข้าถึงข้อมูลเฉพาะในส่วนที่เป็นการเข้าถึง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เครือข่ายบ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รอด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ไร้สาย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Broadband Wireless Access: BWA)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 สามารถแยกกลุ่มออกได้ตามลักษณะของการเข้าถึง มีรายละเอียด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 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79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9712" y="1268760"/>
            <a:ext cx="69988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2.1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เครือข่ายไร้สายส่วนบุคคล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Wireless Personal Area Network: WPAN)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คือเทคโนโลยีการเข้าถึงไร้สายในพื้นที่เฉพาะบุคคล โดยมีระยะทางไม่เกิน 10 เมตร และมีอัตราการรับส่งข้อมูลความเร็วสูงมาก (สูงถึง 480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ติดต่อสื่อสารระหว่างคอมพิวเตอร์และอุปกรณ์ต่อพ่วง ให้สามารถรับส่งข้อมูลถึงกันได้ และยัง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รับส่งสัญญาณ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วิดีทัศน์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ที่มีความละเอียดภาพสูง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high definition video signal)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เทคโนโลยีที่รองรับ คือ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บลูทูธ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Bluetooth)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และซิกบี (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Zigbee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86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7704" y="1170760"/>
            <a:ext cx="69988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7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2.2) เครือข่ายแลนไร้สาย (</a:t>
            </a:r>
            <a:r>
              <a:rPr lang="en-US" sz="27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Wireless Local Area Network: WLAN) 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คือ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เทคโนโลยีการเข้าถึงไร้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สายสำหรับใช้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ในพื้นที่เฉพาะ ซึ่งจะครอบคลุมระยะทางอยู่ระหว่าง 50 ถึง 100 เมตร และมีอัตราการรับส่งข้อมูลความเร็วที่สูงถึงระดับ 100 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โดยการติดตั้งสถานีฐานที่เรียกว่าอุปกรณ์กระจายสัญญาณ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เพื่อทำหน้าที่เชื่อมต่อ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สัญญาณระหว่างอุปกรณ์ต้นทางและอุปกรณ์ปลายทาง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terminal equipment)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ในลักษณะที่เป็นเซลล์ขนาดเล็กมาก (</a:t>
            </a:r>
            <a:r>
              <a:rPr lang="en-US" sz="27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pico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 cells)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ที่ไม่แตกต่างจากเซลล์ของระบบโทรศัพท์เคลื่อนที่มากนัก เทคโนโลยีใช้กันแพร่หลาย คือ </a:t>
            </a:r>
            <a:r>
              <a:rPr lang="en-US" sz="27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WiFi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ตามมาตรฐาน 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และมาตรฐานที่พัฒนาจากมาตรฐานดังกล่าว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93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37276" y="1196752"/>
            <a:ext cx="6926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กระจายสัญญาณไร้สาย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Access Point)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ทำหน้าที่เป็น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ศูนย์กลางของการสื่อสารไร้สาย โดยอุปกรณ์กระจายสัญญาณไร้สายจะรับส่งสัญญาณของเครื่องต่าง ๆ ที่เชื่อมต่อ เพื่อให้เครื่องคอมพิวเตอร์หรือเครื่องไคลเอนต์สามารถเชื่อมต่อเข้ากับเครือข่ายได้ </a:t>
            </a:r>
          </a:p>
          <a:p>
            <a:pPr algn="thaiDist"/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81" y="3109601"/>
            <a:ext cx="4152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021290" y="6092786"/>
            <a:ext cx="6926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0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ส่วนประกอบ</a:t>
            </a:r>
            <a:r>
              <a:rPr lang="th-TH" sz="2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ที่สำคัญของ</a:t>
            </a:r>
            <a:r>
              <a:rPr lang="th-TH" sz="20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แลนไร้สาย (ฝ่ายผลิตหนังสือตาราวิชาการคอมพิวเตอร์, </a:t>
            </a:r>
            <a:r>
              <a:rPr lang="th-TH" sz="2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2551:126</a:t>
            </a:r>
            <a:r>
              <a:rPr lang="th-TH" sz="20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</a:p>
          <a:p>
            <a:pPr algn="l"/>
            <a:endParaRPr lang="th-TH" sz="20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87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51720" y="1196752"/>
            <a:ext cx="69268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การ์ด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เครือข่ายไร้สาย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Wireless Network Card)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การที่เครื่องคอมพิวเตอร์จะเชื่อมต่อกับเครือข่ายแลนไร้สายได้นั้น จาเป็นต้องมีการ์ดเครือข่ายแลนไร้สาย ที่ติดตั้งภายในเครื่องหรือภายนอก เพื่อเชื่อมต่อไปยังอุปกรณ์กระจายสัญญาณไร้สายที่เปิดให้บริการ ใน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ปัจจุบันสำหรับเครื่อง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คอมพิวเตอร์โน้ต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บุค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ในปัจจุบันนี้ ได้ผนวกอุปกรณ์สื่อสารไร้สายมาให้แล้ว </a:t>
            </a:r>
          </a:p>
          <a:p>
            <a:pPr algn="l"/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9622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97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1.2.3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โท</a:t>
            </a:r>
            <a:r>
              <a:rPr lang="th-TH" sz="3200" b="1" dirty="0" err="1">
                <a:solidFill>
                  <a:schemeClr val="accent2"/>
                </a:solidFill>
                <a:cs typeface="TH Niramit AS"/>
              </a:rPr>
              <a:t>โพโล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ยีและประเภทของเครือข่ายไร้สาย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35696" y="1340768"/>
            <a:ext cx="6926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2.3) เครือข่ายแวนไร้สาย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Wireless Wide Area Network : WWAN</a:t>
            </a:r>
            <a:r>
              <a:rPr lang="en-US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คือ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เครือข่ายไร้สายบริเวณกว้างที่อาจครอบคลุมพื้นที่ทั่วประเทศหรือเขตภูมิภาค แต่จะมีอัตราการรับส่งข้อมูลที่มีความเร็วได้ไม่เกิน 1.5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เนื่องจากมุ่งเน้นที่การใช้งานแบบเคลื่อนที่ ทั้งนี้เทคโนโลยีการเข้าถึงของเครือข่ายไร้สายบริเวณกว้าง คือ เทคโนโลยีในระบบโทรศัพท์เคลื่อนที่ คือ ดับเบิ้ลยู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WCDMA)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และไว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แม็กซ์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WiMAX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802.16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และมาตรฐานที่พัฒนาจากมาตรฐาน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802.16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ดังกล่าว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69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7704" y="1340768"/>
            <a:ext cx="7070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การ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หนด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มาตรฐานต่าง ๆ ในเครือข่ายไร้สายมีจุดประสงค์เพื่อให้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การทำงานของ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 ไร้สายตามมาตรฐานต่าง ๆ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ที่กำหนดไว้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สามารถใช้งานร่วมกับอุปกรณ์ต่าง ๆ ในเครือข่ายทั้งที่เป็นเครือข่ายใช้สายและเครือข่ายไร้สายมาตรฐานที่ใช้ในระบบเครือข่ายไร้สายที่นิยมใช้มี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1) IEEE 802.11 </a:t>
            </a:r>
            <a:endParaRPr lang="en-US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l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โดยองค์กรมาตรฐานอุตสาหกรรมอิเล็กทรอนิกส์ หรือ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IEEE (Institute of Electrical and Electronic Engineers)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ได้กำหนดมาตรฐาน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หลักของระบบเครือข่ายไร้สายและอุปกรณ์เครือข่ายไร้สาย คือ มาตรฐาน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ซึ่งเป็นมาตรฐานที่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ถูกกำหนดขึ้นมา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เพื่อใช้ในเครือข่ายแลนไร้สาย หรือ ที่รู้จักกันในอีกชื่อหนึ่งว่า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Wi-Fi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ซึ่งอ่านว่า “ ไว-ไฟ” 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3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9712" y="1268760"/>
            <a:ext cx="69988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ได้รับการตีพิมพ์ครั้งแรกในปี พ.ศ.2540 ซึ่งอุปกรณ์ตามมาตรฐานดังกล่าวมี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ข้อกำหนดระบุ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ไว้ว่า ผลิตภัณฑ์เครือข่ายไร้สายในส่วนของระดับชั้นกายภาพ นั้นจะมีความสามารถในการรับส่งข้อมูลด้วยความเร็ว 1, 2, 5.5, 11 และ 54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ด้วยตัวกลางอินฟราเรด หรือคลื่นวิทยุที่ความถี่ 2.4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5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ส่วนในระดับชั้น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MAC layer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ได้กำหนดกลไก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การทำงานแบบ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CSM/CD (Carrier Sense Multiple/Collision Detection)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802.3 Ethernet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และมีกลไกในการเข้ารหัสข้อมูลก่อนแพร่กระจายสัญญาณไปบนอากาศ พร้อมกับมีการตรวจสอบผู้ใช้งาน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WEP)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อีกด้วย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 (2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สำหรับยุคที่ 2 เรียกว่า “ยุคดิจิตอล” เกิดขึ้นในช่วง พ.ศ. 2533 เป็นยุคของการเริ่มเปลี่ยนจากการส่งสัญญาณแบบแอ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นะล็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อกมาเป็นการเข้ารหัสแบบดิจิตอล อัตราการรับส่งข้อมูลสามารถใช้ความเร็ว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ได้มาก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ขึ้นกว่าในยุคที่ 1 โดยอยู่ในช่วงความเร็วประมาณ 10-30 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นอกจากนั้นในยุคนี้มีการตระหนักถึงความปลอดภัยของข้อมูล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มีการนำระบบ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การเข้ารหัสมาใช้ ยุคนี้จึงถือว่าเป็นยุคเริ่มต้นของการรับส่งข้อมูลนอกเหนือจากการรับส่งเฉพาะสัญญาณเสียง โทรศัพท์เคลื่อนที่ในยุคนี้ถูกออกแบบให้มีน้าหนักเบา และมีรูปลักษณ์ที่ทันสมัย </a:t>
            </a:r>
            <a:endParaRPr lang="en-US" sz="2800" dirty="0"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91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7704" y="1412776"/>
            <a:ext cx="6926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ทางเลือกสำหรับสร้าง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ความปลอดภัยให้กับเครือข่ายแลนไร้สายได้ในระดับหนึ่งเนื่องจากมาตรฐาน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เวอร์ชันแรกเริ่มมีประสิทธิภาพ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ค่อนข้างต่ำและ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ยังไม่รองรับหลักการคุณภาพของบริการ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Quality of Service: 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QoS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ซึ่งเป็นที่ต้องการของตลาด อีกทั้งกลไกรักษาความปลอดภัยที่ใช้ยังมีช่องโหว่อยู่มาก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จึงได้จัดตั้ง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คณะทำงานขึ้นมา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หลายชุดด้วยกัน เพื่อทาการปรับปรุงเพิ่มเติมมาตรฐานให้มีศักยภาพสูงขึ้น โดยมาตรฐานต่าง ๆ 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คณะทำงานพัฒนาขึ้น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มาที่น่าสนใจและเป็นที่รู้จักกันดี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3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 (ต่อ)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51720" y="1052736"/>
            <a:ext cx="6782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802.11a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ได้ถูกตีพิมพ์มาตรฐานเพิ่มเติมเมื่อปี พ.ศ.2542 มาตรฐาน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ใช้เทคโนโลยีที่เรียกว่า โอ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ดี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เอ็ม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OFDM)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เพื่อปรับปรุงความสามารถของอุปกรณ์ให้รับส่งข้อมูลได้ด้วยความเร็วสูงที่สุดที่ 54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แต่จะใช้คลื่นวิทยุความถี่ 5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ซึ่งย่านความถี่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สาธารณะสำหรับใช้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งานในประเทศสหรัฐอเมริกาที่มีสัญญาณรบกวนจากอุปกรณ์อื่นน้อยกว่าในย่านความถี่ดังกล่าวไม่สามารถนามาใช้งานได้อย่างสาธารณะ ตัวอย่าง เช่น ประเทศไทยไม่อนุญาตให้มีการใช้งานอุปกรณ์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เนื่องจากความถี่ย่าน 5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ได้ถูก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จัดสรรสำหรับกิจการ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อื่นอยู่ก่อนแล้ว นอกจากนี้ข้อจากัดอีกอย่างหนึ่งของอุปกรณ์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ที่ใช้ในระบบแลนไร้สายก็คือรัศมีของสัญญาณมีขนาดค่อนข้างสั้นประมาณ 30 เมตร ซึ่งสั้นกว่ารัศมีมีสัญญาณของอุปกรณ์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ที่ใช้ในระบบแลน ไร้สาย ที่มีขนาดประมาณ 100 เมตร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สำหรับการ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ใช้งานภายในอาคาร อีกทั้งอุปกรณ์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ยังมีราคาสูงกว่า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ดังนั้นอุปกรณ์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จึงได้รับความนิยมน้อยกว่า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</a:p>
          <a:p>
            <a:pPr algn="l"/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49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9712" y="1340768"/>
            <a:ext cx="69988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ได้ถูกตีพิมพ์มาตรฐานเพิ่มเติมเมื่อปี พ.ศ. 2542 ซึ่งเป็นที่รู้จักกันดีและใช้งานกันอย่างแพร่หลายมากที่สุด 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ใช้เทคโนโลยีที่เรียกว่า ซี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ซีเค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Complimentary Code Keying: CCK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ผนวกกับ ดี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เอสเอสเอส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DSSS)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เพื่อปรับปรุงความสามารถของอุปกรณ์ให้รับส่งข้อมูลได้ด้วยความเร็วสูงสุดที่ 11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ผ่านคลื่นวิทยุความถี่ 2.4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ซึ่งเป็นย่านความถี่เสรีที่เรียกว่า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ISM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ซึ่งถูกจัดสรรไว้อย่าง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สากลสำหรับการ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ใช้งานอย่างสาธารณะด้านวิทยาศาสตร์ อุตสาหกรรม และการแพทย์ โดยอุปกรณ์ที่ใช้ความถี่ย่านนี้ เช่น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บลูทูธ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โทรศัพท์ไร้สาย </a:t>
            </a:r>
          </a:p>
          <a:p>
            <a:pPr algn="thaiDist"/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14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9712" y="1196752"/>
            <a:ext cx="69988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เตา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ไมโครเวฟ เป็นต้น ส่วนใหญ่และอุปกรณ์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ที่ใช้กันอยู่ในปัจจุบันจะเป็นอุปกรณ์ตามมาตรฐาน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และใช้เครื่องหมายการค้าที่รู้จักกันดีในนาม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Wi-Fi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ซึ่งเครื่องหมายการค้าดังกล่าว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ถูกกำหนดขึ้น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โดยสมาคมดับบลิวยูอีซีเอ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Wireless Ethernet Compatibility Alliance: WECA)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ซึ่งเป็นหน่วยงานที่ทาการทดสอบและรับรองผลิตภัณฑ์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Wi-Fi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โดยอุปกรณ์ที่ได้รับเครื่องหมายการค้าดังกล่าวได้ผ่านการตรวจสอบแล้วว่าเป็นไปตามมาตรฐาน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และสามารถนาไปใช้งานร่วมกับอุปกรณ์ยี่ห้ออื่น ๆ ที่ได้รับเครื่องหมายไวไฟ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Wi-Fi)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 </a:t>
            </a:r>
          </a:p>
          <a:p>
            <a:pPr algn="thaiDist"/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6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9712" y="1124744"/>
            <a:ext cx="69988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เป็นการปรับปรุง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MAC Layer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เพื่อให้สามารถรับรองการใช้งานตามหลักการประกันคุณภาพบริการเครือข่ายคอมพิวเตอร์ (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QoS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ประยุกต์ใช้งานเกี่ยวกับมัลติมีเดีย เนื่องจาก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เป็นการปรับปรุง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MAC Layer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ดังนั้นมาตรฐานเพิ่มเติมจึงสามารถนาไปใช้กับอุปกรณ์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ทุกเวอร์ชันได้ </a:t>
            </a:r>
            <a:endParaRPr lang="en-US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8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802.11f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เป็นที่รู้จักกันในนาม ไอเอพีพี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 Access Point Protocol: IAPP)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ซึ่งเป็นมาตรฐานทีออกแบบ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มาสำหรับการ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บริหารจัดการกับผู้ใช้งานที่เคลื่อนที่ข้ามเขตการให้บริการของอุปกรณ์กระจายสัญญาณ ตัวหนึ่งไปยังอุปกรณ์กระจายสัญญาณ อีกตัวหนึ่งเพื่อให้บริการในแบบ โรมมิ่งสัญญาณระหว่างกัน </a:t>
            </a:r>
          </a:p>
          <a:p>
            <a:pPr algn="thaiDist"/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39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9712" y="1268760"/>
            <a:ext cx="69988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ได้นาเทคโนโลยี โอ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มาประยุกต์ใช้ในความเร็วสูงสุดที่ 54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ส่วนความยาวรัศมีในการส่งสัญญาณของอุปกรณ์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จะอยู่ระหว่างความยาวรัศมีในการส่งสัญญาณของอุปกรณ์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เนื่องจากความถี่ 2.4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เป็นย่านความถี่สาธารณะสากลอีกทั้งอุปกรณ์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802.11g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สามารถทำงานร่วมกับ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ได้ดังนั้นจึงมีแนวโน้มสูงที่อุปกรณ์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จะได้รับความนิยมอย่างแพร่หลายมากยิ่งขึ้นและในที่สุดจะมาแทนที่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802.11b </a:t>
            </a:r>
          </a:p>
          <a:p>
            <a:pPr algn="thaiDist"/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96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35696" y="980728"/>
            <a:ext cx="71429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IEEEI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802.11h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เป็นมาตรฐานที่ออกแบบ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มาสำหรับผลิตภัณฑ์สำหรับเครือข่าย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ไร้สายที่ใช้งานย่านความถี่ 5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ให้ทำงานถูกต้อง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ข้อกำหนดการ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ใช้ความถี่ของประเทศในทวีป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ยุโรป </a:t>
            </a:r>
          </a:p>
          <a:p>
            <a:pPr algn="thaiDist"/>
            <a:r>
              <a:rPr lang="en-US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802.11i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เป็นมาตรฐานที่ออกแบบปรับปรุง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MAC layer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ของ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ในด้านความปลอดภัยเนื่องจากเครือข่าย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มีช่องโหว่อยู่มากโดยเฉพาะอย่างยิ่งการเข้ารหัสข้อมูล (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encryption)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้วยคีย์ไม่มีการเปลี่ยนแปลงจึงนาเทคนิคขั้นสูงมาใช้ในการเข้ารหัสข้อมูลด้วยคีย์ที่มีการเปลี่ยนค่าอยู่เสมอและการตรวจสอบผู้ใช้ที่มีความปลอดภัยสูง </a:t>
            </a:r>
          </a:p>
          <a:p>
            <a:pPr algn="thaiDist"/>
            <a:r>
              <a:rPr lang="en-US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802.11k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เป็นมาตรฐานที่ใช้จัดการ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การทำงานของ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ระบบไร้สายและจัดการการใช้งานคลื่นวิทยุให้มีประสิทธิภาพมีฟังก์ชั่นการเลือกช่องสัญญาณการโรมมิ่งและการควบคุมกาลังส่งของสัญญาณโดยทาการปรับแต่งค่าให้เหมาะสมกับ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การทำงานการ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หารัศมีของสัญญาณการใช้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งานสำหรับเครื่อง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ไคล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แอนต์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ที่เหมาะสมที่สุดเพื่อให้ระบบจัดการ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สามารถทำงานจาก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ศูนย์กลางได้ </a:t>
            </a:r>
          </a:p>
          <a:p>
            <a:pPr algn="thaiDist"/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78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7704" y="1124744"/>
            <a:ext cx="70708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802.11n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เป็นมาตรฐานของผลิตภัณฑ์เครือข่ายไร้สายที่คาดหมายกันว่าจะเข้ามาแทนที่มาตรฐาน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IEEE 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ที่ใช้งานกันอยู่ในปัจจุบันโดยสามารถรับส่งข้อมูลด้วยอัตราในระดับ 100 เมกะบิตต่อวินาที </a:t>
            </a:r>
          </a:p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802.11x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ใช้งานกับระบบรักษาความปลอดภัยซึ่งก่อนเข้าใช้งานระบบเครือข่ายไร้สายจะต้องตรวจสอบสิทธิในการใช้งานก่อน โดย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802.11x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จะใช้โปรโตคอล อย่าง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LEAP PEAP EAP-TLS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EAP-FAST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ซึ่งรองรับการตรวจสอบผ่านเซิร์ฟเวอร์ เช่น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RADIUS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Kerberos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 </a:t>
            </a:r>
          </a:p>
          <a:p>
            <a:pPr algn="thaiDist"/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40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23728" y="1124744"/>
            <a:ext cx="68548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ที่รู้จักและสามารถใช้งานในประเทศไทยได้มีอยู่ 3 มาตรฐานคือ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802.11a IEEE 802.11b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และที่ได้รับความนิยมมากสุด คือ 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802.11g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และในการเลือกซื้ออุปกรณ์เพื่อนามาใช้ในเครือข่ายไร้สายนั้นก่อนตัดสินใจซื้ออุปกรณ์ใด ๆ ผู้ซื้อควรตรวจสอบรายละเอียดของอุปกรณ์แต่ละชนิดให้เรียบร้อย โดยตรวจสอบดูว่าอุปกรณ์ชิ้นนั้นรองรับมาตรฐานใดและมาตรฐานนั้นได้รับการรับรองอย่างเป็นทางการแล้วหรือไม่หากว่าอุปกรณ์ตัวนั้นผ่านตามมาตรฐานก็จะได้ตรา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WIFI certified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ซึ่งก็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จะทำให้ทราบ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ว่าอุปกรณ์นั้นสามารถติดต่อเป็นสิ่งจาเป็นและเป็น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สิ่งสำคัญเพื่อ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จะได้อุปกรณ์ที่มีประสิทธิภาพและใช้งานได้อย่างไม่มีปัญหา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93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81211" y="2564904"/>
            <a:ext cx="65232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</a:t>
            </a:r>
            <a:r>
              <a:rPr lang="th-TH" sz="2800" b="1" dirty="0" err="1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บลูทูธ</a:t>
            </a:r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บลูทูธ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Bluetooth)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ระบบสื่อสารของอุปกรณ์ระบบอิเล็กทรอนิกส์แบบสองทางเป็นเทคโนโลยีไร้สายแบบระยะสั้น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Short-Range)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มีกาลัง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ส่งต่า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มีระยะทาการระหว่างอุปกรณ์ที่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รองรับบลูทูธ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ด้วยกันเพียง 10 เมตร ซึ่งจะ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ใช้สำหรับต่อ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เข้าระบบเน็ตเวิร์คขนาดเล็ก ๆ ที่อุปกรณ์แต่ละตัวอยู่ไม่ห่างกันมากที่เรียกว่า เครือข่ายไร้สายส่วนบุคคล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WPAN)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โดยบลูทูธ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นี้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จะทำงานเคลื่อน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 2.4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ซึ่งเป็นความถี่ที่เรียกแถบความถี่เสรี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ISM)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โดยความถี่นี้ไม่มีใครเป็นเจ้าของ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ลิข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สิทธ์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124744"/>
            <a:ext cx="498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 (2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</a:p>
          <a:p>
            <a:pPr marL="0" indent="0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ขนาดจะเล็กกว่ายุค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แรกทำให้สะดวก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ในการพกพาและได้มีการปรับปรุงความเร็วในการรับส่งข้อมูลให้สูงขึ้นโดยใช้เทคโนโลยีต่าง ๆ ได้แก่ 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Time Division Multiple Access: TDMA)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เป็นระบบที่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ผู้ใช้จำนวนมาก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สามารถใช้ช่องสัญญาณความถี่วิทยุเดียวกันในการรับส่งข้อมูล โดยช่องสัญญาณถูกออกแบบให้สามารถรับส่งได้ทั้งสัญญาณเสียงและข้อมูลพร้อม ๆ กันได้โดยไม่รบกวนกัน โดยใช้เทคนิคในการแบ่งเวลาเพื่อให้ผู้ใช้แต่ละรายได้รับการจัดสรรเวลาในการใช้ช่องสัญญาณแต่ละช่องสลับกันไป </a:t>
            </a:r>
          </a:p>
          <a:p>
            <a:pPr marL="0" indent="0" algn="thaiDist">
              <a:lnSpc>
                <a:spcPct val="80000"/>
              </a:lnSpc>
              <a:buNone/>
            </a:pPr>
            <a:endParaRPr lang="en-US" sz="2800" dirty="0"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86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51720" y="1052736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บลู</a:t>
            </a:r>
            <a:r>
              <a:rPr lang="th-TH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ทูธ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จะ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ใช้สัญญาณวิทยุความถี่สูง 2.4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แต่จะแยกย่อยออกไปแต่ละประเทศ ในแถบยุโรปและอเมริกาจะใช้ช่วง 2.400 ถึง 2.4835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แบ่งออกเป็น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71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ช่องสัญญาณและจะใช้ช่องสัญญาณที่แบ่งนี้เพื่อส่งข้อมูลสลับช่องไปมา 1,600 ครั้งต่อวินาที ในขณะที่ญี่ปุ่นจะใช้ความถี่ 2.402 ถึง 2.480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แบ่งออกเป็น 23 ช่อง ระยะในการใช้งาน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ของบลูทูธ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จะอยู่ที่ 5-10 เมตร โดยมีระบบป้องกันโดยใช้การป้อนรหัสก่อนการเชื่อมต่อและป้องกันการดักสัญญาณระหว่างสื่อสารโดยระบบ จะสลับช่องสัญญาณไป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มาบลูทูธ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มีความสามารถในการเลือกเปลี่ยนความถี่ที่ใช้ในการติดต่อเองอัตโนมัติโดยที่ไม่จาเป็นต้องเรียงตามหมายเลข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ช่องทำให้การ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ดักฟังหรือการลักลอบขโมยข้อมูลทาได้ยากขึ้น คือเทคโนโลยีในการรับส่งสัญญาณที่เรียกว่า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FHSS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ง่ายโดยขอให้อยู่ในระยะที่กำหนดไว้เท่านั้น นอกจากนี้ยังใช้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พลังงานต่า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กินไฟน้อยและสามารถใช้งานได้นานโดยไม่ต้องนาไปชาร์จไฟบ่อย ๆ 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ด้วยบลูทูธ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จึงเหมาะกับการใช้งานกับโทรศัพท์เคลื่อนที่ เครื่องคอมพิวเตอร์โน้ต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บุค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และคอมพิวเตอร์ตั้งโต๊ะ รวมถึงเครื่องคอมพิวเตอร์พกพาเรียกว่า พีดีเอ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personal digital assistants PDA)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จาพวก ปาล์ม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Palm)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 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อกเก็จพีซี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Pocket PC) 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15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1" y="1124744"/>
            <a:ext cx="65295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3) ไว</a:t>
            </a:r>
            <a:r>
              <a:rPr lang="th-TH" sz="2800" b="1" dirty="0" err="1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แม็กซ์</a:t>
            </a:r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ไว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แม็กซ์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WiMAX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เป็นชื่อย่อของ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Worldwide Interoperability for Microwave Access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วิวัฒนาการมาจากเทคโนโลยีการรับส่งข้อมูลโดยใช้เคลื่อนความถี่วิทยุย่านไมโครเวฟซึ่งเป็นเทคโนโลยี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บรอดแบนด์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ไร้สายความเร็วสูงรุ่นใหม่ที่ถูกพัฒนาขึ้นมาบนมาตรฐาน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802.16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ซึ่งต่อมาก็ได้พัฒนา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802.16a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ขึ้นรัศมีทาการประมาณ 50 กิโลเมตรมีอัตราความเร็วในการส่งผ่านข้อมูลสูงสุดถึง 75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ซึ่งเดิมมีรูปแบบการสื่อสารแบบเป็นเส้นตรง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Line of Sight: LOS)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และเป็นการเชื่อมต่อเพื่อส่งสัญญาณจากจุดหนึ่งไปยังอีกจุดหนึ่ง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Point-to-Point)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ต่อมามีการพัฒนาเปลี่ยนแปลงให้ไว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แม็กซ์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มีรูปแบบการสื่อสารแพร่กระจายคลื่นวิทยุรอบทิศทาง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Omni-direction)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8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51719" y="1124744"/>
            <a:ext cx="66247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แบบกำหนดทิศทาง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directional)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โดยขึ้นกับการเลือกใช้กับเสาอากาศดังนั้นไว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แม็กซ์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จึงเป็นการสื่อสารแบบไม่เป็นเส้นตรง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Non Line of Sight: NLOS)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เช่นเดียวกับการแพร่กระจายคลื่นวิทยุในกรณีของโครงข่ายโทรศัพท์คลื่นที่เซลลูลาร์ทั่วไปไว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แม็กซ์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สามารถทำงานได้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แม้กระทั่งมีสิ่งกีดขวางเช่น ต้นไม้หรือ อาคารได้เป็นอย่างดีรองรับการใช้งาน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วิดีทัศน์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ใช้งานเสียงซึ่งไม่จาเป็นต้องใช้ทรัพยากรของเครือข่ายมากอย่างแต่ก่อนอีกทั้งในเรื่องของความปลอดภัยยังได้เพิ่มคุณสมบัติของความเป็นส่วนตัวซึ่งต้องได้รับอนุญาตก่อนที่จะเข้าออกโครงข่ายและข้อมูลต่าง ๆ ที่รับส่งก็จะได้รับการเข้ารหัส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encryption)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ทำให้การ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รับส่งข้อมูลบนมาตรฐานนี้มีความปลอดภัยมากขึ้น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สำหรับมาตรฐานของเทคโนโลยีไว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แม็กซ์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ที่มีการพัฒนาขึ้นมาในขณะนี้นั้นมีดังต่อไปนี้ </a:t>
            </a:r>
          </a:p>
          <a:p>
            <a:pPr algn="l"/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802.16-2001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เป็นมาตรฐานที่ให้การเชื่อมโยง 1.6-4.8 กิโลเมตร เป็นมาตรฐานเดียวที่สนับสนุนการสื่อสารแบบเป็นเส้นตรง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LOS)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โดยมีการใช้งานในช่วงความถี่ที่สูงมากคือ 10-66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1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4" y="1196752"/>
            <a:ext cx="64575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802.16a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เป็นมาตรฐานที่แก้ไขปรับปรุงจาก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802.16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เดิมโดยใช้งานที่ความถี่ 2-11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ซึ่งคุณสมบัติเด่นที่ได้รับการแก้ไขจากมาตรฐาน 802.16 เดิม คือ คุณสมบัติรองรับ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การทำงานแบบ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ไม่เป็นเส้นตรง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NLOS)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ซึ่งมีคุณสมบัติ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การทำงานได้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เมื่อมีสิ่งกีดขวางอาทิเช่น ต้นไม้ อาคาร เป็นต้น นอกจากนี้ยังช่วยให้สามารถขยายระบบโครงข่ายเชื่อมต่อไร้สายความเร็วสูงได้อย่างกว้างขวางด้วยรัศมีทาการประมาณ 50 กิโลเมตร และมีอัตราความเร็วในการรับส่งข้อมูลสูงสุดถึง 75 เมกะบิตต่อวินาที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ทำให้สามารถ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รองรับการเชื่อมต่อกับระบบโครงข่ายที่ใช้สายประเภทที่ 1 (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T1-type)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กว่า 60 ช่องสัญญาณและการเชื่อมต่อแบบ ดี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เอสแอล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DSL)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ตามบ้านเรือนที่พักอาศัยอีกหลายร้อยครัวเรือนได้พร้อมกันโดยไม่เกิดปัญหาในการใช้งาน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04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1" y="1052736"/>
            <a:ext cx="67687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802.16-2004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เป็นมาตรฐานที่พัฒนาขึ้น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โดยการนำข้อดี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ของมาตรฐานต่าง ๆ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802.16a 802.16c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802.16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มารวมกัน โดยสามารถใช้งานที่ความถี่ 2-66 กิกะเฮิรตซ์ รัศมีทาการที่ไกลประมาณ 50 กิโลเมตร </a:t>
            </a:r>
          </a:p>
          <a:p>
            <a:pPr algn="thaiDist"/>
            <a:r>
              <a:rPr lang="en-US" sz="32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en-US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802.16e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เป็นมาตรฐานที่ออกแบบมาให้สนับสนุนการใช้งานร่วมกับอุปกรณ์พกพาประเภทต่าง ๆ เช่น อุปกรณ์ พีดีเอโน้ต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บุค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เป็นต้น โดยใช้งานที่ความถี่ 2-5 กิกะเฮิรตซ์ ให้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รัศมีทำงานที่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1.6-4.8 กิโลเมตร มีระบบที่ช่วยให้ผู้ใช้งานสามารถสื่อสารโดยให้คุณภาพในการสื่อสารที่ดีและมีเสถียรภาพขณะใช้งานแม้ว่ามีการเคลื่อนที่ช้าๆ อยู่ตลอดเวลาก็ตาม </a:t>
            </a:r>
          </a:p>
          <a:p>
            <a:pPr algn="thaiDist"/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3" y="1196752"/>
            <a:ext cx="66015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4) ซิกบี </a:t>
            </a:r>
            <a:endParaRPr lang="th-TH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การประยุกต์ใช้งานระบบติดตามและควบคุมแบบไร้สาย 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monitoring and control)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แบบไร้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สายสำหรับอุตสาหกรรม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ที่อยู่อาศัยนั้นถ้าจะนามาใช้งานในเชิงพาณิชย์ได้จริงนั้นตัวอุปกรณ์จะต้องมีช่วงเวลาของการใช้งานแบตเตอร์รี่ที่ยาวนานในการสื่อสารข้อมูลด้วยอัตรา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ที่ต่า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และต้องมีความซับซ้อนน้อยกว่ามาตรฐานสื่อสารไร้สายแบบไร้สายแบบอื่น ๆ ด้วยซึ่งมาตรฐานของการสื่อสาร ไร้สายส่วนใหญ่มีการสื่อสารด้วยอัตราการรับส่งข้อมูลที่สูงและใช้กาลังไฟฟ้ามากถ้านามาประยุกต์ใช้ในระบบการติดตามและควบคุมนั้นระบบจะมีความซับซ้อน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มากทำให้มี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ราคาแพงตามไปด้วย นอกจากนี้สมรรถนะของระบบที่จะนามาใช้จริงในท้องตลาดจาเป็นต้องมีความเชื่อถือได้มีความปลอดภัยและ มีราคาถูก ทั้งนี้ระบบสื่อสารไร้สายดังกล่าวจะต้องสามารถระบุแอดแดรสเฉพาะตัวที่ใช้ในการควบคุมระหว่างเซนเซอร์พื้นฐานในโครงข่ายได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8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07703" y="1196752"/>
            <a:ext cx="6601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4) ซิก</a:t>
            </a: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บี(ต่อ)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l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ดังนั้นองค์การ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จึงพัฒนามาตรฐานของการสื่อสารไร้สายที่นามา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ประยุกต์ใช้สำหรับงาน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ข้างต้น คือ 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802.15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หรือที่รู้จักกันในชื่อว่า ซิกบี (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ZigBee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โดยมาตรฐานนี้ใช้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สื่อสารความเร็ว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ต่า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และมีช่วงเวลาการใช้งานจากแบตเตอร์รี่ได้หลายเดือนหรือหลายปีและมีความซับซ้อนน้อยมาก โดยย่านความถี่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ที่ถูกนำมาใช้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งานนั้นจะอยู่ในย่านความถี่ที่ไม่ต้องขออนุญาต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ย่านความถี่ใช้งานตามมาตรฐานไว้ 3 ย่านความถี่ คือ ย่านความถี่ 2.4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ย่านความถี่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115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และย่านความถี่ 868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โดยแต่ละย่านความถี่จะมีช่องสัญญาณ 16 ช่อง 10 ช่องและ 1 ช่องตามลาดับส่วนอัตรารับส่งข้อมูล (ทางอากาศ) จะอยู่ที่ 250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40 Kbps 20 Kbps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ตามลาดับเช่นกัน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2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1" y="1052736"/>
            <a:ext cx="65295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4) ซิก</a:t>
            </a:r>
            <a:r>
              <a:rPr lang="th-TH" sz="28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บี(ต่อ)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และเนื่องจากมีระยะทางในการรับส่งข้อมูลไม่ไกล คือ รัศมี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การทำงานอยู่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ระหว่าง 10-100 เมตร ซิกบี จึงเหมาะที่จะนามาใช้ในเครือข่ายไร้สายส่วนบุคคล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WPAN)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มาตรฐานนี้สามารถนามาประยุกต์ใช้กับบ้านอัตโนมัติเซนเซอร์ไร้สายของเล่นที่โต้ตอบได้และรีโมตคอนโทรลเป็นต้น โดย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IEEE 802.15.4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ถูกกำหนดไว้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ในชั้นกายภาพ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physical)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และระดับชั้นแมค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Media Access Controller: MAC)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ส่วนใน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ระดับชั้นเน็ต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เวิร์ก(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network)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ถูกกำหนดโดย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กลุ่มที่ชื่อว่า 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ZigBee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Alliance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ที่เป็นการรวมกลุ่มจากบริษัทต่าง ๆ มากกว่า 60 บริษัท </a:t>
            </a:r>
          </a:p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จากเทคโนโลยีที่กล่าวมาทั้งหมดข้างต้นสามารถสรุปเทคโนโลยี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ที่สำคัญได้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ดังตารางที่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 ดังต่อไปนี้ </a:t>
            </a:r>
            <a:endParaRPr lang="th-TH" sz="2800" dirty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24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283" y="476672"/>
            <a:ext cx="17636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/>
              </a:rPr>
              <a:t> </a:t>
            </a:r>
            <a:r>
              <a:rPr lang="th-TH" sz="2500" b="1" dirty="0" smtClean="0">
                <a:solidFill>
                  <a:schemeClr val="bg1"/>
                </a:solidFill>
                <a:latin typeface="TH Niramit AS" pitchFamily="2" charset="-34"/>
                <a:cs typeface="TH Niramit AS"/>
              </a:rPr>
              <a:t>การสื่อสารไร้สาย</a:t>
            </a:r>
            <a:endParaRPr lang="th-TH" sz="2500" b="1" dirty="0">
              <a:solidFill>
                <a:schemeClr val="bg1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0" y="1196752"/>
            <a:ext cx="65295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ตารางที่ 1.2 </a:t>
            </a:r>
            <a:r>
              <a:rPr lang="th-TH" sz="26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เทคโนโลยีเครือข่าย ๆ ที่สำคัญในเครือข่ายไร้สาย</a:t>
            </a:r>
            <a:endParaRPr lang="th-TH" sz="26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46" y="1844824"/>
            <a:ext cx="6581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2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1.2.4 </a:t>
            </a:r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มาตรฐานเครือข่ายไร้สาย 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283" y="476672"/>
            <a:ext cx="17636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/>
              </a:rPr>
              <a:t> </a:t>
            </a:r>
            <a:r>
              <a:rPr lang="th-TH" sz="2500" b="1" dirty="0" smtClean="0">
                <a:solidFill>
                  <a:schemeClr val="bg1"/>
                </a:solidFill>
                <a:latin typeface="TH Niramit AS" pitchFamily="2" charset="-34"/>
                <a:cs typeface="TH Niramit AS"/>
              </a:rPr>
              <a:t>การสื่อสารไร้สาย</a:t>
            </a:r>
            <a:endParaRPr lang="th-TH" sz="2500" b="1" dirty="0">
              <a:solidFill>
                <a:schemeClr val="bg1"/>
              </a:solidFill>
              <a:latin typeface="TH Niramit AS" pitchFamily="2" charset="-34"/>
              <a:cs typeface="TH Niramit A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51" y="1916832"/>
            <a:ext cx="657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979710" y="1196752"/>
            <a:ext cx="69847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ตารางที่ 1.2 </a:t>
            </a:r>
            <a:r>
              <a:rPr lang="th-TH" sz="26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เทคโนโลยีเครือข่าย ๆ ที่สำคัญในเครือข่ายไร้</a:t>
            </a:r>
            <a:r>
              <a:rPr lang="th-TH" sz="2600" b="1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 (ต่อ)</a:t>
            </a:r>
            <a:endParaRPr lang="th-TH" sz="26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0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 (2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</a:p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จี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Global System For Mobile: GSM)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มาตรฐานโทรศัพท์เคลื่อนที่ระบบที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เอที่ใช้ความถี่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ที่ออกแบบโดยสหภาพยุโรปที่ยังได้รับความนิยมในปัจจุบันเนื่องจากระบบจี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ใช้เทคโนโลยีในการบีบอัด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ข้อมูลทำให้ได้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คุณภาพของเสียงที่ชัดเจนและสามารถให้ผู้ใช้ใช้งานพร้อม ๆ กันในระบบได้มากขึ้นนอกจากนั้นยังมีการให้บริการรับส่งสัญญาณข้อมูลที่เป็นข้อความสั้น ๆ หรือ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Short Message Service: SMS) </a:t>
            </a:r>
          </a:p>
          <a:p>
            <a:pPr marL="0" indent="0" algn="thaiDist">
              <a:lnSpc>
                <a:spcPct val="80000"/>
              </a:lnSpc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0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2708920"/>
            <a:ext cx="3888432" cy="931986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จบการบรรยาย     </a:t>
            </a:r>
            <a:b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บทที่ 1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438994"/>
            <a:ext cx="176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TH Niramit AS" pitchFamily="2" charset="-34"/>
                <a:cs typeface="TH Niramit AS" pitchFamily="2" charset="-34"/>
              </a:rPr>
              <a:t>The End</a:t>
            </a:r>
            <a:endParaRPr lang="th-TH" sz="3200" b="1" dirty="0">
              <a:solidFill>
                <a:srgbClr val="FFFFFF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71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12068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 (2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เอวัน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CDMA one)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มาตรฐานโทรศัพท์เคลื่อนที่ที่ใช้เทคนิคการมัลติเพล็กซ์สัญญาณแบบเข้ารหัสที่เรียกว่า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Code Division Multiple Access: CDMA)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ซึ่งเป็นระบบที่ใช้การรับส่งสัญญาณออกไปพร้อม ๆ กัน โดยใช้เทคนิคการถอดรหัส คือ เครื่องของผู้รับสัญญาณจะต้องมีตัวถอดรหัสเฉพาะของแต่ละเครื่องระบบ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เอวันถูกออกแบบโดย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บริษัทควอลคอมม์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ประเทศสหรัฐอเมริกา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ที่ทำงาน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บนมาตรฐาน 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IS-15A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IS-15B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โดยใช้ช่องสัญญาณ 1.25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รับส่งข้อมูลและเสียง </a:t>
            </a:r>
          </a:p>
          <a:p>
            <a:pPr marL="0" indent="0" algn="thaiDist">
              <a:lnSpc>
                <a:spcPct val="80000"/>
              </a:lnSpc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38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 (2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เอวันมีเทคโนโลยีที่เหนือกว่าระบบจี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คือ ใช้ช่องสัญญาณแคบกว่า แต่เนื่องจากความล่าช้าในการเปิดตัวเทคโนโลยีดังกล่าวรวมทั้งการสงวนสิทธิ์ให้นาไปใช้ได้เฉพาะกับองค์การหรือบริษัทสมาชิกในกลุ่มนักพัฒนา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เอที่เรียกว่ากลุ่ม ซีดีจี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 Development Group: CDG)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จึงทำให้มาตรฐาน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ดังกล่าวได้รับความนิยมน้อยกว่าระบบจี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GSM)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มาก </a:t>
            </a:r>
          </a:p>
          <a:p>
            <a:pPr marL="0" indent="0" algn="thaiDist">
              <a:lnSpc>
                <a:spcPct val="80000"/>
              </a:lnSpc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41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2400" b="1" dirty="0" smtClean="0">
                <a:solidFill>
                  <a:schemeClr val="accent6"/>
                </a:solidFill>
                <a:cs typeface="TH Niramit AS"/>
              </a:rPr>
              <a:t>2) </a:t>
            </a:r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 (2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b="1" dirty="0" err="1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แว็ป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Wireless Application Protocol: WAP)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มาตรฐานการสื่อสาร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ที่ทำให้อุปกรณ์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การสื่อสารไร้สายสามารถเชื่อมต่อกับระบบเครือข่ายอินเทอร์เน็ตได้ เพื่อใช้ในการค้นหาและแสดงข้อมูลจากเว็บไซต์ต่าง ๆ บนอุปกรณ์สื่อสารไร้สาย เช่น โทรศัพท์คลื่นที่ อุปกรณ์คอมพิวเตอร์แบบพกพาหรือพีดีเอ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PDA)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ในยุคปลายของยุคนี้ได้เริ่มมีการพัฒนาระบบเครือข่ายแลนไร้สาย โดยเริ่มมีการใช้งานด้วยความเร็วอยู่ที่ประมาณ 2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83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2.5 (2.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ยุคนี้เป็นยุคที่เริ่มมีการเปลี่ยนแปลงการเชื่อมต่อการสื่อสารของโลก ในยุคนี้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การทำงานทั้งหมด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เป็นระบบดิจิตอล การพัฒนาเทคโนโลยี 2.5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นี้ จะอยู่ภายใต้เงื่อนไขที่ไม่มีการเปลี่ยนแปลงโครงสร้างของเครือข่าย 2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มีการนำเทคโนโลยี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เชื่อมต่อกับวงจรแบบ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แพ็กเก็ต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สวิตชิ่ง คือ มีการแบ่งข้อมูลออกเป็นส่วนย่อย ๆ ที่เรียกว่า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แพ็กเก็ต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ซึ่งมีความสามารถในการรับส่งข้อมูลผ่านโครงข่ายได้ดีกว่าแบบเดิมโดยอนุญาตให้ผู้ใช้งานหลายรายสามารถรับส่งข้อมูลได้พร้อมกันในเครือข่าย นอกจากนั้นยังสามารถตรวจสอบความผิดพลาดในการรับส่งได้ และยังช่วยเพิ่มอัตราการรับส่งข้อมูลให้สูงขึ้นอยู่ที่ระดับ 144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73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43608" y="1196752"/>
            <a:ext cx="7315200" cy="426720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chemeClr val="accent5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เนื้อหาที่สอน</a:t>
            </a:r>
            <a:endParaRPr lang="th-TH" sz="2800" b="1" dirty="0">
              <a:solidFill>
                <a:schemeClr val="accent5">
                  <a:lumMod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1.ความหมาย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และวิวัฒนาการของการสื่อสารไร้สาย</a:t>
            </a: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2.คลื่น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แม่เหล็กไฟฟ้าที่เกี่ยวข้องกับการสื่อสารไร้สาย</a:t>
            </a: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3.รูปแบบ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1. ความรู้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พื้นฐานเกี่ยวกับการสื่อสารไร้สาย</a:t>
            </a:r>
            <a:endParaRPr lang="ru-RU" sz="3200" b="1" dirty="0"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2.5 (2.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</a:p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ที่สำคัญที่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ใช้ในยุคนี้ คือ เทคโนโลยีจีพี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อาร์เอส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Generic Packet Radio Service: GPRS)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สำหรับระบบ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และเทคโนโลยี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2000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</a:t>
            </a:r>
          </a:p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จีพี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อาร์เอส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GPRS)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เทคโนโลยีของระบบจี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ที่ใช้ในการเพิ่มสมรรถนะในการรับส่งข้อมูลแบบ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แพ็กเก็ต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ที่ไม่เกี่ยวกับเสียงการสนทนาของโทรศัพท์เคลื่อนที่จี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47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2.5 (2.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รับส่งข้อมูลในรูปแบบของมัลติมีเดียซึ่งจะประกอบไปด้วยรูปภาพที่เป็นกราฟิก เสียง และ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วีดิ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ทัศน์ (วีดีโอ) ระหว่างโทรศัพท์เคลื่อนที่กับระบบเครือข่ายเสียงที่มีอยู่เดิมให้มีอัตราการรับส่งข้อมูลที่สูงขึ้น เทคโนโลยี จีพี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อาร์เอส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จะใช้ช่องเวลา เหมือนกับการสื่อสารด้วยเสียง โดยช่องเวลาแต่ละช่องจะมีขีดความสามารถในการรับส่งข้อมูลประมาณ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1.6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เครือข่ายจีพี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อาร์เอส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จะใช้ช่องเวลา 3 ช่อง ในการส่ง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ข้อมูลจำนวน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28.8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ไปยังเครื่องโทรศัพท์เคลื่อนที่ และใช้ช่องเวลา 1 ช่อง ในการรับส่ง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ข้อมูลจำนวน 1.6 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Kpbs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จากโทรศัพท์เคลื่อนที่กลับไปยังเครือข่ายจีพี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อาร์เอส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มีอัตราความเร็วในการรับส่งข้อมูลสูงสุดที่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ระดับต่ำกว่า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50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2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2.5 (2.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2000 (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 2000)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เทคโนโลยีการสื่อสารไร้สายของระบบ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เอที่พัฒนามาจากเทคโนโลยี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วันให้มีประสิทธิภาพในการให้บริการเสียงและข้อมูลที่มีความเร็วสูงเพิ่มมากขึ้นกว่า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เอวันโดยที่ความกว้างของช่องสัญญาณเท่าเดิม เทคโนโลยีในตระกูล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2000 ประกอบด้วย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 2000 1xCDMA 2000 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1xEV-DO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 2000 1x EV-DV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นอกจากนี้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2000 ยังเป็นที่รู้จักอีกชื่อหนึ่งว่า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IS -2000 </a:t>
            </a:r>
            <a:endParaRPr lang="th-TH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36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3 (3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สำหรับยุค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นี้เป็นยุคสื่อประสม หรือ มัลติมีเดีย เกิดในช่วงประมาณปี 2543 ซึ่งเป็นวิวัฒนาการของเทคโนโลยีการสื่อสารความเร็วสูงผ่านทางอุปกรณ์สื่อสารไร้สายที่สามารถพกพาไปได้ทุกที่ สามารถรับส่งทั้งข้อมูล เสียง ภาพนิ่ง ภาพเคลื่อนไหว รวมถึงการรองรับการเข้าถึงและใช้งานโปรแกรมระบบงานประยุกต์ต่าง ๆ บนเครือข่ายอินเทอร์เน็ตอย่างเต็มรูปแบบ โดยมีอัตราการส่งข้อมูลอยู่ที่ระดับเมกะบิตต่อนาที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Mbps) </a:t>
            </a:r>
            <a:endParaRPr lang="th-TH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82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3 (3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</a:p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จากการที่ระบบการสื่อสารไร้สายต่าง ๆ ในยุคก่อนหน้านี้ ยังไม่สามารถให้บริการได้ครอบคลุมทุกจุดทั่วโลกเนื่องมาจากพื้นที่การให้บริการในแต่ละจุดทั่วโลกนั้นใช้เทคโนโลยีที่แตกต่างกั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ทำให้ไม่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สามารถให้บริการร่วมกันได้ ประกอบกับพื้นที่บางจุดในโลกไม่สามารถให้บริการได้ เนื่องจากบริเวณนั้นไม่สามารถที่จะส่งสัญญาณไปถึง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ได้ทำให้ต้อง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ใช้บริการรับส่งสัญญาณผ่านดาวเทียม ดังนั้นโทรศัพท์เคลื่อนที่ที่ใช้ระบบจี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หรือระบบ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เอไม่สามารถนามาใช้งานร่วมกับบริการรับส่งสัญญาณผ่านดาวเทียมได้ ด้วยเหตุนี้จึงมีการพัฒนาเทคโนโลยีการสื่อสารโทรคมนาคมเคลื่อนที่ร่วมกันทั่วโลก เพื่อให้ผู้ใช้สามารถใช้บริการที่ไหนก็ได้ทั่วโลก โดยสมาพันธ์โทรคมนาคมระหว่าง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ประเทศ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International Telecommunication Union: ITU)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เป็นหน่วยงานในสังกัดขององค์การสหประชาชาติ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0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3 (3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ได้กำหนดกรอบ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มาตรฐานของระบบเครือข่ายไร้สายยุค 3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ที่เรียกว่า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IMT-2000 (International Mobile Telecommunications -2000)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ในยุค 3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 </a:t>
            </a: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เอดจ์</a:t>
            </a:r>
            <a:r>
              <a:rPr lang="th-TH" sz="2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Enhanced Data Rates For GSM Evolution: EDGE) </a:t>
            </a:r>
            <a:r>
              <a:rPr lang="th-TH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เป็นการพัฒนาเทคโนโลยีในระบบจี</a:t>
            </a:r>
            <a:r>
              <a:rPr lang="th-TH" sz="26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ในการเพิ่มความเร็วการส่งข้อมูลให้สูงถึง 384 </a:t>
            </a:r>
            <a:r>
              <a:rPr lang="en-US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r>
              <a:rPr lang="th-TH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โดยใช้เทคนิคการผสมสัญญาณของข้อมูลแบบดิจิตอลโดยการเปลี่ยนเฟสของสัญญาณพาห์ตามบิตข้อมูลแบบ 8 </a:t>
            </a:r>
            <a:r>
              <a:rPr lang="en-US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PSK (Eight Phase Shift Keying) </a:t>
            </a:r>
            <a:r>
              <a:rPr lang="th-TH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เพื่อให้ได้ความเร็วในการส่งที่สูงขึ้นด้วยความถี่เดิมที่ 200 </a:t>
            </a:r>
            <a:r>
              <a:rPr lang="en-US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KHz </a:t>
            </a:r>
            <a:r>
              <a:rPr lang="th-TH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จะช่วยให้โทรศัพท์เคลื่อนที่สามารถใช้บริการด้านมัลติมีเดียต่าง ๆ ได้มากยิ่งขึ้นกว่าเทคโนโลยีจีพี</a:t>
            </a:r>
            <a:r>
              <a:rPr lang="th-TH" sz="26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อาร์เอส</a:t>
            </a:r>
            <a:r>
              <a:rPr lang="th-TH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GPRS) </a:t>
            </a:r>
          </a:p>
          <a:p>
            <a:pPr marL="0" indent="0" algn="thaiDist">
              <a:lnSpc>
                <a:spcPct val="80000"/>
              </a:lnSpc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32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3 (3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Wideband Code Division Multiple Access: WCDMA)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เป็นเทคโนโลยีในระบบจี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เอสเอ็ม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ที่ทำงานบน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แถบความถี่กว้างที่ 10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โดยใช้ช่อง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ส่งและรับสัญญาณระหว่างโทรศัพท์เคลื่อนที่กับสถานีฐานช่องละ 5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ซึ่งจะช่วยเพิ่มอัตราการรับส่งข้อมูลได้เร็วสูงสุดถึง 2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สำหรับข้อมูล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ดิจิตอล และ 384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สำหรับข้อมูล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เสียง ระบบดับเบิ้ลยู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เอซึ่งพัฒนาต่อจากจีพี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อาร์เอส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เป็นเทคโนโลยีหนึ่งในมาตรฐาน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IMT-2000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และเป็นที่รู้จักในภูมิภาคยุโรปในชื่อของระบบ ยูเอ็มที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UMTS) </a:t>
            </a:r>
          </a:p>
          <a:p>
            <a:pPr marL="0" indent="0" algn="thaiDist">
              <a:lnSpc>
                <a:spcPct val="80000"/>
              </a:lnSpc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27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3 (3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2001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CDMA 2001)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เป็นเทคโนโลยีระบบ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เอที่พัฒนาจาก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2000 เพื่อให้รับส่งข้อมูลได้เร็วขึ้น เช่น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 2000 1x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มีความเร็วสูงในการรับส่งข้อมูลเป็น 153.6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ในขณะที่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 2001 1X EV-DO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มีความเร็วสูงสุดที่ 2.4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CDMA 2001 1X EV-DV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ความเร็วสูงสุดที่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3.01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Mbps </a:t>
            </a:r>
          </a:p>
          <a:p>
            <a:pPr marL="0" indent="0" algn="thaiDist">
              <a:lnSpc>
                <a:spcPct val="80000"/>
              </a:lnSpc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4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84076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</a:t>
            </a: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 4 (4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ยุคนี้เป็นยุคบรอดแบ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รนด์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Broadband) 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หรือยุค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ไฮบริด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ซึ่งเป็นยุคของระบบโทรศัพท์เคลื่อนที่ในปัจจุบัน โดยมี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การกำหนดมาตรฐาน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ตามแนวโน้มที่จะเกิดขึ้นในอนาคต การพัฒนาเทคโนโลยี 4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เป็นผลมาจากข้อจากัดของระบบ 3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ที่ไม่สนองตอบความต้องการของระบบประยุกต์ที่มี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ข้อมูลจำนวนมาก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และต้องการความเร็วสูง เช่น มัลติมีเดีย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วิดีทัศน์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แบบภาพเคลื่อนไหวที่เต็มรูปแบบ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full-motion video)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หรือการประชุมทางโทรศัพท์แบบไร้สาย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wireless teleconferencing)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ทำให้เกิด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ความต้องเทคโนโลยีเครือข่ายที่จะมาช่วยเพิ่มขีดความสามารถของ 3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46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</a:t>
            </a: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 4 (4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นอกจากนั้นการพัฒนาในยุค 4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ได้มีการเน้นเรื่องการรักษาความปลอดภัย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นำไบ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โอแมทริกซ์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มาผสมผสาน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ทำให้สามารถ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ซื้อขายกันได้โดยผ่านโทรศัพท์เคลื่อนที่หรือโมบายอินเทอร์เน็ต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mobile internet)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และยังสามารถหักบัญชีเงินในธนาคาร เพื่อเป็น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ค่าใช้จ่ายสำหรับสินค้า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หรือบริการได้ทันที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ระบบไบโอแมทริกซ์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จึงเข้ามามีบทบาทอย่างมากในธุรกิจในปัจจุบันและอนาคตอันใกล้ ซึ่งจะเห็นอย่างชัดเจนในยุคโทรศัพท์เคลื่อนที่ 4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นั้นคือการทาธุรกรรมผ่านโทรศัพท์มือถือ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mobile commerce)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นั้นเอง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8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การ</a:t>
            </a: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สื่อสาร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ไร้สาย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หมายถึง การสื่อสารข้อมูลจากต้นทางไปยังปลายทางโดยปราศจาก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การเชื่อมต่อ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ในเชิงกายภาพแต่จะใช้คลื่นแม่เหล็กไฟฟ้าเป็นตัวกลางในการรับส่งข้อมูลระหว่างอุปกรณ์ต้น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ทางกับ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ปลายทาง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เพื่อรับส่งข้อมูลข่าวสาร เนื่องจาก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สื่อสาร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ไร้สาย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ได้กำจัด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อุปสรรคใน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เรื่องระยะทางระหว่างฝ่าย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ผู้รับและ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ฝ่าย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ผู้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ส่ง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ให้หมดไป และด้วยเหตุผลนี้เองที่ เป็นคุณสมบัติที่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สำคัญ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ที่สุด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ที่ทำ ให้การสื่อสาร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ไร้สายได้รับความนิยมเป็นอย่างมาก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จึงทำให้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เกิดการพัฒนาการสื่อสารไร้สายอย่าง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ต่อเนื่องจากอดีต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จนถึงปัจจุบันซึ่งสามารถแบ่งออกเป็นยุคต่าง ๆ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438994"/>
            <a:ext cx="176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แนวคิด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4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5 (5</a:t>
            </a:r>
            <a:r>
              <a:rPr lang="en-US" sz="24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G)</a:t>
            </a:r>
            <a:endParaRPr lang="th-TH" sz="2400" b="1" dirty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5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เป็นระบบสื่อสารไร้สายยุคถัดจากระบบ 4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สำหรับระบบ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5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ยังไม่มี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การกำหนดมาตรฐาน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และรูปแบบที่จะนาออกมาใช้งานจริงอย่างตายตัว เนื่องจากยังอยู่ในระหว่างการพัฒนา แต่ในแวดวงวิชาการได้มีการพูดถึงเทคโนโลยี 5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ว่าจะมีความเร็วในระดับ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ที่ทำให้ผู้ใช้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อุปกรณ์พกพาสามารถดาวน์ โหลดภาพยนตร์ความละเอียดสูง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Full HD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ในเวลาไม่กี่วินาที โดยเทคโนโลยีนี้จะช่วยให้แอพพลิเคชั่นขนาดใหญ่ที่ต้องใช้เครือข่ายข้อมูลประสิทธิภาพสูง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สามารถทำงานได้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อย่างราบรื่นและรวดเร็วขึ้นกว่าเทคโนโลยี 4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มาก 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ซึ่งทาง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NTT DoCoMo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ผู้ให้บริการเครือข่ายยักษ์ใหญ่ของญี่ปุ่น ได้เคยแสดงการเชื่อมต่อเครือข่ายมือถือ 5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ที่สามารถทาความเร็วได้มากถึง 100 เท่าของเครือข่าย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LTE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ที่ใช้อยู่ใน</a:t>
            </a:r>
            <a:endParaRPr lang="th-TH" sz="24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8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2) วิวัฒนาการของการสื่อสารไร้สาย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912768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ยุคที่ 5 (5</a:t>
            </a:r>
            <a:r>
              <a:rPr lang="en-US" sz="28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</a:t>
            </a:r>
            <a:r>
              <a:rPr lang="en-US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sz="2800" b="1" dirty="0" smtClean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endParaRPr lang="th-TH" sz="2800" b="1" dirty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หลายคนคิดว่าเทคโนโลยีการติดต่อไร้สายจะใช้บนมือถือเป็นหลักอย่างเดียว แต่จริง ๆ แล้วถ้ามองไกลไปอีกมิติหนึ่ง ก็ไม่จาเป็นเลย เพราะสามารถเอาไปใช้กับอย่างอื่นได้อีกมากมาย เช่น ใช้กับรถยนต์ อย่างในงาน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CES 2014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ได้มีการพูดถึงรถยนต์ที่มาพร้อมกับ 4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LTE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จากบริษัท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General Motors (GM)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ที่ทางบริษัทออกมาเปิดเผยว่ากาลังจะเริ่มติดตั้งระบบ 4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 LTE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กับรถยนต์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Chevrolet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โดยร่วมมือกับเครือข่ายโทรศัพท์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AT&amp;T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ซึ่งเชื่อว่าเทคโนโลยีตัวนี้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จะทำให้คนขับ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รถยนต์สามารถใช้โทรศัพท์และเล่นอินเทอร์เน็ตความเร็วสูงบนรถได้ โดยคาดว่าทาง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Chevrolet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จะมีการติดตั้งเทคโนโลยีนี้ภายในปี ค.ศ. 2015 (ชุติสันต์ เกิดวิบูลย์เวช, 2557).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31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accent6"/>
                </a:solidFill>
                <a:cs typeface="TH Niramit AS"/>
              </a:rPr>
              <a:t>1.1.2 </a:t>
            </a:r>
            <a:r>
              <a:rPr lang="th-TH" sz="2800" b="1" dirty="0">
                <a:solidFill>
                  <a:schemeClr val="accent6"/>
                </a:solidFill>
                <a:cs typeface="TH Niramit AS"/>
              </a:rPr>
              <a:t>คลื่นแม่เหล็กไฟฟ้าที่เกี่ยวข้องกับการสื่อสารไร้สาย </a:t>
            </a:r>
            <a:endParaRPr lang="en-US" sz="28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ความสามารถในการเดินทางผ่านวัตถุของคลื่นแม่เหล็กไฟฟ้าจะแปรผันกับความถี่ กล่าวคือ ความถี่คลื่นยิ่งสูงความสามารถในการเดินทางผ่านวัตถุใด ๆ ยิ่งน้อยลง คุณลักษณะ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ของคลื่นแม่เหล็กไฟฟ้าสามารถแบ่งออกได้ 3 ประเภท ดังนี้ </a:t>
            </a: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เปราะบาง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Fragility) </a:t>
            </a: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ทิศทาง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ของการเดินทาง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Directional) </a:t>
            </a: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ช่อง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Bandwidth) </a:t>
            </a:r>
          </a:p>
          <a:p>
            <a:pPr marL="0" indent="0" algn="thaiDist">
              <a:buNone/>
            </a:pP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61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accent6"/>
                </a:solidFill>
                <a:cs typeface="TH Niramit AS"/>
              </a:rPr>
              <a:t>1.1.2 </a:t>
            </a:r>
            <a:r>
              <a:rPr lang="th-TH" sz="2800" b="1" dirty="0">
                <a:solidFill>
                  <a:schemeClr val="accent6"/>
                </a:solidFill>
                <a:cs typeface="TH Niramit AS"/>
              </a:rPr>
              <a:t>คลื่นแม่เหล็กไฟฟ้าที่เกี่ยวข้องกับการสื่อสารไร้สาย </a:t>
            </a:r>
            <a:endParaRPr lang="en-US" sz="28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ความเปราะบาง </a:t>
            </a:r>
            <a:r>
              <a:rPr lang="th-TH" sz="2800" dirty="0">
                <a:cs typeface="TH Niramit AS"/>
              </a:rPr>
              <a:t>หมายถึง ความสามารถในการเดินทางของคลื่นผ่านวัตถุใด ๆ เช่น อากาศ เป็นต้น คลื่นยิ่งมี</a:t>
            </a:r>
            <a:r>
              <a:rPr lang="th-TH" sz="2800" dirty="0" smtClean="0">
                <a:cs typeface="TH Niramit AS"/>
              </a:rPr>
              <a:t>ความถี่ต่ำยิ่ง</a:t>
            </a:r>
            <a:r>
              <a:rPr lang="th-TH" sz="2800" dirty="0">
                <a:cs typeface="TH Niramit AS"/>
              </a:rPr>
              <a:t>มีความสามารถในการเดินทางผ่านวัตถุได้ดี หรือยิ่งความถี่ของคลื่นสูง</a:t>
            </a:r>
            <a:r>
              <a:rPr lang="th-TH" sz="2800" dirty="0" smtClean="0">
                <a:cs typeface="TH Niramit AS"/>
              </a:rPr>
              <a:t>ยิ่งทำให้ความสามารถ</a:t>
            </a:r>
            <a:r>
              <a:rPr lang="th-TH" sz="2800" dirty="0">
                <a:cs typeface="TH Niramit AS"/>
              </a:rPr>
              <a:t>ในการเดินทางผ่านวัตถุน้อยลง ยกตัวอย่างเช่น คลื่นวิทยุจะมีความถี่</a:t>
            </a:r>
            <a:r>
              <a:rPr lang="th-TH" sz="2800" dirty="0" smtClean="0">
                <a:cs typeface="TH Niramit AS"/>
              </a:rPr>
              <a:t>ค่อนข้างต่ำ </a:t>
            </a:r>
            <a:r>
              <a:rPr lang="th-TH" sz="2800" dirty="0">
                <a:cs typeface="TH Niramit AS"/>
              </a:rPr>
              <a:t>ดังนั้นจึงสามารถเดินทางผ่านวัตถุบางวัตถุได้ ถึงแม้ว่าวัตถุนั้นจะมีความหนาเพียงใดก็ตาม หรือถ้าพูดอีกนัยหนึ่งคลื่นวิทยุจะมีความเปราะบางน้อย ในทางตรงกันข้าม แสงซึ่งเป็นคลื่นแม่เหล็กที่มีความถี่สูงจะมีความสามารถในการเดินทางผ่านวัตถุน้อยมาก ตัวอย่างเช่น วันไหนที่อากาศไม่ดีมีเมฆหรือหมอกหนาวันนั้นก็จะมืดครึ้มเพราะแสงอาทิตย์ส่องผ่านเมฆได้บางส่วน</a:t>
            </a:r>
            <a:r>
              <a:rPr lang="th-TH" sz="2800" dirty="0" smtClean="0">
                <a:cs typeface="TH Niramit AS"/>
              </a:rPr>
              <a:t>เท่านั้น</a:t>
            </a:r>
            <a:endParaRPr lang="th-TH" sz="2800" b="1" dirty="0" smtClean="0">
              <a:solidFill>
                <a:schemeClr val="accent6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accent6"/>
                </a:solidFill>
                <a:cs typeface="TH Niramit AS"/>
              </a:rPr>
              <a:t>1.1.2 </a:t>
            </a:r>
            <a:r>
              <a:rPr lang="th-TH" sz="2800" b="1" dirty="0">
                <a:solidFill>
                  <a:schemeClr val="accent6"/>
                </a:solidFill>
                <a:cs typeface="TH Niramit AS"/>
              </a:rPr>
              <a:t>คลื่นแม่เหล็กไฟฟ้าที่เกี่ยวข้องกับการสื่อสารไร้สาย </a:t>
            </a:r>
            <a:endParaRPr lang="en-US" sz="28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นอกจากความเปราะบางแล้ว คลื่นแม่เหล็กไฟฟ้าแต่ละช่วงความถี่จะมีคุณสมบัติเกี่ยวกับทิศทางการเดินทาง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Directionality)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ของคลื่นที่ต่างกัน เช่น คลื่นวิทยุมีความสามารถในการเดินทางแบบแผ่กระจายทุกทิศทาง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Omni-direction)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นั่นคือคลื่นวิทยุจะแผ่รังสีจากตัวส่งสัญญาณออกไปทุกทิศทาง ส่วนคลื่นที่มีความถี่สูงกว่าก็จะสามารถเดินทางในทิศทางที่แคบลง คลื่นยิ่งมีความถี่สูงจะมีคุณสมบัติ คล้าย ๆ แสง หรืออาจกล่าวได้ว่าคลื่นแม่เหล็กไฟฟ้าที่มีความถี่สูงถือว่าเป็นแสง แสงที่มนุษย์มองเห็นจะมีแถบความถี่ที่แคบมาก โดยแสงนี้จะล้อมรอบด้วยคลื่นอินฟราเรด และ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คลื่นอัล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ตราไว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โอเลท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65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accent6"/>
                </a:solidFill>
                <a:cs typeface="TH Niramit AS"/>
              </a:rPr>
              <a:t>1.1.2 </a:t>
            </a:r>
            <a:r>
              <a:rPr lang="th-TH" sz="2800" b="1" dirty="0">
                <a:solidFill>
                  <a:schemeClr val="accent6"/>
                </a:solidFill>
                <a:cs typeface="TH Niramit AS"/>
              </a:rPr>
              <a:t>คลื่นแม่เหล็กไฟฟ้าที่เกี่ยวข้องกับการสื่อสารไร้สาย </a:t>
            </a:r>
            <a:endParaRPr lang="en-US" sz="28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คลื่นที่มีความถี่สูงจะมีความเปราะบางมาก นั่นคือ ความสามารถในการเดินทางผ่านวัตถุจะน้อย และอีกอย่างคลื่นที่มีความถี่สูงจะเดินทางแบบทิศทางเดียว ความสามารถในการรวมคลื่น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Focus)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จะเพิ่มขึ้นตามความถี่ของคลื่น ตัวอย่างเช่น แสงสามารถที่จะบังคับทิศทางการเดินทางได้ เช่น ไฟฉาย เป็นต้น ส่วนคลื่นที่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มีความถี่ต่ำจะ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ไม่สามารถทาได้เหมือนแสง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6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accent6"/>
                </a:solidFill>
                <a:cs typeface="TH Niramit AS"/>
              </a:rPr>
              <a:t>1.1.2 </a:t>
            </a:r>
            <a:r>
              <a:rPr lang="th-TH" sz="2800" b="1" dirty="0">
                <a:solidFill>
                  <a:schemeClr val="accent6"/>
                </a:solidFill>
                <a:cs typeface="TH Niramit AS"/>
              </a:rPr>
              <a:t>คลื่นแม่เหล็กไฟฟ้าที่เกี่ยวข้องกับการสื่อสารไร้สาย </a:t>
            </a:r>
            <a:endParaRPr lang="en-US" sz="28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แถบความถี่ หรือ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 หมายถึง ความกว้างของช่องสัญญาณ และมีหน่วยวัดเป็นเฮิรตซ์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Hz)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คาว่า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Band)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ในที่นี้หมายถึงช่องสัญญาณ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Channel)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ซึ่งเป็นช่วงความถี่ที่ใช้ในการส่งสัญญาณ ตัวอย่างเช่น ช่วงความถี่ระหว่าง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102-128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เป็นช่วงความถี่ที่สงวน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ไว้สำหรับใช้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งานทางด้านอุตสาหกรรม วิทยาศาสตร์ และการแพทย์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ซึ่งทำให้ได้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วิธของช่องสัญญาณนี้เป็น 26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8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accent6"/>
                </a:solidFill>
                <a:cs typeface="TH Niramit AS"/>
              </a:rPr>
              <a:t>1.1.2 </a:t>
            </a:r>
            <a:r>
              <a:rPr lang="th-TH" sz="2800" b="1" dirty="0">
                <a:solidFill>
                  <a:schemeClr val="accent6"/>
                </a:solidFill>
                <a:cs typeface="TH Niramit AS"/>
              </a:rPr>
              <a:t>คลื่นแม่เหล็กไฟฟ้าที่เกี่ยวข้องกับการสื่อสารไร้สาย </a:t>
            </a:r>
            <a:endParaRPr lang="en-US" sz="28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เฮิรตซ์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Hertz)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เป็นหน่วยที่ใช้วัดความถี่ของเสียงหรือสัญญาณแอ</a:t>
            </a:r>
            <a:r>
              <a:rPr lang="th-TH" sz="27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นาล็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อกเท่านั้น ส่วนสัญญาณดิจิตอลจะใช้หน่วยวัดเป็นบิตต่อวินาที มีความสัมพันธ์แบบแปรผันตาม เช่น หนึ่งบิตสามารถส่งด้วยความยาวคลื่นหนึ่งรอบ อย่างไรก็ตามคลื่นดิจิตอลจะสร้างจากการกล้าความถี่ของคลื่นแอ</a:t>
            </a:r>
            <a:r>
              <a:rPr lang="th-TH" sz="27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นาล็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อกหลายความถี่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Modulation) 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ทำให้สรุป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ได้ว่าอัตราการส่งข้อมูลของคลื่นดิจิตอลจะน้อยกว่าหรือเท่ากับความถี่ของคลื่น สรุปได้ว่าอัตราการส่งข้อมูลของคลื่นดิจิตอลจะน้อยกว่าหรือเท่ากับความถี่ของคลื่น สรุปความตอนนี้ได้ว่า</a:t>
            </a:r>
            <a:r>
              <a:rPr lang="th-TH" sz="27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วิธเป็นมาตราวัดความกว้างของช่องสัญญาณ และไม่ได้ใช้วัดอัตราข้อมูลโดยตรง แต่ส่วนใหญ่ก็ยอมรับกันว่า</a:t>
            </a:r>
            <a:r>
              <a:rPr lang="th-TH" sz="27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วิธหมายถึงอัตราข้อมูลวัดเป็นบิตต่อวินาที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bps) (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จตุชัย แพงจันทร์ และคณะ, 2546: 74) </a:t>
            </a:r>
            <a:endParaRPr lang="th-TH" sz="27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3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cs typeface="TH Niramit AS"/>
              </a:rPr>
              <a:t>คลื่นแม่เหล็กไฟฟ้าเป็นคลื่นตามขวางที่เกิดจาก</a:t>
            </a:r>
            <a:r>
              <a:rPr lang="th-TH" sz="2800" dirty="0" smtClean="0">
                <a:cs typeface="TH Niramit AS"/>
              </a:rPr>
              <a:t>การทำให้สนามแม่เหล็ก</a:t>
            </a:r>
            <a:r>
              <a:rPr lang="th-TH" sz="2800" dirty="0">
                <a:cs typeface="TH Niramit AS"/>
              </a:rPr>
              <a:t>หรือสนามไฟฟ้าที่มีการเปลี่ยนแปลงเมื่อสนามแม่เหล็กมีการเปลี่ยนแปลงจะเหนี่ยวนาให้เกิดสนามไฟฟ้า หรือถ้าสนามไฟฟ้ามีการเปลี่ยนแปลงจะเหนี่ยวนาให้เกิดสนามแม่เหล็ก คลื่นแม่เหล็กไฟฟ้าจึงประกอบด้วยสนามแม่เหล็กและสนามไฟฟ้าซึ่งมีความสามารถในการถ่ายเทพลังงานจากจุดหนึ่งไปยังอีกจุดหนึ่งได้โดยไม่จาเป็นต้องอาศัยตัวกลาง </a:t>
            </a:r>
            <a:r>
              <a:rPr lang="th-TH" sz="2800" dirty="0" smtClean="0">
                <a:cs typeface="TH Niramit AS"/>
              </a:rPr>
              <a:t>จึงทำให้คลื่น</a:t>
            </a:r>
            <a:r>
              <a:rPr lang="th-TH" sz="2800" dirty="0">
                <a:cs typeface="TH Niramit AS"/>
              </a:rPr>
              <a:t>แม่เหล็กไฟฟ้าสามารถเคลื่อนที่ในสุญญากาศได้ ด้วยคุณสมบัตินี้ คลื่นแม่เหล็กไฟฟ้า</a:t>
            </a:r>
            <a:r>
              <a:rPr lang="th-TH" sz="2800" dirty="0" smtClean="0">
                <a:cs typeface="TH Niramit AS"/>
              </a:rPr>
              <a:t>จึงถูกนำมาใช้</a:t>
            </a:r>
            <a:r>
              <a:rPr lang="th-TH" sz="2800" dirty="0">
                <a:cs typeface="TH Niramit AS"/>
              </a:rPr>
              <a:t>ประโยชน์ในชีวิตประจาวัยในหลาย ๆ ด้าน เช่น ทางด้านการสื่อสารและโทรคมนาคม และทางการแพทย์ เป็นต้น </a:t>
            </a:r>
            <a:endParaRPr lang="th-TH" sz="2800" b="1" dirty="0" smtClean="0">
              <a:solidFill>
                <a:schemeClr val="accent6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41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rgbClr val="1984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rgbClr val="1984CC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131840" y="1196752"/>
            <a:ext cx="391485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ELECTROMAGNETIC SPECTRUM</a:t>
            </a:r>
            <a:endParaRPr lang="th-TH" sz="32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60381"/>
            <a:ext cx="6039751" cy="308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3042464" y="5085184"/>
            <a:ext cx="381065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ภาพ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 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1.1 </a:t>
            </a:r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แถบคลื่นความถี่แม่เหล็กไฟฟ้า </a:t>
            </a:r>
          </a:p>
          <a:p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ที่มา: </a:t>
            </a:r>
            <a:r>
              <a:rPr lang="en-US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Electromagnetic spectrum. (2012). </a:t>
            </a:r>
            <a:endParaRPr lang="th-TH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34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การ</a:t>
            </a: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สื่อสาร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ไร้สาย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cs typeface="TH Niramit AS"/>
              </a:rPr>
              <a:t>คลื่นแม่เหล็กไฟฟ้าเป็นคลื่นที่ประกอบด้วยสนามแม่เหล็กและสนามไฟฟ้า ซึ่งมีความสามารถในการถ่ายเทพลังงานจากจุดหนึ่งไปยังอีกจุดหนึ่งได้ โดยไม่จาเป็นต้องอาศัยตัวกลาง</a:t>
            </a:r>
            <a:r>
              <a:rPr lang="th-TH" sz="2800" dirty="0" smtClean="0">
                <a:cs typeface="TH Niramit AS"/>
              </a:rPr>
              <a:t>จึงทำให้คลื่น</a:t>
            </a:r>
            <a:r>
              <a:rPr lang="th-TH" sz="2800" dirty="0">
                <a:cs typeface="TH Niramit AS"/>
              </a:rPr>
              <a:t>แม่เหล็กไฟฟ้าสามารถเคลื่อนที่ในสุญญากาศได้ ด้วยคุณสมบัตินี้ คลื่นแม่เหล็กไฟฟ้า</a:t>
            </a:r>
            <a:r>
              <a:rPr lang="th-TH" sz="2800" dirty="0" smtClean="0">
                <a:cs typeface="TH Niramit AS"/>
              </a:rPr>
              <a:t>จึงถูกนำมาใช้</a:t>
            </a:r>
            <a:r>
              <a:rPr lang="th-TH" sz="2800" dirty="0">
                <a:cs typeface="TH Niramit AS"/>
              </a:rPr>
              <a:t>ประโยชน์ในชีวิตประจาวันในหลาย ๆ ด้าน โดยเฉพาะด้านการสื่อสารไร้สายที่นาคลื่นแม่เหล็กไฟฟ้ามาใช้เป็นตัวกลางในการสื่อสาร โดยที่</a:t>
            </a:r>
            <a:r>
              <a:rPr lang="th-TH" sz="2800" dirty="0" smtClean="0">
                <a:cs typeface="TH Niramit AS"/>
              </a:rPr>
              <a:t>ลักษณะการนำไปใช้</a:t>
            </a:r>
            <a:r>
              <a:rPr lang="th-TH" sz="2800" dirty="0">
                <a:cs typeface="TH Niramit AS"/>
              </a:rPr>
              <a:t>งานจะแตกต่างกันไปตามย่านความถี่ของคลื่นแม่เหล็กไฟฟ้า </a:t>
            </a:r>
            <a:endParaRPr lang="en-US" sz="2800" dirty="0">
              <a:latin typeface="TH Niramit AS" pitchFamily="2" charset="-34"/>
              <a:cs typeface="TH Niramit A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438994"/>
            <a:ext cx="176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FF"/>
                </a:solidFill>
                <a:latin typeface="TH Niramit AS" pitchFamily="2" charset="-34"/>
                <a:cs typeface="TH Niramit AS" pitchFamily="2" charset="-34"/>
              </a:rPr>
              <a:t>แนวคิด</a:t>
            </a:r>
          </a:p>
        </p:txBody>
      </p:sp>
    </p:spTree>
    <p:extLst>
      <p:ext uri="{BB962C8B-B14F-4D97-AF65-F5344CB8AC3E}">
        <p14:creationId xmlns:p14="http://schemas.microsoft.com/office/powerpoint/2010/main" val="36147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จากภาพที่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แสดงแถบคลื่นแม่เหล็กไฟฟ้า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electromagnetic spectrum)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 ด้วยคลื่นแม่เหล็กไฟฟ้าที่มีความถี่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frequency)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และความยาวคลื่น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wavelength)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แตกต่างกัน ดังนี้ 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1) รังสีแกมมา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รังสีแกมมา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gamma rays)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เป็นคลื่นแม่เหล็กไฟฟ้าที่มีช่วงความยาวคลื่นน้อยกว่า 1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พิ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โคเมตร (10-12 เมตร) มีความถี่ประมาณ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1011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เฮิร์ทซ์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และมีพลังงานสูงมากกว่า 10 กิโลอิเล็กตรอน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โวลด์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เป็นความถี่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ที่ถูกนำมาใช้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ทาอาวุธนิวเคลียร์ รังสีแกรมมามีคุณสมบัติในการเจาะทะลุได้สูง สามารถเจาะทะลุแผ่นตะกั่วหนาหลายเซนติเมตรได้ รังสีแกรมมาเกิดจากการเสื่อมสลายของสาร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กัมมันตรังสี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51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รังสี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เอ็กซ์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รังสี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เอ็กซ์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X-ray)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เป็นรังสีที่มีความยาวคลื่นสั้นมากกว่า 1 นาโนเมตร (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10-1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เมตร) มีความถี่ประมาณ 1018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เฮิร์ทซ์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และมีพลังงานในช่วง 100 อิเล็กตรอนโวลต์ ถึง 100 กิโลอิเล็กตรอนโวลต์ มีคุณสมบัติสามารถแผ่รังสีผ่านร่างกายและสิ่งของโดยไม่เกิดอันตรายต่อสิ่งมีชีวิต ยกเว้นในกรณีที่ได้รับรังสีในปริมาณมากเกินไป รังสี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เอ็กซ์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ถูกนำมา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ประยุกต์ใช้งานในด้านการแพทย์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  ทัน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ตก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รรม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ในการตรวจดูความผิดปกติของอวัยวะในร่างกาย และนาไปใช้งานในการตรวจจับวัตถุระเบิดหรืออาวุธปืนและศึกษาการจัดเรียงตัวของอะตอมในผลึก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54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2) รังสี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เอ็กซ์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รังสี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เอ็กซ์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X-ray)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เป็นรังสีที่มีความยาวคลื่นสั้นมากกว่า 1 นาโนเมตร (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10-1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เมตร) มีความถี่ประมาณ 1018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เฮิร์ทซ์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และมีพลังงานในช่วง 100 อิเล็กตรอนโวลต์ ถึง 100 กิโลอิเล็กตรอนโวลต์ มีคุณสมบัติสามารถแผ่รังสีผ่านร่างกายและสิ่งของโดยไม่เกิดอันตรายต่อสิ่งมีชีวิต ยกเว้นในกรณีที่ได้รับรังสีในปริมาณมากเกินไป รังสี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เอ็กซ์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ถูกนำมา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ประยุกต์ใช้งานในด้านการแพทย์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  ทัน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ตก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รรม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ในการตรวจดูความผิดปกติของอวัยวะในร่างกาย และนาไปใช้งานในการตรวจจับวัตถุระเบิดหรืออาวุธปืนและศึกษาการจัดเรียงตัวของอะตอมในผลึก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07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3) 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รังสีอัล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ตราไว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โอเลท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รังสีอัล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ตราไว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โอเลท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ultraviolet)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เป็นรังสีธรรมชาติที่เกิดจากการแผ่รังสีของดวงอาทิตย์ ที่มีประโยชน์ต่อร่างกาย มีความยาวคลื่น 1 ถึง 400 นาโนเมตร ช่วงความถี่ 1015-1018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เฮิร์ทซ์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และมีพลังงานในช่วง 2 ถึง 3 อิเล็กตรอนโวลต์เท่านั้น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ประยุกต์ใช้งาน นาไปใช้ในด้านการแพทย์ เช่น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การอัล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ตรา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ซาวด์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สามารถทำให้เชื้อ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โรคบางชนิดตายได้ แต่มีอันตรายต่อผิวหนังและตา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และถูกนำมาใช้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ในระบบสื่อสารข้อมูลด้วยแสงในตัวกลางเส้นใยแก้ว </a:t>
            </a:r>
            <a:endParaRPr lang="th-TH" sz="2800" b="1" dirty="0" smtClean="0">
              <a:solidFill>
                <a:schemeClr val="accent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47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4) แสงที่ตามองเห็น </a:t>
            </a:r>
            <a:endParaRPr lang="th-TH" sz="28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2800" dirty="0" smtClean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แสงที่ตามองเห็น (</a:t>
            </a:r>
            <a:r>
              <a:rPr lang="en-US" sz="2800" dirty="0" smtClean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visible light) </a:t>
            </a:r>
            <a:r>
              <a:rPr lang="th-TH" sz="2800" dirty="0" smtClean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เป็นรังสีที่อยู่ในช่วงความยาวคลื่น 400 ถึง 700 นาโนเมตร ซึ่งเป็นช่วงความยาวคลื่นที่ประสาทตาของมนุษย์สามารถรับได้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48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5) คลื่นอินฟราเรด </a:t>
            </a:r>
            <a:endParaRPr lang="th-TH" sz="28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คลื่นอินฟราเรด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infrared)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เป็นคลื่นแม่เหล็กไฟฟ้าที่มีความยาวคลื่น 700 นาโนเมตร ถึง 1 มิลลิเมตร (10-6 เมตร) อยู่ระหว่างแสงที่ตามองเห็นกับคลื่นไมโครเวฟ มีคุณสมบัติสามารถสะท้อนแสงกับวัตถุผิวเรียบแต่ไม่สามารถผ่านวัตถุทึบแสงได้ ซึ่งโดยทั่วไปในระบบการสื่อสารนาไปประยุกต์ใช้งานในด้านการสื่อสารระยะใกล้ (การสื่อสารแบบไร้สาย) เช่น รีโมต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คอลโทรล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ของเครื่องรับโทรทัศน์และอุปกรณ์คอมพิวเตอร์ที่มีช่องสื่อสารอินฟราเรด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infrared data association: </a:t>
            </a:r>
            <a:r>
              <a:rPr lang="en-US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IrDa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เพื่อเชื่อมต่อกับ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โทรศัพท์เคลื่อนที่สำหรับการ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รับส่งสัญญาณข้อมูล เป็นต้น (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สัล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ยุทธ์ สว่าง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วรรณ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2542: 83)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98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6) คลื่นไมโครเวฟ </a:t>
            </a:r>
            <a:endParaRPr lang="th-TH" sz="2800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คลื่นไมโครเวฟ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microwave)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เป็นคลื่นแม่เหล็กไฟฟ้าที่มีความยาวคลื่น 1 มิลลิเมตร ถึง 10 เซนติเมตร มีลักษณะกระจายคลื่นแบบตรง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direct wave propagation)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และไม่มีการหักเหบนชั้นบรรยากาศ คลื่น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ไมโครเวฟถูกนำมาใช้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งานในด้านระบบเชื่อมต่อสัญญาณในระยะสายตา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line of sight)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และระบบคลื่นไฟฟ้า เช่น การส่งสัญญาณของชุมสายโทรศัพท์ทางไกล การส่งสัญญาณแพร่ภาพโทรทัศน์ และการสื่อสารผ่านดาวเทียม เป็นต้น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17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7) คลื่นวิทยุ </a:t>
            </a:r>
            <a:endParaRPr lang="th-TH" sz="28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คลื่นวิทยุ (</a:t>
            </a:r>
            <a:r>
              <a:rPr lang="en-US" sz="2800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radio wave) </a:t>
            </a:r>
            <a:r>
              <a:rPr lang="th-TH" sz="2800" dirty="0" smtClean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สำหรับการ</a:t>
            </a:r>
            <a:r>
              <a:rPr lang="th-TH" sz="2800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แบ่งย่านคลื่นวิทยุตามกฎของสมาพันธ์โทรคมนาคมนานาชาติ (</a:t>
            </a:r>
            <a:r>
              <a:rPr lang="en-US" sz="2800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International Telecommunication Union ITU) </a:t>
            </a:r>
            <a:r>
              <a:rPr lang="th-TH" sz="2800" dirty="0" smtClean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และถูกนำมาใช้</a:t>
            </a:r>
            <a:r>
              <a:rPr lang="th-TH" sz="2800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ในการสื่อสารในรูปแบบต่าง ๆ ดังแสดงในตารางที่ </a:t>
            </a:r>
            <a:r>
              <a:rPr lang="th-TH" sz="2800" dirty="0" smtClean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1.1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12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8405" y="1916832"/>
            <a:ext cx="6705600" cy="4768552"/>
          </a:xfrm>
        </p:spPr>
        <p:txBody>
          <a:bodyPr/>
          <a:lstStyle/>
          <a:p>
            <a:pPr marL="0" indent="0">
              <a:buNone/>
            </a:pPr>
            <a:endParaRPr lang="th-TH" sz="2800" b="1" dirty="0" smtClean="0">
              <a:solidFill>
                <a:schemeClr val="accent4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03647" y="1196752"/>
            <a:ext cx="7743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cs typeface="TH Niramit AS"/>
              </a:rPr>
              <a:t>ตารางที่ </a:t>
            </a:r>
            <a:r>
              <a:rPr lang="th-TH" b="1" dirty="0" smtClean="0">
                <a:solidFill>
                  <a:srgbClr val="FF0000"/>
                </a:solidFill>
                <a:cs typeface="TH Niramit AS"/>
              </a:rPr>
              <a:t>1.1 </a:t>
            </a:r>
            <a:r>
              <a:rPr lang="th-TH" dirty="0">
                <a:solidFill>
                  <a:srgbClr val="FF0000"/>
                </a:solidFill>
                <a:cs typeface="TH Niramit AS"/>
              </a:rPr>
              <a:t>ย่านความถี่ของคลื่นวิทยุตามกฎของสมาพันธ์โทรคมนาคมนานาชาติ </a:t>
            </a:r>
          </a:p>
        </p:txBody>
      </p:sp>
      <p:pic>
        <p:nvPicPr>
          <p:cNvPr id="6" name="Picture 3" descr="C:\Users\ASUS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27" y="1700809"/>
            <a:ext cx="68432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39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การแบ่งช่วงคลื่นแม่เหล็กไฟฟ้าในการใช้งาน 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31640" y="1427584"/>
            <a:ext cx="8010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FF0000"/>
                </a:solidFill>
                <a:cs typeface="TH Niramit AS"/>
              </a:rPr>
              <a:t>ตารางที่ </a:t>
            </a:r>
            <a:r>
              <a:rPr lang="th-TH" sz="2200" b="1" dirty="0" smtClean="0">
                <a:solidFill>
                  <a:srgbClr val="FF0000"/>
                </a:solidFill>
                <a:cs typeface="TH Niramit AS"/>
              </a:rPr>
              <a:t>1.1 </a:t>
            </a:r>
            <a:r>
              <a:rPr lang="th-TH" sz="2200" dirty="0">
                <a:solidFill>
                  <a:srgbClr val="FF0000"/>
                </a:solidFill>
                <a:cs typeface="TH Niramit AS"/>
              </a:rPr>
              <a:t>ย่านความถี่ของคลื่นวิทยุตามกฎของสมาพันธ์โทรคมนาคม</a:t>
            </a:r>
            <a:r>
              <a:rPr lang="th-TH" sz="2200" dirty="0" smtClean="0">
                <a:solidFill>
                  <a:srgbClr val="FF0000"/>
                </a:solidFill>
                <a:cs typeface="TH Niramit AS"/>
              </a:rPr>
              <a:t>นานาชาติ(ต่อ) </a:t>
            </a:r>
            <a:endParaRPr lang="th-TH" sz="2200" dirty="0">
              <a:solidFill>
                <a:srgbClr val="FF0000"/>
              </a:solidFill>
              <a:cs typeface="TH Niramit AS"/>
            </a:endParaRPr>
          </a:p>
        </p:txBody>
      </p:sp>
      <p:pic>
        <p:nvPicPr>
          <p:cNvPr id="7" name="Picture 2" descr="C:\Users\ASUS\Desktop\Cap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89" y="2060848"/>
            <a:ext cx="67968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49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การ</a:t>
            </a: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สื่อสาร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ไร้สาย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cs typeface="TH Niramit AS"/>
              </a:rPr>
              <a:t>ปัจจุบันความก้าวหน้าของ</a:t>
            </a:r>
            <a:r>
              <a:rPr lang="th-TH" sz="2800" dirty="0" smtClean="0">
                <a:cs typeface="TH Niramit AS"/>
              </a:rPr>
              <a:t>เทคโนโลยีทำให้เกิด</a:t>
            </a:r>
            <a:r>
              <a:rPr lang="th-TH" sz="2800" dirty="0">
                <a:cs typeface="TH Niramit AS"/>
              </a:rPr>
              <a:t>การหลอมรวมของเทคโนโลยีต่าง ๆ เข้า</a:t>
            </a:r>
            <a:r>
              <a:rPr lang="th-TH" sz="2800" dirty="0" smtClean="0">
                <a:cs typeface="TH Niramit AS"/>
              </a:rPr>
              <a:t>ด้วยกันทำให้สามารถ</a:t>
            </a:r>
            <a:r>
              <a:rPr lang="th-TH" sz="2800" dirty="0">
                <a:cs typeface="TH Niramit AS"/>
              </a:rPr>
              <a:t>ใช้งานร่วมกันและสื่อสารกันบนโครงข่ายเดียวกันได้ </a:t>
            </a:r>
            <a:r>
              <a:rPr lang="th-TH" sz="2800" dirty="0" smtClean="0">
                <a:cs typeface="TH Niramit AS"/>
              </a:rPr>
              <a:t>ทำให้รูปแบบ</a:t>
            </a:r>
            <a:r>
              <a:rPr lang="th-TH" sz="2800" dirty="0">
                <a:cs typeface="TH Niramit AS"/>
              </a:rPr>
              <a:t>ของการสื่อสารเปลี่ยนแปลงไปจากเดิม โดยนาการสื่อสารไร้สายมาประยุกต์ใช้ในการเชื่อมต่อของเครือข่ายแทนระบบการสื่อสารแบบใช้สาย โดยสามารถแบ่งการสื่อสารไร้สายออกเป็นสองประเภทคือ การสื่อสารไร้สายแบบ ไม่เคลื่อนที่ และการสื่อสารไร้สายแบบเคลื่อนที่ </a:t>
            </a:r>
            <a:endParaRPr lang="en-US" sz="2800" dirty="0">
              <a:latin typeface="TH Niramit AS" pitchFamily="2" charset="-34"/>
              <a:cs typeface="TH Niramit A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438994"/>
            <a:ext cx="176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FF"/>
                </a:solidFill>
                <a:latin typeface="TH Niramit AS" pitchFamily="2" charset="-34"/>
                <a:cs typeface="TH Niramit AS" pitchFamily="2" charset="-34"/>
              </a:rPr>
              <a:t>แนวคิด</a:t>
            </a:r>
          </a:p>
        </p:txBody>
      </p:sp>
    </p:spTree>
    <p:extLst>
      <p:ext uri="{BB962C8B-B14F-4D97-AF65-F5344CB8AC3E}">
        <p14:creationId xmlns:p14="http://schemas.microsoft.com/office/powerpoint/2010/main" val="17227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1.1.3 </a:t>
            </a:r>
            <a:r>
              <a:rPr lang="th-TH" sz="3200" b="1" dirty="0">
                <a:solidFill>
                  <a:schemeClr val="accent6"/>
                </a:solidFill>
                <a:cs typeface="TH Niramit AS"/>
              </a:rPr>
              <a:t>รูปแบบการสื่อสารไร้สาย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การสื่อสารในอดีตนั้นจะถูก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จาแนก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ออกได้อย่างชัดเจนตามโครงข่ายที่ใช้งาน เนื่องจาก แต่ละบริการจะใช้โครงข่ายไม่เหมือนกัน คือ โครงข่ายโทรศัพท์ และโครงข่ายสื่อสาร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แพ็กเก็ต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 ต่อมาเทคโนโลยีการสื่อสารโทรคมนาคมได้ก้าวหน้ามากขึ้น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สื่อสารมีความเร็วในการส่งข้อมูลได้สูงขึ้นโดยเรียกโครงข่ายความเร็วสูงนี้ว่า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โครงข่ายบ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รอด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ดังจะได้เห็นได้จากปัจจุบันความก้าวหน้าของ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เทคโนโลยีทำให้เกิด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การหลอมรวม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convergence)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ของเทคโนโลยีต่าง ๆ เข้าด้วยกัน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1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6"/>
                </a:solidFill>
                <a:cs typeface="TH Niramit AS"/>
              </a:rPr>
              <a:t>1.1.3 </a:t>
            </a:r>
            <a:r>
              <a:rPr lang="th-TH" sz="3200" b="1" dirty="0">
                <a:solidFill>
                  <a:schemeClr val="accent6"/>
                </a:solidFill>
                <a:cs typeface="TH Niramit AS"/>
              </a:rPr>
              <a:t>รูปแบบการสื่อสารไร้สาย</a:t>
            </a:r>
            <a:endParaRPr lang="en-US" sz="3200" dirty="0">
              <a:solidFill>
                <a:schemeClr val="accent6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การสื่อสารแต่ละประเภท แต่ละโครงข่าย เช่น การสื่อสารผ่านดาวเทียม โครงข่าวโทรศัพท์ ระบบอินเตอร์เน็ต เป็นต้น สามารถนามาใช้ร่วมกันและสื่อสารกันบนโครงข่ายเดียวกันได้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ทำให้รูปแบบ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ของการสื่อสารเปลี่ยนแปลงไปจากเดิม นอกจากนั้นยังสามารถนาระบบการสื่อสารไร้สายมาประยุกต์ใช้ในการเชื่อมต่อของเครือข่ายแทนระบบการสื่อสารแบบใช้สาย เช่น นาเอาระบบดาวเทียมมาใช้ในการรับส่งข้อมูลจากจุดเชื่อมต่อ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access node)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ไปยังผู้ใช้บริการแทนที่สายเคเบิ้ล เป็นต้น ซึ่งการสื่อสารไร้สายสามารถนั้นสามารถแบ่งออกสองประเภทด้วยกันคือ การสื่อสารไร้สายแบบไม่เคลื่อนที่ และการสื่อสารไร้สายแบบเคลื่อนที่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1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หลักการของการสื่อสารไร้สายแบบไม่เคลื่อนที่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Fixed Wireless Communications: FWC)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หรือที่เรียกว่า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ดับเบิลยูซี คือ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สื่อสารแบบไร้สายมาใช้งานเพื่อทดแทนการสื่อสารแบบใช้สายสัญญาณ หรืออาจกล่าวได้ว่าผู้ใช้บริการจะไม่สามารถแยกออกได้ว่าช่องสัญญาณที่อุปกรณ์กาลังใช้งานอยู่นั้นติดต่อกับอุปกรณ์อื่นในระบบเป็นแบบใช้สายหรือไร้สาย ในการสื่อสารแบบ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74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ผู้ใช้บริการไม่สามารถเคลื่อนที่ในขณะรับส่งข้อมูลได้เนื่องจาก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จะทำให้เกิด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การแทรกสอดจากหลายทิศทางของสัญญาณ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multipath fading)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ทคโนโลยีที่รับรองการใช้งานในขณะนี้ไม่มีขีดความสามารถในการแก้ไขผลกระทบที่เกิดจากสัญญาณรบกวนซึ่งเกิดจากการเคลื่อนที่ของผู้ใช้งาน อีกทั้งยังไม่มีความสามารถที่จะรองรับการย้ายพื้นที่ใช้งาน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roaming)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จากสถานีฐานหนึ่งไปอีกสถานีฐานหนึ่ง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7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การออกแบบระบบ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ดับเบิ้ลยูซีจะต้อง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สามารถจำลองการทำงานของ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ระบบสื่อสารแบบใช้สาย การใช้ส่วนต่อประสาน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interface)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และโปรโตคอลเดียวกัน รวมถึง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ใช้ค่าพารามิเตอร์ต่าง ๆ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 ความหน่วง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delays)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ค่าความผิดพลาดของบิด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bit error rate)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ใช้งานระบบ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ดับเบิ้ลยูซีนี้สามารถใช้สื่อสารได้ทั้งข้อมูลที่เป็นข้อความและข้อมูลที่เป็นเสียง อย่างไรก็ตาม การประยุกต์ใช้งานโครงข่าย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ดับเบิ้ลยูซีในปัจจุบันจะมุ่งเน้นเพื่อการรับส่งข้อมูลเป็นหลัก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2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cs typeface="TH Niramit AS"/>
              </a:rPr>
              <a:t>จากที่กล่าวข้างต้น</a:t>
            </a:r>
            <a:r>
              <a:rPr lang="th-TH" sz="2800" dirty="0" smtClean="0">
                <a:cs typeface="TH Niramit AS"/>
              </a:rPr>
              <a:t>นี้ทำให้ระบบ</a:t>
            </a:r>
            <a:r>
              <a:rPr lang="th-TH" sz="2800" dirty="0" err="1">
                <a:cs typeface="TH Niramit AS"/>
              </a:rPr>
              <a:t>เอฟ</a:t>
            </a:r>
            <a:r>
              <a:rPr lang="th-TH" sz="2800" dirty="0">
                <a:cs typeface="TH Niramit AS"/>
              </a:rPr>
              <a:t>ดับเบิ้ลยูซี เป็นทางเลือกหนึ่งในการวางโครงข่าย ซึ่งต้องเปรียบเทียบดูจากความเหมาะสมในการใช้งานกับการวางโครงข่ายแบบใช้สายและพิจารณาจาก</a:t>
            </a:r>
            <a:r>
              <a:rPr lang="th-TH" sz="2800" dirty="0" smtClean="0">
                <a:cs typeface="TH Niramit AS"/>
              </a:rPr>
              <a:t>ปัจจัยสำคัญต่าง </a:t>
            </a:r>
            <a:r>
              <a:rPr lang="th-TH" sz="2800" dirty="0">
                <a:cs typeface="TH Niramit AS"/>
              </a:rPr>
              <a:t>ๆ ได้แก่ ราคาในการติดตั้ง เวลาที่ใช้ในการติดตั้ง ความยืดหยุ่นต่อการใช้งาน และเสถียรภาพของระบบ ดังจะเห็นได้จากการวางโครงข่ายในเขตภูมิภาคหลายแห่งที่มีการวางโครงข่ายแบบใช้สายนั้นไม่เหมาะสม </a:t>
            </a:r>
            <a:endParaRPr lang="th-TH" sz="2800" b="1" dirty="0" smtClean="0">
              <a:solidFill>
                <a:schemeClr val="accent4"/>
              </a:solidFill>
              <a:cs typeface="TH Niramit A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1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จึงจาเป็นต้องใช้โครงข่าย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 เช่น ในพื้นที่ห่างไกลชุมชน บนภูเขา หรือในป่า ฯลฯ ข้อจากัด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ที่สำคัญของ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ดับเบิ้ลยูซีคือ แถบคลื่นความถี่วิทยุ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radio spectrum)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มีช่วงความถี่ที่จากัด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ให้จำนวนผู้ใช้งาน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ถูกจา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กัดจำนวน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และนอกจากนั้นความถี่ที่ใช้งานส่วนใหญ่มีการรับส่งสัญญาณแบบเส้นสายตา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line of sight LOS 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ารรับส่งระหว่างเสาอากาศสองเสาจะต้องไม่มีสิ่งกีดขวางกั้นกลางและระยะห่างระหว่างอากาศจะต้องไม่ห่างกันเกิน 20 กิโลเมตร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8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การติดตั้งเสาอากาศของระบบ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ดับเบิ้ลยูซีจะติดตั้งอยู่กับที่ทั้งตัวรับและตัวส่ง ด้วยลาแสงสัญญาณที่แคบ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narrowly focused beam)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และลักษณะการส่งสัญญาณระหว่างผู้ให้บริการและผู้ใช้บริการจะมีทั้งแบบจุดต่อจุด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point-to-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point)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และจุดต่อหลายจุด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point-to-multipoint)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หรือที่เรียกว่า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มัล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ติคาส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ติ้ง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multicasting)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ความถี่ในที่ใช้ใน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ดับเบิ้ลยูซีจะอยู่ในช่วง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ถึง 40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GHz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ซึ่งเป็นย่านความถี่ทั้งที่เป็นแบบใช้ได้ทั่วไป ใช้โดยผู้ให้บริการและทั้งแบบที่ต้องขอใบอนุญาตและทั้งแบบที่ต้องขอใบอนุญาตและไม่ต้องขอใบอนุญาต 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ดับเบิ้ลยูซีที่เรารู้จักกันดี คือ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27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 (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84076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1.1) ระบบไมโครเวฟ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การรับส่งสัญญาณข้อมูลด้วยคลื่นไมโครเวฟจะเป็นการรับส่งสัญญาณข้อมูลแบบรับช่วงต่อๆ กันจากสถานีส่งและสถานีรับสัญญาณหนึ่งไปยังอีกสถานีหนึ่ง แต่ละสถานีจะครอบคลุมพื้นที่รับสัญญาณประมาณ 30-50 กิโลเมตร การรับส่งสัญญาณข้อมูลด้วยคลื่นไมโครเวฟนิยมใช้ในกรณีที่การติดตั้งสายเคเบิ้ลทาได้สะดวก เช่น ในเขตเมืองใหญ่ๆ หรือ ป่าเขา เนื่องจากคลื่นไมโครเวฟเป็นการแพร่สัญญาณคลื่นแม่เหล็กไฟฟ้าในลักษณะที่เดินทางเป็นเส้นตรง ดังนั้นการติดตั้งจานรับส่งสัญญาณของแต่ละสถานีจะติดตั้งอยู่บนเสาหรือบนยอดอาคารไปยังจานรับสัญญาณปลายทางในลักษณะเส้นสายตา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light of sight )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 (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1.1) ระบบ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ไมโครเวฟ(ต่อ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ไมโครเวฟ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ได้ถูกนำมาใช้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กันอย่าง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แพร่หลายสำหรับการ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สื่อสารข้อมูลในระยะทางไกล ๆ หรือระหว่างอาคารโดยเฉพาะในกรณีที่ไม่สะดวกที่จะใช้สายใยแก้วนาแสง หรือการสื่อสารด้วยดาวเทียม เพราะระบบไมโครเวฟนี้มีราคาถูก ติดตั้งใช้งานได้ง่าย และสามารถรับส่งข้อมูลได้ด้วยอัตราความเร็วสูง แต่สัญญาณไมโครเวฟอาจถูกรบกวนจากพายุ ลม ฝน หรือแม้กระทั่งอุณหภูมิที่เปลี่ยนแปลงได้ง่าย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ทำให้สัญญาณ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อาจขาดหายไปในระหว่างการรับส่งได้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08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การ</a:t>
            </a: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สื่อสาร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ไร้สาย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>
                <a:cs typeface="TH Niramit AS"/>
              </a:rPr>
              <a:t>เมื่อศึกษาหัวข้อเนื้อหาหลักที่ </a:t>
            </a:r>
            <a:r>
              <a:rPr lang="th-TH" sz="2800" dirty="0" smtClean="0">
                <a:cs typeface="TH Niramit AS"/>
              </a:rPr>
              <a:t>1.1 </a:t>
            </a:r>
            <a:r>
              <a:rPr lang="th-TH" sz="2800" dirty="0">
                <a:cs typeface="TH Niramit AS"/>
              </a:rPr>
              <a:t>จบแล้ว ผู้เรียนสามารถอธิบายหัวข้อต่อไปนี้ได้ </a:t>
            </a:r>
          </a:p>
          <a:p>
            <a:pPr marL="0" indent="0">
              <a:buNone/>
            </a:pPr>
            <a:r>
              <a:rPr lang="th-TH" sz="2800" dirty="0">
                <a:cs typeface="TH Niramit AS"/>
              </a:rPr>
              <a:t>1. ความหมายของการสื่อสารไร้สาย </a:t>
            </a:r>
          </a:p>
          <a:p>
            <a:pPr marL="0" indent="0">
              <a:buNone/>
            </a:pPr>
            <a:r>
              <a:rPr lang="th-TH" sz="2800" dirty="0">
                <a:cs typeface="TH Niramit AS"/>
              </a:rPr>
              <a:t>2. </a:t>
            </a:r>
            <a:r>
              <a:rPr lang="th-TH" sz="2800" dirty="0" smtClean="0">
                <a:cs typeface="TH Niramit AS"/>
              </a:rPr>
              <a:t>ประเด็นสำคัญ</a:t>
            </a:r>
            <a:r>
              <a:rPr lang="th-TH" sz="2800" dirty="0">
                <a:cs typeface="TH Niramit AS"/>
              </a:rPr>
              <a:t>เกี่ยวกับวิวัฒนาการของการสื่อสารไร้สาย </a:t>
            </a:r>
          </a:p>
          <a:p>
            <a:pPr marL="0" indent="0">
              <a:buNone/>
            </a:pPr>
            <a:r>
              <a:rPr lang="th-TH" sz="2800" dirty="0">
                <a:cs typeface="TH Niramit AS"/>
              </a:rPr>
              <a:t>3. </a:t>
            </a:r>
            <a:r>
              <a:rPr lang="th-TH" sz="2800" dirty="0" smtClean="0">
                <a:cs typeface="TH Niramit AS"/>
              </a:rPr>
              <a:t>ประเด็นสำคัญ</a:t>
            </a:r>
            <a:r>
              <a:rPr lang="th-TH" sz="2800" dirty="0">
                <a:cs typeface="TH Niramit AS"/>
              </a:rPr>
              <a:t>เกี่ยวกับคลื่นแม่เหล็กไฟฟ้าที่เกี่ยวข้องกับการสื่อสารไร้สาย </a:t>
            </a:r>
            <a:endParaRPr lang="th-TH" sz="2800" dirty="0" smtClean="0">
              <a:cs typeface="TH Niramit AS"/>
            </a:endParaRPr>
          </a:p>
          <a:p>
            <a:pPr marL="0" indent="0">
              <a:buNone/>
            </a:pPr>
            <a:r>
              <a:rPr lang="th-TH" sz="2800" dirty="0" smtClean="0">
                <a:cs typeface="TH Niramit AS"/>
              </a:rPr>
              <a:t>4</a:t>
            </a:r>
            <a:r>
              <a:rPr lang="th-TH" sz="2800" dirty="0">
                <a:cs typeface="TH Niramit AS"/>
              </a:rPr>
              <a:t>. ประเภท ลักษณะ</a:t>
            </a:r>
            <a:r>
              <a:rPr lang="th-TH" sz="2800" dirty="0" smtClean="0">
                <a:cs typeface="TH Niramit AS"/>
              </a:rPr>
              <a:t>การทำงาน </a:t>
            </a:r>
            <a:r>
              <a:rPr lang="th-TH" sz="2800" dirty="0">
                <a:cs typeface="TH Niramit AS"/>
              </a:rPr>
              <a:t>และการใช้งานการสื่อสารไร้สายชนิดต่าง ๆ </a:t>
            </a:r>
            <a:endParaRPr lang="en-US" sz="2800" dirty="0">
              <a:latin typeface="TH Niramit AS" pitchFamily="2" charset="-34"/>
              <a:cs typeface="TH Niramit A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438994"/>
            <a:ext cx="176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วัตถุประสงค</a:t>
            </a:r>
            <a:r>
              <a:rPr lang="th-TH" sz="3200" b="1" dirty="0">
                <a:solidFill>
                  <a:schemeClr val="bg1"/>
                </a:solidFill>
              </a:rPr>
              <a:t>์</a:t>
            </a:r>
            <a:endParaRPr lang="th-TH" sz="32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4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 (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1.2) ระบบดาวเทียม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สถานีระบบไมโครเวฟลอยฟ้านั้นเอง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ทำหน้าที่ขยาย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และทวนสัญญาณข้อมูล รับและส่งสัญญาณข้อมูลกับสถานีดาวเทียมบนพื้นโลก สถานีภาคพื้นจะทาการส่งสัญญาณข้อมูลไปยังดาวเทียม จะหมุนไปตามการหมุนของโลกและ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มีตำแหน่งคงที่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เมื่อเทียบ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กับตำแหน่งบน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พื้นโลก ดาวเทียมจะถูกส่งขึ้นให้ไปลอยอยู่สูงจากพื้นโลกประมาณ 36,000 กม. เครื่องทวนสัญญาณดาวเทียม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transponder)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35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 (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1.2) ระบบ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ดาวเทียม(ต่อ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รับสัญญาณข้อมูลจากสถานีภาคพื้นซึ่งจะมีกาลังอ่อนลงมากแล้วนามาขยาย จากนั้นจะทาการทวนสัญญาณและ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ตรวจสอบตำแหน่งของ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สถานีปลายทางแล้วจึงส่งสัญญาณข้อมูลด้วยความถี่หนึ่งลงไปยังสถานีปลายทาง การส่งสัญญาณข้อมูลจากพื้นโลกขึ้นไปยังดาวเทียมเรียกว่า สัญญาณอัพลิงค์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uplink)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ลักษณะการรับส่งสัญญาณข้อมูลอาจจะเป็นจุดต่อจุด หรือแบบแพร่สัญญาณก็ได้ สถานีดาวเทียมหนึ่งดวงสามารถมีเครื่องทวนสัญญาณดาวเทียมได้ถึง 25 เครื่อง และสามารถครอบคลุมพื้นที่ในการส่งสัญญาณได้ถึง 1 ใน 3 ของพื้นผิวโลก ดังนั้นถ้าจะส่งสัญญาณข้อมูลให้ได้รอบโลก สามารถทาได้โดยการส่งสัญญาณผ่านดาวเทียมเพียง 3 ดวงเท่านั้น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51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1.2) ระบบ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ดาวเทียม(ต่อ)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ระบบดาวเทียมมีการรับส่งสัญญาณ อยู่ 3 ย่านความถี่ ดังนี้ (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เกษ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รา ปัญญา, 2548: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61)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ย่าน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ความถี่ซี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C-Band)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เป็นย่านความถี่ที่สถานีภาคพื้นดินจะส่งสัญญาณข้อมูลไปยังดาวเทียม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Uplink)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โดยใช้แถบความถี่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5.125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- 6.425 กิกะเฮิรตซ์ และสถานีดาวเทียมจะส่งข้อมูลไปยังสถานีภาคพื้นดิน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Downlink)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ใช้แถบความถี่ 3.7 - 4.2 กิกะเฮิรตซ์ และเรียกย่านซี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แบนต์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ว่าเป็นแถบความถี่ 6/4 กิกะเฮิรตซ์ กาลังส่งที่ใช้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ค่อนข้างต่ำประมาณ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8-16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35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เคลื่อนที่ (</a:t>
            </a:r>
            <a:r>
              <a:rPr lang="th-TH" sz="32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1.2) ระบบ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ดาวเทียม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ข้อดี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เหมาะที่จะใช้ในประเทศที่ใหญ่ ๆ เพราะส่งดาวเทียมดวงเดียว ก็สามารถครอบคลุมพื้นที่ได้ทั่วประเทศ เช่น สหรัฐอเมริกา รัสเซีย จีน อินโดนีเซีย ในกรณีฝนตกก็ยังสามารถดูภาพได้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เพราะความถี่ต่ำเพียงแต่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ความแรงของสัญญาณจะลดลงเท่านั้น 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ข้อเสีย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เนื่องจากดาวเทียมส่งสัญญาณครอบคลุมพื้นที่กว้างๆ ความเข้มของสัญญาณ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จะต่ำ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ดังนั้นจึงต้องใช้จานขนาดประมาณ 4 - 10 ฟุต ซึ่งมีขนาดใหญ่จึงจะรับสัญญาณภาพได </a:t>
            </a:r>
            <a:endParaRPr lang="th-TH" sz="2800" b="1" dirty="0" smtClean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58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 (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1.2) ระบบ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ดาวเทียม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</a:t>
            </a:r>
          </a:p>
          <a:p>
            <a:pPr algn="thaiDist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ย่าน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ความถี่เค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ยู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KU-Band)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เป็นย่านความถี่ที่สถานีภาคพื้นดินจะส่งสัญญาณข้อมูลไปยังดาวเทียมใช้แถบความถี่ 14 - 14.5 กิกะเฮิรตซ์ และสถานีดาวเทียมจะส่งข้อมูลไปยังสถานีภาคพื้นดินใช้แถบความถี่ 11.7 - 12.2 กิกะเฮิรตซ์ เรียก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ย่านเค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ยู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ว่าเป็นแถบความถี่ 14/12 กิกะเฮิรตซ์ โดยย่าน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ความถี่เค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ยู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แบนด์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จะมีความยาวคลื่นที่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สั้นทำให้สถานี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รับดาวเทียมภาคพื้นดินใช้งานรับสัญญาณขนาดเล็กได </a:t>
            </a:r>
          </a:p>
          <a:p>
            <a:pPr algn="thaiDist"/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4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pPr algn="thaiDist"/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การสื่อสารไร้สายแบบไม่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เคลื่อนที่ (ต่อ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1.2) ระบบ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ดาวเทียม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</a:t>
            </a:r>
            <a:endParaRPr lang="th-TH" sz="28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ข้อดี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ความเข้มของสัญญาณสูงมาก ใช้จานขนาดเล็ก ๆ ประมาณ 30 - 120 เซนติเมตร ก็สามารถรับสัญญาณได้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เหมาะสำหรับส่ง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สัญญาณ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CABLE TV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ผ่านดาวเทียม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DBS ( Direct Broadcast Satellite) 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ข้อเสีย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ส่งสัญญาณได้ไม่ครอบคลุมในจุดที่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ต้องการทำให้เสีย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ค่าใช้จ่ายสูงและมีปัญหาในการรับสัญญาณเมื่อฝนตก หรือท้องฟ้าปิดด้วยเมฆมาก ๆ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จะทำให้รับ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สัญญาณได้อ่อนลง หรืออาจจะรับไม่ได้ในเวลานั้น แต่จะกลับคืนมาเมื่อสภาพอากาศ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ปกติ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0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การสื่อสารไร้สายแบบเคลื่อนที่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624736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เนื่องจากโทรศัพท์พื้นฐานถูกจากัดโดยการเชื่อมต่อการสื่อสารแบบใช้สาย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ขยายพื้นที่การให้บริการได้ไม่สะดวก และต้องใช้ค่าใช้จ่ายในการติดตั้งสูง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จึงทำให้เกิด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การสื่อสารไร้สายแบบเคลื่อนที่หรือที่เรียกว่า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ดับเบิ้ลยูซี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Mobile Wireless Communications MWC)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เริ่มต้น จากการขยายขีดความสามารถการให้บริการของโทรศัพท์พื้นฐานโดยเริ่มใช้งานในปี พ.ศ.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2481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ในชื่อว่า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Improved Mobile Telephone Service (IMTS)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01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การสื่อสารไร้สายแบบเคลื่อนที่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600" dirty="0">
                <a:cs typeface="TH Niramit AS"/>
              </a:rPr>
              <a:t>ซึ่งมีคุณสมบัติ</a:t>
            </a:r>
            <a:r>
              <a:rPr lang="th-TH" sz="2600" dirty="0" smtClean="0">
                <a:cs typeface="TH Niramit AS"/>
              </a:rPr>
              <a:t>หลัก คือ </a:t>
            </a:r>
            <a:endParaRPr lang="th-TH" sz="2600" dirty="0">
              <a:cs typeface="TH Niramit AS"/>
            </a:endParaRPr>
          </a:p>
          <a:p>
            <a:pPr algn="thaiDist"/>
            <a:r>
              <a:rPr lang="th-TH" sz="2600" dirty="0" smtClean="0">
                <a:cs typeface="TH Niramit AS"/>
              </a:rPr>
              <a:t>ใช้</a:t>
            </a:r>
            <a:r>
              <a:rPr lang="th-TH" sz="2600" dirty="0">
                <a:cs typeface="TH Niramit AS"/>
              </a:rPr>
              <a:t>เสาสัญญาณที่มีความสูงมากและติดตั้งอยู่ตรงศูนย์กลางและจุดที่สูงของบริเวณเมือง </a:t>
            </a:r>
          </a:p>
          <a:p>
            <a:pPr algn="thaiDist"/>
            <a:r>
              <a:rPr lang="th-TH" sz="2600" dirty="0" smtClean="0">
                <a:cs typeface="TH Niramit AS"/>
              </a:rPr>
              <a:t> </a:t>
            </a:r>
            <a:r>
              <a:rPr lang="th-TH" sz="2600" dirty="0">
                <a:cs typeface="TH Niramit AS"/>
              </a:rPr>
              <a:t>มี</a:t>
            </a:r>
            <a:r>
              <a:rPr lang="th-TH" sz="2600" dirty="0" smtClean="0">
                <a:cs typeface="TH Niramit AS"/>
              </a:rPr>
              <a:t>การกำหนด</a:t>
            </a:r>
            <a:r>
              <a:rPr lang="th-TH" sz="2600" dirty="0">
                <a:cs typeface="TH Niramit AS"/>
              </a:rPr>
              <a:t>ช่องสัญญาณการสื่อสาร (ช่องความถี่</a:t>
            </a:r>
            <a:r>
              <a:rPr lang="th-TH" sz="2600" dirty="0" smtClean="0">
                <a:cs typeface="TH Niramit AS"/>
              </a:rPr>
              <a:t>)สำหรับสัญญาณ</a:t>
            </a:r>
            <a:r>
              <a:rPr lang="th-TH" sz="2600" dirty="0">
                <a:cs typeface="TH Niramit AS"/>
              </a:rPr>
              <a:t>รับและสัญญาณส่ง </a:t>
            </a:r>
          </a:p>
          <a:p>
            <a:pPr algn="thaiDist"/>
            <a:r>
              <a:rPr lang="th-TH" sz="2600" dirty="0" smtClean="0">
                <a:cs typeface="TH Niramit AS"/>
              </a:rPr>
              <a:t> </a:t>
            </a:r>
            <a:r>
              <a:rPr lang="th-TH" sz="2600" dirty="0">
                <a:cs typeface="TH Niramit AS"/>
              </a:rPr>
              <a:t>ใช้กาลังส่งที่สูงเพื่อให้ครอบคลุมพื้นที่การให้บริการกว้างในรัศมี 50 กิโลเมตร </a:t>
            </a:r>
          </a:p>
          <a:p>
            <a:pPr algn="thaiDist"/>
            <a:r>
              <a:rPr lang="th-TH" sz="2600" dirty="0" smtClean="0">
                <a:cs typeface="TH Niramit AS"/>
              </a:rPr>
              <a:t> </a:t>
            </a:r>
            <a:r>
              <a:rPr lang="th-TH" sz="2600" dirty="0">
                <a:cs typeface="TH Niramit AS"/>
              </a:rPr>
              <a:t>การขยายพื้นที่ให้บริการสามารถทาได้โดยการเพิ่มกาลังส่ง เพื่อให้สัญญาณดีขึ้นและขอบเขตการให้บริการที่กว้างขึ้น </a:t>
            </a:r>
          </a:p>
          <a:p>
            <a:pPr algn="thaiDist"/>
            <a:r>
              <a:rPr lang="th-TH" sz="2600" dirty="0" smtClean="0">
                <a:cs typeface="TH Niramit AS"/>
              </a:rPr>
              <a:t> </a:t>
            </a:r>
            <a:r>
              <a:rPr lang="th-TH" sz="2600" dirty="0" smtClean="0">
                <a:cs typeface="TH Niramit AS"/>
              </a:rPr>
              <a:t>จำนวนช่องสัญญาณ</a:t>
            </a:r>
            <a:r>
              <a:rPr lang="th-TH" sz="2600" dirty="0">
                <a:cs typeface="TH Niramit AS"/>
              </a:rPr>
              <a:t>ที่จากัดเนื่องจาก</a:t>
            </a:r>
            <a:r>
              <a:rPr lang="th-TH" sz="2600" dirty="0" smtClean="0">
                <a:cs typeface="TH Niramit AS"/>
              </a:rPr>
              <a:t>ต้องกำหนดช่องสัญญาณ</a:t>
            </a:r>
            <a:r>
              <a:rPr lang="th-TH" sz="2600" dirty="0">
                <a:cs typeface="TH Niramit AS"/>
              </a:rPr>
              <a:t>ให้แต่ละผู้ใช้งาน </a:t>
            </a:r>
          </a:p>
          <a:p>
            <a:pPr marL="0" indent="0" algn="thaiDist">
              <a:buNone/>
            </a:pPr>
            <a:endParaRPr lang="th-TH" sz="26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75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การสื่อสารไร้สายแบบเคลื่อนที่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จากปริมาณการใช้งานที่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เพิ่มขึ้นทำให้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อุป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สงค์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อุปทาน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ของระบบ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IMTS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ไม่สอดคล้องกัน โดยเกิดจากข้อจากัดช่องสัญญาณไม่สอดคล้องกับปริมาณความต้องการใช้งานที่เพิ่มขึ้นเนื่องจากไม่สามารถเพิ่มช่องสัญญาณเพื่อรองรับการใช้งานที่เพิ่มขึ้น จึงได้มีความพยายามในการพัฒนาขีดความสามารถของระบบให้รองรับการใช้งาน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ได้มาก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ขึ้น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53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การสื่อสารไร้สายแบบเคลื่อนที่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และเป็นที่มาของแนวคิดระบบโทรศัพท์เคลื่อนที่แบบเซลลูลาร์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cellular communication system)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หลักการทำงานคือ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พื้นที่การให้บริการจะถูกจัดแบ่งเป็นพื้นที่ย่อย ๆ เรียกว่าเซลล์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cell)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ซึ่งมีขนาดไม่กว้างมากในระยะเส้นผ่าศูนย์กลางประมาณ 2-4กิโลเมตร โดยเซลล์ที่อยู่ติดกันจะใช้ความถี่ในการให้บริการต่างกัน 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โดย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หลักการของระบบเซลลูลาร์นี้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จะทำให้รองรับ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การให้บริการ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ได้มาก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ขึ้น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เป็นจำนวนมาก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ถ้าจะเปรียบเทียบอย่างง่าย คือ หนึ่งเซลล์ขนาดใหญ่สามารถรองรับการให้บริการได้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ตามจำนวนของ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16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</a:t>
            </a:r>
            <a:r>
              <a:rPr lang="th-TH" sz="3200" b="1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และวิวัฒนาการของการสื่อสารไร้สาย </a:t>
            </a:r>
            <a:endParaRPr lang="en-US" sz="3200" b="1" dirty="0">
              <a:solidFill>
                <a:schemeClr val="accent2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68752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การสื่อสารสามารถแบ่งออกได้เป็น 2 ชนิด ตามตัวกลางในการรับและส่งสัญญาณ คือ การสื่อสารแบบใช้สายและการสื่อสารแบบไร้สาย ปัจจุบันจะเห็นได้ว่าเทคโนโลยีการสื่อสารไร้สายได้ถูกพัฒนาไปอย่างรวดเร็ว และมีการเปลี่ยนแปลงไปอย่างมาก จากอดีตที่เป็นการสื่อสารไร้สายแบบ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แอ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นาล็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อกเป็นแบบดิจิตอล ซึ่งในหัวข้อนี้จะกล่าวถึงความหมายและวิวัฒนาการของการสื่อสารไร้สาย ดังต่อไปนี้ </a:t>
            </a:r>
            <a:endParaRPr lang="en-US" sz="2800" dirty="0"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57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การสื่อสารไร้สายแบบเคลื่อนที่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cs typeface="TH Niramit AS"/>
              </a:rPr>
              <a:t>ช่องสัญญาณที่มีอยู่ทั้งหมด โดยการรองรับการให้บริการ</a:t>
            </a:r>
            <a:r>
              <a:rPr lang="th-TH" sz="2800" dirty="0" smtClean="0">
                <a:cs typeface="TH Niramit AS"/>
              </a:rPr>
              <a:t>หรือจำนวนของ</a:t>
            </a:r>
            <a:r>
              <a:rPr lang="th-TH" sz="2800" dirty="0">
                <a:cs typeface="TH Niramit AS"/>
              </a:rPr>
              <a:t>ผู้ใช้บริการขณะนั้น ๆ จะขึ้นอยู่</a:t>
            </a:r>
            <a:r>
              <a:rPr lang="th-TH" sz="2800" dirty="0" smtClean="0">
                <a:cs typeface="TH Niramit AS"/>
              </a:rPr>
              <a:t>กับจำนวนช่องสัญญาณ</a:t>
            </a:r>
            <a:r>
              <a:rPr lang="th-TH" sz="2800" dirty="0">
                <a:cs typeface="TH Niramit AS"/>
              </a:rPr>
              <a:t>ไม่ได้ขึ้นอยู่กับกาลังส่งและพื้นที่การให้บริการดังนั้นการย่อขนาดของเซลล์ให้เล็กลงโดยใช้เสาส่งที่มีขนาดเล็กกว่าและกาลังส่งน้อยกว่า ไม่ได้หมายความว่าจะให้บริการได้น้อยรายกว่า ดังนั้นการใช้เซลล์ขนาด</a:t>
            </a:r>
            <a:r>
              <a:rPr lang="th-TH" sz="2800" dirty="0" smtClean="0">
                <a:cs typeface="TH Niramit AS"/>
              </a:rPr>
              <a:t>เล็กจำนวนมาก</a:t>
            </a:r>
            <a:r>
              <a:rPr lang="th-TH" sz="2800" dirty="0">
                <a:cs typeface="TH Niramit AS"/>
              </a:rPr>
              <a:t>แทนเซลล์ขนาดใหญ่เซลล์เดียวและมีการบริหารจัดการใช้ความถี่ที่เหมาะสม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61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การสื่อสารไร้สายแบบเคลื่อนที่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จะทำให้ระบบ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สามารถเพิ่มศักยภาพในการให้บริการได้เพิ่มเป็นทวีคูณ เช่น ถ้าแบ่งพื้นที่การให้บริการออกเป็น 5 เซลล์ ด้วยความสามารถในการรองรับการใช้งานที่ 10 ผู้ใช้งาน ในแต่ละเซลล์เท่ากับว่าสามารถรองรับปริมาณการใช้งานที่ 50 คน ในช่วงเวลาหนึ่ง นอกจากนั้น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การกำหนดความถี่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ที่ใช้ในการรับส่งข้อมูลจะถูกแบ่งออกเป็น 2 กลุ่ม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90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การสื่อสารไร้สายแบบเคลื่อนที่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กลุ่มที่ใช้ในการรับและกลุ่มที่ใช้ในการส่ง </a:t>
            </a:r>
          </a:p>
          <a:p>
            <a:pPr marL="0" indent="0" algn="thaiDist">
              <a:buNone/>
            </a:pP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คุณสมบัติที่สำคัญของระบบเซลลูลาร์คือ </a:t>
            </a:r>
          </a:p>
          <a:p>
            <a:pPr algn="thaiDist"/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การใช้เสาส่งสัญญาณกำลัง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ต่ำจำนวนมาก </a:t>
            </a:r>
            <a:endParaRPr lang="th-TH" sz="27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การปรับเปลี่ยนกาลังส่งเพื่อให้เหมาะสมกับขนาดของเซลล์ โดยมีวัตถุประสงค์ในการขยายหรือรองรับปริมาณความต้องการใช้งานของระบบที่อาจมีการเปลี่ยนแปลงในเขตพื้นที่บริการนั้น ๆ </a:t>
            </a:r>
          </a:p>
          <a:p>
            <a:pPr algn="thaiDist"/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การเคลื่อนที่ของผู้ใช้บริการจะเป็นสิ่งที่ต้องนามาพิจารณา เนื่องจากเกิดข้อจากัดในขนาดของเซลล์ที่เล็ก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ลงทำให้การ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เคลื่อนที่เกิดการข้ามเส้นแบ่งระหว่างเซลล์ได้ </a:t>
            </a:r>
          </a:p>
          <a:p>
            <a:pPr algn="thaiDist"/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การลดข้อจากัดของการเคลื่อนที่ข้ามเซลล์เรียกว่า การส่งต่อ (</a:t>
            </a:r>
            <a:r>
              <a:rPr lang="en-US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hand-off) </a:t>
            </a:r>
          </a:p>
          <a:p>
            <a:pPr marL="0" indent="0" algn="thaiDist">
              <a:buNone/>
            </a:pPr>
            <a:endParaRPr lang="th-TH" sz="27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2800" b="1" dirty="0">
                <a:solidFill>
                  <a:schemeClr val="accent2"/>
                </a:solidFill>
                <a:cs typeface="TH Niramit AS"/>
              </a:rPr>
              <a:t>3) องค์ประกอบพื้นฐานของระบบการสื่อสารแบบเซลลูลาร์ </a:t>
            </a:r>
            <a:endParaRPr lang="en-US" sz="28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7056784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ประกอบด้วยส่วนประกอบหลัก 3 ส่วนคือ </a:t>
            </a:r>
          </a:p>
          <a:p>
            <a:pPr marL="0" indent="0">
              <a:buNone/>
            </a:pP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3.1) อุปกรณ์ผู้ใช้บริการโทรศัพท์เคลื่อนที่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Mobile Subscriber </a:t>
            </a:r>
            <a:r>
              <a:rPr lang="en-US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Unit MSU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</a:p>
          <a:p>
            <a:pPr marL="0" indent="0">
              <a:buNone/>
            </a:pP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3.2) สถานีฐาน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Base station) </a:t>
            </a:r>
          </a:p>
          <a:p>
            <a:pPr marL="0" indent="0">
              <a:buNone/>
            </a:pP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3.3) สถานีสลับสัญญาณโทรศัพท์เคลื่อนที่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mobile telephone switching office) </a:t>
            </a:r>
            <a:r>
              <a:rPr lang="th-TH" sz="2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สำหรับโครงข่าย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โทรศัพท์สาธารณะ (</a:t>
            </a:r>
            <a:r>
              <a:rPr lang="en-US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public switching telephone network) </a:t>
            </a:r>
            <a:r>
              <a:rPr lang="th-TH" sz="27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ไม่ถือว่าเป็นส่วนหนึ่งของระบบการสื่อสารแบบเซลลูลาร์แต่จาเป็นที่จะต้องติดต่อสื่อสารกันให้ได้เพื่อเพิ่มความสามารถให้ระบบและเป็นการเพิ่มการให้บริการให้กับผู้ใช้บริการ </a:t>
            </a:r>
            <a:endParaRPr lang="th-TH" sz="27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43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4) เทคนิคที่ใช้ในระบบการสื่อสารแบบเซลลูลาร์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912768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ใช้ความถี่ซ้ำ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frequency reuse)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เกิดขึ้นมาพร้อมกับวางโครงข่ายแบบเซลลูลาร์ เพื่อแก้ไขข้อจากัดของทรัพยากรด้านความถี่ที่จากัดของแต่ละผู้ให้บริการ ซึ่งข้อจากัด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นี้ทำให้การ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ให้บริการแบบเดิมเกิด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ปัญหาการนำหลักการ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ใช้ความถี่ซ้ำ(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frequency reuse)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ใช้ทำให้ระบบ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เซลลูลาร์ประสบ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ความสำเร็จใน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เรื่องของการขยายความจุ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capacity)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เหนือกว่าระบบเดิมอย่างมาก หลักการของการใช้ความถี่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ซ้ำคือ การกำหนดให้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ความถี่ชุดเดิมที่ใช้งานในบริเวณหนึ่งไปใช้งานในอีกบริเวณหนึ่งที่ห่างไกลออกไป โดยไม่ส่งผลกระทบต่อกันหรือส่งผลกระทบต่อกันให้น้อยที่สุดในระดับที่ระบบยอมรับได้และ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ไม่ทำให้คุณภาพ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ของระบบด้อยลง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53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4) เทคนิคที่ใช้ในระบบการสื่อสารแบบเซลลูลาร์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ขอบเขตของกลุ่มความถี่เรียกว่า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คลัสเตอร์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cluster)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ซึ่งจะมีการ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ใช้ความถี่ซ้ำกัน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และกระจายไปครอบคลุมพื้นที่ให้บริการ หลักการออกแบบเซลล์นั้นกาลังส่งสัญญาณของแต่ละเซลล์จะถูกจากัดอยู่ภายในรัศมีทาการของแต่ละเซลล์ การขยายพื้นที่ให้บริการไม่ได้ทาโดยการเพิ่มกาลังส่งให้มากขึ้นแต่เป็นการติดตั้งเซลล์เพิ่มขึ้น นอกจากนี้คุณลักษณะเด่นของการสื่อสารไร้สาย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การสื่อสารแบบเซลลูลาร์ที่ใช้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หลักการความถี่ซ้ำและ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การส่งต่อ คือ ความสามารถในการใช้งานข้ามเขต เรียกว่า โรมมิ่ง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roaming)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และสามารถเชื่อมต่อกับระบบโทรศัพท์พื้นฐานที่ใช้สายสัญญาณได้ สามารถปรับใช้งานในทุกสภาพภูมิประเทศได้ เนื่องจากการออกแบบระบบแบบเซลล์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35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4) เทคนิคที่ใช้ในระบบการสื่อสารแบบเซลลูลาร์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cs typeface="TH Niramit AS"/>
              </a:rPr>
              <a:t>ขนาดเล็ก และสามารถปรับขนาดของเซลล์ได้ตามความต้องการ เช่น การออกแบบเซลล์ที่ใช้ในเมืองจะมีขนาดเล็กลง</a:t>
            </a:r>
            <a:r>
              <a:rPr lang="th-TH" sz="2800" dirty="0" smtClean="0">
                <a:cs typeface="TH Niramit AS"/>
              </a:rPr>
              <a:t>เพราะจำนวนผู้ใช้บริการมีจำนวนมาก </a:t>
            </a:r>
            <a:r>
              <a:rPr lang="th-TH" sz="2800" dirty="0">
                <a:cs typeface="TH Niramit AS"/>
              </a:rPr>
              <a:t>ในขณะที่เซลล์ในชนบทจะมีขนาดใหญ่กว่า</a:t>
            </a:r>
            <a:r>
              <a:rPr lang="th-TH" sz="2800" dirty="0" smtClean="0">
                <a:cs typeface="TH Niramit AS"/>
              </a:rPr>
              <a:t>เพราะจำนวนผู้ใช้บริการมีจำนวนน้อย </a:t>
            </a:r>
            <a:r>
              <a:rPr lang="th-TH" sz="2800" dirty="0">
                <a:cs typeface="TH Niramit AS"/>
              </a:rPr>
              <a:t>จะส่งผลให้การออกแบบเครื่องลูกข่ายหรือเครื่องโทรศัพท์เคลื่อนที่มีขนาดเล็กลงได้มาก เพราะใช้</a:t>
            </a:r>
            <a:r>
              <a:rPr lang="th-TH" sz="2800" dirty="0" err="1">
                <a:cs typeface="TH Niramit AS"/>
              </a:rPr>
              <a:t>แบตเตอร์</a:t>
            </a:r>
            <a:r>
              <a:rPr lang="th-TH" sz="2800" dirty="0">
                <a:cs typeface="TH Niramit AS"/>
              </a:rPr>
              <a:t>รีที่มีขนาดเล็กลง เนื่องจากไม่จาเป็นต้องใช้กาลังส่งของเครื่องโทรศัพท์เคลื่อนที่สูงเหมือนระบบเดิม </a:t>
            </a:r>
            <a:r>
              <a:rPr lang="th-TH" sz="2800" dirty="0" smtClean="0">
                <a:cs typeface="TH Niramit AS"/>
              </a:rPr>
              <a:t>จึงทำให้ประหยัด</a:t>
            </a:r>
            <a:r>
              <a:rPr lang="th-TH" sz="2800" dirty="0">
                <a:cs typeface="TH Niramit AS"/>
              </a:rPr>
              <a:t>พลังงานในการใช้งานโทรศัพท์เคลื่อนที่ซึ่งมีผลให้การออกแบบโทรศัพท์มีขนาดเล็กลง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0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4) เทคนิคที่ใช้ในระบบการสื่อสารแบบเซลลูลาร์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คุณสมบัติเด่นหลักอีกอย่างคือ ความสามารถของระบบในการรองรับรูปแบบการสื่อสารที่มีการเคลื่อนที่ด้วยความเร็วได้เสมือนกับเป็นโครงข่ายไร้ตะเข็บ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seamless)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ใช้ความถี่ซ้ำก่อให้เกิด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การปฏิวัติระบบสื่อสารก็ว่าได้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เนื่องจากทำให้การ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ขยายการให้บริการสามารถดาเนินการได้อย่างมีประสิทธิภาพอย่างไรก็ตาม ผลของการ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ใช้ความถี่ซ้ำที่สำคัญ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การสร้างสัญญาณรบกวน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interference)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ในระบบอย่างมาก เนื่องจากการใช้งาน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ช่องความถี่ซ้ำๆ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กัน ที่ใช้ความถี่เดียวกันห่างกันมากเท่าไหร่ยิ่งดี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88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4) เทคนิคที่ใช้ในระบบการสื่อสารแบบเซลลูลาร์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เพราะหมายถึงการรบกวนที่น้อยลงแต่จะส่งผลต่อการขยายความจุในการให้บริการที่ลดน้อยลง สัญญาณรบกวนที่เกิดจากช่องความถี่เดียวกันนี้เรียกว่า การแทรกสอดของสัญญาณร่วม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co-channel interference)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ขึ้นอยู่กับอัตราส่วนของระยะห่างระหว่างเซลล์สองเซลล์ที่ใช้ความถี่เดียวกันและรัศมีของพื้นที่ให้บริการของสถานีฐาน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28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4) เทคนิคที่ใช้ในระบบการสื่อสารแบบเซลลูลาร์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5184576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สัญญาณรบกวนในระบบการสื่อสารไร้สายมีอยู่สองประเภทหลัก คือ สัญญาณรบกวน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noise)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และสัญญาณแทรกสอด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interference)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ทั่วไปสัญญาณทั้งสองประเภทนี้จะเกิดขึ้นในระบบอยู่ตลอดเวลาทั้งที่มีอยู่ในระบบและที่เกิดจากความไม่สมบูรณ์ของระบบในการใช้งาน อัตราส่วนของสัญญาณต่อสัญญาณแทรกสอดรวมกับสัญญาณกับสัญญาณที่เราไม่พึงประสงค์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unwanted signals)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นอกจากนี้ยังมีอีกสองอัตราส่วนที่ใช้กันมากคือ อัตราส่วนสัญญาณต่อสัญญาณรบกวน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Signal-to-Noise Ratio SNR)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และอัตราส่วนสัญญาณต่อสัญญาณแทรกสอด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Signal-to-Interference Ratio: SIR)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ทั้ง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SNR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SIR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นี้เป็นส่วนย่อยของ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SINR (Signal to Interference plus Noise Ratio)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โดยดูจากสภาพแวดล้อมที่ระบบติด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ตั้งอยู่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38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ความหมายของการสื่อสารไร้สาย </a:t>
            </a:r>
            <a:endParaRPr lang="en-US" sz="3200" b="1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การสื่อสารไร้สาย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wireless communication)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การสื่อสารข้อมูลจากต้นทางไปยังปลายทาง โดยปราศจากการเชื่อมต่อในเชิงกายภาพ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physical wired)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หรือการใช้สัญญาณเป็นตัวกลางในการเชื่อมต่อ ซึ่งก็คือการติดต่อสื่อสารระหว่างอุปกรณ์สื่อสารหรือเครื่องคอมพิวเตอร์ 2 เครื่อง หรือกลุ่มของเครื่องคอมพิวเตอร์ที่สามารถสื่อสารกันได้ รวมถึงการติดต่อสื่อสารระหว่างเครื่องคอมพิวเตอร์กับอุปกรณ์ที่เชื่อมต่อในเครือข่ายคอมพิวเตอร์ โดยไม่ใช้สายสัญญาณเป็นตัวกลางในการเชื่อมต่อ แต่จะใช้คลื่นแม่เหล็กไฟฟ้าเป็นตัวกลางในการรับส่งข้อมูลระหว่างอุปกรณ์ต้นทางกับปลายทาง เพื่อรับส่งข้อมูลข่าวสารระหว่างเครื่องคอมพิวเตอร์ และระหว่างเครื่องคอมพิวเตอร์กับอุปกรณ์เครือข่าย โดยคลื่นแม่เหล็กไฟฟ้านี้อาจเป็นคลื่นวิทยุ คลื่นไม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โคเวฟ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หรือ อิน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ฟาเรด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เป็นต้น (มหาวิทยาลัยสุโขทัยธรรมาธิราช, 2553: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1-5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endParaRPr lang="en-US" sz="2800" dirty="0"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37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5.1) การ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ผสมสัญ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ญาณแบบ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เอฟดีเอ็ม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แบบไร้สายมีความจาเป็นต้องใช้เทคนิคการผสมสัญญาณเพื่อให้ผู้ใช้สามารถส่งข้อมูลออกมาได้ตลอดเวลา ในขณะที่ช่องสัญญาณว่าง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จึงทำให้ผู้ใช้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สามารถส่งสัญญาณได้หลายช่องสัญญาณ หรือกล่าวได้ว่าแต่ละช่องสัญญาณมีผู้ใช้ได้หลายคน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multiple access)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จะทำให้มี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ประสิทธิภาพในการใช้งานสูงขึ้น เมื่อเปรียบเทียบกับวิธีการเดิม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ที่กำหนดช่องสื่อสาร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แบบถาวรหรือกึ่งถาวรให้แก่ผู้ใช้แต่ละคนซึ่งผู้ใช้คนอื่นจะไม่สามารถใช่ช่องสัญญาณนั้นได้ แม้ว่าเจ้าของช่องสัญญาณ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นั้นได้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08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5.1) การ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ผสมสัญ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ญาณแบบ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เอฟดีเอ็ม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(ต่อ)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	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แม่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ว่าเจ้าของช่องสัญญาณจะไม่ได้ใช้ประโยชน์ใด ๆ ในขณะนั้นก็ตามวิธีการผสมสัญญาณแบบนี้ได้แก่ 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Frequency Division Multiple Access: FDMA)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การส่งสัญญาณแบบเซลลูลาร์ซึ่งเป็นการส่งสัญญาณออกไปทุกทิศทางรอบสถานีหรืออุปกรณ์ส่ง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กำหนดให้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ผู้ใช้กลุ่มหนึ่งใช้คลื่นถามถี่หรือช่องสัญญาณเดียวกัน เมื่อผู้ใช้คนหนึ่งกาลังใช้โทรศัพท์ ผู้ใช้คนอื่นจะไม่สามารถใช้โทรศัพท์ได้จนกว่าช่องสัญญาณนั้นจะว่างนี้ คือผู้ใช้คนเดิมเลิกใช้โทรศัพท์หรือเคลื่อนที่ไปยังเซลล์อื่น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1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5.1) การ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ผสมสัญ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ญาณแบบ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เอฟดีเอ็ม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(ต่อ)	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ระบบโทรศัพท์เซลลูลาร์แบบแอ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นะล็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อกในยุคแรกถูกสร้างขึ้นมาด้วยเทคโนโลยีการผสมผสานสัญญาณแบบ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เอนี้ เช่น 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แอมป์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AMPS)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Total Access Communication System (TACS)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แอมป์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ถูกพัฒนาขึ้นมาใช้งานในประเทศสหรัฐอเมริกาและแคนาดา ส่วน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TACS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มีใช้งานในประเทศอังกฤษและประเทศในทวีปยุโรปบางประเทศ ส่วนในประเทศไทยมีใช้ทั้งสองระบบ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9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5.2) การผสมสัญญาณแบบที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</a:p>
          <a:p>
            <a:pPr marL="0" indent="0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เทคโนโลยีการผสมสัญญาณแบบที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Time Division Multiple Access: TDMA)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ได้ถูกพัฒนาขึ้นมาเพื่อเพิ่มประสิทธิภาพการใช้โทรศัพท์เซลลูลาร์แบบดิจิตอล โดยเฉพาะสัญญาณคลื่นวิทยุจะถูกแบ่งออกเป็นช่วงเวลา แบบเดียวกับที่ใช้ในการผสมสัญญาณด้วยการแบ่ง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เวลาทำงาน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4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5.2) การผสมสัญญาณแบบที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 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</a:p>
          <a:p>
            <a:pPr marL="0" indent="0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เพื่อให้ผู้ใช้ในกลุ่มสามารถใช้คลื่นความถี่เดียวกันในการสื่อสารพร้อมๆ กันได้ ในทางปฏิบัติมีการพัฒนาเทคโนโลยีที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เอขึ้นมาหลายระบบ เช่น ระบบเอ็นเอดีซี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North American Digital Cellular NADC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เป็นระบบเซลลูลาร์ที่ใช้ในประเทศสหรัฐอเมริกาและแคนาดา ระบบจีเอ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สเอ็มมี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ใช้ประมาณร้อยกว่าประเทศทั่วโลกรวมทั้งประเทศไทย ระบบเจดีซี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Japanese Digital Cellular: JDC)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ใช้ในประเทศญี่ปุ่นและ ระบบพีดีซี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Personal Digital Cellular PDC)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มีใช้งานทั่วโลก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สำหรับอุปกรณ์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ดิจิตอลแบบอื่น ๆ เช่น โทรศัพท์ไร้สาย และพีดีเอ ปัจจุบันอุปกรณ์ประเภทพีดีซีสามารถเชื่อมต่อกับระบบอินเทอร์เน็ตและรับส่งอี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เมล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ได้ด้วย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35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912768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5.2) การผสมสัญญาณแบบที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 	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การนำเทคโนโลยี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เอมาใช้งานร่วมกับ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ทำให้เกิด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ข้อได้เปรียบมากกว่าการใช้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เอเพียงแบบเดียวหลายประการเนื่องจากที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เอมี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การทำงานที่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คล่องตัวกว่า คือนอกจากจะใช้ส่งข้อมูลที่เป็นเสียงพูดแล้ว ยังสามารถใช้ส่งแฟกซ์ การประชุม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ผ่าน   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วีดิ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ทัศน์ และข้อมูลอิเล็กทรอนิกส์อื่น ๆ ได้ด้วย การแบ่งช่วงเวลายังช่วยให้ไม่เกิดปัญหาการรบกวนกันเองของสัญญาณ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interference)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ระหว่างผู้ใช้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การนำมาใช้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ร่วมกับ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เอฟ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ดีเอ็ม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ยังช่วยเพิ่มประสิทธิภาพให้สูงขึ้นคือ สามารถส่งสัญญาณได้ทั้งระบบดิจิตอลและ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แอ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นาล็อก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38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5.3) การผสมผสานสัญญาณแบบ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การผสมสัญญาณแบบ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Code Division Multiple Access: CDMA 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โทรศัพท์ของผู้ใช้แต่ละคนจะ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ถูกกำหนดรหัส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สัญญาณคลื่นวิทยุเฉพาะคนที่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ไม่ซ้ำกับ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ผู้ใด สถานีสื่อสารจะใช้รหัสนี้เป็นส่วนหนึ่งของการรับส่งสัญญาณระบบ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โดยใช้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เทค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โนโนยีดี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เอสเอสเอส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Direct Sequence Spread Spectrum: DSSS)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ในการรับส่งสัญญาณ กล่าวคือ สัญญาณจะถูกแบ่งออกเป็นหลายส่วนและถูกส่งออกไปหลายความถี่พร้อมกัน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63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5.3) การผสมผสานสัญญาณแบบ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ต่อ) 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เทคโนโลยี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การผสมสัญญาณแบบ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Code Division Multiple Access: CDMA 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โทรศัพท์ของผู้ใช้แต่ละคนจะ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ถูกกำหนดรหัส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สัญญาณคลื่นวิทยุเฉพาะคน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ที่ไม่ซ้ำกับ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ผู้ใด สถานีสื่อสารจะใช้รหัสนี้เป็นส่วนหนึ่งของการรับส่งสัญญาณระบบ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ซีดีเอ็ม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 โดยใช้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เทค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โนโนยีดี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เอสเอสเอส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Direct Sequence Spread Spectrum: DSSS)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ในการรับส่งสัญญาณ กล่าวคือ สัญญาณจะถูกแบ่งออกเป็นหลายส่วนและถูกส่งออกไปหลายความถี่พร้อมกัน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0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5.3) การผสมผสานสัญญาณแบบ</a:t>
            </a:r>
            <a:r>
              <a:rPr lang="th-TH" sz="2800" b="1" dirty="0" err="1">
                <a:solidFill>
                  <a:srgbClr val="FF0000"/>
                </a:solidFill>
                <a:cs typeface="TH Niramit AS"/>
              </a:rPr>
              <a:t>ซีดีเอ็ม</a:t>
            </a:r>
            <a:r>
              <a:rPr lang="th-TH" sz="2800" b="1" dirty="0" smtClean="0">
                <a:solidFill>
                  <a:srgbClr val="FF0000"/>
                </a:solidFill>
                <a:cs typeface="TH Niramit AS"/>
              </a:rPr>
              <a:t>เอ (</a:t>
            </a:r>
            <a:r>
              <a:rPr lang="th-TH" sz="2800" b="1" dirty="0" smtClean="0">
                <a:solidFill>
                  <a:srgbClr val="FF0000"/>
                </a:solidFill>
                <a:cs typeface="TH Niramit AS"/>
              </a:rPr>
              <a:t>ต่อ) </a:t>
            </a:r>
            <a:r>
              <a:rPr lang="th-TH" sz="2800" dirty="0" smtClean="0">
                <a:solidFill>
                  <a:schemeClr val="accent2"/>
                </a:solidFill>
                <a:cs typeface="TH Niramit AS"/>
              </a:rPr>
              <a:t>		</a:t>
            </a:r>
            <a:r>
              <a:rPr lang="th-TH" sz="2800" dirty="0">
                <a:cs typeface="TH Niramit AS"/>
              </a:rPr>
              <a:t>ในระบบเซลลูลาร์แบบที</a:t>
            </a:r>
            <a:r>
              <a:rPr lang="th-TH" sz="2800" dirty="0" err="1">
                <a:cs typeface="TH Niramit AS"/>
              </a:rPr>
              <a:t>ดีเอ็ม</a:t>
            </a:r>
            <a:r>
              <a:rPr lang="th-TH" sz="2800" dirty="0">
                <a:cs typeface="TH Niramit AS"/>
              </a:rPr>
              <a:t>เอ ข้อมูลจะถูกส่งออกมาด้วยความเร็ว เป็น 1.23 ล้านบิตต่อวินาที เมื่อเครื่องโทรศัพท์รับสัญญาณได้ก็จะแยกรหัสข้อมูลออกมาจากสัญญาณนั้น และแปลงกลับเป็นสัญญาณที่ความเร็ว </a:t>
            </a:r>
            <a:r>
              <a:rPr lang="th-TH" sz="2800" dirty="0" smtClean="0">
                <a:cs typeface="TH Niramit AS"/>
              </a:rPr>
              <a:t>1,600 </a:t>
            </a:r>
            <a:r>
              <a:rPr lang="th-TH" sz="2800" dirty="0">
                <a:cs typeface="TH Niramit AS"/>
              </a:rPr>
              <a:t>บิตต่อวินาทีตามปกติอันที่จริงแล้วเทคโนโลยีการผสมสัญญาณแบบ</a:t>
            </a:r>
            <a:r>
              <a:rPr lang="th-TH" sz="2800" dirty="0" err="1">
                <a:cs typeface="TH Niramit AS"/>
              </a:rPr>
              <a:t>ซีดีเอ็ม</a:t>
            </a:r>
            <a:r>
              <a:rPr lang="th-TH" sz="2800" dirty="0">
                <a:cs typeface="TH Niramit AS"/>
              </a:rPr>
              <a:t>เอนี้</a:t>
            </a:r>
            <a:r>
              <a:rPr lang="th-TH" sz="2800" dirty="0" smtClean="0">
                <a:cs typeface="TH Niramit AS"/>
              </a:rPr>
              <a:t>ได้ถูกนำไปใช้</a:t>
            </a:r>
            <a:r>
              <a:rPr lang="th-TH" sz="2800" dirty="0">
                <a:cs typeface="TH Niramit AS"/>
              </a:rPr>
              <a:t>ในทางทหารตั้งแต่ปี พ.ศ. 2483 แต่เพิ่งจะนามาใช้กับระบบโทรศัพท์ดิจิตอล</a:t>
            </a:r>
            <a:r>
              <a:rPr lang="th-TH" sz="2800" dirty="0" smtClean="0">
                <a:cs typeface="TH Niramit AS"/>
              </a:rPr>
              <a:t>เซลลูลาร์สำหรับประชาชน</a:t>
            </a:r>
            <a:r>
              <a:rPr lang="th-TH" sz="2800" dirty="0">
                <a:cs typeface="TH Niramit AS"/>
              </a:rPr>
              <a:t>ทั่วไปเมื่อต้นปี พ.ศ.2533 นี้เอง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8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5) การผสมสัญญาณชนิดต่าง ๆ ในระบบเซลลูลาร์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cs typeface="TH Niramit AS"/>
              </a:rPr>
              <a:t>5.3) การผสมผสานสัญญาณแบบ</a:t>
            </a:r>
            <a:r>
              <a:rPr lang="th-TH" sz="2800" b="1" dirty="0" err="1">
                <a:solidFill>
                  <a:srgbClr val="FF0000"/>
                </a:solidFill>
                <a:cs typeface="TH Niramit AS"/>
              </a:rPr>
              <a:t>ซีดีเอ็ม</a:t>
            </a:r>
            <a:r>
              <a:rPr lang="th-TH" sz="2800" b="1" dirty="0" smtClean="0">
                <a:solidFill>
                  <a:srgbClr val="FF0000"/>
                </a:solidFill>
                <a:cs typeface="TH Niramit AS"/>
              </a:rPr>
              <a:t>เอ(ต่อ) </a:t>
            </a:r>
            <a:r>
              <a:rPr lang="th-TH" sz="2800" dirty="0" smtClean="0">
                <a:solidFill>
                  <a:schemeClr val="accent2"/>
                </a:solidFill>
                <a:cs typeface="TH Niramit AS"/>
              </a:rPr>
              <a:t>		</a:t>
            </a:r>
            <a:r>
              <a:rPr lang="th-TH" sz="2800" dirty="0">
                <a:cs typeface="TH Niramit AS"/>
              </a:rPr>
              <a:t>ในระบบเซลลูลาร์แบบที</a:t>
            </a:r>
            <a:r>
              <a:rPr lang="th-TH" sz="2800" dirty="0" err="1">
                <a:cs typeface="TH Niramit AS"/>
              </a:rPr>
              <a:t>ดีเอ็ม</a:t>
            </a:r>
            <a:r>
              <a:rPr lang="th-TH" sz="2800" dirty="0">
                <a:cs typeface="TH Niramit AS"/>
              </a:rPr>
              <a:t>เอ ข้อมูลจะถูกส่งออกมาด้วยความเร็ว เป็น 1.23 ล้านบิตต่อวินาที เมื่อเครื่องโทรศัพท์รับสัญญาณได้ก็จะแยกรหัสข้อมูลออกมาจากสัญญาณนั้น และแปลงกลับเป็นสัญญาณที่ความเร็ว </a:t>
            </a:r>
            <a:r>
              <a:rPr lang="th-TH" sz="2800" dirty="0" smtClean="0">
                <a:cs typeface="TH Niramit AS"/>
              </a:rPr>
              <a:t>1,600 </a:t>
            </a:r>
            <a:r>
              <a:rPr lang="th-TH" sz="2800" dirty="0">
                <a:cs typeface="TH Niramit AS"/>
              </a:rPr>
              <a:t>บิตต่อวินาทีตามปกติอันที่จริงแล้วเทคโนโลยีการผสมสัญญาณแบบ</a:t>
            </a:r>
            <a:r>
              <a:rPr lang="th-TH" sz="2800" dirty="0" err="1">
                <a:cs typeface="TH Niramit AS"/>
              </a:rPr>
              <a:t>ซีดีเอ็ม</a:t>
            </a:r>
            <a:r>
              <a:rPr lang="th-TH" sz="2800" dirty="0">
                <a:cs typeface="TH Niramit AS"/>
              </a:rPr>
              <a:t>เอนี้</a:t>
            </a:r>
            <a:r>
              <a:rPr lang="th-TH" sz="2800" dirty="0" smtClean="0">
                <a:cs typeface="TH Niramit AS"/>
              </a:rPr>
              <a:t>ได้ถูกนำไปใช้</a:t>
            </a:r>
            <a:r>
              <a:rPr lang="th-TH" sz="2800" dirty="0">
                <a:cs typeface="TH Niramit AS"/>
              </a:rPr>
              <a:t>ในทางทหารตั้งแต่ปี พ.ศ. 2483 แต่เพิ่งจะนามาใช้กับระบบโทรศัพท์ดิจิตอล</a:t>
            </a:r>
            <a:r>
              <a:rPr lang="th-TH" sz="2800" dirty="0" smtClean="0">
                <a:cs typeface="TH Niramit AS"/>
              </a:rPr>
              <a:t>เซลลูลาร์สำหรับประชาชน</a:t>
            </a:r>
            <a:r>
              <a:rPr lang="th-TH" sz="2800" dirty="0">
                <a:cs typeface="TH Niramit AS"/>
              </a:rPr>
              <a:t>ทั่วไปเมื่อต้นปี พ.ศ.2533 นี้เอง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83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69342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ความหมายของการสื่อสารไร้สาย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(ต่อ)</a:t>
            </a:r>
            <a:endParaRPr lang="en-US" sz="3200" b="1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หากพิจารณาตามหลักการทางวิศวกรรมโทรคมนาคมจะเห็นได้ว่า การสื่อสารไร้สายนั้นอาจมีข้อได้เปรียบกว่าการสื่อสารแบบใช้สาย คือ ในการสื่อสารแบบใช้สายต้องมีการวางระบบโครงข่ายเพื่อเชื่อมต่อระหว่างผู้ใช้กับผู้ให้บริการในขณะที่การสื่อสารไร้สายไม่จาเป็นต้องทา แต่ในทางกลับกันการสื่อสารไร้สายก็มีข้อจากัด คือ สัญญาณรบกวน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noise)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และสัญญาณแทรกสอด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interference)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ที่เกิดขึ้นในทุก ๆ ที่ และเกิดขึ้นแบบไม่มีรูปแบบที่แน่นอนตลอดช่วงเวลาที่มีการสื่อสารเกิดขึ้น เนื่องจากการใช้อากาศเป็นตัวกลาง ถ้าเปรียบเทียบประสิทธิภาพของการสื่อสารทั้ง 2 แบบแล้ว จะเห็นว่าการสื่อสารไร้สายนั้นมีประสิทธิภาพและ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คุณภาพต่ำกว่า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การสื่อสารแบบใช้สายมาก </a:t>
            </a:r>
            <a:endParaRPr lang="en-US" sz="2800" dirty="0"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3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ความหมายและการเชื่อมต่อของเครือข่ายไร้สาย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หัวข้อเนื้อหาย่อย </a:t>
            </a:r>
            <a:endParaRPr lang="th-TH" sz="2800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1.2.1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ความหมายและการเชื่อมต่อของเครือข่ายไร้สาย </a:t>
            </a:r>
          </a:p>
          <a:p>
            <a:pPr marL="0" indent="0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1.2.2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เทคนิคการส่งข้อมูลในเครือข่ายไร้สาย </a:t>
            </a:r>
          </a:p>
          <a:p>
            <a:pPr marL="0" indent="0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1.2.3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โท</a:t>
            </a:r>
            <a:r>
              <a:rPr lang="th-TH" sz="28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โพโล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ยีและประเภทของเครือข่ายไร้สาย </a:t>
            </a:r>
          </a:p>
          <a:p>
            <a:pPr marL="0" indent="0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1.2.4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มาตรฐานเครือข่ายไร้สาย 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5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82688"/>
            <a:ext cx="7056784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</a:rPr>
              <a:t>แนวคิด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 ระบบเครือข่ายไร้สาย คือ ระบบการสื่อสารข้อมูลที่นามาใช้ทดแทนหรือเพิ่มต่อกับระบบเครือข่ายใช้สายแบบดั้งเดิมโดยใช้การส่งคลื่นความถี่วิทยุในย่านความถี่วิทยุ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RF)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และคลื่นอินฟราเรดในการรับและส่งข้อมูลระหว่างคอมพิวเตอร์โดยปราศจากการเดินสายเคเบิ้ล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เครือข่ายไร้สายนิยมใช้คลื่นความถี่วิทยุเป็นตัวกลางในการเชื่อมต่อระหว่างอุปกรณ์ในเครือข่าย โดยใช้เทคนิคแบบความถี่แคบและเทคนิคแบบแถบความถี่สเปกตรัมเพื่อรับและส่งข้อมูล </a:t>
            </a:r>
            <a:r>
              <a:rPr lang="th-TH" sz="2800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11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</a:rPr>
              <a:t>แนวคิด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>
                <a:cs typeface="TH Niramit AS"/>
              </a:rPr>
              <a:t>3. เทคโนโลยีการเข้าถึงข้อมูลเฉพาะในส่วนที่เป็นการเข้าถึง</a:t>
            </a:r>
            <a:r>
              <a:rPr lang="th-TH" sz="2800" dirty="0" err="1">
                <a:cs typeface="TH Niramit AS"/>
              </a:rPr>
              <a:t>เครือข่ายบ</a:t>
            </a:r>
            <a:r>
              <a:rPr lang="th-TH" sz="2800" dirty="0">
                <a:cs typeface="TH Niramit AS"/>
              </a:rPr>
              <a:t>รอดแบ</a:t>
            </a:r>
            <a:r>
              <a:rPr lang="th-TH" sz="2800" dirty="0" err="1">
                <a:cs typeface="TH Niramit AS"/>
              </a:rPr>
              <a:t>รนด์</a:t>
            </a:r>
            <a:r>
              <a:rPr lang="th-TH" sz="2800" dirty="0">
                <a:cs typeface="TH Niramit AS"/>
              </a:rPr>
              <a:t>ไร้สายนั้น สามารถแยกกลุ่มเครือข่ายไร้สายออกได้ตามลักษณะของการเข้าถึงเครือข่ายไร้สายส่วนบุคคล เครือข่ายแลนไร้สาย และเครือข่ายแวนไร้สาย โดยอุปกรณ์ในเครือข่ายสามารถมีโท</a:t>
            </a:r>
            <a:r>
              <a:rPr lang="th-TH" sz="2800" dirty="0" err="1">
                <a:cs typeface="TH Niramit AS"/>
              </a:rPr>
              <a:t>โพโล</a:t>
            </a:r>
            <a:r>
              <a:rPr lang="th-TH" sz="2800" dirty="0">
                <a:cs typeface="TH Niramit AS"/>
              </a:rPr>
              <a:t>ยีหรือวิธีการเชื่อมต่อเพื่อรับและส่งข้อมูลได้หลายแบบ ซึ่งโท</a:t>
            </a:r>
            <a:r>
              <a:rPr lang="th-TH" sz="2800" dirty="0" err="1">
                <a:cs typeface="TH Niramit AS"/>
              </a:rPr>
              <a:t>โพโล</a:t>
            </a:r>
            <a:r>
              <a:rPr lang="th-TH" sz="2800" dirty="0">
                <a:cs typeface="TH Niramit AS"/>
              </a:rPr>
              <a:t>ยีแต่ละแบบจะมีความเหมาะสมในการใช้งานที่แตกต่างกัน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283" y="476672"/>
            <a:ext cx="17636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5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5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0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</a:rPr>
              <a:t>แนวคิด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>
                <a:cs typeface="TH Niramit AS"/>
              </a:rPr>
              <a:t>4. มาตรฐานเครือข่ายไร้สาย</a:t>
            </a:r>
            <a:r>
              <a:rPr lang="th-TH" sz="2800" dirty="0" smtClean="0">
                <a:cs typeface="TH Niramit AS"/>
              </a:rPr>
              <a:t>ถูกกำหนดขึ้นมาเพื่อกำหนดให้</a:t>
            </a:r>
            <a:r>
              <a:rPr lang="th-TH" sz="2800" dirty="0">
                <a:cs typeface="TH Niramit AS"/>
              </a:rPr>
              <a:t>อุปกรณ์ต่าง ๆ ในเครือข่าย เป็นไปตาม</a:t>
            </a:r>
            <a:r>
              <a:rPr lang="th-TH" sz="2800" dirty="0" smtClean="0">
                <a:cs typeface="TH Niramit AS"/>
              </a:rPr>
              <a:t>ข้อกำหนดและ</a:t>
            </a:r>
            <a:r>
              <a:rPr lang="th-TH" sz="2800" dirty="0">
                <a:cs typeface="TH Niramit AS"/>
              </a:rPr>
              <a:t>ตรงตามมาตรฐาน ซึ่ง</a:t>
            </a:r>
            <a:r>
              <a:rPr lang="th-TH" sz="2800" dirty="0" smtClean="0">
                <a:cs typeface="TH Niramit AS"/>
              </a:rPr>
              <a:t>ข้อกำหนดหรือ</a:t>
            </a:r>
            <a:r>
              <a:rPr lang="th-TH" sz="2800" dirty="0">
                <a:cs typeface="TH Niramit AS"/>
              </a:rPr>
              <a:t>มาตรฐานต่าง ๆ เหล่านี้ต้องเป็นสากล เพราะถูกวางรูปแบบและปรับปรุงโดยคณะกรรมการ ซึ่งเป็นผู้เชี่ยวชาญจากวงการอุตสาหกรรมที่มีความ</a:t>
            </a:r>
            <a:r>
              <a:rPr lang="th-TH" sz="2800" dirty="0" err="1">
                <a:cs typeface="TH Niramit AS"/>
              </a:rPr>
              <a:t>ชานาญ</a:t>
            </a:r>
            <a:r>
              <a:rPr lang="th-TH" sz="2800" dirty="0">
                <a:cs typeface="TH Niramit AS"/>
              </a:rPr>
              <a:t>ในผลิตภัณฑ์ เพื่อเป็นการรับประกันและให้ความเชื่อมั่นว่าอุปกรณ์ที่มีมาตรฐานเดียวกัน ไม่ว่าผลิตจากบริษัทใดก็ตามสามารถใช้งานร่วมกันได้อย่างมีประสิทธิภาพและมีความปลอดภัย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5283" y="476672"/>
            <a:ext cx="17636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5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5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84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 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 panose="02000506000000020004" pitchFamily="2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เมื่อศึกษาหัวข้อเนื้อหาหลักที่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1.2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จบแล้ว ผู้เรียนสามารถอธิบายหัวข้อต่อไปนี้ได้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 ความหมายของเครือข่ายไร้สายได้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ชนิดและลักษณะการเชื่อมต่อของเครือข่ายไร้สายได้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ประเด็นสำคัญ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เกี่ยวกับเทคนิคต่าง ๆ ของการส่งข้อมูลในเครือข่ายไร้สายได้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 ชนิดและลักษณะการเชื่อมต่อของโท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โพโล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ยีชนิดต่าง ๆ 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5. ประเภทของเครือข่ายไร้สายได้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6.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ประเด็นสำคัญ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เกี่ยวกับมาตรฐานเครือข่ายไร้สายได้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21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1.2.1 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ความหมายและการเชื่อมต่อของเครือข่ายไร้สาย 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 smtClean="0">
                <a:cs typeface="TH Niramit AS"/>
              </a:rPr>
              <a:t>ปัจจุบันการใช้งานด้านเครือข่ายไร้สายได้ขยายตัวออกไปจากแรกที่มีการใช้งานเฉพาะในองค์กรเท่านั้นแต่ปัจจุบันได้</a:t>
            </a:r>
            <a:r>
              <a:rPr lang="th-TH" sz="2800" dirty="0" smtClean="0">
                <a:cs typeface="TH Niramit AS"/>
              </a:rPr>
              <a:t>มีการนำไปใช้</a:t>
            </a:r>
            <a:r>
              <a:rPr lang="th-TH" sz="2800" dirty="0" smtClean="0">
                <a:cs typeface="TH Niramit AS"/>
              </a:rPr>
              <a:t>งานในหลากหลายภาคส่วนอุตสาหกรรม ทั้งหน่วยงานภาครัฐ อุตสาหกรรมการผลิต และด้านการแพทย์ ซึ่งได้นาระบบเครือข่ายไร้สายมาช่วยเพิ่มขีดความสามารถและประสิทธิภาพนาการทำงานด้วยการปลดพันธนาการที่ยึดเอาเครื่องคอมพิวเตอร์ที่ต้องตั้งอยู่เฉพาะบน</a:t>
            </a:r>
            <a:r>
              <a:rPr lang="th-TH" sz="2800" dirty="0" smtClean="0">
                <a:cs typeface="TH Niramit AS"/>
              </a:rPr>
              <a:t>โต๊ะทำงานให้</a:t>
            </a:r>
            <a:r>
              <a:rPr lang="th-TH" sz="2800" dirty="0" smtClean="0">
                <a:cs typeface="TH Niramit AS"/>
              </a:rPr>
              <a:t>มีอิสระในการเคลื่อนที่ไปในทุกแห่ง </a:t>
            </a:r>
            <a:r>
              <a:rPr lang="th-TH" sz="2800" dirty="0" smtClean="0">
                <a:cs typeface="TH Niramit AS"/>
              </a:rPr>
              <a:t>ทำให้ระบบ</a:t>
            </a:r>
            <a:r>
              <a:rPr lang="th-TH" sz="2800" dirty="0" smtClean="0">
                <a:cs typeface="TH Niramit AS"/>
              </a:rPr>
              <a:t>เครือข่ายไร้สายมีการเติบโตอย่างก้าวกระโดดในปัจจุบัน ก่อนที่จะไปศึกษาเทคนิคและมาตรฐานที่ใช้ในระบบเครือข่ายไร้สาย จึงควรที่จะรู้ความหมายและลักษณะการเชื่อมต่อของเครือข่ายไร้สาย ดังต่อไปนี้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66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ความหมายของเครือข่ายแลนไร้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สาย(ต่อ)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เครือข่ายแลนไร้สาย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Wireless Local Area Network WLAN)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ระบบสื่อสารข้อมูลที่นามาใช้ทดแทนหรือเพิ่มต่อกับระบบเครือข่ายแลนใช้สายแบบดั้งเดิม โดยใช้การส่งคลื่นความถี่แม่เหล็กไฟฟ้าในย่านความถี่วิทยุและคลื่นอินฟราเรดรับส่งข้อมูลแทนสายสัญญาณ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71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ความหมายของเครือข่ายแลนไร้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 (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dirty="0">
                <a:cs typeface="TH Niramit AS"/>
              </a:rPr>
              <a:t>ในการรับและส่งข้อมูลระหว่างคอมพิวเตอร์แต่ละเครื่องผ่านอากาศทะลุกาแพง เพดาน และสิ่งก่อสร้างอื่น ๆ โดยไม่ใช้สัญญาณ นอกจากนั้น เครือข่ายแลนไร้สายยังมีคุณสมบัติครอบคลุมทุกอย่างเหมือนระบบเครือข่ายแลนแบบใช้สาย คุณสมบัติ</a:t>
            </a:r>
            <a:r>
              <a:rPr lang="th-TH" sz="2800" dirty="0" smtClean="0">
                <a:cs typeface="TH Niramit AS"/>
              </a:rPr>
              <a:t>ที่สำคัญของ</a:t>
            </a:r>
            <a:r>
              <a:rPr lang="th-TH" sz="2800" dirty="0">
                <a:cs typeface="TH Niramit AS"/>
              </a:rPr>
              <a:t>เครือข่ายแลนไร้สายก็คือ การที่ไม่ต้องใช้สายในการเชื่อมต่ออุปกรณ์ในเครือข่าย</a:t>
            </a:r>
            <a:r>
              <a:rPr lang="th-TH" sz="2800" dirty="0" smtClean="0">
                <a:cs typeface="TH Niramit AS"/>
              </a:rPr>
              <a:t>แลนทำให้การ</a:t>
            </a:r>
            <a:r>
              <a:rPr lang="th-TH" sz="2800" dirty="0">
                <a:cs typeface="TH Niramit AS"/>
              </a:rPr>
              <a:t>เคลื่อนย้ายการใช้งานทาได้โดยสะดวก ไม่เหมือนระบบเครือข่ายแลนแบบใช้สายที่ต้องใช้เวลาและการลงทุนในการ</a:t>
            </a:r>
            <a:r>
              <a:rPr lang="th-TH" sz="2800" dirty="0" smtClean="0">
                <a:cs typeface="TH Niramit AS"/>
              </a:rPr>
              <a:t>ปรับเปลี่ยนตำแหน่งการ</a:t>
            </a:r>
            <a:r>
              <a:rPr lang="th-TH" sz="2800" dirty="0">
                <a:cs typeface="TH Niramit AS"/>
              </a:rPr>
              <a:t>ใช้งานเครื่อง</a:t>
            </a:r>
            <a:r>
              <a:rPr lang="th-TH" sz="2800" dirty="0" smtClean="0">
                <a:cs typeface="TH Niramit AS"/>
              </a:rPr>
              <a:t>คอมพิวเตอร์ </a:t>
            </a:r>
            <a:endParaRPr lang="th-TH" sz="2800" dirty="0" smtClean="0">
              <a:solidFill>
                <a:schemeClr val="accent2"/>
              </a:solidFill>
              <a:cs typeface="TH Niramit A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0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1) ความหมายของเครือข่ายแลนไร้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สาย (</a:t>
            </a:r>
            <a:r>
              <a:rPr lang="th-TH" sz="3200" b="1" dirty="0" smtClean="0">
                <a:solidFill>
                  <a:schemeClr val="accent2"/>
                </a:solidFill>
                <a:cs typeface="TH Niramit AS"/>
              </a:rPr>
              <a:t>ต่อ)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โดยส่วนใหญ่ เวลากล่าวถึงเครือข่ายไร้สาย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wireless network)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จะหมายถึง เครือข่ายแลนไร้สาย เนื่องจากว่าเครือข่ายไร้สายทั่วๆ ไป จะใช้อุปกรณ์เครือข่ายแลนไร้สายเป็นส่วนมาก เพราะอุปกรณ์ไร้สายต่าง ๆ ในเครือข่ายแลนจะใช้คลื่นความถี่วิทยุในช่วงแถบความถี่เสรี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ISM) </a:t>
            </a:r>
            <a:endParaRPr lang="th-TH" sz="2800" dirty="0" smtClean="0">
              <a:solidFill>
                <a:schemeClr val="accent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6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2688"/>
            <a:ext cx="7200800" cy="715962"/>
          </a:xfrm>
        </p:spPr>
        <p:txBody>
          <a:bodyPr/>
          <a:lstStyle/>
          <a:p>
            <a:r>
              <a:rPr lang="th-TH" sz="3200" b="1" dirty="0">
                <a:solidFill>
                  <a:schemeClr val="accent2"/>
                </a:solidFill>
                <a:cs typeface="TH Niramit AS"/>
              </a:rPr>
              <a:t>2) การเชื่อมต่อของเครือข่ายไร้สาย </a:t>
            </a:r>
            <a:endParaRPr lang="en-US" sz="3200" dirty="0">
              <a:solidFill>
                <a:schemeClr val="accent2"/>
              </a:solidFill>
              <a:latin typeface="TH Niramit AS" pitchFamily="2" charset="-34"/>
              <a:cs typeface="TH Niramit A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24744"/>
            <a:ext cx="6705600" cy="476855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ระบบเครือข่ายไร้สาย เกิดขึ้นครั้งแรก ในปี พ.ศ. 2541 บนเกาะฮาวาย โดยโครงงานของนักศึกษาของมหาวิทยาลัยฮาวาย ที่ชื่อว่า 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อโลเน็ต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ALOHNET)”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ขณะนั้นลักษณะการส่งข้อมูลเป็นแบบสองทิศทางส่งไปและกลับแบบง่าย ๆ ผ่านคลื่นวิทยุ โดยในครั้งนั้นได้ทาการสื่อสารกันระหว่างคอมพิวเตอร์ 7 เครื่องซึ่งตั้งอยู่บนเกาะ 4 เกาะโดยรอบเกาะฮาวาย และมีศูนย์กลางการเชื่อมต่ออยู่ที่เกาะ ๆ หนึ่ง ที่ชื่อว่า 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"</a:t>
            </a:r>
            <a:r>
              <a:rPr lang="th-TH" sz="28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โออะฮู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Oahu)" </a:t>
            </a:r>
            <a:endParaRPr lang="th-TH" sz="28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5283" y="47667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Niramit AS" panose="02000506000000020004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การสื่อสารไร้สาย</a:t>
            </a:r>
            <a:endParaRPr lang="th-TH" sz="2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56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FFCF01"/>
      </a:lt2>
      <a:accent1>
        <a:srgbClr val="0AA6F4"/>
      </a:accent1>
      <a:accent2>
        <a:srgbClr val="098FE1"/>
      </a:accent2>
      <a:accent3>
        <a:srgbClr val="FFFFFF"/>
      </a:accent3>
      <a:accent4>
        <a:srgbClr val="404040"/>
      </a:accent4>
      <a:accent5>
        <a:srgbClr val="AAD0F8"/>
      </a:accent5>
      <a:accent6>
        <a:srgbClr val="0781CC"/>
      </a:accent6>
      <a:hlink>
        <a:srgbClr val="0471B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745</TotalTime>
  <Words>16049</Words>
  <Application>Microsoft Office PowerPoint</Application>
  <PresentationFormat>นำเสนอทางหน้าจอ (4:3)</PresentationFormat>
  <Paragraphs>716</Paragraphs>
  <Slides>150</Slides>
  <Notes>150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150</vt:i4>
      </vt:variant>
    </vt:vector>
  </HeadingPairs>
  <TitlesOfParts>
    <vt:vector size="151" baseType="lpstr">
      <vt:lpstr>powerpoint-template</vt:lpstr>
      <vt:lpstr>เทคนิคและเทคโนโลยีต่าง ๆ ในการสื่อสารแบบไร้สายและเคลื่อนที่</vt:lpstr>
      <vt:lpstr>1. ความรู้พื้นฐานเกี่ยวกับการสื่อสารไร้สาย</vt:lpstr>
      <vt:lpstr> การสื่อสารไร้สาย</vt:lpstr>
      <vt:lpstr> การสื่อสารไร้สาย</vt:lpstr>
      <vt:lpstr> การสื่อสารไร้สาย</vt:lpstr>
      <vt:lpstr> การสื่อสารไร้สาย</vt:lpstr>
      <vt:lpstr>ความหมายและวิวัฒนาการของการสื่อสารไร้สาย </vt:lpstr>
      <vt:lpstr>1) ความหมายของการสื่อสารไร้สาย </vt:lpstr>
      <vt:lpstr>1) ความหมายของการสื่อสารไร้สาย (ต่อ)</vt:lpstr>
      <vt:lpstr>1) ความหมายของการสื่อสารไร้สาย (ต่อ)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2) วิวัฒนาการของการสื่อสารไร้สาย </vt:lpstr>
      <vt:lpstr>1.1.2 คลื่นแม่เหล็กไฟฟ้าที่เกี่ยวข้องกับการสื่อสารไร้สาย </vt:lpstr>
      <vt:lpstr>1.1.2 คลื่นแม่เหล็กไฟฟ้าที่เกี่ยวข้องกับการสื่อสารไร้สาย </vt:lpstr>
      <vt:lpstr>1.1.2 คลื่นแม่เหล็กไฟฟ้าที่เกี่ยวข้องกับการสื่อสารไร้สาย </vt:lpstr>
      <vt:lpstr>1.1.2 คลื่นแม่เหล็กไฟฟ้าที่เกี่ยวข้องกับการสื่อสารไร้สาย </vt:lpstr>
      <vt:lpstr>1.1.2 คลื่นแม่เหล็กไฟฟ้าที่เกี่ยวข้องกับการสื่อสารไร้สาย </vt:lpstr>
      <vt:lpstr>1.1.2 คลื่นแม่เหล็กไฟฟ้าที่เกี่ยวข้องกับการสื่อสารไร้สาย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การแบ่งช่วงคลื่นแม่เหล็กไฟฟ้าในการใช้งาน </vt:lpstr>
      <vt:lpstr>1.1.3 รูปแบบการสื่อสารไร้สาย</vt:lpstr>
      <vt:lpstr>1.1.3 รูปแบบการสื่อสารไร้สาย</vt:lpstr>
      <vt:lpstr>1) การสื่อสารไร้สายแบบไม่เคลื่อนที่ </vt:lpstr>
      <vt:lpstr>1) การสื่อสารไร้สายแบบไม่เคลื่อนที่(ต่อ) </vt:lpstr>
      <vt:lpstr>1) การสื่อสารไร้สายแบบไม่เคลื่อนที่(ต่อ) </vt:lpstr>
      <vt:lpstr>1) การสื่อสารไร้สายแบบไม่เคลื่อนที่(ต่อ) </vt:lpstr>
      <vt:lpstr>1) การสื่อสารไร้สายแบบไม่เคลื่อนที่(ต่อ) </vt:lpstr>
      <vt:lpstr>1) การสื่อสารไร้สายแบบไม่เคลื่อนที่(ต่อ) </vt:lpstr>
      <vt:lpstr>1) การสื่อสารไร้สายแบบไม่เคลื่อนที่ (ต่อ) </vt:lpstr>
      <vt:lpstr>1) การสื่อสารไร้สายแบบไม่เคลื่อนที่ (ต่อ) </vt:lpstr>
      <vt:lpstr>1) การสื่อสารไร้สายแบบไม่เคลื่อนที่ (ต่อ) </vt:lpstr>
      <vt:lpstr>1) การสื่อสารไร้สายแบบไม่เคลื่อนที่ (ต่อ) </vt:lpstr>
      <vt:lpstr>1) การสื่อสารไร้สายแบบไม่เคลื่อนที่(ต่อ) </vt:lpstr>
      <vt:lpstr>1) การสื่อสารไร้สายแบบไม่เคลื่อนที่ (ต่อ) </vt:lpstr>
      <vt:lpstr>1) การสื่อสารไร้สายแบบไม่เคลื่อนที่ (ต่อ) </vt:lpstr>
      <vt:lpstr>1) การสื่อสารไร้สายแบบไม่เคลื่อนที่ (ต่อ) </vt:lpstr>
      <vt:lpstr>2) การสื่อสารไร้สายแบบเคลื่อนที่ </vt:lpstr>
      <vt:lpstr>2) การสื่อสารไร้สายแบบเคลื่อนที่ </vt:lpstr>
      <vt:lpstr>2) การสื่อสารไร้สายแบบเคลื่อนที่ </vt:lpstr>
      <vt:lpstr>2) การสื่อสารไร้สายแบบเคลื่อนที่ </vt:lpstr>
      <vt:lpstr>2) การสื่อสารไร้สายแบบเคลื่อนที่ </vt:lpstr>
      <vt:lpstr>2) การสื่อสารไร้สายแบบเคลื่อนที่ </vt:lpstr>
      <vt:lpstr>2) การสื่อสารไร้สายแบบเคลื่อนที่ </vt:lpstr>
      <vt:lpstr>3) องค์ประกอบพื้นฐานของระบบการสื่อสารแบบเซลลูลาร์ </vt:lpstr>
      <vt:lpstr>4) เทคนิคที่ใช้ในระบบการสื่อสารแบบเซลลูลาร์ </vt:lpstr>
      <vt:lpstr>4) เทคนิคที่ใช้ในระบบการสื่อสารแบบเซลลูลาร์ (ต่อ)</vt:lpstr>
      <vt:lpstr>4) เทคนิคที่ใช้ในระบบการสื่อสารแบบเซลลูลาร์ (ต่อ)</vt:lpstr>
      <vt:lpstr>4) เทคนิคที่ใช้ในระบบการสื่อสารแบบเซลลูลาร์ (ต่อ)</vt:lpstr>
      <vt:lpstr>4) เทคนิคที่ใช้ในระบบการสื่อสารแบบเซลลูลาร์ (ต่อ)</vt:lpstr>
      <vt:lpstr>4) เทคนิคที่ใช้ในระบบการสื่อสารแบบเซลลูลาร์ (ต่อ)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5) การผสมสัญญาณชนิดต่าง ๆ ในระบบเซลลูลาร์ </vt:lpstr>
      <vt:lpstr>1.2 ความหมายและการเชื่อมต่อของเครือข่ายไร้สาย </vt:lpstr>
      <vt:lpstr>แนวคิด </vt:lpstr>
      <vt:lpstr>แนวคิด </vt:lpstr>
      <vt:lpstr>แนวคิด </vt:lpstr>
      <vt:lpstr>วัตถุประสงค์  </vt:lpstr>
      <vt:lpstr>1.2.1 ความหมายและการเชื่อมต่อของเครือข่ายไร้สาย  </vt:lpstr>
      <vt:lpstr>1) ความหมายของเครือข่ายแลนไร้สาย(ต่อ) </vt:lpstr>
      <vt:lpstr>1) ความหมายของเครือข่ายแลนไร้สาย (ต่อ) </vt:lpstr>
      <vt:lpstr>1) ความหมายของเครือข่ายแลนไร้สาย (ต่อ) </vt:lpstr>
      <vt:lpstr>2) การเชื่อมต่อของเครือข่ายไร้สาย </vt:lpstr>
      <vt:lpstr>2) การเชื่อมต่อของเครือข่ายไร้สาย(ต่อ) </vt:lpstr>
      <vt:lpstr>2) การเชื่อมต่อของเครือข่ายไร้สาย(ต่อ) </vt:lpstr>
      <vt:lpstr>2) การเชื่อมต่อของเครือข่ายไร้สาย(ต่อ) </vt:lpstr>
      <vt:lpstr>2) การเชื่อมต่อของเครือข่ายไร้สาย(ต่อ) </vt:lpstr>
      <vt:lpstr>1.2.2 เทคนิคการส่งข้อมูลในเครือข่ายไร้สาย </vt:lpstr>
      <vt:lpstr>1.2.2 เทคนิคการส่งข้อมูลในเครือข่ายไร้สาย </vt:lpstr>
      <vt:lpstr>1.2.2 เทคนิคการส่งข้อมูลในเครือข่ายไร้สาย </vt:lpstr>
      <vt:lpstr>1.2.2 เทคนิคการส่งข้อมูลในเครือข่ายไร้สาย </vt:lpstr>
      <vt:lpstr>1.2.2 เทคนิคการส่งข้อมูลในเครือข่ายไร้สาย </vt:lpstr>
      <vt:lpstr>1.2.2 เทคนิคการส่งข้อมูลในเครือข่ายไร้สาย </vt:lpstr>
      <vt:lpstr>1.2.3 โทโพโลยีและประเภทของเครือข่ายไร้สาย </vt:lpstr>
      <vt:lpstr>1.2.2 เทคนิคการส่งข้อมูลในเครือข่ายไร้สาย </vt:lpstr>
      <vt:lpstr>1.2.2 เทคนิคการส่งข้อมูลในเครือข่ายไร้สาย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1.2.3 โทโพโลยีและประเภทของเครือข่ายไร้สาย </vt:lpstr>
      <vt:lpstr>1.2.4 มาตรฐานเครือข่ายไร้สาย 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 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1.2.4 มาตรฐานเครือข่ายไร้สาย (ต่อ)</vt:lpstr>
      <vt:lpstr> จบการบรรยาย      บทที่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lab11</dc:creator>
  <cp:lastModifiedBy>Mooky</cp:lastModifiedBy>
  <cp:revision>79</cp:revision>
  <dcterms:created xsi:type="dcterms:W3CDTF">2015-06-18T03:04:00Z</dcterms:created>
  <dcterms:modified xsi:type="dcterms:W3CDTF">2015-08-26T15:25:07Z</dcterms:modified>
</cp:coreProperties>
</file>