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454" r:id="rId2"/>
    <p:sldId id="269" r:id="rId3"/>
    <p:sldId id="390" r:id="rId4"/>
    <p:sldId id="458" r:id="rId5"/>
    <p:sldId id="487" r:id="rId6"/>
    <p:sldId id="488" r:id="rId7"/>
    <p:sldId id="490" r:id="rId8"/>
    <p:sldId id="489" r:id="rId9"/>
    <p:sldId id="491" r:id="rId10"/>
    <p:sldId id="492" r:id="rId11"/>
    <p:sldId id="493" r:id="rId12"/>
    <p:sldId id="494" r:id="rId13"/>
    <p:sldId id="495" r:id="rId14"/>
    <p:sldId id="499" r:id="rId15"/>
    <p:sldId id="498" r:id="rId16"/>
    <p:sldId id="497" r:id="rId17"/>
    <p:sldId id="500" r:id="rId18"/>
    <p:sldId id="501" r:id="rId19"/>
    <p:sldId id="502" r:id="rId20"/>
    <p:sldId id="503" r:id="rId21"/>
    <p:sldId id="504" r:id="rId22"/>
    <p:sldId id="505" r:id="rId23"/>
    <p:sldId id="506" r:id="rId24"/>
    <p:sldId id="507" r:id="rId25"/>
    <p:sldId id="509" r:id="rId26"/>
    <p:sldId id="510" r:id="rId27"/>
    <p:sldId id="511" r:id="rId28"/>
    <p:sldId id="512" r:id="rId29"/>
    <p:sldId id="513" r:id="rId30"/>
    <p:sldId id="514" r:id="rId31"/>
    <p:sldId id="515" r:id="rId32"/>
    <p:sldId id="516" r:id="rId33"/>
    <p:sldId id="517" r:id="rId34"/>
    <p:sldId id="518" r:id="rId35"/>
    <p:sldId id="519" r:id="rId36"/>
    <p:sldId id="520" r:id="rId37"/>
    <p:sldId id="521" r:id="rId38"/>
    <p:sldId id="522" r:id="rId39"/>
    <p:sldId id="523" r:id="rId40"/>
    <p:sldId id="524" r:id="rId41"/>
    <p:sldId id="525" r:id="rId42"/>
    <p:sldId id="526" r:id="rId43"/>
    <p:sldId id="527" r:id="rId44"/>
    <p:sldId id="528" r:id="rId45"/>
    <p:sldId id="529" r:id="rId46"/>
    <p:sldId id="530" r:id="rId47"/>
    <p:sldId id="531" r:id="rId48"/>
    <p:sldId id="532" r:id="rId49"/>
    <p:sldId id="533" r:id="rId50"/>
    <p:sldId id="534" r:id="rId51"/>
    <p:sldId id="535" r:id="rId52"/>
    <p:sldId id="536" r:id="rId53"/>
    <p:sldId id="405" r:id="rId54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20000"/>
      </a:spcBef>
      <a:spcAft>
        <a:spcPct val="75000"/>
      </a:spcAft>
      <a:defRPr sz="2400" kern="1200">
        <a:solidFill>
          <a:schemeClr val="tx1"/>
        </a:solidFill>
        <a:latin typeface="Tahoma" charset="-34"/>
        <a:ea typeface="+mn-ea"/>
        <a:cs typeface="+mn-cs"/>
      </a:defRPr>
    </a:lvl1pPr>
    <a:lvl2pPr marL="457200" algn="l" rtl="0" fontAlgn="base">
      <a:spcBef>
        <a:spcPct val="20000"/>
      </a:spcBef>
      <a:spcAft>
        <a:spcPct val="75000"/>
      </a:spcAft>
      <a:defRPr sz="2400" kern="1200">
        <a:solidFill>
          <a:schemeClr val="tx1"/>
        </a:solidFill>
        <a:latin typeface="Tahoma" charset="-34"/>
        <a:ea typeface="+mn-ea"/>
        <a:cs typeface="+mn-cs"/>
      </a:defRPr>
    </a:lvl2pPr>
    <a:lvl3pPr marL="914400" algn="l" rtl="0" fontAlgn="base">
      <a:spcBef>
        <a:spcPct val="20000"/>
      </a:spcBef>
      <a:spcAft>
        <a:spcPct val="75000"/>
      </a:spcAft>
      <a:defRPr sz="2400" kern="1200">
        <a:solidFill>
          <a:schemeClr val="tx1"/>
        </a:solidFill>
        <a:latin typeface="Tahoma" charset="-34"/>
        <a:ea typeface="+mn-ea"/>
        <a:cs typeface="+mn-cs"/>
      </a:defRPr>
    </a:lvl3pPr>
    <a:lvl4pPr marL="1371600" algn="l" rtl="0" fontAlgn="base">
      <a:spcBef>
        <a:spcPct val="20000"/>
      </a:spcBef>
      <a:spcAft>
        <a:spcPct val="75000"/>
      </a:spcAft>
      <a:defRPr sz="2400" kern="1200">
        <a:solidFill>
          <a:schemeClr val="tx1"/>
        </a:solidFill>
        <a:latin typeface="Tahoma" charset="-34"/>
        <a:ea typeface="+mn-ea"/>
        <a:cs typeface="+mn-cs"/>
      </a:defRPr>
    </a:lvl4pPr>
    <a:lvl5pPr marL="1828800" algn="l" rtl="0" fontAlgn="base">
      <a:spcBef>
        <a:spcPct val="20000"/>
      </a:spcBef>
      <a:spcAft>
        <a:spcPct val="75000"/>
      </a:spcAft>
      <a:defRPr sz="2400" kern="1200">
        <a:solidFill>
          <a:schemeClr val="tx1"/>
        </a:solidFill>
        <a:latin typeface="Tahoma" charset="-34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charset="-34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charset="-34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charset="-34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charset="-34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  <a:srgbClr val="FF00FF"/>
    <a:srgbClr val="66FFCC"/>
    <a:srgbClr val="FF3399"/>
    <a:srgbClr val="FFFF99"/>
    <a:srgbClr val="FFFFCC"/>
    <a:srgbClr val="000000"/>
    <a:srgbClr val="FF0000"/>
    <a:srgbClr val="12163D"/>
    <a:srgbClr val="555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95" d="100"/>
          <a:sy n="95" d="100"/>
        </p:scale>
        <p:origin x="-36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endParaRPr lang="th-TH" altLang="th-TH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endParaRPr lang="th-TH" altLang="th-TH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endParaRPr lang="th-TH" altLang="th-TH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fld id="{72DD2271-3BDB-48C9-9C6D-1E95C7EA722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386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endParaRPr lang="th-TH" altLang="th-TH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endParaRPr lang="th-TH" altLang="th-TH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270375"/>
            <a:ext cx="568325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endParaRPr lang="th-TH" altLang="th-TH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200">
                <a:latin typeface="Arial" charset="0"/>
              </a:defRPr>
            </a:lvl1pPr>
          </a:lstStyle>
          <a:p>
            <a:fld id="{4F12BECD-5839-49DB-A758-B223667587A3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32233651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F3723-5086-48A0-A36F-136ECA6977E1}" type="slidenum">
              <a:rPr lang="en-US" altLang="th-TH"/>
              <a:pPr/>
              <a:t>1</a:t>
            </a:fld>
            <a:endParaRPr lang="th-TH" altLang="th-TH"/>
          </a:p>
        </p:txBody>
      </p:sp>
      <p:sp>
        <p:nvSpPr>
          <p:cNvPr id="51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10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11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12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13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14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15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16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17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18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19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4616B-7BC8-4603-B862-5ADB3B67135A}" type="slidenum">
              <a:rPr lang="en-US" altLang="th-TH"/>
              <a:pPr/>
              <a:t>2</a:t>
            </a:fld>
            <a:endParaRPr lang="th-TH" altLang="th-TH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20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21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22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23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24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25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26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27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28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29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30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31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32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33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34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35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36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37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38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39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40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41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42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43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44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45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46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47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48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49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5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50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51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52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EA104-47E3-4851-9323-3653535ED662}" type="slidenum">
              <a:rPr lang="en-US" altLang="th-TH"/>
              <a:pPr/>
              <a:t>53</a:t>
            </a:fld>
            <a:endParaRPr lang="th-TH" altLang="th-TH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49263"/>
            <a:ext cx="5683250" cy="7797800"/>
          </a:xfrm>
        </p:spPr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6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7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8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D0C7A-34A7-4CA2-977B-A3ED0E6F5BA0}" type="slidenum">
              <a:rPr lang="en-US" altLang="th-TH"/>
              <a:pPr/>
              <a:t>9</a:t>
            </a:fld>
            <a:endParaRPr lang="th-TH" altLang="th-TH"/>
          </a:p>
        </p:txBody>
      </p:sp>
      <p:sp>
        <p:nvSpPr>
          <p:cNvPr id="375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h-TH" altLang="th-T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pPr lvl="0"/>
            <a:r>
              <a:rPr lang="th-TH" altLang="th-TH" noProof="0" smtClean="0"/>
              <a:t>คลิกเพื่อแก้ไขลักษณะชื่อเรื่องต้นแบบ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 sz="3200"/>
            </a:lvl1pPr>
          </a:lstStyle>
          <a:p>
            <a:pPr lvl="0"/>
            <a:r>
              <a:rPr lang="th-TH" altLang="th-TH" noProof="0" smtClean="0"/>
              <a:t>คลิกเพื่อแก้ไขลักษณะชื่อเรื่องรองต้นแบบ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1CA47F2-37D0-4144-823F-61B21A750E09}" type="slidenum">
              <a:rPr lang="en-US" altLang="th-TH"/>
              <a:pPr/>
              <a:t>‹#›</a:t>
            </a:fld>
            <a:endParaRPr lang="th-TH" altLang="th-TH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4914E-7988-44E6-834C-529D0621FF1F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4182924720"/>
      </p:ext>
    </p:extLst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54800" y="76200"/>
            <a:ext cx="2127250" cy="58674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71463" y="76200"/>
            <a:ext cx="6230937" cy="58674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468A6-6D1B-402E-84F9-557695C9FC02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85037036"/>
      </p:ext>
    </p:extLst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ชื่อเรื่อง เนื้อหา 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1463" y="76200"/>
            <a:ext cx="8229600" cy="609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FC862E-2412-4A4C-A128-EFB0951550C5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487632949"/>
      </p:ext>
    </p:extLst>
  </p:cSld>
  <p:clrMapOvr>
    <a:masterClrMapping/>
  </p:clrMapOvr>
  <p:transition spd="med"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ชื่อเรื่อง ข้อความ 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71463" y="76200"/>
            <a:ext cx="8229600" cy="6096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457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3124200" y="62007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6553200" y="62007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8C1D51-CF4A-4AA8-B87B-7D1819699831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93582891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624C5-D84E-4C45-B30F-CD6D6CB3E04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232537120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F9761-1433-495B-BB55-5E2708D6C2E4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04735258"/>
      </p:ext>
    </p:extLst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50838" y="914400"/>
            <a:ext cx="4138612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1850" y="914400"/>
            <a:ext cx="4140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11A4F-FD51-45D1-80B1-90DAEE1181B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775896933"/>
      </p:ext>
    </p:extLst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FB377-8450-4199-8424-2925D79D82DA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537980319"/>
      </p:ext>
    </p:extLst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D5953E-3851-42DF-9DA5-504F3C059047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2953148505"/>
      </p:ext>
    </p:extLst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7FCE7-7E3D-4656-96B4-4EC2DD734606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349806685"/>
      </p:ext>
    </p:extLst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7E7A8-5217-4FC6-A971-1573CCDF6D18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950017866"/>
      </p:ext>
    </p:extLst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smtClean="0"/>
              <a:t>คลิกไอคอนเพื่อเพิ่มรูปภาพ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h-TH" alt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8BF03-7B38-4F2E-87BD-06C07F007A9E}" type="slidenum">
              <a:rPr lang="en-US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887779369"/>
      </p:ext>
    </p:extLst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838" y="914400"/>
            <a:ext cx="843121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762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th-TH" altLang="th-T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0077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charset="0"/>
                <a:cs typeface="Angsana New" charset="-34"/>
              </a:defRPr>
            </a:lvl1pPr>
          </a:lstStyle>
          <a:p>
            <a:r>
              <a:rPr lang="en-US" altLang="th-TH" smtClean="0"/>
              <a:t>Microcomputer and Assembly Language 2015</a:t>
            </a:r>
            <a:endParaRPr lang="en-IE" altLang="th-T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007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spcAft>
                <a:spcPct val="0"/>
              </a:spcAft>
              <a:defRPr sz="18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58161C60-1DB6-417A-A9CA-E2F9982FE957}" type="slidenum">
              <a:rPr lang="en-US" altLang="th-TH"/>
              <a:pPr/>
              <a:t>‹#›</a:t>
            </a:fld>
            <a:endParaRPr lang="th-TH" alt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>
    <p:wipe dir="d"/>
  </p:transition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-34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-34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-34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-34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-34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-34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-34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2163D"/>
          </a:solidFill>
          <a:latin typeface="Tahoma" charset="-34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2924" y="2219325"/>
            <a:ext cx="7151563" cy="1470025"/>
          </a:xfrm>
        </p:spPr>
        <p:txBody>
          <a:bodyPr/>
          <a:lstStyle/>
          <a:p>
            <a:pPr algn="l"/>
            <a:r>
              <a:rPr lang="en-IE" altLang="th-TH" sz="4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</a:t>
            </a:r>
            <a:endParaRPr lang="th-TH" altLang="th-TH" sz="4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44008" y="5550226"/>
            <a:ext cx="4464496" cy="593481"/>
          </a:xfrm>
        </p:spPr>
        <p:txBody>
          <a:bodyPr/>
          <a:lstStyle/>
          <a:p>
            <a:pPr algn="r"/>
            <a:r>
              <a:rPr lang="en-US" altLang="th-TH" sz="3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By </a:t>
            </a:r>
            <a:r>
              <a:rPr lang="en-US" altLang="th-TH" sz="3400" b="1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Juthawut</a:t>
            </a:r>
            <a:r>
              <a:rPr lang="en-US" altLang="th-TH" sz="34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altLang="th-TH" sz="3400" b="1" dirty="0" err="1" smtClean="0">
                <a:latin typeface="TH Niramit AS" panose="02000506000000020004" pitchFamily="2" charset="-34"/>
                <a:cs typeface="TH Niramit AS" panose="02000506000000020004" pitchFamily="2" charset="-34"/>
              </a:rPr>
              <a:t>Chantharamalee</a:t>
            </a:r>
            <a:endParaRPr lang="th-TH" altLang="th-TH" sz="3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gray">
          <a:xfrm>
            <a:off x="1812925" y="1201738"/>
            <a:ext cx="510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altLang="th-TH" sz="32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COMPUTER SCIENCE SDU 2015</a:t>
            </a:r>
            <a:endParaRPr lang="th-TH" altLang="th-TH" sz="3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395288" y="736600"/>
            <a:ext cx="1000125" cy="5418138"/>
          </a:xfrm>
          <a:prstGeom prst="rect">
            <a:avLst/>
          </a:prstGeom>
          <a:gradFill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h-TH"/>
          </a:p>
        </p:txBody>
      </p:sp>
      <p:pic>
        <p:nvPicPr>
          <p:cNvPr id="517129" name="Picture 9" descr="บทนำในการใช้ฐานข้อมูล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1544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http://dusithost.dusit.ac.th/~juthawut_cha/image/AM_Cover2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5208121"/>
            <a:ext cx="914400" cy="92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gray">
          <a:xfrm>
            <a:off x="6918325" y="6237312"/>
            <a:ext cx="2175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spcAft>
                <a:spcPct val="0"/>
              </a:spcAft>
            </a:pPr>
            <a:r>
              <a:rPr lang="en-US" altLang="th-TH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Semester 1/2558</a:t>
            </a:r>
            <a:endParaRPr lang="th-TH" altLang="th-TH" sz="28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5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2" grpId="0" autoUpdateAnimBg="0"/>
      <p:bldP spid="517123" grpId="0" build="p" autoUpdateAnimBg="0" advAuto="1000"/>
      <p:bldP spid="517124" grpId="0" autoUpdateAnimBg="0"/>
      <p:bldP spid="9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4464496"/>
          </a:xfrm>
        </p:spPr>
        <p:txBody>
          <a:bodyPr/>
          <a:lstStyle/>
          <a:p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2.2.3 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General-purpose Processor</a:t>
            </a: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โพรเซสเซอร์ที่ใช้ในอุปกรณ์อิเล็กทรอนิกส์โดยทั่วไป ซึ่งควบคุมการทำงานด้วยโปรแกรม แบ่งตามรุ่นที่พัฒนาโดยบริษัทอิน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เทล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((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Intel Corporation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ผู้ผลิต โดยมีการพัฒนามาตั้งแต่รุ่น 4040 ซึ่งเป็นไม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โพรเซสเซอร์ขนาด 4 บิต และพัฒนาเป็นรุ่น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Pentium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จำแนกได้ดังนี้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lvl="0"/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8086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data bus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ดังนั้นจึงสามารถ อ่าน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/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เขียนข้อมูลได้ครั้งละ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data bus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ดังนั้นจึงสามารถ อ่าน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/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เขียนข้อมูลได้ครั้งละ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 bits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10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1.2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ชนิด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4348961"/>
      </p:ext>
    </p:extLst>
  </p:cSld>
  <p:clrMapOvr>
    <a:masterClrMapping/>
  </p:clrMapOvr>
  <p:transition spd="med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4464496"/>
          </a:xfrm>
        </p:spPr>
        <p:txBody>
          <a:bodyPr/>
          <a:lstStyle/>
          <a:p>
            <a:pPr lvl="0"/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8086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address bus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20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ดังนั้นจึงสามารถระบุตำแหน่งในหน่วยความจำได้สูงสุด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220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1,048,576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ตำแหน่ง โดยแอดเดรสแต่ละตำแหน่งจะจัดเก็บข้อมูลขนาด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ข้อมูลขนาด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 word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จะถูกจัดเก็บไว้ในหน่วยความจำ ตำแหน่งที่แอดเดรสอยู่ต่อจากกัน ดังนั้น ถ้าไบต์แรกของ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word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ถูกจัดเก็บไว้ใน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memory address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เลขคู่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จะสามารถอ่านได้ภายในการปฏิบัติเพียงครั้งเดียว แต่ถ้าไบต์แรกของ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word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ถูกจัดเก็บไว้ใน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memory address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เลขคี่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จะอ่านข้อมูลนั้นโดยใช้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Bus Operation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ครั้ง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อ่านทีละ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byte)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11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2.2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ชนิด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43778810"/>
      </p:ext>
    </p:extLst>
  </p:cSld>
  <p:clrMapOvr>
    <a:masterClrMapping/>
  </p:clrMapOvr>
  <p:transition spd="med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4464496"/>
          </a:xfrm>
        </p:spPr>
        <p:txBody>
          <a:bodyPr/>
          <a:lstStyle/>
          <a:p>
            <a:pPr lvl="0"/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8088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 (ALU,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รีจิสเตอร์ภายใน และชุดคำสั่ง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(Instruction)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จะมีขนาด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</a:t>
            </a:r>
          </a:p>
          <a:p>
            <a:r>
              <a:rPr lang="en-US" sz="2800" dirty="0">
                <a:latin typeface="TH Niramit AS" pitchFamily="2" charset="-34"/>
                <a:cs typeface="TH Niramit AS" pitchFamily="2" charset="-34"/>
              </a:rPr>
              <a:t> 	bit word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เช่นเดียวกับ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8086)</a:t>
            </a:r>
          </a:p>
          <a:p>
            <a:r>
              <a:rPr lang="en-US" sz="28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8088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data bus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ดังนั้นจึงสามารถอ่าน หรือเขียนข้อมูลได้ครั้งละ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เท่านั้น ในการอ่าน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/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เขียนข้อมูลหรือชุดคำสั่งขนาด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จะต้องใช้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Bus Operation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ครั้ง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en-US" sz="28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- 8088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address bus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20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ดังนั้นจึงสามารถ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address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ตำแหน่งในหน่วยความจำได้สูงสุด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	220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1,048,576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ตำแหน่ง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12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2.2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ชนิด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1781579"/>
      </p:ext>
    </p:extLst>
  </p:cSld>
  <p:clrMapOvr>
    <a:masterClrMapping/>
  </p:clrMapOvr>
  <p:transition spd="med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4464496"/>
          </a:xfrm>
        </p:spPr>
        <p:txBody>
          <a:bodyPr/>
          <a:lstStyle/>
          <a:p>
            <a:pPr lvl="0"/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80186</a:t>
            </a:r>
            <a:r>
              <a:rPr lang="en-US" sz="2800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และ 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80188</a:t>
            </a:r>
            <a:r>
              <a:rPr lang="en-US" sz="2800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โพรเซสเซอร์ที่ปรับปรุงมาจาก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นอกจากทั้งคู่จะเป็น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CPU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แล้ว ยังมี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programmable peripheral devices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บูรณา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การรวมอยู่ใน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package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เดียวกัน ชุดคำสั่งต่างๆ 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80186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80188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superset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ของชุดคำสั่งของ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ซึ่งหมายความว่าชุดคำสั่งเดิมใน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ยังคงสามารถทำงานได้ใน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80186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80188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โดยมีชุดคำสั่งเพิ่มเติมไม่มากนัก ดังนั้นโปรแกรมที่เขียนให้สามารถทำงานได้ใน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จะยังคงสามารถทำงานได้ใน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80186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80188 (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เรียกว่า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upward compatible)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แต่โปรแกรมที่เขียนให้ทำงานบน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80186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80188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อาจจะไม่สามารถทำงานได้ใน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8088 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13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2.2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ชนิด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4490038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4464496"/>
          </a:xfrm>
        </p:spPr>
        <p:txBody>
          <a:bodyPr/>
          <a:lstStyle/>
          <a:p>
            <a:pPr lvl="0"/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80286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 ที่ปรับปรุงมาจาก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(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มีการปรับปรุงในระดับสูง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ที่ได้รับการ	ออกแบบให้ใช้เป็น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CPU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ในเครื่องไมโครคอมพิวเตอร์ที่มีความสามารถในการทำงานแบบ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Multi-user/ Multitasking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การทำงานของ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80286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real address mode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จะมีฟังก์ชันการทำงานเหมือน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ความเร็วสูงการทำงานใน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virtual address mode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จะมีคุณสมบัติในการแยกโปรแกรมประยุกต์ของผู้ใช้ออกจากระบบปฏิบัติการ เพื่อไม่ให้ส่วนของโปรแกรมไปทำลายโปรแกรมระบบได้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14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2.2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ชนิด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9948261"/>
      </p:ext>
    </p:extLst>
  </p:cSld>
  <p:clrMapOvr>
    <a:masterClrMapping/>
  </p:clrMapOvr>
  <p:transition spd="med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4464496"/>
          </a:xfrm>
        </p:spPr>
        <p:txBody>
          <a:bodyPr/>
          <a:lstStyle/>
          <a:p>
            <a:pPr lvl="0"/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80386 </a:t>
            </a: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และ 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80486</a:t>
            </a:r>
            <a:r>
              <a:rPr lang="en-US" sz="2800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 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32 bit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ซึ่งสามารถระบุตำแหน่งของแอดเดรสในหน่วยความจำได้สูงสุดถึง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4GB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และมีการนำเทคโนโลยี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RISC (Reduced Instruction Set Computer)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มาใช้ ทำให้มีคุณสมบัติที่ซับซ้อนเพิ่มมากขึ้นในเรื่องของการทำงานแบบ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Multi-user/ Multitasking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15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1.2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ชนิด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2873154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4824536"/>
          </a:xfrm>
        </p:spPr>
        <p:txBody>
          <a:bodyPr/>
          <a:lstStyle/>
          <a:p>
            <a:pPr lvl="0"/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โพรเซสเซอร์ตระกูลของ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Intel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จะมีโครงสร้างสถาปัตยกรรมในลักษณะเดียวกัน สำหรับการเริมต้นศึกษาโครงสร้างสถาปัตยกรรมของไม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เพื่อให้เข้าใจได้โดยง่าย และไม่ซับซ้อนมากนักและก่อนที่จะเข้าไปถึงการเขียนโปรแกรมให้สามารถทำงาน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บน</a:t>
            </a:r>
            <a:r>
              <a:rPr lang="th-TH" sz="2800" dirty="0" err="1" smtClean="0">
                <a:latin typeface="TH Niramit AS" pitchFamily="2" charset="-34"/>
                <a:cs typeface="TH Niramit AS" pitchFamily="2" charset="-34"/>
              </a:rPr>
              <a:t>ชิพพ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ตระ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กูล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จะต้องทราบโครงสร้างการทำงานภายใน ไม่ว่าจะเป็น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ALU, Flag, Register, Instruction Byte Queue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Segment Register 38 CPU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มีแอดเดรส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20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เส้น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(Address Bus 20 bits)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ทำให้สามารถอ้างถึงแอดเดรสได้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1,045,576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ไบต์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MB -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เมกะไบต์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หรือมากเป็น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เท่า ของไมโครโปรเซสเซอร์ขนาด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บิต และมี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data bus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บิต จึงทำให้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CPU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สามารถเรียกข้อมูลได้ทีละ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เวิร์ด 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ไบต์ และยังเตรียมพร้อมสำหรับการทำงานแบบหลาย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CPU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รวมทั้งการทำงานร่วมกับอุปกรณ์อื่นได้ด้วย แสดงได้ดังภาพที่ 2.3 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16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0036576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17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4869160"/>
            <a:ext cx="81369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2.3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Block Diagram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ของ ซีพียู (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CPU 8086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(https://sites.google.com/site/kwantharathepsiri67/3)</a:t>
            </a:r>
          </a:p>
        </p:txBody>
      </p:sp>
      <p:pic>
        <p:nvPicPr>
          <p:cNvPr id="3074" name="Picture 2" descr="5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5" y="980728"/>
            <a:ext cx="6943551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730959"/>
      </p:ext>
    </p:extLst>
  </p:cSld>
  <p:clrMapOvr>
    <a:masterClrMapping/>
  </p:clrMapOvr>
  <p:transition spd="med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4824536"/>
          </a:xfrm>
        </p:spPr>
        <p:txBody>
          <a:bodyPr/>
          <a:lstStyle/>
          <a:p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    8086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แบ่งส่วนตามฟังก์ชันการทำงานที่เป็นอิสระต่อกันออกเป็น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ส่วน คือ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BIU (Bus Interface Unit)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EU (Execution Unit)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เพราะจะทำให้ความเร็วในการทำงานสูงขึ้น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. 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BIU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จะทำหน้าที่ส่งค่าแอดเดรสเพื่อไป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fetch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คำสั่งจากหน่วยความจำ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อ่านข้อมูลจากหน่วยความจำ และพอร์ต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,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และเขียนข้อมูลไปยังหน่วยความจำ และพอร์ต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2. EU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จะบอก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location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ที่จะไป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fetch instruction, decode instruction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execute instruction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18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3006474"/>
      </p:ext>
    </p:extLst>
  </p:cSld>
  <p:clrMapOvr>
    <a:masterClrMapping/>
  </p:clrMapOvr>
  <p:transition spd="med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2.3.1 EU (Execution Unit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ประกอบด้วย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1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. Control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Circuitry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ทำหน้าที่ควบคุม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Operation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ภายในทั้งหมด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 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2. Instruction Decoder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ทำหน้าที่แปลความหมายของชุดคำสั่งที่นำมาจาก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Memory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ให้เป็นลำดับของภาษาเครื่องที่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EU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สามารถปฏิบัติได้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 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3.  ALU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ซึ่งมีฟังก์ชันในการ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Add (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บวก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), Subtraction (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ลบ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), AND, OR, XOR, increment, decrement, complement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shift</a:t>
            </a: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 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4.  Flag Register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flip-flop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ที่แสดงสถานะของการ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execute instruction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หรือการควบคุมการทำงานของชุดคำสั่ง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Flag Register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บิต โดยที่ใน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EU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จะบรรจุ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active flag 9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 โดยเป็น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flag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แสดงสถานะ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(Condition flags)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จำนวน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บิต 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flag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ควบคุม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(Control flags)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จำนวน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3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บิต สำหรับบิตส่วนที่เหลือก็ไม่ได้ใช้ แสดงได้ดังภาพที่ 2.4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19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357186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th-TH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การเรียนการสอนสัปดาห์ที่ </a:t>
            </a:r>
            <a:r>
              <a:rPr lang="th-TH" altLang="th-TH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2</a:t>
            </a:r>
            <a:endParaRPr lang="th-TH" altLang="th-TH" b="1" dirty="0">
              <a:solidFill>
                <a:srgbClr val="FFFF00"/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47664" y="3284984"/>
            <a:ext cx="6400800" cy="1752600"/>
          </a:xfrm>
        </p:spPr>
        <p:txBody>
          <a:bodyPr/>
          <a:lstStyle/>
          <a:p>
            <a:r>
              <a:rPr lang="th-TH" sz="40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หัวข้อเรื่อง</a:t>
            </a:r>
          </a:p>
          <a:p>
            <a:r>
              <a:rPr lang="th-TH" sz="40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ระบบ</a:t>
            </a:r>
            <a:r>
              <a:rPr lang="th-TH" sz="40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คอมพิวเตอร์ (</a:t>
            </a:r>
            <a:r>
              <a:rPr lang="en-US" sz="40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Computer System</a:t>
            </a:r>
            <a:r>
              <a:rPr lang="th-TH" sz="40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th-TH" altLang="th-TH" sz="4000" b="1" dirty="0">
              <a:solidFill>
                <a:srgbClr val="FFFF00"/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  <p:bldP spid="2150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20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4869160"/>
            <a:ext cx="85689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2.4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</a:t>
            </a:r>
            <a:r>
              <a:rPr lang="th-TH" sz="2400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สถานะแฟล็ก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Flag Status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 ที่ใช้ในการตรวจสอบการทำงานของซีพียู (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CPU 8086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(http://www.cpe.ku.ac.th/~yuen/204323/gen_arch/86register.html)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424936" cy="3280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457992"/>
      </p:ext>
    </p:extLst>
  </p:cSld>
  <p:clrMapOvr>
    <a:masterClrMapping/>
  </p:clrMapOvr>
  <p:transition spd="med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th-TH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4.1 </a:t>
            </a:r>
            <a:r>
              <a:rPr lang="th-TH" sz="2800" b="1" dirty="0" err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แสดงสถานะ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(Conditional Flag)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มีทั้งหมด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 จะถูกใช้ในการแสดงเงื่อนไขบางอย่างที่สร้างโดยชุดคำสั่งในการ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RESET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Flag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เหล่านี้ จะดำเนินการโดย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EU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บนพื้นฐานของผลลัพธ์ของการคำนวณ เช่น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carry out flag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จะถูก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ให้มีค่าเป็น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หากผลลัพธ์ของการบวกเลขฐาน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จำนวน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มีตัวทดหลักเพิ่มเติมจากบิตที่มีความสำคัญสูงสุด 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MSB (Most Significant Bit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)</a:t>
            </a:r>
          </a:p>
          <a:p>
            <a:pPr algn="thaiDist"/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          1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. CF (Carry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จะถูก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เมื่อมี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CARRY OUT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MSB</a:t>
            </a:r>
          </a:p>
          <a:p>
            <a:pPr algn="thaiDist"/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2. PF (Parity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จะถูก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เมื่อผลลัพธ์มี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parity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EVEN</a:t>
            </a:r>
          </a:p>
          <a:p>
            <a:pPr algn="thaiDist"/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3. AF (Auxiliary Carry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สำหรับ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BCD</a:t>
            </a:r>
          </a:p>
          <a:p>
            <a:pPr algn="thaiDist"/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4. ZF (Zero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จะถูก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เมื่อผลลัพธ์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= 0</a:t>
            </a:r>
          </a:p>
          <a:p>
            <a:pPr algn="thaiDist"/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5. SF (Sign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MSB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ของผลลัพธ์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(0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เป็นค่า +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,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เป็นค่าลบ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)</a:t>
            </a:r>
          </a:p>
          <a:p>
            <a:pPr algn="thaiDist"/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6. OF (Overflow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จะถูก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เมื่อผลลัพธ์เกิดการ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Overflow</a:t>
            </a:r>
          </a:p>
          <a:p>
            <a:pPr algn="thaiDist"/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21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9936964"/>
      </p:ext>
    </p:extLst>
  </p:cSld>
  <p:clrMapOvr>
    <a:masterClrMapping/>
  </p:clrMapOvr>
  <p:transition spd="med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4.2 </a:t>
            </a:r>
            <a:r>
              <a:rPr lang="th-TH" sz="2800" b="1" dirty="0" err="1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ควบคุม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(Control Flag)</a:t>
            </a:r>
            <a:r>
              <a:rPr lang="en-US" sz="2800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มีทั้งหมด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3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 จะถูกใช้ในการควบคุมการปฏิบัติที่แน่นอนของโพรเซสเซอร์ ซึ่ง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th-TH" sz="2800" dirty="0" err="1" smtClean="0">
                <a:latin typeface="TH Niramit AS" pitchFamily="2" charset="-34"/>
                <a:cs typeface="TH Niramit AS" pitchFamily="2" charset="-34"/>
              </a:rPr>
              <a:t>แฟล็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กเห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ล่านี้จะถูก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RESET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โดยเจตนาของชุดคำสั่งที่ใส่ไว้ในโปรแกรม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1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TF (Trap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ถูกนำมาใช้สำหรับชุดคำสั่งทำงานในลักษณะ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Single Step</a:t>
            </a:r>
          </a:p>
          <a:p>
            <a:pPr algn="thaiDist"/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IF (Interrupt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ถูกนำมาใช้กำหนดการขัดจังหวะในชุดคำสั่งของโปรแกรม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3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.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DF (Direction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ถูกนำมาใช้กับชุดคำสั่งที่เป็นสายอักขระ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String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22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2055164"/>
      </p:ext>
    </p:extLst>
  </p:cSld>
  <p:clrMapOvr>
    <a:masterClrMapping/>
  </p:clrMapOvr>
  <p:transition spd="med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รูปแบบของ</a:t>
            </a:r>
            <a:r>
              <a:rPr lang="th-TH" sz="2800" b="1" dirty="0" err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(flag)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ได้ถูกออกแบบมาเพื่อแสดงผลของการกระทำทางคณิตศาสตร์และตรรกะ สถานะที่เป็นไปได้ของ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flag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จะมีได้แค่สองสถานะ คือ ถูกเซตทำให้มีค่าเป็น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หรือถูก  รีเซตให้มีค่าเป็น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0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ตัวทด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(carry flag)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จะแสดง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ลักษณะบอกการทดหรือ การขอยืมของบิตสูงสุดของผลลัพธ์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,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พา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ริตี้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(parity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จะใช้แสดงจำนวนคู่หรือคี่ของตัวเลขที่เป็น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ในรีจิสเตอร์ ถ้าเป็นคู่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flag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นี้จะถูกเซตเป็น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1,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ตัวทดช่วย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(auxiliary carry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จะใช้งานแบบ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"decimal adjust"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ในการคำนวณ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BCD,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ศูนย์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(zero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จะมีค่าเป็น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เมื่อผลลัพธ์เป็นศูนย์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เครื่องหมาย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(sign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จะได้รับการเซตเมื่อผลลัพธ์เป็นเลขจำนวนลบ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,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โอ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เวอร์โฟลว์แฟล็ก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(OF)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ใช้เพื่อแสดงว่ามีความผิดพลาดในการคำนวณ เนื่องจากการใส่เครื่องหมายของผลลัพธ์ เช่นถ้ามีการบวกเลข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+127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กับ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+2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ผลลัพธ์ที่ได้ถ้าคิดคำนวณแบบมีเครื่องหมายจะได้คำตอบเป็น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–127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ซึ่งผิดความหมาย เมื่อเกิดเหตุการณ์ในลักษณะนี้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จะเซตโอ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เวอร์โฟลว์แฟล็ก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ให้เป็น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23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7930175"/>
      </p:ext>
    </p:extLst>
  </p:cSld>
  <p:clrMapOvr>
    <a:masterClrMapping/>
  </p:clrMapOvr>
  <p:transition spd="med"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b="1" dirty="0" err="1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ควบคุมทิศทาง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(direction flag)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จะกำหนดทิศทางของกลุ่มคำสั่งเกี่ยวกับสตริง ว่าจะมีทิศทางการทำงานจากแอดเดรสมากไปน้อยหรือจากแอดเดรสน้อยไปมาก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ขัดจังหวะ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(IE)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ถ้าถูกเซตเป็น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แสดงว่าจะยอมรับขัดจังหวะจากภายนอก โดยหยุดการทำงานตามปกติของโปรแกรมไว้ก่อน 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Tap flag (TF)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จะทำให้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ทำงานแบบทีละคำสั่งเพื่อการแก้ไขโปรแกรม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24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08369306"/>
      </p:ext>
    </p:extLst>
  </p:cSld>
  <p:clrMapOvr>
    <a:masterClrMapping/>
  </p:clrMapOvr>
  <p:transition spd="med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800" b="1" dirty="0" smtClean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    2.3.2 </a:t>
            </a:r>
            <a:r>
              <a:rPr lang="en-US" sz="2800" b="1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BIU (Bus Interface Unit)</a:t>
            </a:r>
            <a:r>
              <a:rPr lang="en-US" sz="2800" dirty="0">
                <a:solidFill>
                  <a:srgbClr val="FF00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ประกอบด้วย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en-US" sz="2800" b="1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1</a:t>
            </a:r>
            <a:r>
              <a:rPr lang="en-US" sz="28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. Queue : BIU</a:t>
            </a:r>
            <a:r>
              <a:rPr lang="en-US" sz="28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จะจัดเก็บชุดคำสั่งที่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fetch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มาจากหน่วยความจำได้สูงสุด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คำสั่ง โดยจะใช้เทคโนโลยีที่เรียกว่า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FIFO (First-In First-Out)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เมื่อ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EU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พร้อมที่จะทำงานกับชุดคำสั่งต่อไปก็เพียงแต่นำข้อมูลและชุดคำสั่งมาจาก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Queue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โดยไม่ต้องไปยุ่งเกี่ยวกับ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Bus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จึงสามารถทำงานได้เร็วขึ้นอีกหลายเท่า แทนที่จะต้องรอการอ่านข้อมูลและชุดคำสั่งมาจากหน่วยความจำภายนอก เว้นแต่ว่าเมื่อเมื่อพบคำสั่ง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JMP (Jump)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CALL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ที่ต้องเรียกข้อมูลมาจากแอดเดรสที่กำหนดไว้ในโปรแกรม คุณสมบัติในการ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Fetch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คำสั่งต่อไปมาเก็บไว้ใน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Queue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ในขณะที่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EU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กำลัง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execute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คำสั่งอื่นอยู่ เรียกว่า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Pipelining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25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64342301"/>
      </p:ext>
    </p:extLst>
  </p:cSld>
  <p:clrMapOvr>
    <a:masterClrMapping/>
  </p:clrMapOvr>
  <p:transition spd="med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800" b="1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    2</a:t>
            </a:r>
            <a:r>
              <a:rPr lang="en-US" sz="28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. Segment Register : BIU</a:t>
            </a:r>
            <a:r>
              <a:rPr lang="en-US" sz="28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จะส่งค่า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address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20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ออกไป ดังนั้นจึงสามารถที่จะระบุตำแหน่งใน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Memory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 220 = 1,045,576 bytes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แต่อย่างไรก็ตาม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จะสามารถทำงานกับ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segment 4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ส่วน ในหน่วยความจำ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ส่วนละ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65,536 bytes = 64 Kbyte)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ดังนั้นภายในหน่วยความจำขนาด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  <a:r>
              <a:rPr lang="en-US" sz="2800" dirty="0" err="1">
                <a:latin typeface="TH Niramit AS" pitchFamily="2" charset="-34"/>
                <a:cs typeface="TH Niramit AS" pitchFamily="2" charset="-34"/>
              </a:rPr>
              <a:t>Mbyte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(1,045,576 bytes)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จึงต้องมี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segment register 4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 เพื่อจัดเก็บค่าแอดเดรสจุดเริ่มต้นของแต่ละ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Segment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ในหน่วยความจำ ที่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ใช้ในการทำงาน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    1. CS (Code Segment)</a:t>
            </a: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    2. SS (Stack Segment)</a:t>
            </a: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    3. ES (Extra Segment)</a:t>
            </a: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     4. DS (Data Segment)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26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8839008"/>
      </p:ext>
    </p:extLst>
  </p:cSld>
  <p:clrMapOvr>
    <a:masterClrMapping/>
  </p:clrMapOvr>
  <p:transition spd="med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en-US" sz="2800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Segment </a:t>
            </a:r>
            <a:r>
              <a:rPr lang="en-US" sz="28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Register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ถูกใช้ในการจัดเก็บค่าแอดเดรสขนาด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ของจุดเริ่มต้นของแต่ละส่วน ตัวอย่างเช่น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Code Segment Register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จะจัดเก็บค่าแอดเดรสเริ่มต้นของหน่วยความจำส่วนที่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BIU fetch instruction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มา โดย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BIU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จะใส่ค่า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0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ให้กับ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4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สุดท้ายของแอดเดรสขนาด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20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เช่นถ้า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code segment register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มีค่า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348A (Hex)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แสดงว่าส่วนในหน่วยความจำ ที่จัดเก็บโปรแกรมจะเริ่มต้นที่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address 348A0 (Hex)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จึงหมายความว่าแต่ละส่วนขนาด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64 K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สามารถที่จะอยู่ตำแหน่งใดในหน่วยความจำขนาด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MB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โดยที่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Stack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เป็นส่วนของหน่วยความจำที่แยกไว้ต่างหาก เพื่อจัดเก็บค่าแอดเดรสเริ่มต้นของโปรแกรมย่อยและเก็บข้อมูลที่ใช้ในโปรแกรมย่อย ในขณะที่ทำการ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execute Subprogram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Procedure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27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2.3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โครงสร้าง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สถาปัตยกรรมของไม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95853289"/>
      </p:ext>
    </p:extLst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การขัดจังหวะของ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อาจจะมาจากหลาย ๆ แหล่งได้ เช่น การขัดจังหวะที่มาจากอุปกรณ์ภายนอกการขัดจังหวะทาง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software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หรือการขัดจังหวะที่มาจากตัว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CPU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เองก็ได้ การขัดจังหวะจากอุปกรณ์ภายนอกจะเข้ามาทางขา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ขา คือ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INTR (interrupt request)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NMI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non-</a:t>
            </a:r>
            <a:r>
              <a:rPr lang="en-US" sz="2800" dirty="0" err="1">
                <a:latin typeface="TH Niramit AS" pitchFamily="2" charset="-34"/>
                <a:cs typeface="TH Niramit AS" pitchFamily="2" charset="-34"/>
              </a:rPr>
              <a:t>maskable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interrupt)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โดยที่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INTR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จะถูกกำหนดให้ทำงานได้โดยคำสั่ง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IE (interrupt enable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ที่เป็นส่วนหนึ่งของ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flag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ถ้า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flag IE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ถูกเซตจะ ทำให้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สามารถจะรับการขัดจังหวะจาก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INTR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ได้ แต่ถ้า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IF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ถูกเคลียร์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จะไม่รับการขัดจังหวะจาก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INTR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ส่วน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NMI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จะเป็นการขัดจังหวะที่ไม่สามารถจะหยุดได้ มักจะใช้ในกรณีที่เกิดเหตุการณ์สำคัญ เช่น เกิดความผิดพลาดของพา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ริตี้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หน่วยความจำ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(memory parity)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หรือเกิดไฟตก เป็นต้น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28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2.4 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การเกิดการขัดจังหวะ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(Interrupt Handle)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9542880"/>
      </p:ext>
    </p:extLst>
  </p:cSld>
  <p:clrMapOvr>
    <a:masterClrMapping/>
  </p:clrMapOvr>
  <p:transition spd="med">
    <p:wipe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r>
              <a:rPr lang="en-US" sz="2800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en-US" sz="28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INTO (interrupt overflow)</a:t>
            </a:r>
            <a:r>
              <a:rPr lang="en-US" sz="28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คือ การขัดจังหวะของ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ที่เกิดจากข้อผิดพลาดของการหารและการทำงานทีละขั้น ข้อผิดพลาดจากการหาร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(divide error)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เกิดขึ้นเนื่องจากผลของการหารอาจจะมีค่ามากกว่าเนื้อที่ซึ่งเตรียมไว้เป็นที่เก็บผลลัพธ์ หรืออาจจะเกิดจากการหารด้วยเลข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0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ส่วนลักษณะของการทำงานทีละขั้น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(single step)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จะเป็นการขัดจังหวะที่เกิดเนื่องจากการ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execute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คำสั่งทีละคำสั่ง เหตุการณ์นี้เกิดขึ้นเนื่องจาก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TF (trap flag)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ในรีจิสเตอร์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แฟล็กถูก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เซตให้เป็น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29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2.4 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การเกิดการขัดจังหวะ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(Interrupt Handle)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54769607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185862"/>
            <a:ext cx="8431213" cy="4763417"/>
          </a:xfrm>
        </p:spPr>
        <p:txBody>
          <a:bodyPr/>
          <a:lstStyle/>
          <a:p>
            <a:pPr marL="381000" indent="-381000">
              <a:spcAft>
                <a:spcPct val="45000"/>
              </a:spcAft>
              <a:buFontTx/>
              <a:buAutoNum type="arabicPeriod"/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ไม</a:t>
            </a:r>
            <a:r>
              <a:rPr lang="th-TH" sz="2800" dirty="0" err="1" smtClean="0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โพรเซสเซอร์และไมโครคอนโทรลเลอร์</a:t>
            </a:r>
            <a:endParaRPr lang="th-TH" sz="2800" dirty="0" smtClean="0">
              <a:latin typeface="TH Niramit AS" pitchFamily="2" charset="-34"/>
              <a:cs typeface="TH Niramit AS" pitchFamily="2" charset="-34"/>
            </a:endParaRPr>
          </a:p>
          <a:p>
            <a:pPr marL="381000" indent="-381000">
              <a:spcAft>
                <a:spcPct val="45000"/>
              </a:spcAft>
              <a:buFontTx/>
              <a:buAutoNum type="arabicPeriod"/>
            </a:pP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ชนิด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โพรเซสเซอร์</a:t>
            </a:r>
          </a:p>
          <a:p>
            <a:pPr marL="381000" indent="-381000">
              <a:spcAft>
                <a:spcPct val="45000"/>
              </a:spcAft>
              <a:buFontTx/>
              <a:buAutoNum type="arabicPeriod"/>
            </a:pP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โครงสร้างสถาปัตยกรรม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th-TH" sz="2800" dirty="0" smtClean="0">
              <a:latin typeface="TH Niramit AS" pitchFamily="2" charset="-34"/>
              <a:cs typeface="TH Niramit AS" pitchFamily="2" charset="-34"/>
            </a:endParaRPr>
          </a:p>
          <a:p>
            <a:pPr marL="381000" indent="-381000">
              <a:spcAft>
                <a:spcPct val="45000"/>
              </a:spcAft>
              <a:buFontTx/>
              <a:buAutoNum type="arabicPeriod"/>
            </a:pPr>
            <a:r>
              <a:rPr lang="th-TH" altLang="th-TH" sz="2800" dirty="0" smtClean="0">
                <a:latin typeface="TH Niramit AS" pitchFamily="2" charset="-34"/>
                <a:cs typeface="TH Niramit AS" pitchFamily="2" charset="-34"/>
              </a:rPr>
              <a:t>การเกิดอินเตอร์รัพต์</a:t>
            </a:r>
          </a:p>
          <a:p>
            <a:pPr marL="381000" indent="-381000">
              <a:spcAft>
                <a:spcPct val="45000"/>
              </a:spcAft>
              <a:buFontTx/>
              <a:buAutoNum type="arabicPeriod"/>
            </a:pPr>
            <a:r>
              <a:rPr lang="th-TH" altLang="th-TH" sz="2800" dirty="0" smtClean="0">
                <a:latin typeface="TH Niramit AS" pitchFamily="2" charset="-34"/>
                <a:cs typeface="TH Niramit AS" pitchFamily="2" charset="-34"/>
              </a:rPr>
              <a:t>รีจีสเตอร์ของซีพียู 8086</a:t>
            </a:r>
          </a:p>
          <a:p>
            <a:pPr marL="381000" indent="-381000">
              <a:spcAft>
                <a:spcPct val="45000"/>
              </a:spcAft>
              <a:buFontTx/>
              <a:buAutoNum type="arabicPeriod"/>
            </a:pPr>
            <a:r>
              <a:rPr lang="th-TH" altLang="th-TH" sz="2800" dirty="0" smtClean="0">
                <a:latin typeface="TH Niramit AS" pitchFamily="2" charset="-34"/>
                <a:cs typeface="TH Niramit AS" pitchFamily="2" charset="-34"/>
              </a:rPr>
              <a:t>การระบุตำแหน่งในรีจีสเตอร์</a:t>
            </a:r>
          </a:p>
          <a:p>
            <a:pPr marL="381000" indent="-381000">
              <a:spcAft>
                <a:spcPct val="45000"/>
              </a:spcAft>
              <a:buFontTx/>
              <a:buAutoNum type="arabicPeriod"/>
            </a:pPr>
            <a:r>
              <a:rPr lang="th-TH" altLang="th-TH" sz="2800" dirty="0" smtClean="0">
                <a:latin typeface="TH Niramit AS" pitchFamily="2" charset="-34"/>
                <a:cs typeface="TH Niramit AS" pitchFamily="2" charset="-34"/>
              </a:rPr>
              <a:t>การเข้าถึงข้อมูลในหน่วยความจำ</a:t>
            </a:r>
            <a:endParaRPr lang="th-TH" altLang="th-TH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6200"/>
            <a:ext cx="8229600" cy="609600"/>
          </a:xfrm>
        </p:spPr>
        <p:txBody>
          <a:bodyPr/>
          <a:lstStyle/>
          <a:p>
            <a:r>
              <a:rPr lang="th-TH" alt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เนื้อหาที่สอน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pPr algn="thaiDist"/>
            <a:r>
              <a:rPr lang="en-US" sz="2700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        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เมื่อเกิดการขัดจังหวะเหล่านี้ขึ้นมาแล้วก็จะเกิดเหตุการณ์เฉพาะอย่างขึ้นถ้ามีการขัดจังหวะจากภายนอก คำสั่งชุดสุดท้ายจะถูก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execute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จนเสร็จสิ้นก่อน 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ยกเว้น ถ้าเป็นคำสั่ง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MOV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POP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จะมีการ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execute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คำสั่งต่อไปก่อนแล้วจึงหยุด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ขัดจังหวะทุกตัวจะทำการเก็บค่าของ</a:t>
            </a:r>
            <a:r>
              <a:rPr lang="th-TH" sz="2700" dirty="0" err="1">
                <a:latin typeface="TH Niramit AS" pitchFamily="2" charset="-34"/>
                <a:cs typeface="TH Niramit AS" pitchFamily="2" charset="-34"/>
              </a:rPr>
              <a:t>แฟล็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กรีจิสเตอร์ไว้</a:t>
            </a:r>
            <a:r>
              <a:rPr lang="th-TH" sz="2700" dirty="0" err="1">
                <a:latin typeface="TH Niramit AS" pitchFamily="2" charset="-34"/>
                <a:cs typeface="TH Niramit AS" pitchFamily="2" charset="-34"/>
              </a:rPr>
              <a:t>ในส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แตก เสร็จแล้ว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จะทำการรีเซต</a:t>
            </a:r>
            <a:r>
              <a:rPr lang="th-TH" sz="2700" dirty="0" err="1"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IF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TF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ให้เป็น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0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ทั้งนี้เพื่อป้องกัน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INTR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อินพุตที่เข้ามาใหม่ และป้องกันการเกิดการทำงานทีละขั้นในขณะที่อยู่ในโปรแกรมขัดจังหวะ เนื่องจากการที่</a:t>
            </a:r>
            <a:r>
              <a:rPr lang="th-TH" sz="2700" dirty="0" err="1">
                <a:latin typeface="TH Niramit AS" pitchFamily="2" charset="-34"/>
                <a:cs typeface="TH Niramit AS" pitchFamily="2" charset="-34"/>
              </a:rPr>
              <a:t>แฟล็กถูก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เก็บค่าไว้หลังจากโปรแกรมขัดจังหวะสิ้นสุดแล้วค่าต่าง ๆ ที่เก็บไว้จะถูกดึงกลับมาใช้งานได้ จากนั้น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จะทำการเก็บค่าของ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CS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IP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ลง</a:t>
            </a:r>
            <a:r>
              <a:rPr lang="th-TH" sz="2700" dirty="0" err="1">
                <a:latin typeface="TH Niramit AS" pitchFamily="2" charset="-34"/>
                <a:cs typeface="TH Niramit AS" pitchFamily="2" charset="-34"/>
              </a:rPr>
              <a:t>บนสแตก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เพื่อที่จะเก็บตำแหน่งของแอดเดรสส่งกลับ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(return address)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ในลักษณะเดียวกับคำสั่ง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CALL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และในขั้นตอนสุดท้าย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CS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IP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จะถูกอ่านจากตาราง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interrupt vector (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ขึ้นกับหมายเลขการขัดจังหวะ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ตาราง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interrupt vector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ก็คือบริเวณของเนื้อที่ของหน่วยความจำเริ่มตั้งแต่แอดเดรส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0000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จำนวน หนึ่งกิโลไบต์ แสดงได้ดังภาพที่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2.5 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30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2.4 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การเกิดการขัดจังหวะ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(Interrupt Handle)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9841818"/>
      </p:ext>
    </p:extLst>
  </p:cSld>
  <p:clrMapOvr>
    <a:masterClrMapping/>
  </p:clrMapOvr>
  <p:transition spd="med">
    <p:wipe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31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5157192"/>
            <a:ext cx="856895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2.5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แสดงการเกิดขัดจังหวะ ที่ตำแหน่ง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0000- 03FF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ขนาด 1 กิโลไบต์ (1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Kbytes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(http://www.cpe.ku.ac.th/~yuen/204323/gen_arch/86interrupt.html)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136951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7219972"/>
      </p:ext>
    </p:extLst>
  </p:cSld>
  <p:clrMapOvr>
    <a:masterClrMapping/>
  </p:clrMapOvr>
  <p:transition spd="med">
    <p:wipe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908720"/>
            <a:ext cx="8715821" cy="5256584"/>
          </a:xfrm>
        </p:spPr>
        <p:txBody>
          <a:bodyPr/>
          <a:lstStyle/>
          <a:p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        CPU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ประกอบด้วยรีจิสเตอร์ที่เกี่ยวข้อง แบ่งออกเป็น 2 กลุ่ม (แสดงได้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ดัง  		 ภาพ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ที่ 2.6) ดังนี้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b="1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       1</a:t>
            </a:r>
            <a:r>
              <a:rPr lang="th-TH" sz="28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. กลุ่มข้อมูล (</a:t>
            </a:r>
            <a:r>
              <a:rPr lang="en-US" sz="28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Data Group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Register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แบ่งออกเป็น 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1.1 รีจีสเตอร์ทั่วไป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(General-Purpose Register)</a:t>
            </a: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1.2 รีจิสเตอร์ตัวชี้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(Instruction Pointer Register)</a:t>
            </a: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1.3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(flag)</a:t>
            </a: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th-TH" sz="2800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2</a:t>
            </a:r>
            <a:r>
              <a:rPr lang="th-TH" sz="2800" b="1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. </a:t>
            </a:r>
            <a:r>
              <a:rPr lang="th-TH" sz="28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กลุ่มกำหนดเซกเมนต์ 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Segment Register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แบ่งออกเป็น 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r>
              <a:rPr lang="th-TH" sz="2800" dirty="0">
                <a:latin typeface="TH Niramit AS" pitchFamily="2" charset="-34"/>
                <a:cs typeface="TH Niramit AS" pitchFamily="2" charset="-34"/>
              </a:rPr>
              <a:t>                   2.1 รีจิสเตอร์กำหนดเซกเมนต์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(Segment Register)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32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2.5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รี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จีสเตอร์ของซีพียู 8086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(CPU 8086 Register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0785350"/>
      </p:ext>
    </p:extLst>
  </p:cSld>
  <p:clrMapOvr>
    <a:masterClrMapping/>
  </p:clrMapOvr>
  <p:transition spd="med">
    <p:wipe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33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043608" y="5301208"/>
            <a:ext cx="68407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2.6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แสดงรีจีสเตอร์ที่ใช้ในไม</a:t>
            </a:r>
            <a:r>
              <a:rPr lang="th-TH" sz="2400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โพรเซสเซอร์ 8086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(http://www.shsu.edu/~csc_tjm/spring2005/cs272/8086.html)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3278188" cy="446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99314"/>
      </p:ext>
    </p:extLst>
  </p:cSld>
  <p:clrMapOvr>
    <a:masterClrMapping/>
  </p:clrMapOvr>
  <p:transition spd="med"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en-US" sz="2600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     </a:t>
            </a:r>
            <a:r>
              <a:rPr lang="th-TH" sz="26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1.1 รีจีสเตอร์ทั่วไป </a:t>
            </a:r>
            <a:r>
              <a:rPr lang="en-US" sz="26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(General-Purpose Register)</a:t>
            </a:r>
            <a:r>
              <a:rPr lang="th-TH" sz="2600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รีจิสเตอร์ที่มีอยู่ทั้งหมดของ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เป็นรีจิสเตอร์ขนาด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16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บิต ซึ่งกลุ่มข้อมูลจะแบ่งย่อยออกเป็น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600" dirty="0">
                <a:latin typeface="TH Niramit AS" pitchFamily="2" charset="-34"/>
                <a:cs typeface="TH Niramit AS" pitchFamily="2" charset="-34"/>
              </a:rPr>
              <a:t>	      </a:t>
            </a:r>
            <a:r>
              <a:rPr lang="th-TH" sz="2600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600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1.1.1 รีจิสเตอร์</a:t>
            </a:r>
            <a:r>
              <a:rPr lang="en-US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AX </a:t>
            </a:r>
            <a:r>
              <a:rPr lang="th-TH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Accumulator</a:t>
            </a:r>
            <a:r>
              <a:rPr lang="th-TH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26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หรือแอกคู</a:t>
            </a:r>
            <a:r>
              <a:rPr lang="th-TH" sz="2600" dirty="0" err="1">
                <a:latin typeface="TH Niramit AS" pitchFamily="2" charset="-34"/>
                <a:cs typeface="TH Niramit AS" pitchFamily="2" charset="-34"/>
              </a:rPr>
              <a:t>มิวเลเตอร์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 ซึ่งจะประกอบด้วย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AH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AL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โดย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AX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ทำหน้าที่ในการใช้คูณหารหรือเป็นรีจิสเตอร์เกี่ยวกับอินพุตเอาต์พุตที่เป็นเวิร์ดส่วน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AL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ทำหน้าที่ใช้ในการคำนวณ คูณหาร หรือทำงานเกี่ยวกับอินพุต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(Input) </a:t>
            </a:r>
            <a:r>
              <a:rPr lang="th-TH" sz="2600" dirty="0" err="1">
                <a:latin typeface="TH Niramit AS" pitchFamily="2" charset="-34"/>
                <a:cs typeface="TH Niramit AS" pitchFamily="2" charset="-34"/>
              </a:rPr>
              <a:t>เอาต์พุท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(Output)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แปลง ข้อมูลจัดการคำนวณแบบตัวเลขฐานสิบแบบ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8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บิต และ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AH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ใช้เป็นรีจิสเตอร์ในการคูณและหารได้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thaiDist"/>
            <a:r>
              <a:rPr lang="en-US" sz="2600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 	</a:t>
            </a:r>
            <a:r>
              <a:rPr lang="th-TH" sz="2600" b="1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1.1.2 </a:t>
            </a:r>
            <a:r>
              <a:rPr lang="th-TH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รีจิสเตอร์</a:t>
            </a:r>
            <a:r>
              <a:rPr lang="en-US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BX (Base Register)</a:t>
            </a:r>
            <a:r>
              <a:rPr lang="en-US" sz="26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หรือเบสรีจิสเตอร์ใช้ในการแปลงข้อมูล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6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600" b="1" dirty="0">
                <a:latin typeface="TH Niramit AS" pitchFamily="2" charset="-34"/>
                <a:cs typeface="TH Niramit AS" pitchFamily="2" charset="-34"/>
              </a:rPr>
              <a:t>       </a:t>
            </a:r>
            <a:r>
              <a:rPr lang="en-US" sz="2600" b="1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1.1.</a:t>
            </a:r>
            <a:r>
              <a:rPr lang="en-US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3 </a:t>
            </a:r>
            <a:r>
              <a:rPr lang="th-TH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รีจิสเตอร์</a:t>
            </a:r>
            <a:r>
              <a:rPr lang="en-US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CX (Counter Register)</a:t>
            </a:r>
            <a:r>
              <a:rPr lang="en-US" sz="26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หรือรีจิสเตอร์ตัวนับใช้ในคำสั่งจัดการเกี่ยวกับสตริง และการทำลูป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CL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ใช้เป็นตัวแปรสำหรับการเลื่อนบิตหรือหมุนบิต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thaiDist"/>
            <a:r>
              <a:rPr lang="en-US" sz="2600" b="1" dirty="0">
                <a:latin typeface="TH Niramit AS" pitchFamily="2" charset="-34"/>
                <a:cs typeface="TH Niramit AS" pitchFamily="2" charset="-34"/>
              </a:rPr>
              <a:t>	</a:t>
            </a:r>
            <a:r>
              <a:rPr lang="th-TH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       </a:t>
            </a:r>
            <a:r>
              <a:rPr lang="th-TH" sz="2600" b="1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1.1.4 </a:t>
            </a:r>
            <a:r>
              <a:rPr lang="th-TH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รีจิสเตอร์</a:t>
            </a:r>
            <a:r>
              <a:rPr lang="en-US" sz="26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DX (Data Register)</a:t>
            </a:r>
            <a:r>
              <a:rPr lang="en-US" sz="26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หรือรีจิสเตอร์ข้อมูลใช้ในคำสั่ง คูณ หารเป็นเวิร์ด (</a:t>
            </a:r>
            <a:r>
              <a:rPr lang="en-US" sz="2600" dirty="0">
                <a:latin typeface="TH Niramit AS" pitchFamily="2" charset="-34"/>
                <a:cs typeface="TH Niramit AS" pitchFamily="2" charset="-34"/>
              </a:rPr>
              <a:t>Words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) หรือใช้ในรูปแบบอ้างอินพุตเอาต์พุตแบบอ้อม แสดงได้ดังภาพที่ 2.6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endParaRPr lang="en-US" sz="26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34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2.5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รี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จีสเตอร์ของซีพียู 8086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(CPU 8086 Register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3210619"/>
      </p:ext>
    </p:extLst>
  </p:cSld>
  <p:clrMapOvr>
    <a:masterClrMapping/>
  </p:clrMapOvr>
  <p:transition spd="med"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1.2 </a:t>
            </a: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รีจิสเตอร์ตัวชี้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(Instruction Pointer Register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รีจิสเตอร์ใช้งานทั่วไปในกลุ่มตัวชี้และอิน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เด็กซ์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ประกอบด้วย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SP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สแต็กพอยน์เตอร์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ใช้กับ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คำสั่งส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แตก สำหรับรีจิสเตอร์ต้นทางหรือ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SI (Source Index)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รีจิสเตอร์ ปลายทางหรือ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DI (Destination Index)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จะใช้กับคำสั่งที่เกี่ยวกับสตริง และเบส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พอยน์เตอร์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BP (base pointer)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รีจิสเตอร์เหล่านี้สามารถที่จะนำมาใช้เป็นตัวอ้างถึง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Physical address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ได้ด้วยวิธีการต่างๆ ดังแสดงได้ดังภาพที่ 2.7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35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2.5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รี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จีสเตอร์ของซีพียู 8086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(CPU 8086 Register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0848505"/>
      </p:ext>
    </p:extLst>
  </p:cSld>
  <p:clrMapOvr>
    <a:masterClrMapping/>
  </p:clrMapOvr>
  <p:transition spd="med"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36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380" y="5301208"/>
            <a:ext cx="7909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2.7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แสดงโครงสร้างรีจีสเตอร์ 8086 กับการคำนวณหาค่าตำแหน่งในหน่วยความจำ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(http://www.school.net.th/library/snet1/hardware/z8086/cpu8086.html)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397" y="836713"/>
            <a:ext cx="690097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53501"/>
      </p:ext>
    </p:extLst>
  </p:cSld>
  <p:clrMapOvr>
    <a:masterClrMapping/>
  </p:clrMapOvr>
  <p:transition spd="med"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7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7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2. รีจิสเตอร์กำหนดเซกเมนต์</a:t>
            </a:r>
            <a:r>
              <a:rPr lang="en-US" sz="27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(Segment Register)</a:t>
            </a:r>
            <a:r>
              <a:rPr lang="en-US" sz="2700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ประกอบด้วยรีจีสเตอร์ย่อยมี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4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ตัว คือ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CS (code segment), DS (data segment), SS (stack segment)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ES (extra segment)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ซึ่งจะนำมาใช้ในหลักการแบบบล็อกแอดเดรสของ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หน่วยความจำ 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(Memory)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จะได้รับการจัดสรรเป็นส่วนใหญ่ ๆ คือ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code (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หรือชุดคำสั่ง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),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ข้อมูล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(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ตัวเลข หรือตัวอักษร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) </a:t>
            </a:r>
            <a:r>
              <a:rPr lang="th-TH" sz="2700" dirty="0" err="1">
                <a:latin typeface="TH Niramit AS" pitchFamily="2" charset="-34"/>
                <a:cs typeface="TH Niramit AS" pitchFamily="2" charset="-34"/>
              </a:rPr>
              <a:t>และส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แตกสำหรับการเก็บค่าแอดเดรสกลับคืนจากโปรแกรมย่อยเพื่อที่จะป้องกันการสับสน จึงกำหนดค่าให้แยกกันได้ซึ่ง 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8086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จะมองลักษณะของหน่วยความจำ โดยแบ่งหน่วยความจำเป็นกลุ่ม ๆ ในรูปแบบของ เซกเมนต์ ในหนึ่งเซกเมนต์จะชี้ได้ถึง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64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กิโลไบต์ โดยเซกเมนต์รีจีสเตอร์ทั้งสี่ตัว จะแสดงแอดเดรสเริ่มต้นของหน่วยความจำที่จะติดต่อด้วย สังเกตได้จากภาพที่ 2.8 รีจีสเตอร์ 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CS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จะบรรจุค่าแสดงแอดเดรสเริ่มต้นของโปรแกรม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, DS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จะเก็บค่า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Data segment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ในขณะนั้น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,SS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จะเก็บค่า 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Stack segment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ในขณะนั้น และ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ES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จะกำหนด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Segment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ของข้อมูลรวมที่เรียกว่า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Global Data Segment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 แสดงได้ดังภาพที่ 2.8</a:t>
            </a:r>
            <a:endParaRPr lang="en-US" sz="27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37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2.5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รี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จีสเตอร์ของซีพียู 8086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(CPU 8086 Register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3142331"/>
      </p:ext>
    </p:extLst>
  </p:cSld>
  <p:clrMapOvr>
    <a:masterClrMapping/>
  </p:clrMapOvr>
  <p:transition spd="med"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38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380" y="5157192"/>
            <a:ext cx="7909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2.8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แสดงการแบ่งกลุ่มของ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Segment Register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(http://www.school.net.th/library/snet1/hardware/z8086/cpu8086.html)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16832"/>
            <a:ext cx="6048672" cy="3162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098859"/>
      </p:ext>
    </p:extLst>
  </p:cSld>
  <p:clrMapOvr>
    <a:masterClrMapping/>
  </p:clrMapOvr>
  <p:transition spd="med">
    <p:wipe dir="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4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เซกเมนต์จะแสดงตำแหน่งเหมือนกับ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Paragraph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โดยจะเลื่อนไปทางซ้าย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4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บิต เพื่อที่จะกำหนด หรืออ้างแอดเดรสให้ครบ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20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เส้น โดยจุดเริ่มต้นของ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Paragraph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จะต้องมี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4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บิต หลังสุดเป็น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0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เช่น เป็น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00000H, 00010H , 00020H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เป็นต้น จากรูป ค่าของ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SS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จะชี้ตำแหน่งของเซกเมนต์ค่า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D89F0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สังเกตเห็นว่าส่วนพื้นที่ ของหน่วยความจำอาจจะสลับหรือใช้บริเวณเดียวกันของหน่วยความจำได้ แสดงได้ดังภาพที่ 2.8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39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2.5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รี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จีสเตอร์ของซีพียู 8086 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(CPU 8086 Register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08920"/>
            <a:ext cx="38164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380" y="5157192"/>
            <a:ext cx="7909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2.9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แสดงตำแหน่งเหมือนกับ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Paragraph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ใน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Segment Register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(http://www.school.net.th/library/snet1/hardware/z8086/cpu8086.html)</a:t>
            </a:r>
          </a:p>
        </p:txBody>
      </p:sp>
    </p:spTree>
    <p:extLst>
      <p:ext uri="{BB962C8B-B14F-4D97-AF65-F5344CB8AC3E}">
        <p14:creationId xmlns:p14="http://schemas.microsoft.com/office/powerpoint/2010/main" val="2757811001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185863"/>
            <a:ext cx="8571805" cy="4006850"/>
          </a:xfrm>
        </p:spPr>
        <p:txBody>
          <a:bodyPr/>
          <a:lstStyle/>
          <a:p>
            <a:pPr marL="0" indent="0" algn="thaiDist">
              <a:spcAft>
                <a:spcPct val="45000"/>
              </a:spcAft>
            </a:pP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ไม</a:t>
            </a:r>
            <a:r>
              <a:rPr lang="th-TH" sz="2800" b="1" dirty="0" err="1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(Microprocessor)</a:t>
            </a:r>
            <a:r>
              <a:rPr lang="en-US" sz="2800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เป็นอุปกรณ์อิเล็กทรอนิกส์ชนิดหนึ่งซึ่งมีลักษณะวงจรรวม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Integrated Circuit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หรือชิพ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(Chip)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โครงสร้างภายในจะมีวงจรรวมขนาดใหญ่ประกอบไปด้วย หน่วยคำนวณทางคณิตศาสตร์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Arithmetic Unit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รีจิสเตอร์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Register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บัสข้อมูล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(Data Bus)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บัสควบคุม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(Control Bus)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บัสที่อยู่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(Address Bus)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รวมกันเป็นหน่วยประมวลผลกลาง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Central Processing Unit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เพื่อทำหน้าที่ในการประมวลผลตามโปรแกรมคำสั่งที่ป้อนเข้ามา แสดงได้ดังภาพที่ 2.1</a:t>
            </a:r>
            <a:endParaRPr lang="th-TH" altLang="th-TH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6200"/>
            <a:ext cx="8229600" cy="6096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1.1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โพรเซสเซอร์และไมโครคอนโทรลเลอร์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5021389"/>
      </p:ext>
    </p:extLst>
  </p:cSld>
  <p:clrMapOvr>
    <a:masterClrMapping/>
  </p:clrMapOvr>
  <p:transition spd="med">
    <p:wipe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40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ตารางที่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2.1 </a:t>
            </a:r>
            <a:r>
              <a:rPr lang="th-TH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แสดงชนิดของการอ้างอิงหน่วยความจำในเซกเมนต์รีจีสเตอร์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36903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4879212"/>
      </p:ext>
    </p:extLst>
  </p:cSld>
  <p:clrMapOvr>
    <a:masterClrMapping/>
  </p:clrMapOvr>
  <p:transition spd="med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4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การเข้าถึงข้อมูลในรีจิสเตอร์นับว่าเป็นหัวใจสำคัญในการเขียนโปรแกรมควบคุมการทำงานของไม</a:t>
            </a:r>
            <a:r>
              <a:rPr lang="th-TH" sz="24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โพรเซสเซอร์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8086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สามารถ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access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เข้าไปในส่วนของโปรแกรม โดยใช้ค่าในรีจิสเตอร์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โดย  </a:t>
            </a:r>
            <a:r>
              <a:rPr lang="en-US" sz="2400" b="1" dirty="0">
                <a:latin typeface="TH Niramit AS" pitchFamily="2" charset="-34"/>
                <a:cs typeface="TH Niramit AS" pitchFamily="2" charset="-34"/>
              </a:rPr>
              <a:t>CS + IP -&gt; physical address (20 bits) 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แสดงได้ดังภาพที่ 2.10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41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2.6 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การระบุตำแหน่งในรีจีสเตอร์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(Addressing Data in Register)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152900" cy="3273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380" y="5157192"/>
            <a:ext cx="7909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2.10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แสดงการบวกค่าในรีจีสเตอร์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CS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และ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IP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เพื่อคำนวณหา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Physical Address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(http://www.school.net.th/library/snet1/hardware/z8086/cpu8086.html)</a:t>
            </a:r>
          </a:p>
        </p:txBody>
      </p:sp>
    </p:spTree>
    <p:extLst>
      <p:ext uri="{BB962C8B-B14F-4D97-AF65-F5344CB8AC3E}">
        <p14:creationId xmlns:p14="http://schemas.microsoft.com/office/powerpoint/2010/main" val="4220936805"/>
      </p:ext>
    </p:extLst>
  </p:cSld>
  <p:clrMapOvr>
    <a:masterClrMapping/>
  </p:clrMapOvr>
  <p:transition spd="med"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Access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เข้าไปยังข้อมูล เพื่อนำมาใช้ในการทำงาน เรียกว่า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“addressing mode”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ซึ่งในภาษา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แอสแซมบ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ลี ใช้คำสั่ง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MOV: format --&gt; MOV destination, source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เมื่อชุดคำสั่งนี้ถูก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execute 8086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จะทำการคัดลอก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word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หรือ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byte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จากตำแหน่งต้นทางไปยังจุดหมายปลายทาง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Addressing Mode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ใช้ในการระบุตำแหน่งของ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operand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Memory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ซึ่งสามารถแบ่งวิธีการเข้าถึงหน่วยความจำได้ดังนี้ คือ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         </a:t>
            </a:r>
            <a:r>
              <a:rPr lang="en-US" sz="2800" b="1" dirty="0" smtClean="0">
                <a:latin typeface="TH Niramit AS" pitchFamily="2" charset="-34"/>
                <a:cs typeface="TH Niramit AS" pitchFamily="2" charset="-34"/>
              </a:rPr>
              <a:t>     </a:t>
            </a:r>
            <a:r>
              <a:rPr lang="en-US" sz="2800" b="1" dirty="0" smtClean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2.</a:t>
            </a:r>
            <a:r>
              <a:rPr lang="th-TH" sz="28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6</a:t>
            </a:r>
            <a:r>
              <a:rPr lang="en-US" sz="28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.1 Immediate Addressing Mode</a:t>
            </a:r>
            <a:r>
              <a:rPr lang="th-TH" sz="28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เป็นวิธีการอย่างง่ายในการกำหนดแอดเดรสในรีจิสเตอร์ กล่าวคือสามารถกำหนด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operand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ซึ่งเป็นค่าแอดเดรสให้กับชุดคำสั่งภาษา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แอสแซมบ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ลีได้โดยตรง ตัวอย่างเช่น ถ้าโปรแกรมต้องการที่จะใส่ค่า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437B (Hex)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ลงใน</a:t>
            </a:r>
            <a:r>
              <a:rPr lang="en-US" sz="2800" dirty="0" smtClean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CX Register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ก็สามารถใช้คำสั่ง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MOV CX, 437B (Hex)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ได้โดยตรง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42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2.6 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การระบุตำแหน่งในรีจีสเตอร์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(Addressing Data in Register)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5842829"/>
      </p:ext>
    </p:extLst>
  </p:cSld>
  <p:clrMapOvr>
    <a:masterClrMapping/>
  </p:clrMapOvr>
  <p:transition spd="med">
    <p:wipe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7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7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2.</a:t>
            </a:r>
            <a:r>
              <a:rPr lang="th-TH" sz="27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6</a:t>
            </a:r>
            <a:r>
              <a:rPr lang="en-US" sz="2700" b="1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.2 Register Addressing Mode</a:t>
            </a:r>
            <a:r>
              <a:rPr lang="th-TH" sz="2700" dirty="0">
                <a:solidFill>
                  <a:srgbClr val="66FFCC"/>
                </a:solidFill>
                <a:latin typeface="TH Niramit AS" pitchFamily="2" charset="-34"/>
                <a:cs typeface="TH Niramit AS" pitchFamily="2" charset="-34"/>
              </a:rPr>
              <a:t> 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ในกรณีที่ใช้ค่าในรีจิสเตอร์เป็น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operand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ของชุดคำสั่ง เช่น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MOV CX, AX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คือการคัดลอก เนื้อหาหรือข้อมูล(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Content or Data)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ที่อยู่ใน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AX Register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มาไว้ใน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CX Register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ใช้ในกรณีที่จำนวน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bit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เท่ากันเท่านั้น ในกรณีที่รีจิสเตอร์มีขนาดไม่เท่ากันจะไม่สามารถใช้คำสั่ง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MOV CX, AL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ได้ ทั้งนี้เนื่องจากหากใช้คำสั่งนี้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จะพยายามที่จะทำสำเนาข้อมูล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(Copy Data)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ในรูปแบบ 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byte-type (AL)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เข้าไปเก็บในรีจิสเตอร์ซึ่งเป็นรูปแบบ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word-type (CX)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ซึ่งเป็นไปไม่ได้ อย่างไรก็ตามหากใช้คำสั่ง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MOV AL, CX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ก็ยังเป็นไปไม่ได้ เนื่องจากถึงแม้ว่าขนาดของรีจิสเตอร์จะสามารถรองรับข้อมูลได้ แต่ 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8086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จะไม่ทราบว่าผู้เขียนโปรแกรมต้องการที่จะนำข้อมูลสำเนาไปเก็บไว้ในครึ่งใดของรีจิสเตอร์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CX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ในกรณีเช่นนี้ โดยทั่วไป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Assembler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จะตรวจสอบพบ และจะบอกให้ทราบว่า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Type error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ดังนั้นการที่จะคัดลอกไบต์จาก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AL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ไปเก็บยังไบต์สูงของ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CX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จะใช้คำสั่ง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MOV CH, AL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และหากต้องการคัดลอกไบต์จาก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AL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ไปเก็บยังไบต์ต่ำของ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CX </a:t>
            </a:r>
            <a:r>
              <a:rPr lang="th-TH" sz="2700" dirty="0">
                <a:latin typeface="TH Niramit AS" pitchFamily="2" charset="-34"/>
                <a:cs typeface="TH Niramit AS" pitchFamily="2" charset="-34"/>
              </a:rPr>
              <a:t>จะใช้คำสั่ง</a:t>
            </a:r>
            <a:r>
              <a:rPr lang="en-US" sz="2700" dirty="0">
                <a:latin typeface="TH Niramit AS" pitchFamily="2" charset="-34"/>
                <a:cs typeface="TH Niramit AS" pitchFamily="2" charset="-34"/>
              </a:rPr>
              <a:t> MOV CL, AL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43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2.6 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การระบุตำแหน่งในรีจีสเตอร์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(Addressing Data in Register)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8911038"/>
      </p:ext>
    </p:extLst>
  </p:cSld>
  <p:clrMapOvr>
    <a:masterClrMapping/>
  </p:clrMapOvr>
  <p:transition spd="med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4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ที่ผ่านมาได้กล่าวถึง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Addressing Mode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ที่จะระบุตำแหน่งของ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operand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ในหน่วยความจำ ในกรณีที่ต้องการที่จะเข้าถึงข้อมูลในหน่วยความจำ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8086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จะต้องสร้าง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physical address (20 bits)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ซึ่งสามารถทำได้โดยการรวม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Effective address (16 bits)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เข้ากับ</a:t>
            </a:r>
            <a:r>
              <a:rPr lang="en-US" sz="2400" dirty="0">
                <a:latin typeface="TH Niramit AS" pitchFamily="2" charset="-34"/>
                <a:cs typeface="TH Niramit AS" pitchFamily="2" charset="-34"/>
              </a:rPr>
              <a:t> Segment Base Address (16 bits) </a:t>
            </a:r>
            <a:r>
              <a:rPr lang="th-TH" sz="2400" dirty="0">
                <a:latin typeface="TH Niramit AS" pitchFamily="2" charset="-34"/>
                <a:cs typeface="TH Niramit AS" pitchFamily="2" charset="-34"/>
              </a:rPr>
              <a:t>แสดงได้ดังภาพที่ 2.11</a:t>
            </a:r>
            <a:endParaRPr lang="en-US" sz="24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44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en-US" sz="31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2.7 </a:t>
            </a:r>
            <a:r>
              <a:rPr lang="th-TH" sz="3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การเข้าถึงข้อมูลในหน่วยความจำ </a:t>
            </a:r>
            <a:r>
              <a:rPr lang="en-US" sz="31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(Addressing Data in Memory)</a:t>
            </a:r>
            <a:endParaRPr lang="en-US" sz="31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380" y="5157192"/>
            <a:ext cx="7909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2.11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แสดงการบวกค่าในรีจีสเตอร์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DS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กับ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EA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เพื่อหา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Physical Address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(http://www.school.net.th/library/snet1/hardware/z8086/cpu8086.html)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84067"/>
            <a:ext cx="59626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221902"/>
      </p:ext>
    </p:extLst>
  </p:cSld>
  <p:clrMapOvr>
    <a:masterClrMapping/>
  </p:clrMapOvr>
  <p:transition spd="med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b="1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2.7.1 วิธีการเข้าถึงข้อมูลในหน่วยความจำโดยตรง</a:t>
            </a:r>
            <a:r>
              <a:rPr lang="th-TH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b="1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(Direct Addressing Mode)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 เป็นวิธีการเข้าถึงข้อมูลในหน่วยความจำที่ง่ายที่สุด ซึ่งสามารถทำได้โดยการนำค่า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effective address (16 bits)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ใส่เข้าไปในชุดคำสั่งโดยตรง ตัวอย่างเช่นคำสั่ง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MOV BL, [437A (Hex)] – 8086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จะคัดลอก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Low byte -&gt; Low address (437A)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High byte -&gt; High address (437B)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ดังนั้นในกรณีที่ต้องการ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Load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รีจิสเตอร์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R1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ด้วยค่าที่อยู่ในแอดเดรส</a:t>
            </a:r>
            <a:r>
              <a:rPr lang="en-US" dirty="0">
                <a:latin typeface="TH Niramit AS" pitchFamily="2" charset="-34"/>
                <a:cs typeface="TH Niramit AS" pitchFamily="2" charset="-34"/>
              </a:rPr>
              <a:t> 1000 </a:t>
            </a:r>
            <a:r>
              <a:rPr lang="th-TH" dirty="0">
                <a:latin typeface="TH Niramit AS" pitchFamily="2" charset="-34"/>
                <a:cs typeface="TH Niramit AS" pitchFamily="2" charset="-34"/>
              </a:rPr>
              <a:t>จะมีการทำงานแสดงได้ดังภาพที่ 2.12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45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วิธีการเข้าถึงข้อมูลในหน่วยความจำในไม</a:t>
            </a:r>
            <a:r>
              <a:rPr lang="th-TH" sz="2600" b="1" dirty="0" err="1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โพรเซสเซอร์ 8086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แบ่งได้เป็น 4 วิธี คือ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380" y="5157192"/>
            <a:ext cx="7909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2.12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แสดงวิธีการเข้าถึงข้อมูลในหน่วยความจำโดยตรง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(Direct Addressing Mode)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(http://www.school.net.th/library/snet1/hardware/z8086/cpu8086.html)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960440" cy="318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024079"/>
      </p:ext>
    </p:extLst>
  </p:cSld>
  <p:clrMapOvr>
    <a:masterClrMapping/>
  </p:clrMapOvr>
  <p:transition spd="med"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800" b="1" dirty="0" smtClean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2.7.2 </a:t>
            </a:r>
            <a:r>
              <a:rPr lang="th-TH" sz="2800" b="1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วิธีการเข้าถึงข้อมูลในหน่วยความจำโดยอ้อม</a:t>
            </a:r>
            <a:r>
              <a:rPr lang="th-TH" sz="2800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(Indirect Addressing Mode)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เป็นวิธีการเข้าถึงข้อมูลในหน่วยความจำที่แตกต่างจาก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Direct Addressing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ตรงที่แทนที่จะใส่ค่า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effective address (16 bits)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เข้าไปในชุดคำสั่งโดยตรง แต่จะใส่ค่า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Address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ของหน่วยความจำในตำแหน่งที่จัดเก็บ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effective address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เข้าไปในชุดคำสั่ง จะเห็นได้ว่าวิธีการนี้ ค่าในแอดเดรสที่ระบุจะเป็นแอดเดรสที่บรรจุค่าที่ต้องการไว้ เราเรียกแอดเดรสภายในแอดเดรสที่ระบุว่า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ตัวชี้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(Pointer)”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เช่นถ้าต้องการ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Load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รีจิสเตอร์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R1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ด้วยค่าในแอดเดรสที่แอดเดรส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1000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กำหนดไว้ จะมีการทำงาน แสดงได้ดังภาพที่ 2.13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46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วิธีการเข้าถึงข้อมูลในหน่วยความจำในไม</a:t>
            </a:r>
            <a:r>
              <a:rPr lang="th-TH" sz="2600" b="1" dirty="0" err="1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โพรเซสเซอร์ 8086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แบ่งได้เป็น 4 วิธี คือ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1036701"/>
      </p:ext>
    </p:extLst>
  </p:cSld>
  <p:clrMapOvr>
    <a:masterClrMapping/>
  </p:clrMapOvr>
  <p:transition spd="med">
    <p:wipe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47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วิธีการเข้าถึงข้อมูลในหน่วยความจำในไม</a:t>
            </a:r>
            <a:r>
              <a:rPr lang="th-TH" sz="2600" b="1" dirty="0" err="1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โพรเซสเซอร์ 8086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แบ่งได้เป็น 4 วิธี คือ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380" y="5157192"/>
            <a:ext cx="790908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13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แสดงวิธีการเข้าถึงข้อมูลในหน่วยความจำโดยอ้อม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(Indirect Addressing Mode)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(http://www.school.net.th/library/snet1/hardware/z8086/cpu8086.html)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5832648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08156"/>
      </p:ext>
    </p:extLst>
  </p:cSld>
  <p:clrMapOvr>
    <a:masterClrMapping/>
  </p:clrMapOvr>
  <p:transition spd="med">
    <p:wipe dir="d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800" b="1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2.7.3 วิธีการเข้าถึงข้อมูลในหน่วยความจำโดยใช้ตัวชี้</a:t>
            </a:r>
            <a:r>
              <a:rPr lang="th-TH" sz="2800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(Indexing Addressing Mode)</a:t>
            </a:r>
            <a:r>
              <a:rPr lang="th-TH" sz="2800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างครั้งในการทำงานซึ่งต้องการกระทำบางอย่างกับชุดข้อมูลเป็นจำนวนมากที่มีโครงสร้างการจัดเก็บไว้เป็นลำดับ อาจจะสามารถทำได้โดยใช้วิธี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Indirect Addressing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แต่อย่างไรก็ตามหากต้องการ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Load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ค่าจาก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แอดเดรส เข้ามาในรีจิสเตอร์ตัวเดียวกัน จำเป็นต้องใช้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Pointer 2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 และทุกครั้งที่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Pointer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เลื่อนไปชี้ที่แอดเดรสหนึ่ง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Pointer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จะถูกเพิ่มค่าขึ้น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เพื่อชี้ไปยังแอดเดรสถัดไป จึงสามารถทำงานกับชุดข้อมูลที่มีโครงสร้างการจัดเก็บเป็นลำดับได้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48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วิธีการเข้าถึงข้อมูลในหน่วยความจำในไม</a:t>
            </a:r>
            <a:r>
              <a:rPr lang="th-TH" sz="2600" b="1" dirty="0" err="1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โพรเซสเซอร์ 8086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แบ่งได้เป็น 4 วิธี คือ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10476456"/>
      </p:ext>
    </p:extLst>
  </p:cSld>
  <p:clrMapOvr>
    <a:masterClrMapping/>
  </p:clrMapOvr>
  <p:transition spd="med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      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แต่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อย่างไรก็ตามเนื่องจาก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Pointer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เป็นส่วนหนึ่งของข้อมูล ไม่ได้เป็นส่วนของโปรแกรม ดังนั้นผู้อื่นจะไม่สามารถทราบได้ว่าโปรแกรมนั้นต้องการใช้ทำอะไรแน่ การแก้ปัญหาอย่างหนึ่งคือการใช้รีจิสเตอร์เพิ่มขึ้นมาจากเดิมอีก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 เรียกว่า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“Index Register”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โดยจะทำหน้าที่ในการจัดเก็บค่าดัชนีแอดเดรสของชุดข้อมูลเพื่อให้สะดวกต่อการ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เรียกใช้ในปัจ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จุบันได้มีการพัฒนารีจิสเตอร์ชนิดนี้ให้มีขีดความสามารถในการเพิ่ม หรือลดค่าลงครั้งละ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เพื่อให้สามารถจัดการกับชุดข้อมูลที่มีโครงสร้างการจัดเก็บเรียงเป็นลำดับได้โดยอัตโนมัติ จึงทำให้มีความสามารถในการ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Address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โดยอัตโนมัติเรียกว่า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“</a:t>
            </a:r>
            <a:r>
              <a:rPr lang="en-US" sz="2800" b="1" dirty="0" err="1">
                <a:latin typeface="TH Niramit AS" pitchFamily="2" charset="-34"/>
                <a:cs typeface="TH Niramit AS" pitchFamily="2" charset="-34"/>
              </a:rPr>
              <a:t>autoindexing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”</a:t>
            </a:r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49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วิธีการเข้าถึงข้อมูลในหน่วยความจำในไม</a:t>
            </a:r>
            <a:r>
              <a:rPr lang="th-TH" sz="2600" b="1" dirty="0" err="1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โพรเซสเซอร์ 8086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แบ่งได้เป็น 4 วิธี คือ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30080615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5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4869160"/>
            <a:ext cx="81369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2.1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แสดงบล็อกไดอะแกรมของไม</a:t>
            </a:r>
            <a:r>
              <a:rPr lang="th-TH" sz="2400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Block Diagram of Microprocessor)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(http://brainly.in/question/3843</a:t>
            </a:r>
            <a:r>
              <a:rPr lang="en-US" sz="24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3" name="Picture 2" descr="microBlock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6049005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467215"/>
      </p:ext>
    </p:extLst>
  </p:cSld>
  <p:clrMapOvr>
    <a:masterClrMapping/>
  </p:clrMapOvr>
  <p:transition spd="med">
    <p:wipe dir="d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764704"/>
            <a:ext cx="8715821" cy="5400600"/>
          </a:xfrm>
        </p:spPr>
        <p:txBody>
          <a:bodyPr/>
          <a:lstStyle/>
          <a:p>
            <a:pPr algn="thaiDist"/>
            <a:r>
              <a:rPr lang="th-TH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   </a:t>
            </a:r>
            <a:r>
              <a:rPr lang="th-TH" sz="2800" b="1" dirty="0" smtClean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2.7.4 </a:t>
            </a:r>
            <a:r>
              <a:rPr lang="th-TH" sz="2800" b="1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วิธีการเข้าถึงข้อมูลในหน่วยความจำโดยใช้</a:t>
            </a:r>
            <a:r>
              <a:rPr lang="th-TH" sz="2800" b="1" dirty="0" err="1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สแต็ก</a:t>
            </a:r>
            <a:r>
              <a:rPr lang="th-TH" sz="2800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b="1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(Stack Addressing Mode)</a:t>
            </a:r>
            <a:r>
              <a:rPr lang="th-TH" sz="2800" dirty="0">
                <a:solidFill>
                  <a:srgbClr val="FF00FF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เป็นวิธีการเข้าถึงข้อมูลในหน่วยความจำโดยใช้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สแต็ก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Stack Addressing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ซึ่ง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สแต็ก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ประกอบด้วยข้อมูลที่ถูกจัดเก็บเรียงเป็นลำดับไว้ในหน่วยความจำ โดยข้อมูลแรกจะถูกใส่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Push)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เข้าไปใน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สแต็ก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และจะลงไปอยู่ที่ส่วนล่างสุดของ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สแต็ก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ข้อมูลต่อๆ ไปก็จะถูกนำไปจัดเก็บในแอดเดรสถัดมา การที่จะเข้าไปเรียกข้อมูลใน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สแต็ก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จึงจำเป็นต้องมีแอดเดรสที่ระบุว่าเป็นส่วนบนสุดของ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สแต็ก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ซึ่งเรียกว่า </a:t>
            </a:r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“Stack Pointer”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กระบวนการเข้าไปยัง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สแต็ก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สามารถทำได้โดยนำค่า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</a:t>
            </a:r>
          </a:p>
          <a:p>
            <a:pPr algn="thaiDist"/>
            <a:r>
              <a:rPr lang="en-US" sz="2800" b="1" dirty="0">
                <a:latin typeface="TH Niramit AS" pitchFamily="2" charset="-34"/>
                <a:cs typeface="TH Niramit AS" pitchFamily="2" charset="-34"/>
              </a:rPr>
              <a:t>            SS (Stack Segment ) + SP (Stack Pointer) -&gt; Physical address (Stack’s top address)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แสดงได้ดังภาพที่ 2.14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800" b="1" dirty="0">
                <a:latin typeface="TH Niramit AS" pitchFamily="2" charset="-34"/>
                <a:cs typeface="TH Niramit AS" pitchFamily="2" charset="-34"/>
              </a:rPr>
              <a:t>	</a:t>
            </a:r>
            <a:endParaRPr lang="en-US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50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วิธีการเข้าถึงข้อมูลในหน่วยความจำในไม</a:t>
            </a:r>
            <a:r>
              <a:rPr lang="th-TH" sz="2600" b="1" dirty="0" err="1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โพรเซสเซอร์ 8086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แบ่งได้เป็น 4 วิธี คือ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0890463"/>
      </p:ext>
    </p:extLst>
  </p:cSld>
  <p:clrMapOvr>
    <a:masterClrMapping/>
  </p:clrMapOvr>
  <p:transition spd="med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51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วิธีการเข้าถึงข้อมูลในหน่วยความจำในไม</a:t>
            </a:r>
            <a:r>
              <a:rPr lang="th-TH" sz="2600" b="1" dirty="0" err="1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600" b="1" dirty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โพรเซสเซอร์ 8086 </a:t>
            </a:r>
            <a:r>
              <a:rPr lang="th-TH" sz="2600" dirty="0">
                <a:latin typeface="TH Niramit AS" pitchFamily="2" charset="-34"/>
                <a:cs typeface="TH Niramit AS" pitchFamily="2" charset="-34"/>
              </a:rPr>
              <a:t>แบ่งได้เป็น 4 วิธี คือ</a:t>
            </a:r>
            <a:endParaRPr lang="en-US" sz="26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9380" y="5157192"/>
            <a:ext cx="812510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2.14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แสดงวิธีการเข้าถึงข้อมูลในหน่วยความจำโดยใช้</a:t>
            </a:r>
            <a:r>
              <a:rPr lang="th-TH" sz="2400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สแต็ก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(Stack Addressing Mode)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(https://www.google.co.th/search?q= </a:t>
            </a:r>
            <a:r>
              <a:rPr lang="en-US" sz="2400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StacktAddressingMode&amp;source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32040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73841"/>
      </p:ext>
    </p:extLst>
  </p:cSld>
  <p:clrMapOvr>
    <a:masterClrMapping/>
  </p:clrMapOvr>
  <p:transition spd="med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52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5104"/>
            <a:ext cx="8604448" cy="609600"/>
          </a:xfrm>
        </p:spPr>
        <p:txBody>
          <a:bodyPr/>
          <a:lstStyle/>
          <a:p>
            <a:r>
              <a:rPr lang="th-TH" b="1" dirty="0" smtClean="0">
                <a:solidFill>
                  <a:srgbClr val="00B050"/>
                </a:solidFill>
                <a:latin typeface="TH Niramit AS" pitchFamily="2" charset="-34"/>
                <a:cs typeface="TH Niramit AS" pitchFamily="2" charset="-34"/>
              </a:rPr>
              <a:t>สรุป</a:t>
            </a:r>
            <a:endParaRPr lang="en-US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576" y="908720"/>
            <a:ext cx="828092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pPr algn="thaiDist"/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>
                <a:solidFill>
                  <a:srgbClr val="FFFF66"/>
                </a:solidFill>
                <a:latin typeface="TH Niramit AS" pitchFamily="2" charset="-34"/>
                <a:cs typeface="TH Niramit AS" pitchFamily="2" charset="-34"/>
              </a:rPr>
              <a:t>ไม</a:t>
            </a:r>
            <a:r>
              <a:rPr lang="th-TH" sz="2400" dirty="0" err="1">
                <a:solidFill>
                  <a:srgbClr val="FFFF66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400" dirty="0">
                <a:solidFill>
                  <a:srgbClr val="FFFF66"/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r>
              <a:rPr lang="en-US" sz="2400" dirty="0">
                <a:solidFill>
                  <a:srgbClr val="FFFF66"/>
                </a:solidFill>
                <a:latin typeface="TH Niramit AS" pitchFamily="2" charset="-34"/>
                <a:cs typeface="TH Niramit AS" pitchFamily="2" charset="-34"/>
              </a:rPr>
              <a:t> (microprocessor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เป็นอุปกรณ์อิเล็กทรอนิกส์ชนิดหนึ่งซึ่งมีลักษณะวงจรรวม(</a:t>
            </a:r>
            <a:r>
              <a:rPr lang="en-US" sz="24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Integrated Circuit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 หรือชิพ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(Chip)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โครงสร้างภายในจะมีวงจรรวมขนาดใหญ่ ส่วนไมโครคอนโทรลเลอร์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(microcontroller)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เป็นชิพประมวลผลประเภทหนึ่งซึ่งทำหน้าตามโปรแกรมหรือขุดคำสั่งที่เขียนขึ้นมา ภายในประกอบด้วยวงจรรวมขนาดใหญ่ (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Very Large Scale Integrated Circuit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  การนำไม</a:t>
            </a:r>
            <a:r>
              <a:rPr lang="th-TH" sz="2400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โพรเซสเซอร์ หลายๆ ตัวให้สามารถทำงานรวมกันได้ในเวลาเดียวกัน ทำให้ประสิทธิภาพการทำงานและความเร็วนั้นเพิ่มมากขึ้น 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CPU 8086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ประกอบด้วยรีจิสเตอร์ที่เกี่ยวข้อง ออกเป็น 2 กลุ่ม คือ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4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1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.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กลุ่มข้อมูล (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Data Group Register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 แบ่งออกเป็น 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	   1.1 รีจีสเตอร์ทั่วไป 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(General-Purpose Register)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	   1.2 รีจิสเตอร์ตัวชี้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(Instruction Pointer Register)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    	   1.3 </a:t>
            </a:r>
            <a:r>
              <a:rPr lang="th-TH" sz="2400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แฟล็ก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(flag)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2. กลุ่มกำหนดเซกเมนต์ (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Segment Register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) แบ่งออกเป็น 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	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 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2.1 รีจิสเตอร์กำหนดเซกเมนต์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(Segment Register)</a:t>
            </a:r>
          </a:p>
        </p:txBody>
      </p:sp>
    </p:spTree>
    <p:extLst>
      <p:ext uri="{BB962C8B-B14F-4D97-AF65-F5344CB8AC3E}">
        <p14:creationId xmlns:p14="http://schemas.microsoft.com/office/powerpoint/2010/main" val="1299471995"/>
      </p:ext>
    </p:extLst>
  </p:cSld>
  <p:clrMapOvr>
    <a:masterClrMapping/>
  </p:clrMapOvr>
  <p:transition spd="med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th-TH" altLang="th-TH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จบการเรียนการสอน</a:t>
            </a:r>
            <a:endParaRPr lang="th-TH" alt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3212976"/>
            <a:ext cx="7315200" cy="792088"/>
          </a:xfrm>
        </p:spPr>
        <p:txBody>
          <a:bodyPr/>
          <a:lstStyle/>
          <a:p>
            <a:r>
              <a:rPr lang="th-TH" altLang="th-TH" sz="4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สัปดาห์ที่ </a:t>
            </a:r>
            <a:r>
              <a:rPr lang="th-TH" altLang="th-TH" sz="4000" b="1" dirty="0" smtClean="0"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endParaRPr lang="th-TH" altLang="th-TH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675" y="1185863"/>
            <a:ext cx="8571805" cy="4006850"/>
          </a:xfrm>
        </p:spPr>
        <p:txBody>
          <a:bodyPr/>
          <a:lstStyle/>
          <a:p>
            <a:pPr marL="0" indent="0" algn="thaiDist">
              <a:spcAft>
                <a:spcPct val="45000"/>
              </a:spcAft>
            </a:pPr>
            <a:r>
              <a:rPr lang="th-TH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ไมโครคอนโทรลเลอร์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(Microcontroller)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เป็นชิพประมวลผลประเภทหนึ่งซึ่งทำหน้าตามโปรแกรมหรือขุดคำสั่งที่เขียนขึ้นมา ภายในประกอบด้วยวงจรรวมขนาดใหญ่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Very Large Scale Integrated Circuit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ประกอบไปด้วย หน่วยคำนวณทางคณิตศาสตร์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Arithmetic Unit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รีจิสเตอร์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Register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บัสข้อมูล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(Data Bus)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บัสควบคุม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(Control Bus) 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บัสที่อยู่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(Address Bus)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รวมกันเป็นหน่วยประมวลผลกลาง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Central Processing Unit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หน่วยความจำ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Memory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วงจรนับ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Counter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Circuit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วงจรจับเวลา (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Timing Circuit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) หรือวงจรอื่นๆ รวมอยู่ในชิพไมโครคอนโทรลเลอร์ แสดงได้ดังภาพที่ 2.2</a:t>
            </a:r>
            <a:endParaRPr lang="th-TH" altLang="th-TH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6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76200"/>
            <a:ext cx="8229600" cy="609600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1.1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โพรเซสเซอร์และไมโครคอนโทรลเลอร์</a:t>
            </a: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 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3418860"/>
      </p:ext>
    </p:extLst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7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99592" y="4869160"/>
            <a:ext cx="8136904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12163D"/>
                </a:solidFill>
                <a:latin typeface="Tahoma" charset="-34"/>
              </a:defRPr>
            </a:lvl9pPr>
          </a:lstStyle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ภาพที่ 2.2 </a:t>
            </a:r>
            <a:r>
              <a:rPr lang="th-TH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แสดงบล็อกไดอะแกรมของโค</a:t>
            </a:r>
            <a:r>
              <a:rPr lang="th-TH" sz="2400" dirty="0" err="1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รคอนโทรลเลอร์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(Block Diagram of Microcontroller)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ที่มา</a:t>
            </a:r>
            <a:r>
              <a:rPr lang="en-US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 (https://aninditadhikary.wordpress.com/tag/microcontroller</a:t>
            </a:r>
            <a:r>
              <a:rPr lang="en-US" sz="2400" dirty="0" smtClean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/)</a:t>
            </a:r>
            <a:r>
              <a:rPr lang="th-TH" sz="2400" b="1" dirty="0">
                <a:solidFill>
                  <a:schemeClr val="tx1"/>
                </a:solidFill>
                <a:latin typeface="TH Niramit AS" pitchFamily="2" charset="-34"/>
                <a:cs typeface="TH Niramit AS" pitchFamily="2" charset="-34"/>
              </a:rPr>
              <a:t>	</a:t>
            </a:r>
            <a:endParaRPr lang="en-US" sz="2400" dirty="0">
              <a:solidFill>
                <a:schemeClr val="tx1"/>
              </a:solidFill>
              <a:latin typeface="TH Niramit AS" pitchFamily="2" charset="-34"/>
              <a:cs typeface="TH Niramit AS" pitchFamily="2" charset="-34"/>
            </a:endParaRPr>
          </a:p>
        </p:txBody>
      </p:sp>
      <p:pic>
        <p:nvPicPr>
          <p:cNvPr id="2050" name="Picture 2" descr="8051blockdia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1008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53647"/>
      </p:ext>
    </p:extLst>
  </p:cSld>
  <p:clrMapOvr>
    <a:masterClrMapping/>
  </p:clrMapOvr>
  <p:transition spd="med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499797" cy="4464496"/>
          </a:xfrm>
        </p:spPr>
        <p:txBody>
          <a:bodyPr/>
          <a:lstStyle/>
          <a:p>
            <a:pPr marL="0" indent="0" algn="thaiDist">
              <a:spcAft>
                <a:spcPct val="45000"/>
              </a:spcAft>
            </a:pP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จัดแบ่งตามลักษณะการใช้งานได้ 3 </a:t>
            </a:r>
            <a:r>
              <a:rPr lang="th-TH" sz="2800" dirty="0" smtClean="0">
                <a:latin typeface="TH Niramit AS" pitchFamily="2" charset="-34"/>
                <a:cs typeface="TH Niramit AS" pitchFamily="2" charset="-34"/>
              </a:rPr>
              <a:t>ประเภท				         </a:t>
            </a:r>
            <a:r>
              <a:rPr lang="th-TH" sz="2800" b="1" dirty="0" smtClean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2.2.1 </a:t>
            </a: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Dedicated or Embedded Controller</a:t>
            </a:r>
            <a:r>
              <a:rPr lang="th-TH" sz="2800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โพรเซสเซอร์ที่ใช้ในอุปกรณ์อิเล็กทรอนิกส์โดยเฉพาะที่ เช่น ใช้ในการควบคุมการทำงานของเครื่องซักผ้า เตาไมโครเวฟ เครื่องคิดเลข และอื่นๆ โดยมากมักจะเรียกไม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 ประเภทนี้ว่า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“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ไมโครคอนโทรลเลอร์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(Micro Controller)”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เช่น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TMS-1000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ของบริษัท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Texas Instrument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สำหรับบริษัท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Intel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ได้เริ่มพัฒนาจาก 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ชิป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4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และในปี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1976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บริษัท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Intel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ได้เปิดตัว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8048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ซึ่งเป็นไมโครคอนโทรลเลอร์ขนาด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 bits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ที่มี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RAM, ROM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I/O port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ภายใน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ชิป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ตัวเดียวกัน ในปัจจุบันมี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8096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ซึ่งมีทั้ง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16-bit CPU, RAM, ROM, UART,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Port, Timer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analog-to-digital converter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ขนาด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16-bit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ภายใน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ชิป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ตัวเดียว</a:t>
            </a:r>
            <a:endParaRPr lang="th-TH" altLang="th-TH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8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5104"/>
            <a:ext cx="8748464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1.2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ชนิด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3953164"/>
      </p:ext>
    </p:extLst>
  </p:cSld>
  <p:clrMapOvr>
    <a:masterClrMapping/>
  </p:clrMapOvr>
  <p:transition spd="med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499797" cy="4464496"/>
          </a:xfrm>
        </p:spPr>
        <p:txBody>
          <a:bodyPr/>
          <a:lstStyle/>
          <a:p>
            <a:pPr marL="0" indent="0" algn="thaiDist">
              <a:spcAft>
                <a:spcPct val="45000"/>
              </a:spcAft>
            </a:pPr>
            <a:r>
              <a:rPr lang="en-US" sz="2800" b="1" dirty="0">
                <a:solidFill>
                  <a:srgbClr val="FFFF00"/>
                </a:solidFill>
                <a:latin typeface="TH Niramit AS" pitchFamily="2" charset="-34"/>
                <a:cs typeface="TH Niramit AS" pitchFamily="2" charset="-34"/>
              </a:rPr>
              <a:t>2.2.2 Bit-slice Processor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เป็นไม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โพรเซสเซอร์ที่ได้รับ</a:t>
            </a:r>
            <a:r>
              <a:rPr lang="th-TH" sz="2800" dirty="0" err="1">
                <a:latin typeface="TH Niramit AS" pitchFamily="2" charset="-34"/>
                <a:cs typeface="TH Niramit AS" pitchFamily="2" charset="-34"/>
              </a:rPr>
              <a:t>การพัฒน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ให้สามารถนำฟังก์ชันบางอย่างที่ไม่มีในไมโครคอนโทรลเลอร์ เช่น ฟังก์ชันการทำงานแบบ 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Multiplexer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และ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Sequencer </a:t>
            </a:r>
            <a:r>
              <a:rPr lang="th-TH" sz="2800" dirty="0">
                <a:latin typeface="TH Niramit AS" pitchFamily="2" charset="-34"/>
                <a:cs typeface="TH Niramit AS" pitchFamily="2" charset="-34"/>
              </a:rPr>
              <a:t>เข้ามาทำงานบนชิพประมวลผลได้ อีกทั้งยังสามารถควบคุมการทำงานด้วยโปรแกรมชุดคำสั่ง โดยเรียกโปรแกรมชุดคำสั่งสำหรับฟังก์ชันการทำงานนี้ว่า</a:t>
            </a:r>
            <a:r>
              <a:rPr lang="en-US" sz="2800" dirty="0">
                <a:latin typeface="TH Niramit AS" pitchFamily="2" charset="-34"/>
                <a:cs typeface="TH Niramit AS" pitchFamily="2" charset="-34"/>
              </a:rPr>
              <a:t> “Micro Code” </a:t>
            </a:r>
            <a:endParaRPr lang="th-TH" altLang="th-TH" sz="2800" dirty="0"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>
          <a:xfrm>
            <a:off x="2483768" y="6200775"/>
            <a:ext cx="4752528" cy="476250"/>
          </a:xfrm>
        </p:spPr>
        <p:txBody>
          <a:bodyPr/>
          <a:lstStyle/>
          <a:p>
            <a:r>
              <a:rPr lang="en-IE" altLang="th-TH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anose="02000506000000020004" pitchFamily="2" charset="-34"/>
              </a:rPr>
              <a:t>Microcomputer and Assembly Language 2015</a:t>
            </a:r>
            <a:endParaRPr lang="en-IE" altLang="th-TH" sz="2400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24C5-D84E-4C45-B30F-CD6D6CB3E04A}" type="slidenum">
              <a:rPr lang="en-US" altLang="th-TH" sz="240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pPr/>
              <a:t>9</a:t>
            </a:fld>
            <a:endParaRPr lang="th-TH" altLang="th-TH" sz="2400" dirty="0">
              <a:solidFill>
                <a:schemeClr val="accent6">
                  <a:lumMod val="60000"/>
                  <a:lumOff val="40000"/>
                </a:schemeClr>
              </a:solidFill>
              <a:latin typeface="TH Niramit AS" pitchFamily="2" charset="-34"/>
              <a:cs typeface="TH Niramit AS" pitchFamily="2" charset="-34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55104"/>
            <a:ext cx="8748464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1.2 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ชนิด</a:t>
            </a:r>
            <a:r>
              <a:rPr lang="th-TH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ของไม</a:t>
            </a:r>
            <a:r>
              <a:rPr lang="th-TH" b="1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โคร</a:t>
            </a:r>
            <a:r>
              <a:rPr lang="th-TH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H Niramit AS" pitchFamily="2" charset="-34"/>
                <a:cs typeface="TH Niramit AS" pitchFamily="2" charset="-34"/>
              </a:rPr>
              <a:t>โพรเซสเซอร์</a:t>
            </a:r>
            <a:endParaRPr lang="th-TH" altLang="th-TH" b="1" dirty="0">
              <a:solidFill>
                <a:schemeClr val="accent6">
                  <a:lumMod val="60000"/>
                  <a:lumOff val="4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0742235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Training presentation- Access 2003—Get to know Access">
  <a:themeElements>
    <a:clrScheme name="งานนำเสนอการฝึกอบรม- Access 2003—ทำความรู้จักกับ Access 13">
      <a:dk1>
        <a:srgbClr val="7B7A8E"/>
      </a:dk1>
      <a:lt1>
        <a:srgbClr val="FFFFFF"/>
      </a:lt1>
      <a:dk2>
        <a:srgbClr val="9B9AB3"/>
      </a:dk2>
      <a:lt2>
        <a:srgbClr val="FFFFFF"/>
      </a:lt2>
      <a:accent1>
        <a:srgbClr val="807EB0"/>
      </a:accent1>
      <a:accent2>
        <a:srgbClr val="333399"/>
      </a:accent2>
      <a:accent3>
        <a:srgbClr val="CBCAD6"/>
      </a:accent3>
      <a:accent4>
        <a:srgbClr val="DADADA"/>
      </a:accent4>
      <a:accent5>
        <a:srgbClr val="C0C0D4"/>
      </a:accent5>
      <a:accent6>
        <a:srgbClr val="2D2D8A"/>
      </a:accent6>
      <a:hlink>
        <a:srgbClr val="DEE8F9"/>
      </a:hlink>
      <a:folHlink>
        <a:srgbClr val="D1CFFB"/>
      </a:folHlink>
    </a:clrScheme>
    <a:fontScheme name="งานนำเสนอการฝึกอบรม- Access 2003—ทำความรู้จักกับ Acce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75000"/>
          </a:spcAft>
          <a:buClrTx/>
          <a:buSzTx/>
          <a:buFontTx/>
          <a:buNone/>
          <a:tabLst/>
          <a:defRPr kumimoji="0" lang="en-US" alt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-34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75000"/>
          </a:spcAft>
          <a:buClrTx/>
          <a:buSzTx/>
          <a:buFontTx/>
          <a:buNone/>
          <a:tabLst/>
          <a:defRPr kumimoji="0" lang="en-US" altLang="th-TH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-34"/>
          </a:defRPr>
        </a:defPPr>
      </a:lstStyle>
    </a:lnDef>
  </a:objectDefaults>
  <a:extraClrSchemeLst>
    <a:extraClrScheme>
      <a:clrScheme name="งานนำเสนอการฝึกอบรม- Access 2003—ทำความรู้จักกับ Acc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13">
        <a:dk1>
          <a:srgbClr val="7B7A8E"/>
        </a:dk1>
        <a:lt1>
          <a:srgbClr val="FFFFFF"/>
        </a:lt1>
        <a:dk2>
          <a:srgbClr val="9B9AB3"/>
        </a:dk2>
        <a:lt2>
          <a:srgbClr val="FFFFFF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งานนำเสนอการฝึกอบรม- Access 2003—ทำความรู้จักกับ Access 14">
        <a:dk1>
          <a:srgbClr val="7B7A8E"/>
        </a:dk1>
        <a:lt1>
          <a:srgbClr val="FFFFFF"/>
        </a:lt1>
        <a:dk2>
          <a:srgbClr val="9B9AB3"/>
        </a:dk2>
        <a:lt2>
          <a:srgbClr val="FF6600"/>
        </a:lt2>
        <a:accent1>
          <a:srgbClr val="807EB0"/>
        </a:accent1>
        <a:accent2>
          <a:srgbClr val="333399"/>
        </a:accent2>
        <a:accent3>
          <a:srgbClr val="CBCAD6"/>
        </a:accent3>
        <a:accent4>
          <a:srgbClr val="DADADA"/>
        </a:accent4>
        <a:accent5>
          <a:srgbClr val="C0C0D4"/>
        </a:accent5>
        <a:accent6>
          <a:srgbClr val="2D2D8A"/>
        </a:accent6>
        <a:hlink>
          <a:srgbClr val="DEE8F9"/>
        </a:hlink>
        <a:folHlink>
          <a:srgbClr val="D1CFFB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 presentation- Access 2003—Get to know Access</Template>
  <TotalTime>409</TotalTime>
  <Words>5073</Words>
  <Application>Microsoft Office PowerPoint</Application>
  <PresentationFormat>นำเสนอทางหน้าจอ (4:3)</PresentationFormat>
  <Paragraphs>322</Paragraphs>
  <Slides>53</Slides>
  <Notes>53</Notes>
  <HiddenSlides>1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53</vt:i4>
      </vt:variant>
    </vt:vector>
  </HeadingPairs>
  <TitlesOfParts>
    <vt:vector size="54" baseType="lpstr">
      <vt:lpstr>Training presentation- Access 2003—Get to know Access</vt:lpstr>
      <vt:lpstr>Microcomputer and Assembly Language</vt:lpstr>
      <vt:lpstr>การเรียนการสอนสัปดาห์ที่ 2</vt:lpstr>
      <vt:lpstr>เนื้อหาที่สอน</vt:lpstr>
      <vt:lpstr>1.1 ไมโครโพรเซสเซอร์และไมโครคอนโทรลเลอร์ </vt:lpstr>
      <vt:lpstr>งานนำเสนอ PowerPoint</vt:lpstr>
      <vt:lpstr>1.1 ไมโครโพรเซสเซอร์และไมโครคอนโทรลเลอร์ </vt:lpstr>
      <vt:lpstr>งานนำเสนอ PowerPoint</vt:lpstr>
      <vt:lpstr>1.2 ชนิดของไมโครโพรเซสเซอร์</vt:lpstr>
      <vt:lpstr>1.2 ชนิดของไมโครโพรเซสเซอร์</vt:lpstr>
      <vt:lpstr>1.2 ชนิดของไมโครโพรเซสเซอร์</vt:lpstr>
      <vt:lpstr>2.2 ชนิดของไมโครโพรเซสเซอร์</vt:lpstr>
      <vt:lpstr>2.2 ชนิดของไมโครโพรเซสเซอร์</vt:lpstr>
      <vt:lpstr>2.2 ชนิดของไมโครโพรเซสเซอร์</vt:lpstr>
      <vt:lpstr>2.2 ชนิดของไมโครโพรเซสเซอร์</vt:lpstr>
      <vt:lpstr>1.2 ชนิดของไมโครโพรเซสเซอร์</vt:lpstr>
      <vt:lpstr>2.3 โครงสร้างสถาปัตยกรรมของไมโครโพรเซสเซอร์</vt:lpstr>
      <vt:lpstr>งานนำเสนอ PowerPoint</vt:lpstr>
      <vt:lpstr>2.3 โครงสร้างสถาปัตยกรรมของไมโครโพรเซสเซอร์</vt:lpstr>
      <vt:lpstr>2.3 โครงสร้างสถาปัตยกรรมของไมโครโพรเซสเซอร์</vt:lpstr>
      <vt:lpstr>งานนำเสนอ PowerPoint</vt:lpstr>
      <vt:lpstr>2.3 โครงสร้างสถาปัตยกรรมของไมโครโพรเซสเซอร์</vt:lpstr>
      <vt:lpstr>2.3 โครงสร้างสถาปัตยกรรมของไมโครโพรเซสเซอร์</vt:lpstr>
      <vt:lpstr>2.3 โครงสร้างสถาปัตยกรรมของไมโครโพรเซสเซอร์</vt:lpstr>
      <vt:lpstr>2.3 โครงสร้างสถาปัตยกรรมของไมโครโพรเซสเซอร์</vt:lpstr>
      <vt:lpstr>2.3 โครงสร้างสถาปัตยกรรมของไมโครโพรเซสเซอร์</vt:lpstr>
      <vt:lpstr>2.3 โครงสร้างสถาปัตยกรรมของไมโครโพรเซสเซอร์</vt:lpstr>
      <vt:lpstr>2.3 โครงสร้างสถาปัตยกรรมของไมโครโพรเซสเซอร์</vt:lpstr>
      <vt:lpstr>2.4 การเกิดการขัดจังหวะ (Interrupt Handle)</vt:lpstr>
      <vt:lpstr>2.4 การเกิดการขัดจังหวะ (Interrupt Handle)</vt:lpstr>
      <vt:lpstr>2.4 การเกิดการขัดจังหวะ (Interrupt Handle)</vt:lpstr>
      <vt:lpstr>งานนำเสนอ PowerPoint</vt:lpstr>
      <vt:lpstr>2.5 รีจีสเตอร์ของซีพียู 8086 (CPU 8086 Register</vt:lpstr>
      <vt:lpstr>งานนำเสนอ PowerPoint</vt:lpstr>
      <vt:lpstr>2.5 รีจีสเตอร์ของซีพียู 8086 (CPU 8086 Register</vt:lpstr>
      <vt:lpstr>2.5 รีจีสเตอร์ของซีพียู 8086 (CPU 8086 Register</vt:lpstr>
      <vt:lpstr>งานนำเสนอ PowerPoint</vt:lpstr>
      <vt:lpstr>2.5 รีจีสเตอร์ของซีพียู 8086 (CPU 8086 Register</vt:lpstr>
      <vt:lpstr>งานนำเสนอ PowerPoint</vt:lpstr>
      <vt:lpstr>2.5 รีจีสเตอร์ของซีพียู 8086 (CPU 8086 Register</vt:lpstr>
      <vt:lpstr>ตารางที่ 2.1 แสดงชนิดของการอ้างอิงหน่วยความจำในเซกเมนต์รีจีสเตอร์</vt:lpstr>
      <vt:lpstr>2.6 การระบุตำแหน่งในรีจีสเตอร์ (Addressing Data in Register)</vt:lpstr>
      <vt:lpstr>2.6 การระบุตำแหน่งในรีจีสเตอร์ (Addressing Data in Register)</vt:lpstr>
      <vt:lpstr>2.6 การระบุตำแหน่งในรีจีสเตอร์ (Addressing Data in Register)</vt:lpstr>
      <vt:lpstr>2.7 การเข้าถึงข้อมูลในหน่วยความจำ (Addressing Data in Memory)</vt:lpstr>
      <vt:lpstr>วิธีการเข้าถึงข้อมูลในหน่วยความจำในไมโครโพรเซสเซอร์ 8086 แบ่งได้เป็น 4 วิธี คือ</vt:lpstr>
      <vt:lpstr>วิธีการเข้าถึงข้อมูลในหน่วยความจำในไมโครโพรเซสเซอร์ 8086 แบ่งได้เป็น 4 วิธี คือ</vt:lpstr>
      <vt:lpstr>วิธีการเข้าถึงข้อมูลในหน่วยความจำในไมโครโพรเซสเซอร์ 8086 แบ่งได้เป็น 4 วิธี คือ</vt:lpstr>
      <vt:lpstr>วิธีการเข้าถึงข้อมูลในหน่วยความจำในไมโครโพรเซสเซอร์ 8086 แบ่งได้เป็น 4 วิธี คือ</vt:lpstr>
      <vt:lpstr>วิธีการเข้าถึงข้อมูลในหน่วยความจำในไมโครโพรเซสเซอร์ 8086 แบ่งได้เป็น 4 วิธี คือ</vt:lpstr>
      <vt:lpstr>วิธีการเข้าถึงข้อมูลในหน่วยความจำในไมโครโพรเซสเซอร์ 8086 แบ่งได้เป็น 4 วิธี คือ</vt:lpstr>
      <vt:lpstr>วิธีการเข้าถึงข้อมูลในหน่วยความจำในไมโครโพรเซสเซอร์ 8086 แบ่งได้เป็น 4 วิธี คือ</vt:lpstr>
      <vt:lpstr>สรุป</vt:lpstr>
      <vt:lpstr>จบการเรียนการสอน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Microsoft® Office  Access 2003</dc:title>
  <dc:creator>Mooky</dc:creator>
  <cp:lastModifiedBy>lab11</cp:lastModifiedBy>
  <cp:revision>80</cp:revision>
  <dcterms:created xsi:type="dcterms:W3CDTF">2015-03-31T16:40:18Z</dcterms:created>
  <dcterms:modified xsi:type="dcterms:W3CDTF">2015-04-02T10:02:58Z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TC100868571054</vt:lpwstr>
  </property>
</Properties>
</file>