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54" r:id="rId2"/>
    <p:sldId id="269" r:id="rId3"/>
    <p:sldId id="390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99" r:id="rId13"/>
    <p:sldId id="500" r:id="rId14"/>
    <p:sldId id="501" r:id="rId15"/>
    <p:sldId id="502" r:id="rId16"/>
    <p:sldId id="503" r:id="rId17"/>
    <p:sldId id="504" r:id="rId18"/>
    <p:sldId id="505" r:id="rId19"/>
    <p:sldId id="506" r:id="rId20"/>
    <p:sldId id="507" r:id="rId21"/>
    <p:sldId id="508" r:id="rId22"/>
    <p:sldId id="509" r:id="rId23"/>
    <p:sldId id="510" r:id="rId24"/>
    <p:sldId id="511" r:id="rId25"/>
    <p:sldId id="512" r:id="rId26"/>
    <p:sldId id="513" r:id="rId27"/>
    <p:sldId id="514" r:id="rId28"/>
    <p:sldId id="515" r:id="rId29"/>
    <p:sldId id="516" r:id="rId30"/>
    <p:sldId id="517" r:id="rId31"/>
    <p:sldId id="518" r:id="rId32"/>
    <p:sldId id="405" r:id="rId33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00FF"/>
    <a:srgbClr val="66FFCC"/>
    <a:srgbClr val="FF3399"/>
    <a:srgbClr val="FFFF99"/>
    <a:srgbClr val="FFFFCC"/>
    <a:srgbClr val="000000"/>
    <a:srgbClr val="FF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82" d="100"/>
          <a:sy n="82" d="100"/>
        </p:scale>
        <p:origin x="-16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F27530-9052-4A8B-871A-3B9BF90AAEA6}" type="slidenum">
              <a:rPr lang="en-US" altLang="th-TH" sz="1200" smtClean="0"/>
              <a:pPr eaLnBrk="1" hangingPunct="1"/>
              <a:t>10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FD7B66-73A2-4597-99B9-AB769A91F7C3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12024EF-9966-47A4-A84D-F3991FD5975D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EFB766-513F-4E06-9DB8-A99F1FEA6179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7EADCE1-9157-42F0-94F4-5B72B9B28F7C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FC3960-CF8D-478D-B0B8-4149262D56F4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6EC68A-0183-45E7-8AE0-ED1AAEF46CCD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16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4E50F5-5440-4FC1-B646-FD98613C3846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17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BA8E21-971F-4F3F-BEB8-FE2E191F30FC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18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8551287-9AF9-4575-89F0-E97A98E03CAA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19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3960A5-E9F7-407A-8822-22DF74418430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2322D48-8152-4FEB-AD07-71A24F7DDE6D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21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9EC5BD-2042-463C-8CAB-272D1867CA95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22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EE4DD04-B0F2-46E9-B1EB-60042BDF0405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23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D189CD-9AA7-4080-8DFF-AFC188613028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24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000342-C7E9-444F-A834-21EA8A9256D2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25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AAC6C7-3F1B-4CEE-895A-EF2E1DA11677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26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F78198D-21E7-48CE-BDEF-8A82C0E3A21B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27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38C027-3BF7-4DE1-9124-A238DA863AB8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28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875FCE-06F4-4642-AC88-C9653F117AB8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29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171FA37-717D-4B1F-9454-FE238AC12D15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30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38577C-0750-4AD1-A663-5CB3CD8485AF}" type="slidenum">
              <a:rPr lang="en-US" altLang="th-TH" sz="1200" smtClean="0">
                <a:solidFill>
                  <a:srgbClr val="000000"/>
                </a:solidFill>
              </a:rPr>
              <a:pPr eaLnBrk="1" hangingPunct="1"/>
              <a:t>31</a:t>
            </a:fld>
            <a:endParaRPr lang="th-TH" altLang="th-TH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C85F47-7B27-48F8-8EFC-51EBC83FA340}" type="slidenum">
              <a:rPr lang="en-US" altLang="th-TH" sz="1200" smtClean="0"/>
              <a:pPr eaLnBrk="1" hangingPunct="1"/>
              <a:t>4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664F3C-0858-4CE0-A424-422E6E6D29C7}" type="slidenum">
              <a:rPr lang="en-US" altLang="th-TH" sz="1200" smtClean="0"/>
              <a:pPr eaLnBrk="1" hangingPunct="1"/>
              <a:t>5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5E4F486-B2E1-4DFD-A645-38BD157E8B29}" type="slidenum">
              <a:rPr lang="en-US" altLang="th-TH" sz="1200" smtClean="0"/>
              <a:pPr eaLnBrk="1" hangingPunct="1"/>
              <a:t>6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0E75EF-5661-46C4-A367-9328C3470B45}" type="slidenum">
              <a:rPr lang="en-US" altLang="th-TH" sz="1200" smtClean="0"/>
              <a:pPr eaLnBrk="1" hangingPunct="1"/>
              <a:t>7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675B0DC-FEB7-4376-B48F-92F61FAF757F}" type="slidenum">
              <a:rPr lang="en-US" altLang="th-TH" sz="1200" smtClean="0"/>
              <a:pPr eaLnBrk="1" hangingPunct="1"/>
              <a:t>8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81A8F1-DA37-46D0-8886-C5A72B4A8F01}" type="slidenum">
              <a:rPr lang="en-US" altLang="th-TH" sz="1200" smtClean="0"/>
              <a:pPr eaLnBrk="1" hangingPunct="1"/>
              <a:t>9</a:t>
            </a:fld>
            <a:endParaRPr lang="th-TH" altLang="th-TH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16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3.2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การแปลงค่าจากเลขฐานสิบเป็นเลขฐานสอง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647700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sz="3200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จงเปลี่ยนค่า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0.25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ให้เป็นเลขฐานสอง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ADD92E40-0038-47E2-A81F-2BFC9C1CBE3B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10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5366" name="รูปภาพ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34380" r="27530" b="24860"/>
          <a:stretch>
            <a:fillRect/>
          </a:stretch>
        </p:blipFill>
        <p:spPr bwMode="auto">
          <a:xfrm>
            <a:off x="683568" y="1727488"/>
            <a:ext cx="7632700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  <a:noFill/>
          <a:ln>
            <a:noFill/>
          </a:ln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0687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856" y="3592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3.3 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บวกและการลบ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712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บวกเลขฐานสองมีหลักการเหมือนกับการบวกเลขฐานสิบ การบวกเลขในฐานสิบนั้นเมื่อผลบวกในหลักใดมีค่ามากกว่า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9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ก็จะต้องมีการทดเลข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ไปยังหลักถัดไป ซึ่งหลักเกณฑ์การทดเลขนี้ยังสามารถใช้ได้กับเลขฐานสอง เพียงแต่ว่าเลขโดดที่สูงที่สุดของเลขฐานสองคือ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ดังนั้นถ้าผลบวกมีค่าเกิน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ก็จะมีการทดไปยังหลักถัดไปทางซ้าย รูปแบบการบวกเป็นดังนี้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 0  =  0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 1  =  1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 0  =  1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 1  =  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ทด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80ED4048-F056-44CE-85B0-742B2AA9A7EC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11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  <a:noFill/>
          <a:ln>
            <a:noFill/>
          </a:ln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11117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3.3 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บวกและการลบ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จงบวกเลข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1011.101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110.011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1 0 1 1 . 1 0 1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+	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en-US" sz="3200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1 1 </a:t>
            </a:r>
            <a:r>
              <a:rPr lang="en-US" sz="3200" u="sng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0 . </a:t>
            </a:r>
            <a:r>
              <a:rPr lang="en-US" sz="3200" u="sng" dirty="0">
                <a:latin typeface="TH Niramit AS" panose="02000506000000020004" pitchFamily="2" charset="-34"/>
                <a:cs typeface="TH Niramit AS" panose="02000506000000020004" pitchFamily="2" charset="-34"/>
              </a:rPr>
              <a:t>0 1 1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	       </a:t>
            </a:r>
            <a:r>
              <a:rPr lang="en-US" sz="3200" u="dbl" dirty="0" smtClean="0">
                <a:uFill>
                  <a:solidFill>
                    <a:schemeClr val="tx1"/>
                  </a:solidFill>
                </a:uFill>
                <a:latin typeface="TH Niramit AS" panose="02000506000000020004" pitchFamily="2" charset="-34"/>
                <a:cs typeface="TH Niramit AS" panose="02000506000000020004" pitchFamily="2" charset="-34"/>
              </a:rPr>
              <a:t>1 0 </a:t>
            </a:r>
            <a:r>
              <a:rPr lang="en-US" sz="3200" u="dbl" dirty="0">
                <a:uFill>
                  <a:solidFill>
                    <a:schemeClr val="tx1"/>
                  </a:solidFill>
                </a:uFill>
                <a:latin typeface="TH Niramit AS" panose="02000506000000020004" pitchFamily="2" charset="-34"/>
                <a:cs typeface="TH Niramit AS" panose="02000506000000020004" pitchFamily="2" charset="-34"/>
              </a:rPr>
              <a:t>0 1 </a:t>
            </a:r>
            <a:r>
              <a:rPr lang="en-US" sz="3200" u="dbl" dirty="0" smtClean="0">
                <a:uFill>
                  <a:solidFill>
                    <a:schemeClr val="tx1"/>
                  </a:solidFill>
                </a:uFill>
                <a:latin typeface="TH Niramit AS" panose="02000506000000020004" pitchFamily="2" charset="-34"/>
                <a:cs typeface="TH Niramit AS" panose="02000506000000020004" pitchFamily="2" charset="-34"/>
              </a:rPr>
              <a:t>0 . 0 </a:t>
            </a:r>
            <a:r>
              <a:rPr lang="en-US" sz="3200" u="dbl" dirty="0">
                <a:uFill>
                  <a:solidFill>
                    <a:schemeClr val="tx1"/>
                  </a:solidFill>
                </a:uFill>
                <a:latin typeface="TH Niramit AS" panose="02000506000000020004" pitchFamily="2" charset="-34"/>
                <a:cs typeface="TH Niramit AS" panose="02000506000000020004" pitchFamily="2" charset="-34"/>
              </a:rPr>
              <a:t>0 0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81EE4D3D-268C-4D0E-B5A6-94F045B368AC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12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88293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6" y="31408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3.3 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บวกและการลบ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ลบเลขเป็นการดำเนินการที่ผกผันกับการบวก ในการลบ ถ้ามีการลบเลขที่มากกว่าจากเลขที่น้อยกว่า ต้องมีการขอยืมจากเลขในหลักถัดไปทางซ้ายมา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รูปแบบการลบเป็นดังนี้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 0  =  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 1  =  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ขอยืม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 0  =  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-  1  =  0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2FB5AC19-C6D3-42D1-B9DD-37257C1570B2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13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801064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3.3 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บวกและการลบ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จงลบเลข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1001.11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101.1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1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0 0 1 . 1 1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-  1 0 1 . 1 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   1 0 0 . 0 1	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24CBB1CD-327B-4C03-8C79-B8E30111BFBA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14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29199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4274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3.4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การคูณและการหารเลขฐานสอง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764704"/>
            <a:ext cx="8424862" cy="5400600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คูณและการหารของเลขฐานสอง ก็มีหลักการเช่นเดียวกับเลขฐานสิบ เพียงแต่มีสูตรคูณแค่แม่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เท่านั้น อีกทั้งการหารด้วยศูนย์ก็ไม่มีความหมายเช่นเดียวกับการหารในระบบเลขฐานสิบ ตารางการคูณและการหารของระบบเลขฐานสองคือ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x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0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x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x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0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x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0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  <a:sym typeface="Symbol"/>
              </a:rPr>
              <a:t>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1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  <a:sym typeface="Symbol"/>
              </a:rPr>
              <a:t>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	=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FBC54C25-CAA5-42F3-8168-40B92497F647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15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7576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6964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3.4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การคูณและการหารเลขฐานสอง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08720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จงคูณเลขฐานสอง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1.01 x 10.1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th-TH" sz="32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th-TH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th-TH" sz="32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   จง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หารเลขฐานสอง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11001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  <a:sym typeface="Symbol"/>
              </a:rPr>
              <a:t>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101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949BF827-92E4-4C49-BB40-C09F8F24B293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16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1510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8" t="30211" r="46967" b="45827"/>
          <a:stretch>
            <a:fillRect/>
          </a:stretch>
        </p:blipFill>
        <p:spPr bwMode="auto">
          <a:xfrm>
            <a:off x="2915816" y="1484784"/>
            <a:ext cx="3384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8" t="57559" r="46967" b="21344"/>
          <a:stretch>
            <a:fillRect/>
          </a:stretch>
        </p:blipFill>
        <p:spPr bwMode="auto">
          <a:xfrm>
            <a:off x="2915816" y="3890409"/>
            <a:ext cx="3384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35350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425631" cy="86387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3.5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08720"/>
            <a:ext cx="8640886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ถึงแม้ว่า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ระบบคอมพิวเตอร์จะเข้าใจแต่ระบบเลขฐานสองเพียงอย่างเดียว แต่ในทางปฏิบัติจะเกิดปัญหากับผู้ใช้งานคอมพิวเตอร์เป็นอย่างมาก เนื่องจากระบบเลขฐานสองมีจำนวนเลขโดดน้อยจึงต้องมีจำนวนหลักมากขึ้นเพื่อแทนค่าตัวเลขต่าง ๆ ทำให้จดจำได้ยาก จึงมีความพยายามในการรวมหลักของเลขฐานสองหลาย ๆ หลักเข้าด้วยกันเป็นเลขฐานที่ใหญ่ขึ้น เพื่อให้ง่ายต่อการจดจำ ซึ่งการแปลงเลขฐานที่ได้นี้กลับเป็นเลขฐานสองจะทำได้อย่างง่ายดายเนื่องจากแต่ละหลักของเลขฐานดังกล่าวแทนเลขฐานสองที่มีจำนวนหลักแน่นอน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E2C62EA3-8D59-4624-85FD-15D9B04D5C7D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17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63674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887" y="11125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3.5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92696"/>
            <a:ext cx="8484484" cy="5472608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โดย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ปกติแล้วเรามักจะรวมเลขฐานสองจำนวนสามหรือสี่หลักเป็นเลขฐานใหม่ เมื่อเรารวมเลขฐานสอง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หลักจะได้เลขที่มี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รูปแบบแตกต่างกันคือ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000, 001, 010, 011, 100, 101, 110,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111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ซึ่งเราสามารถใช้ตัวเลขโดด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ถึง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7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แทนเลขฐานสองในแต่ละแบบได้ ซึ่งระบบเลขจำนวนที่มีตัวเลขโดด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ตัวก็คือเลขฐานแปดนั่นเอง โดยที่เลขโดดแต่ละเลขของระบบเลขฐานแปดจะแทนรูปแบบของเลขฐานสองจำนวนสามหลักที่มีค่าเท่ากัน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ใน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ทำนองเดียวกัน ถ้าเรามีเลขฐานสองจำนวนสี่หลัก ก็จะได้เลขฐานสองที่มี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16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รูปแบบแตกต่างกัน ซึ่งสามารถใช้เลขฐานสิบหกแทนแต่ละรูปแบบของเลขฐานสองได้ แต่เนื่องจากเรามีเลขโดดใช้งานกันแค่สิบตัว 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ดังนั้นจึงมีการนำตัว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A – F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มาแทนค่าเลขโดดที่มีค่า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 – 15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แทน ทำให้เลขฐานสิบหกมีเลขโดดคือ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– 9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A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– F </a:t>
            </a:r>
          </a:p>
          <a:p>
            <a:pPr algn="thaiDi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602F3820-31CF-468F-8FDC-0491041B08FB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18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108369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11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3.5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51659B5A-1A61-48B1-B930-6265A0851CEE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19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19568"/>
              </p:ext>
            </p:extLst>
          </p:nvPr>
        </p:nvGraphicFramePr>
        <p:xfrm>
          <a:off x="251521" y="836712"/>
          <a:ext cx="8639828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957"/>
                <a:gridCol w="2159957"/>
                <a:gridCol w="2159957"/>
                <a:gridCol w="2159957"/>
              </a:tblGrid>
              <a:tr h="381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เลขฐานสิบ</a:t>
                      </a:r>
                      <a:endParaRPr lang="en-US" sz="2400" b="1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เลขฐานสอง</a:t>
                      </a:r>
                      <a:endParaRPr lang="en-US" sz="2400" b="1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เลขฐานแปด</a:t>
                      </a:r>
                      <a:endParaRPr lang="en-US" sz="2400" b="1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เลขฐานสิบหกๆ</a:t>
                      </a:r>
                      <a:endParaRPr lang="en-US" sz="2400" b="1" dirty="0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>
                    <a:solidFill>
                      <a:srgbClr val="FFC000"/>
                    </a:solidFill>
                  </a:tcPr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0000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0001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0010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0011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  <a:endParaRPr lang="en-US" sz="1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0100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0101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0110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0111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1000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9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1001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9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12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A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13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B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12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1100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14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C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13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1101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15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D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14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1110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16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E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  <a:tr h="304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15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1111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17</a:t>
                      </a:r>
                      <a:endParaRPr lang="en-US" sz="140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F</a:t>
                      </a:r>
                      <a:endParaRPr lang="en-US" sz="1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72104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3</a:t>
            </a:r>
            <a:endParaRPr lang="th-TH" altLang="th-TH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ระบบเลขจำนวน (</a:t>
            </a:r>
            <a:r>
              <a:rPr lang="en-US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Numeric System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9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3.5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08720"/>
            <a:ext cx="8763253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ใน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การแปลงเลขฐานสองให้เป็นเลขฐานแปดหรือฐานสิบหกนั้น เราจะต้องจับกลุ่มเลขฐานสองให้ได้จำนวนหลักตามที่เลขโดดของฐานที่เราจะแปลงไป เช่น จับกลุ่มสามหลักสำหรับการแปลงเป็นฐานแปด เป็นต้น การจับกลุ่มจะเริ่มจับจากหลักทางด้านขวามือสุดก่อน ในกรณีที่เหลือเลขไม่ครบจำนวนหลักที่ต้องการให้เติมศูนย์ไปทางด้าน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ซ้ายมือ   เรื่อย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ๆ จนกว่าจะได้จำนวนหลักที่ต้องใช้ จากนั้นจึงแปลงฐานเลขโดยแปลงทีละกลุ่มก็จะได้เลขฐานแปดหรือฐานสิบหกตามต้องการ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00BCD012-AF05-4BC8-82F2-F2D4883F9168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20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927228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0" t="34248" r="32217" b="38403"/>
          <a:stretch>
            <a:fillRect/>
          </a:stretch>
        </p:blipFill>
        <p:spPr bwMode="auto">
          <a:xfrm>
            <a:off x="395288" y="1484313"/>
            <a:ext cx="84978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738" y="23924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3.5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08720"/>
            <a:ext cx="8424862" cy="647700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sz="32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จงแปลงเลขฐานสอง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1011011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ให้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เป็นเลขฐานแปดและฐานสิบหก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859260FE-980B-438E-B9FB-C0FDF67CEF38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21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98411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2313" y="723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3.6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บิต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ไบต์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เวิร์ด และดับเบิ้ลเวิร์ด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712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ข้อมูลต่าง ๆ ในระบบคอมพิวเตอร์มักจะไม่ได้มาจากเลขฐานสองเพียงแค่หลักเดียว เพื่อความสะดวกในการเรียกและ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ความกะทัดรัดของ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จำนวนที่จะต้องใช้เรียก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คงไม่สะดวกนักถ้าต้องมีการเรียกกันว่า เลขฐานสอง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32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หลัก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ดังนั้นจึงได้มีการตั้งชื่อเฉพาะเรียกกลุ่มของเลขฐานสองที่มีจำนวนหลักตั้งแต่หนึ่งหลักขึ้น โดยชื่อต่าง ๆ มีดังนี้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เลขฐานสอง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หนึ่งหลักเรียก หนึ่ง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“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(bit)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4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“</a:t>
            </a:r>
            <a:r>
              <a:rPr lang="th-TH" sz="3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นิบเบิล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(nibble)  [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ไม่ค่อยนิยมใช้กันนัก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]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2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นิบเบิล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“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ไบต์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(byte)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2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ไบต์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เท่ากับ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“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เวิร์ด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(word)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2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เวิร์ด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เท่ากับ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หนึ่ง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“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ดับเบิ้ลเวิร์ด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(double word)	</a:t>
            </a: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</p:spPr>
        <p:txBody>
          <a:bodyPr/>
          <a:lstStyle/>
          <a:p>
            <a:pPr>
              <a:defRPr/>
            </a:pPr>
            <a:fld id="{977A56BF-2D99-4975-BF80-57E49D83DEEF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22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2225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3.7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คำนวณเลขฐานสองที่เราคุ้นเคยกัน มักจะเป็นเลขฐานสองที่มีค่าเป็นบวกอยู่เสมอ แต่ในความเป็นจริงเรามีการใช้งานจำนวนทั้งที่เป็นบวกและลบ ดังนั้นระบบคอมพิวเตอร์จึงต้องมีกลไกบางอย่างเพื่อระบุเครื่องหมายของตัวเลขต่าง ๆ ที่อยู่ในระบบ หนึ่งในวิธีการระบุเครื่องหมายของตัวเลขในระบบคอมพิวเตอร์ที่ได้รับความนิยมมากที่สุดก็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คือ  </a:t>
            </a: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วิธี 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137D8A04-3030-48F8-B5AF-1F85DC313CDA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23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8524307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887" y="27819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3.7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836713"/>
            <a:ext cx="8352606" cy="5329138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3200" b="1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ข้อกำหนด</a:t>
            </a:r>
            <a:r>
              <a:rPr lang="th-TH" sz="3200" b="1" u="sng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ข้อที่ </a:t>
            </a:r>
            <a:r>
              <a:rPr lang="th-TH" sz="3200" b="1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วิธี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จะเริ่มจากการกำหนดจำนวนหลักสูงสุดของตัวเลข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จำนวนบิตสูงสุด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กระบวนการทางคณิตศาสตร์ใด ๆ ก็ตาม ถ้าทำให้เกิดการทดเลขเลยบิตซ้ายสุดที่กำหนด เลขทดดังกล่าวจะหายไป เช่น ถ้ากำหนดให้ตัวเลขมีทั้งหมด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1111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บวกกับ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0001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จะเท่ากับ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0000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ไม่ใช่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10000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 แต่ถ้ามีการขอยืมจากหลักหน้าสุดที่เป็นศูนย์ ให้ถือเสมือนว่ามีหลักที่เป็นค่า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อยู่ถัดออกไปจากบิตสูงสุดที่กำหนดไว้ แล้วทำการขอยืมตามปกติ เช่น ถ้าต้องการลบตัวเลขขนาด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0100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ด้วย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0111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จะถือว่าเลข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0100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เสมือนเป็น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(1)0100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แล้วจึงลบกันตามปกติ เป็นต้น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AA744627-997E-4036-A04F-1847ABAD5909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24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50742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819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3.7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761" y="836712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3200" b="1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ข้อกำหนด</a:t>
            </a:r>
            <a:r>
              <a:rPr lang="th-TH" sz="3200" b="1" u="sng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</a:t>
            </a:r>
            <a:r>
              <a:rPr lang="th-TH" sz="3200" b="1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 2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คือบิตที่ถูกกำหนดให้เป็นบิตนัยสำคัญสูงที่สุดจะเป็นบิตที่บอกเครื่องหมายของตัวเลข เช่น กำหนดให้ใช้ตัวเลขขนาด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6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 ดังนั้นบิดที่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5 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เริ่มนับทางขวาสุดเป็นบิตที่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จะเป็นบิตที่ระบุเครื่องหมายของตัวเลขนั้น เป็นต้น โดยการระบุเครื่องหมายจะใช้มาตรฐานว่า 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ถ้าบิตหน้าสุดเป็น 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หมายถึงเป็นเลขบวก ถ้าบิตหน้าสุดเป็นหนึ่งหมายถึงเป็นเลขลบ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”</a:t>
            </a:r>
            <a:r>
              <a:rPr lang="en-US" sz="3200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ดังนั้นจึงไม่สามารถใช้บิตทุกบิตที่กำหนดให้ในการเก็บค่าตัวเลขได้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D462F6E2-5254-4EC5-83CF-48A1F01DD01C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25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555681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3.7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3334" y="836712"/>
            <a:ext cx="8593161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b="1" u="sng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ข้อกำหนดข้อที่ 3</a:t>
            </a:r>
            <a:r>
              <a:rPr 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 ค่าตัวเลขที่เก็บอยู่เมื่อบวกกับค่าที่มีเครื่องหมายตรงกันข้ามกันตามแบบวิธีการบวกเลขฐานสองปกติ จะต้องได้ผลลัพธ์เป็นศูนย์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แต่จะมีบิตทดที่หลุดหายทางซ้ายมือสุด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 ถ้ากำหนดให้เป็นตัวเลขขนาด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1011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จะเท่ากับค่า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–5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เพราะถ้าบวกกับ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0101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แล้วจะได้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(1)0000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โดยเลขทดด้านหน้าสุดจะหายไป เป็นต้น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จากข้อกำหนดทั้งหมดข้างต้น ถ้ากำหนดให้ตัวเลขที่ใช้มีขนาด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ไบต์ จะสามารถเก็บค่าบวกระหว่าง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(00000000)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ถึง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127 (01111111)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และค่าลบระหว่าง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–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(11111111)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ถึง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–128 (10000000)</a:t>
            </a: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1748" name="Rectangle 5"/>
          <p:cNvSpPr txBox="1">
            <a:spLocks noChangeArrowheads="1"/>
          </p:cNvSpPr>
          <p:nvPr/>
        </p:nvSpPr>
        <p:spPr bwMode="auto">
          <a:xfrm>
            <a:off x="395288" y="6308725"/>
            <a:ext cx="7777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SzPct val="350000"/>
            </a:pPr>
            <a:r>
              <a:rPr lang="en-US" altLang="th-TH" sz="1800" b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Suan Dusit Rajabhat University (Computer Science)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9891557C-813A-4464-A3BA-99CA6C0D559A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26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55743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04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3.7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08720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นำเลข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ไปบวกหรือลบกัน จะสามารถทำได้ตามวิธีการปกติ แต่จะผลลัพธ์สุดท้ายจะต้องเป็นไปตามข้อกำหนดของ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2’ Complement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ทั้งสามข้อ สำหรับการคูณและการหารนั้นจะต้องแยกค่าสัมบูรณ์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(Absolute)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ออกมาคูณหารกัน แล้วจึงนำเครื่องหมายมาคิดภายหลัง แต่มีข้อควรระวังคือ </a:t>
            </a:r>
            <a:r>
              <a:rPr lang="th-TH" sz="3200" b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ถ้า</a:t>
            </a: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เป็นการคูณกันระหว่างตัวเลขขนาด 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ไบต์ด้วยกัน ผลลัพธ์ที่ได้จะต้องใช้ที่เก็บขนาด </a:t>
            </a:r>
            <a:r>
              <a:rPr lang="en-US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 </a:t>
            </a: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ไบต์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ดูตัวอย่างในเรื่องการคูณเลขฐานสอง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ซึ่งมากเกินกว่าที่จะเก็บได้ ดังนั้นถ้าต้องการเก็บผลลัพธ์ไว้เป็นขนาด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ไบต์ ก็จะต้องให้ตัวตั้งและตัวคูณมีขนาดไม่เกิน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นิบเบิล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(4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DB38F072-C400-44A4-A146-92123E270DBD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27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174161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3.8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BCD (Binary Code Decimal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764704"/>
            <a:ext cx="8856984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ระบบ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เลข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BCD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มีชื่อเรียกอีกชื่อหนึ่งว่า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Packed Decimal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วิธีการหนึ่งที่จะทำให้การแปลงเลขระหว่างฐานสองกับฐานสิบง่ายขึ้นโดยใช้วิธีเดียวกับการสร้างเลขฐานสิบหก โดยจัดกลุ่มให้เลขฐานสอง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 เป็นเลขฐานสิบ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หลัก แต่จำนวนเลขโดดของเลขฐานสิบมีค่าน้อยกว่ารูปแบบของเลขฐานสองที่เป็นไปได้ใน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บิต      ดังนั้นจึงมีเลขฐานสองบางรูปแบบที่ไม่ได้ถูกใช้งาน สาเหตุที่ต้องจัดกลุ่มเลขฐานสองให้เป็น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บิตแทนที่จะเป็นค่าอื่น ๆ เพราะจำนวนเลขโดดของเลขฐานสองมีค่าเท่ากับ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ซึ่งอยู่ระหว่าเลขฐานสอง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บิตกับ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นั่นเอง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ปกติ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แล้วเรามักจะไม่นำเลข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BCD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ไปคำนวณแบบซับซ้อน มักจะนำไปบวกลบกันเท่านั้นซึ่งการบวกลบกันของเลข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BCD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จะต้องทำทีละ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0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นิบเบิล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และต้องปรับค่าผลลัพธ์เพื่อเลี่ยงเลขฐานสองที่ไม่ได้ใช้งาน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ด้วย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3796" name="Rectangle 5"/>
          <p:cNvSpPr txBox="1">
            <a:spLocks noChangeArrowheads="1"/>
          </p:cNvSpPr>
          <p:nvPr/>
        </p:nvSpPr>
        <p:spPr bwMode="auto">
          <a:xfrm>
            <a:off x="395288" y="6308725"/>
            <a:ext cx="7777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SzPct val="350000"/>
            </a:pPr>
            <a:r>
              <a:rPr lang="en-US" altLang="th-TH" sz="1800" b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Suan Dusit Rajabhat University (Computer Science)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DDD55B0F-E2CB-433F-9A36-820FC8F302CC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28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2148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764704"/>
            <a:ext cx="8856984" cy="5400600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มาตรฐาน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IEEE754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เป็นมาตรฐานที่ถูกกำหนดขึ้นโดยหน่วยงานชื่อ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 (…)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เพื่อเป็นมาตรฐานในการเก็บเลขทศนิยม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(Floating Point)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ในระบบคอมพิวเตอร์ โดยมาตรฐาน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IEEE754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จะเก็บเลขทศนิยมฐานสิบในรูป 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(-</a:t>
            </a:r>
            <a:r>
              <a:rPr lang="en-US" sz="30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1 x S)1.M x 2</a:t>
            </a:r>
            <a:r>
              <a:rPr lang="en-US" sz="3000" b="1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E-B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โดย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S 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เป็น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ตัวระบุเครื่องหมายของตัวเลข ถ้าเป็น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จะเป็นบวก ถ้าเป็น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จะเป็นลบ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1.M 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ฐานของเลขยกกำลัง อยู่ในรูป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1.XXXX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E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ตัวยกกำลังของสอง ไว้สำหรับระบุตำแหน่งของทวินิยม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B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BIAS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เพื่อให้ค่าของ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E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ไม่ติดลบ จะมีค่าคงที่สำหรับทุกหมายเลข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ค่าของ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B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จะถูกกำหนดมาแล้วคือ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127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สำหรับ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IEEE754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ขนาด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32 bit)</a:t>
            </a:r>
          </a:p>
          <a:p>
            <a:pPr algn="thaiDi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4820" name="Rectangle 5"/>
          <p:cNvSpPr txBox="1">
            <a:spLocks noChangeArrowheads="1"/>
          </p:cNvSpPr>
          <p:nvPr/>
        </p:nvSpPr>
        <p:spPr bwMode="auto">
          <a:xfrm>
            <a:off x="395288" y="6308725"/>
            <a:ext cx="7777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SzPct val="350000"/>
            </a:pPr>
            <a:r>
              <a:rPr lang="en-US" altLang="th-TH" sz="1800" b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Suan Dusit Rajabhat University (Computer Science)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F5C29D8B-EB80-4C41-842F-4E64D55815F2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29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3.9 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IEEE 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754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63344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2"/>
            <a:ext cx="8431213" cy="4763417"/>
          </a:xfrm>
        </p:spPr>
        <p:txBody>
          <a:bodyPr/>
          <a:lstStyle/>
          <a:p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1. ความหมาย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ของตัวเลขใน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หลักต่าง ๆ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	        </a:t>
            </a: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2. 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แปลงค่าจากเลขฐานสิบเป็น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			           </a:t>
            </a: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3. 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บวกและการลบ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				           </a:t>
            </a: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4. 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คูณ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หาร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เลขฐานสอง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เลขฐานแปดและเลขฐานสิบหก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5. บิต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ไบต์, 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เวิรด์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และดับเบ้ลิ เวิร์ด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6. ระบบเลข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Complement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7.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BCD (Binary Code Decimal)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และมาตรฐาน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754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3.9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มาตรฐาน </a:t>
            </a: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IEEE 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754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08720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เช่น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2.5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จะสามารถเขียนได้เป็น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(-1 x 0)1.010 x 2</a:t>
            </a:r>
            <a:r>
              <a:rPr lang="en-US" sz="32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128-B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ใน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การเก็บค่าต่าง ๆ จะเก็บอยู่ในรูป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S-M-E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S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จะมีขนาด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ส่วน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M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E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จะมีขนาดแตกต่างกันไปหลายขนาด ขึ้นอยู่กับความละเอียดที่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ต้องการ มาตรฐาน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IEEE754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นอกจากจะสามารถแทนค่าเลขทศนิยมปกติแล้ว ยังมีข้อกำหนดที่สามารถใช้แทนสิ่งที่เรียกกันว่า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NaN (Not a Number)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 ค่า</a:t>
            </a:r>
            <a:r>
              <a:rPr lang="th-TH" sz="3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อินฟินิตี้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ด้วยการ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คำนวณเลขตามมาตรฐาน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IEEE754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มีความซับซ้อนมาก ดังนั้นจึงไม่ขอกล่าวในที่นี้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5844" name="Rectangle 5"/>
          <p:cNvSpPr txBox="1">
            <a:spLocks noChangeArrowheads="1"/>
          </p:cNvSpPr>
          <p:nvPr/>
        </p:nvSpPr>
        <p:spPr bwMode="auto">
          <a:xfrm>
            <a:off x="395288" y="6308725"/>
            <a:ext cx="7777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SzPct val="350000"/>
            </a:pP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Suan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Dusit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Rajabhat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University (Computer Science)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05DF9638-FA04-4032-9C2B-EDE0347812EC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30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0810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46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สรุป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08720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ระบบ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จำนวนเลขที่ใช้กับคอมพิวเตอร์ จะทำงานบนพื้นฐานของสองสถานะ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(Binary)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คือเปิดวงจรกับปิดวงจร ซึ่งสามารถแทนสถานะดังกล่าวได้ด้วยตัวเลขโดดสองตัวคือ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เราเรียกระบบเลขจำนวนที่ประกอบด้วยตัวเลข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นี้ว่า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“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เลขฐาน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2”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ข้อมูลต่าง ๆ ในระบบคอมพิวเตอร์มักจะไม่ได้มาจากเลขฐานสองเพียงแค่หลักเดียว เพื่อความสะดวกในการเรียกและ</a:t>
            </a: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ความกะทัดรัดของ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จำนวนที่จะต้องใช้เรียก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คงไม่สะดวกนักถ้าต้องมีการเรียกกันว่า เลขฐานสอง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32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หลัก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ดังนั้นจึงได้มีการตั้งชื่อเฉพาะเรียกกลุ่มของเลขฐานสองที่มีจำนวนหลักตั้งแต่หนึ่งหลักขึ้น โดยชื่อต่าง ๆ มีดังนี้คือ บิต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ไบต์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เวิร์ด และดับเบิ้ลเวิร์ด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6868" name="Rectangle 5"/>
          <p:cNvSpPr txBox="1">
            <a:spLocks noChangeArrowheads="1"/>
          </p:cNvSpPr>
          <p:nvPr/>
        </p:nvSpPr>
        <p:spPr bwMode="auto">
          <a:xfrm>
            <a:off x="395288" y="6308725"/>
            <a:ext cx="77771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SzPct val="350000"/>
            </a:pP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Suan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Dusit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1800" b="1" dirty="0" err="1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Rajabhat</a:t>
            </a:r>
            <a:r>
              <a:rPr lang="en-US" altLang="th-TH" sz="18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University (Computer Science)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F3216817-66CB-494D-8DFE-19CBA6F5541B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31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67007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3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497887" cy="620688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3.1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ความหมายของตัวเลขในหลักต่าง ๆ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836712"/>
            <a:ext cx="8856984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ใน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ระบบเลขฐานสิบนั้น ค่าของเลขโดด ณ ตำแหน่งใด ก็คือค่าของเลขโดดนั้นคูณด้วยสิบยกกำลังของตำแหน่งนั้น เช่น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12345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หมายความว่า 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5 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อยู่ในตำแหน่งหลักหน่วยซึ่งค่าของสิบยกกำลังของหลักหน่วยคือ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อยู่ในตำแหน่งของหลักสิบ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อยู่ในตำแหน่งของหลักร้อย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อยู่ในตำแหน่งของหลักพัน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และค่า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อยู่ในตำแหน่งของหลักหมื่น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12345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สามารถเขียนอยู่ในรูปผลบวกทางคณิตศาสตร์ได้ดังนี้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12345  =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(1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(2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(3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x10</a:t>
            </a:r>
            <a:r>
              <a:rPr lang="en-US" sz="3000" baseline="30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(4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x10</a:t>
            </a:r>
            <a:r>
              <a:rPr lang="en-US" sz="3000" baseline="30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+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(5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=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10000 + 2000 + 300 + 40 + 5</a:t>
            </a:r>
          </a:p>
          <a:p>
            <a:pPr algn="ju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9D7126B9-7452-4AAA-8ECB-6B8DD8FFEE6D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4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8136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8344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3.1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ความหมายของตัวเลขในหลักต่าง ๆ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764704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จะ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เห็นว่าเลขกำลังของสิบจะเริ่มต้นจากศูนย์ที่หลักหน่วย แล้วเพิ่มขึ้นหนึ่งทุกครั้งในหลักถัดมาทางด้านซ้ายมือ ในกรณีที่เลขเป็นจำนวนทศนิยม ให้เริ่มกำลังศูนย์ที่หลักหน่วย แล้วลดกำลังลงหนึ่งทุกครั้งในหลักถัดไปทางด้านขวามือ ส่วนทางด้านซ้ายมือก็จะเป็นไปในรูปแบบเดิม เช่น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12.34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จะสามารถเขียนได้เป็น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12.34 = (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(2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(3 x 10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-1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(4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x10</a:t>
            </a:r>
            <a:r>
              <a:rPr lang="en-US" sz="3000" baseline="30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-2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=  10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+ 2 + 0.3 + 0.04</a:t>
            </a:r>
          </a:p>
          <a:p>
            <a:pPr algn="thaiDi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D1F71E52-E4E3-4CEE-AF2E-A7B08BBB7554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5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00980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เรา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สามารถใช้หลักการเดียวกันนี้กับเลขฐานสองเพื่อหาค่าของจำนวนดังกล่าวในรูปของเลขฐานสิบ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ในความเป็นจริงแล้วสามารถที่จะนำไปใช้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ได้กับ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เลขทุกฐาน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เช่น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1011.01</a:t>
            </a:r>
            <a:r>
              <a:rPr lang="en-US" sz="30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30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จะเขียนได้เป็น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1011.01</a:t>
            </a:r>
            <a:r>
              <a:rPr lang="en-US" sz="3000" baseline="-25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2 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= (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x 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(0 x 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(1 x 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x 2</a:t>
            </a:r>
            <a:r>
              <a:rPr lang="en-US" sz="3000" baseline="30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(0 x 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-1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+ (1 x 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-2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= 8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+ 0 + 2 + 1 + 0 + 0.25</a:t>
            </a:r>
          </a:p>
          <a:p>
            <a:pPr marL="0" indent="0" algn="thaiDist">
              <a:buFont typeface="Wingdings 2" pitchFamily="18" charset="2"/>
              <a:buNone/>
              <a:defRPr/>
            </a:pP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= 11.25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2C91C58A-83ED-4C0A-911C-ED4636FD1745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6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8344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3.1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ความหมายของตัวเลขในหลักต่าง ๆ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9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314812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036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3.2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การแปลงค่าจากเลขฐานสิบเป็นเลขฐานสอง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836712"/>
            <a:ext cx="8712646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การ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แปลงเลขฐานสิบเป็นฐานสองจะมีขั้นตอนอยู่สองขั้นตอนคือ การแปลงเลขส่วนที่อยู่หน้าทศนิยมและการแปลงเลขส่วนที่อยู่หลัง</a:t>
            </a:r>
            <a:r>
              <a:rPr lang="th-TH" sz="30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ทศนิยม การ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แปลงเลขในส่วนที่อยู่หน้าทศนิยม ให้นำเลขดังกล่าวมาหารด้วยสองไปเรื่อย ๆ จนกว่าจะได้ผลลัพธ์เป็นศูนย์ โดยการหารแต่ละครั้งจะได้เศษเป็น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หรือ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ลำดับของเศษที่เกิดขึ้นก็คือกำลังของเลขสอง กล่าวคือ เศษที่ได้จากการหารครั้งแรกจะเป็นเลขในหลัก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เศษที่เกิดจากการหารครั้งที่สองจะเป็นเลขในหลัก </a:t>
            </a:r>
            <a:r>
              <a:rPr lang="en-US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0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30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เรื่อยไป</a:t>
            </a: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endParaRPr lang="en-US" sz="30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23C309DA-16AB-4F23-A40E-51B37146A6A6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7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45681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3.2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การแปลงค่าจากเลขฐานสิบเป็นเลขฐานสอง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จงเปลี่ยนค่า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13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ให้เป็นเลขฐานสอง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 </a:t>
            </a:r>
            <a:endParaRPr lang="en-US" sz="32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2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  <a:sym typeface="Symbol"/>
              </a:rPr>
              <a:t>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13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 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6	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เศษ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 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3	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เศษ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  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	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เศษ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    </a:t>
            </a:r>
            <a:r>
              <a:rPr lang="en-US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		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เศษ 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  <a:sym typeface="Symbol"/>
              </a:rPr>
              <a:t>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13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=  1101</a:t>
            </a:r>
            <a:r>
              <a:rPr lang="en-US" sz="3200" baseline="-250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853FE11F-7D6B-4FA0-BFD7-00606A069B33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8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cxnSp>
        <p:nvCxnSpPr>
          <p:cNvPr id="3" name="ลูกศรเชื่อมต่อแบบตรง 2"/>
          <p:cNvCxnSpPr/>
          <p:nvPr/>
        </p:nvCxnSpPr>
        <p:spPr>
          <a:xfrm>
            <a:off x="3563888" y="2225676"/>
            <a:ext cx="649288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  <a:noFill/>
          <a:ln>
            <a:noFill/>
          </a:ln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20002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7887" cy="792163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3.2</a:t>
            </a:r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การแปลงค่าจากเลขฐานสิบเป็นเลขฐานสอง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836712"/>
            <a:ext cx="8424862" cy="5113337"/>
          </a:xfrm>
          <a:noFill/>
          <a:ln w="38100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ส่วน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การแปลงเลขหลังจุดทศนิยมนั้น จะใช้วิธีคูณตัวเลขนั้นด้วยสองไปเรื่อย ๆ จนกว่าจะมีเลขหลังจุดทศนิยมเป็นศูนย์ ซึ่งในการคูณแต่ละครั้งอาจจะมีการทดค่าหลังจุดทศนิยมขึ้นมาเป็นตัวเลข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หน้าจุดทศนิยมหรือไม่ก็ได้ ในการคูณแต่ละครั้งก็เท่ากับว่าเราเลื่อนการคำนวณจากหลักแรกหลังจุดทศนิยม 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(2</a:t>
            </a:r>
            <a:r>
              <a:rPr lang="en-US" sz="3200" baseline="30000" dirty="0">
                <a:latin typeface="TH Niramit AS" panose="02000506000000020004" pitchFamily="2" charset="-34"/>
                <a:cs typeface="TH Niramit AS" panose="02000506000000020004" pitchFamily="2" charset="-34"/>
              </a:rPr>
              <a:t>-1</a:t>
            </a:r>
            <a:r>
              <a:rPr lang="en-US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3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ไปยังหลักต่อไป</a:t>
            </a: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thaiDist">
              <a:buFont typeface="Wingdings 2" pitchFamily="18" charset="2"/>
              <a:buNone/>
              <a:defRPr/>
            </a:pPr>
            <a:endParaRPr lang="en-US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7413" y="6226175"/>
            <a:ext cx="457200" cy="4572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fld id="{A57D1E04-A16D-4054-85AB-A7889CDD7908}" type="slidenum">
              <a:rPr lang="en-US" smtClean="0">
                <a:latin typeface="TH Niramit AS" panose="02000506000000020004" pitchFamily="2" charset="-34"/>
                <a:cs typeface="TH Niramit AS" panose="02000506000000020004" pitchFamily="2" charset="-34"/>
              </a:rPr>
              <a:pPr>
                <a:defRPr/>
              </a:pPr>
              <a:t>9</a:t>
            </a:fld>
            <a:endParaRPr lang="en-US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92907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585</TotalTime>
  <Words>2711</Words>
  <Application>Microsoft Office PowerPoint</Application>
  <PresentationFormat>นำเสนอทางหน้าจอ (4:3)</PresentationFormat>
  <Paragraphs>283</Paragraphs>
  <Slides>32</Slides>
  <Notes>32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Training presentation- Access 2003—Get to know Access</vt:lpstr>
      <vt:lpstr>Microcomputer and Assembly Language</vt:lpstr>
      <vt:lpstr>การเรียนการสอนสัปดาห์ที่ 3</vt:lpstr>
      <vt:lpstr>เนื้อหาที่สอน</vt:lpstr>
      <vt:lpstr>3.1 ความหมายของตัวเลขในหลักต่าง ๆ</vt:lpstr>
      <vt:lpstr>3.1 ความหมายของตัวเลขในหลักต่าง ๆ</vt:lpstr>
      <vt:lpstr>3.1 ความหมายของตัวเลขในหลักต่าง ๆ</vt:lpstr>
      <vt:lpstr>3.2 การแปลงค่าจากเลขฐานสิบเป็นเลขฐานสอง</vt:lpstr>
      <vt:lpstr>3.2 การแปลงค่าจากเลขฐานสิบเป็นเลขฐานสอง</vt:lpstr>
      <vt:lpstr>3.2 การแปลงค่าจากเลขฐานสิบเป็นเลขฐานสอง</vt:lpstr>
      <vt:lpstr>3.2 การแปลงค่าจากเลขฐานสิบเป็นเลขฐานสอง</vt:lpstr>
      <vt:lpstr>3.3 การบวกและการลบเลขฐานสอง</vt:lpstr>
      <vt:lpstr>3.3 การบวกและการลบเลขฐานสอง</vt:lpstr>
      <vt:lpstr>3.3 การบวกและการลบเลขฐานสอง</vt:lpstr>
      <vt:lpstr>3.3 การบวกและการลบเลขฐานสอง</vt:lpstr>
      <vt:lpstr>3.4 การคูณและการหารเลขฐานสอง</vt:lpstr>
      <vt:lpstr>3.4 การคูณและการหารเลขฐานสอง</vt:lpstr>
      <vt:lpstr>3.5 เลขฐานแปดและเลขฐานสิบหก</vt:lpstr>
      <vt:lpstr>3.5 เลขฐานแปดและเลขฐานสิบหก</vt:lpstr>
      <vt:lpstr>3.5 เลขฐานแปดและเลขฐานสิบหก</vt:lpstr>
      <vt:lpstr>3.5 เลขฐานแปดและเลขฐานสิบหก</vt:lpstr>
      <vt:lpstr>3.5 เลขฐานแปดและเลขฐานสิบหก</vt:lpstr>
      <vt:lpstr>3.6 บิต, ไบต์, เวิร์ด และดับเบิ้ลเวิร์ด</vt:lpstr>
      <vt:lpstr>3.7 ระบบเลข 2’ Complement</vt:lpstr>
      <vt:lpstr>3.7 ระบบเลข 2’ Complement</vt:lpstr>
      <vt:lpstr>3.7 ระบบเลข 2’ Complement</vt:lpstr>
      <vt:lpstr>3.7 ระบบเลข 2’ Complement</vt:lpstr>
      <vt:lpstr>3.7 ระบบเลข 2’ Complement</vt:lpstr>
      <vt:lpstr>3.8 ระบบเลข BCD (Binary Code Decimal)</vt:lpstr>
      <vt:lpstr>3.9 มาตรฐาน IEEE 754</vt:lpstr>
      <vt:lpstr>3.9 มาตรฐาน IEEE 754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Mooky</cp:lastModifiedBy>
  <cp:revision>101</cp:revision>
  <dcterms:created xsi:type="dcterms:W3CDTF">2015-03-31T16:40:18Z</dcterms:created>
  <dcterms:modified xsi:type="dcterms:W3CDTF">2015-04-28T16:06:01Z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