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54" r:id="rId2"/>
    <p:sldId id="269" r:id="rId3"/>
    <p:sldId id="390" r:id="rId4"/>
    <p:sldId id="458" r:id="rId5"/>
    <p:sldId id="537" r:id="rId6"/>
    <p:sldId id="538" r:id="rId7"/>
    <p:sldId id="539" r:id="rId8"/>
    <p:sldId id="541" r:id="rId9"/>
    <p:sldId id="542" r:id="rId10"/>
    <p:sldId id="543" r:id="rId11"/>
    <p:sldId id="544" r:id="rId12"/>
    <p:sldId id="545" r:id="rId13"/>
    <p:sldId id="546" r:id="rId14"/>
    <p:sldId id="547" r:id="rId15"/>
    <p:sldId id="548" r:id="rId16"/>
    <p:sldId id="549" r:id="rId17"/>
    <p:sldId id="550" r:id="rId18"/>
    <p:sldId id="551" r:id="rId19"/>
    <p:sldId id="556" r:id="rId20"/>
    <p:sldId id="555" r:id="rId21"/>
    <p:sldId id="552" r:id="rId22"/>
    <p:sldId id="557" r:id="rId23"/>
    <p:sldId id="558" r:id="rId24"/>
    <p:sldId id="559" r:id="rId25"/>
    <p:sldId id="560" r:id="rId26"/>
    <p:sldId id="561" r:id="rId27"/>
    <p:sldId id="562" r:id="rId28"/>
    <p:sldId id="563" r:id="rId29"/>
    <p:sldId id="564" r:id="rId30"/>
    <p:sldId id="565" r:id="rId31"/>
    <p:sldId id="566" r:id="rId32"/>
    <p:sldId id="567" r:id="rId33"/>
    <p:sldId id="568" r:id="rId34"/>
    <p:sldId id="569" r:id="rId35"/>
    <p:sldId id="570" r:id="rId36"/>
    <p:sldId id="571" r:id="rId37"/>
    <p:sldId id="572" r:id="rId38"/>
    <p:sldId id="536" r:id="rId39"/>
    <p:sldId id="573" r:id="rId40"/>
    <p:sldId id="405" r:id="rId41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66"/>
    <a:srgbClr val="FF00FF"/>
    <a:srgbClr val="66FFCC"/>
    <a:srgbClr val="FF3399"/>
    <a:srgbClr val="FFFF99"/>
    <a:srgbClr val="FFFFCC"/>
    <a:srgbClr val="000000"/>
    <a:srgbClr val="12163D"/>
    <a:srgbClr val="555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78" d="100"/>
          <a:sy n="78" d="100"/>
        </p:scale>
        <p:origin x="-114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72DD2271-3BDB-48C9-9C6D-1E95C7EA722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386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4F12BECD-5839-49DB-A758-B223667587A3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23365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F3723-5086-48A0-A36F-136ECA6977E1}" type="slidenum">
              <a:rPr lang="en-US" altLang="th-TH"/>
              <a:pPr/>
              <a:t>1</a:t>
            </a:fld>
            <a:endParaRPr lang="th-TH" altLang="th-TH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4616B-7BC8-4603-B862-5ADB3B67135A}" type="slidenum">
              <a:rPr lang="en-US" altLang="th-TH"/>
              <a:pPr/>
              <a:t>2</a:t>
            </a:fld>
            <a:endParaRPr lang="th-TH" altLang="th-TH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EA104-47E3-4851-9323-3653535ED662}" type="slidenum">
              <a:rPr lang="en-US" altLang="th-TH"/>
              <a:pPr/>
              <a:t>40</a:t>
            </a:fld>
            <a:endParaRPr lang="th-TH" altLang="th-TH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49263"/>
            <a:ext cx="5683250" cy="7797800"/>
          </a:xfrm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คลิกเพื่อแก้ไขลักษณะชื่อเรื่องต้นแบบ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คลิกเพื่อแก้ไขลักษณะชื่อเรื่องรองต้นแบบ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CA47F2-37D0-4144-823F-61B21A750E09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4914E-7988-44E6-834C-529D0621FF1F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82924720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468A6-6D1B-402E-84F9-557695C9FC0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5037036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ชื่อเรื่อง เนื้อหา 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FC862E-2412-4A4C-A128-EFB0951550C5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87632949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8C1D51-CF4A-4AA8-B87B-7D1819699831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93582891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24C5-D84E-4C45-B30F-CD6D6CB3E04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32537120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F9761-1433-495B-BB55-5E2708D6C2E4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4735258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11A4F-FD51-45D1-80B1-90DAEE1181B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75896933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FB377-8450-4199-8424-2925D79D82D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37980319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5953E-3851-42DF-9DA5-504F3C059047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53148505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FCE7-7E3D-4656-96B4-4EC2DD73460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49806685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7E7A8-5217-4FC6-A971-1573CCDF6D1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50017866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8BF03-7B38-4F2E-87BD-06C07F007A9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8777936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  <a:cs typeface="Angsana New" charset="-34"/>
              </a:defRPr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58161C60-1DB6-417A-A9CA-E2F9982FE957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2924" y="2219325"/>
            <a:ext cx="7151563" cy="1470025"/>
          </a:xfrm>
        </p:spPr>
        <p:txBody>
          <a:bodyPr/>
          <a:lstStyle/>
          <a:p>
            <a:pPr algn="l"/>
            <a:r>
              <a:rPr lang="en-IE" altLang="th-TH" sz="4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</a:t>
            </a:r>
            <a:endParaRPr lang="th-TH" altLang="th-TH" sz="4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5550226"/>
            <a:ext cx="4464496" cy="593481"/>
          </a:xfrm>
        </p:spPr>
        <p:txBody>
          <a:bodyPr/>
          <a:lstStyle/>
          <a:p>
            <a:pPr algn="r"/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By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Juthawut</a:t>
            </a:r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Chantharamalee</a:t>
            </a:r>
            <a:endParaRPr lang="th-TH" altLang="th-TH" sz="3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3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COMPUTER SCIENCE SDU 2015</a:t>
            </a:r>
            <a:endParaRPr lang="th-TH" altLang="th-TH" sz="3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600"/>
            <a:ext cx="1000125" cy="5418138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pic>
        <p:nvPicPr>
          <p:cNvPr id="517129" name="Picture 9" descr="บทนำในการใช้ฐานข้อมูล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5448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208121"/>
            <a:ext cx="914400" cy="9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gray">
          <a:xfrm>
            <a:off x="6918325" y="6237312"/>
            <a:ext cx="2175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Semester 1/2558</a:t>
            </a:r>
            <a:endParaRPr lang="th-TH" altLang="th-TH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 autoUpdateAnimBg="0"/>
      <p:bldP spid="517123" grpId="0" build="p" autoUpdateAnimBg="0" advAuto="1000"/>
      <p:bldP spid="517124" grpId="0" autoUpdateAnimBg="0"/>
      <p:bldP spid="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568952" cy="4211985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ระบบบัสสามารถแบ่งการทำงานออกได้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กลุ่ม คือ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1. บัสข้อมูล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(Data bus)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ใช้สำหรับส่งรับข้อมูล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2. บัสตำแหน่งหรือแอดเดรสบัส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(Address bus)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ใช้สำหรับส่งรับตำแหน่งที่ใช้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	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สำหรับ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อ้างอิงข้อมูลจากหน่วยความจำหรือจากอุปกรณ์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I/O</a:t>
            </a: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3. บัสควบคุม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(Control bus)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ใช้สำหรับส่งสัญญาณควบคุม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3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การเชื่อมต่อระหว่างอุปกรณ์ต่าง ๆ </a:t>
            </a:r>
            <a:endParaRPr lang="th-TH" altLang="th-TH" b="1" dirty="0">
              <a:solidFill>
                <a:schemeClr val="accent6">
                  <a:lumMod val="40000"/>
                  <a:lumOff val="6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377532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th-TH" sz="2800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en-US" sz="2800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แอดเดรส</a:t>
            </a:r>
            <a:r>
              <a:rPr lang="th-TH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บัส </a:t>
            </a:r>
            <a:r>
              <a:rPr lang="en-US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(Address bus)</a:t>
            </a:r>
            <a:r>
              <a:rPr lang="en-US" sz="2800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ในระบบคอมพิวเตอร์ที่หน่วยประมวลผลเชื่อมต่อกับอุปกรณ์อื่น ๆ ผ่านทางบัส  ข้อมูลต่าง ๆ ที่ส่ง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/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รับกันระหว่างอุปกรณ์ต่าง ๆ นั้นจะส่งผ่านทางบัสข้อมูล ดังนั้นการที่หน่วยประมวลผลจะติดต่อกับหน่วยความจำหรืออุปกรณ์รับและแสดงผลข้อมูลที่ต้องการได้นั้น  ทั้งหน่วยความจำ และ อุปกรณ์รับหรือแสดงผลข้อมูลทุกอุปกรณ์ จะต้องมีหมายเลขเฉพาะ หมายเลขนี้สำหรับหน่วยความจำก็คือแอดเดรส ส่วนอุปกรณ์อินพุตและอุปกรณ์เอาท์พุตก็มีหมายเลขเฉพาะสำหรับอุปกรณ์หนึ่ง ๆ เช่นเดียวกัน โดยเรียกว่า 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I/O (I/O address)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เมื่อหน่วยประมวลผลต้องการติดต่อกับหน่วยความจำที่ตำแหน่งใด หรือติดต่อกับอุปกรณ์ใดก็จะส่งแอดเดรสของหน่วยความจำนั้น หรือของอุปกรณ์นั้นมา ในการเลือกว่าหมายเลขแอดเดรสที่ส่งมาเป็นของหน่วยความจำหรือของอุปกรณ์อินพุตเอาท์พุตโดยหน่วยประมวลผลจะส่งสัญญาณระบุมาทางสัญญาณในบัสควบคุม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3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การเชื่อมต่อระหว่างอุปกรณ์ต่าง ๆ </a:t>
            </a:r>
            <a:endParaRPr lang="th-TH" altLang="th-TH" b="1" dirty="0">
              <a:solidFill>
                <a:schemeClr val="accent6">
                  <a:lumMod val="40000"/>
                  <a:lumOff val="6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8181339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5.4.1</a:t>
            </a:r>
            <a:r>
              <a:rPr lang="th-TH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ความเป็นมา</a:t>
            </a:r>
            <a:r>
              <a:rPr lang="th-TH" sz="2800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ไมโครโปรเซสเซอร์ตระกูล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เป็นไมโครโปรเซสเซอร์ที่พัฒนาขึ้นโดยบริษัท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Intel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โดยมีการพัฒนามาตั้งแต่รุ่น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4040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ซึ่งเป็นไมโครโปรเซสเซอร์ขนาด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จนกระทั่งในปัจจุบันได้พัฒนาเป็นไมโครโปรเซสเซอร์รุ่น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Pentium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รายละเอียดคร่าว ๆ ของไมโครโปรเซสเซอร์รุ่นต่าง ๆ เป็นดังต่อไปนี้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1.8086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เป็นไมโครโปรเซสเซอร์ขนาด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รุ่นแรกที่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Intel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ผลิตขึ้น  สามารถอ้างหน่วยความจำได้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MByte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มีริจิสเตอร์ภายในขนาด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2.8088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เนื่องจากในขณะนั้นอุปกรณ์ต่าง ๆ โดยมากเป็นอุปกรณ์ขนาด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 บริษัท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Intel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จึงได้ผลิตไมโครโปรเซสเซอร์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8088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ซึ่งมีสถาปัตยกรรมภายในเหมือน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แต่มีการติดต่อกับระบบภายนอกเป็นแบบ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27934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3.80186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ประมวลผลซึ่งเพิ่มการจัดการเกี่ยวกับอุปกรณ์รอบข้างเข้าไปเพื่อให้เป็นหน่วยประมวลผลสำหรับงานควบคุมต่าง ๆ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4.80286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เป็นหน่วยประมวลผลขนาด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บิตที่มีความเร็วในการทำงานสูงขึ้น ขยายขอบเขตการอ้างหน่วยความจำเป็น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MByte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เพิ่มความสามารถในการจัดการหน่วยความจำ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5.80386</a:t>
            </a:r>
            <a:r>
              <a:rPr lang="en-US" sz="2800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เป็นหน่วยประมวลผลขนาด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32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 อ้างหน่วยความจำได้ถึง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กิกะไบต์  มีความสามารถในการจัดการหน่วยความจำที่ซับซ้อน และสามารถใช้หน่วยความจำแบบเสมือนได้ มาตรฐานของชุดคำสั่งและกรรมวิธีในการจัดการหน่วยความจำของหน่วยประมวลผลรุ่นนี้ยังคงใช้เป็นมาตรฐานอยู่จนถึงปัจจุบันนี้  แม้แต่ระบบปฏิบัติการ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Windows 95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ยังสามารถนำมาทำงานได้บนหน่วยประมวลผลรุ่นนี้ แต่จะทำงานได้ช้ามากเท่านั้นเอง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089664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6.80386SX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เป็นหน่วยประมวลผลซึ่งมีสถาปัตยกรรมภายในเหมือน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80386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แต่มีระบบบัสภายนอกเป็น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 หน่วยประมวลผลรุ่นนี้ได้รับการออกแบบขึ้นคล้ายกับ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8088</a:t>
            </a: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7.80486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ได้รับการพัฒนาต่อจากรุ่น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80386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โดยทางบริษัท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Intel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ได้มีการเพิ่มหน่วยประมวลผลเลขทศนิยมเข้าไป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8.80486SX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เป็นหน่วยประมวลผลรุ่น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80486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ซึ่งตัดความสามารถในส่วนของการประมวลผลเลขทศนิยมออก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86053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9</a:t>
            </a:r>
            <a:r>
              <a:rPr lang="en-US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Pentium, Pentium Pro, Pentium II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เป็นหน่วยประมวลผลรุ่นล่าสุดของบริษัท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Intel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มีการเพิ่มความสามารถในการประมวลผลให้สูงขึ้น โดยใช้เทคโนโลยีต่าง ๆ เช่นการประมวลผลแบบไปป์ไลน์  การประมวลผลแบบซูเปอร์สเกลาร์ เป็นต้น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นอกจากไมโครโปรเซสเซอร์ตระกูล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แล้ว ยังมีหน่วยประมวลผลกลางที่ผลิตและพัฒนาโดยบริษัทต่าง ๆ อีกหลายตระกูลเช่น  ตระกูล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68000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PowerPC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ของบริษัทโมโตโรล่าตระกูล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Alpha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ของบริษัท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DEC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และตระกูล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Sparc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ของบริษัท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Sun Microsystem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เป็นต้น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973539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5.4.2</a:t>
            </a:r>
            <a:r>
              <a:rPr lang="th-TH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ลักษณะทั่วไปของไมโครโปรเซสเซอร์ </a:t>
            </a:r>
            <a:r>
              <a:rPr lang="en-US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ระบบบัส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ไมโครโปรเซสเซอร์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มีแอดเดรสบัสขนาด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20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ทำให้สามารอ้างแอรดเดรสได้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เมกะไบต์และมีบัสข้อมูลขนาด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ซึ่งทำให้การอ่านและเขียนข้อมูลครั้งละ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ไบต์  หน่วยประมวลผลทางคณิตศาสตร์และตรรกศาสตร์ภายใน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สามารถประมวลผลได้กับข้อมูลขนาด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 รีจิสเตอร์ภายในไมโครโปรเซสเซอร์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มีขนาด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189266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จัดการหน่วยความจำ</a:t>
            </a:r>
            <a:r>
              <a:rPr lang="th-TH" sz="2800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ภายในหน่วยประมวลผล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มีรีจิสเตอร์ขนาด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แต่มีแอดเดรสบัสขนาด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20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บิต ด้วยสาเหตุดังกล่าวหน่วยประมวลผลจะไม่สามารถเก็บตำแหน่งข้อมูลภายในหน่วยความจำได้ภายในรีจิสเตอร์เพียงตัวเดียว ดังนั้นการจัดเก็บตำแหน่งของข้อมูลภายในหน่วยความจำ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จึงต้องเก็บด้วยรีจิสเตอร์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 ซึ่งมีวิธีการจัดเก็บ แบบ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เซกเมนต์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: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ออฟเซ็ต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segment:offset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แอดเดรสที่แท้จริง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(physical address)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20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จะถูกจัดเก็บด้วยรีจิสเตอร์ขนาด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ตัว ค่าที่เก็บในรีจิสเตอร์ตัวแรกเรียกว่าเซกเมนต์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(segment)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ส่วนค่าที่เก็บในรีจิสเตอร์อีกตัวเรียกว่าออฟเซ็ต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(offset) </a:t>
            </a: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824316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การอ้างถึงตำแหน่งภายในหน่วยความจำแบบเซกเมนต์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ออฟเซ็ตนั้น อาจเปรียบได้เสมือนกับการที่แบ่งหน่วยความจำเป็นส่วนย่อย ๆ โดยส่วนย่อยนี้เรียกว่า เซกเมนต์ การที่มีการอ้างถึงตำแหน่งใด ๆ มักจะอ้างถึงเซกเมนต์ที่ตำแหน่งข้อมูลนั้นอยู่ และระบุระยะห่างของหน่วยความจำที่คิดเทียบกับจุดเริ่มต้นของเซกเมนต์ที่ระบุไป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การแปลงแอดเดรสที่เก็บอยู่ในรูปของ เซกเมนต์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ออฟเซ็ต เป็นแอดเดรสขนาด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20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บิต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มีขั้นตอนดังนี้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. เลื่อนบิตของค่าเซกเมนต์ไปทางซ้าย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 ดังนั้นจากข้อมูล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เราจะได้ข้อมูล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20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ที่มี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บิตทางขวาเป็น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ในทุกหลัก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238509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80728"/>
            <a:ext cx="8571805" cy="1451049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th-TH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บัส </a:t>
            </a:r>
            <a:r>
              <a:rPr lang="en-US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(Bus)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ช่องทางสื่อสาร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อุปกรณ์ต่าง ๆ จะเชื่อมต่อกับโดยผ่านทางกลุ่มของสายสัญญาณ  ที่เราเรียกว่า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บัส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”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อุปกรณ์ต่าง ๆ จะส่งและรับสัญญาณผ่านทางกลุ่มสายสัญญาณชุดเดียวกัน แสดงดังภาพที่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5.2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96883" y="4787410"/>
            <a:ext cx="7635557" cy="80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just"/>
            <a:r>
              <a:rPr lang="th-TH" sz="2800" b="1" kern="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ภาพที่ </a:t>
            </a:r>
            <a:r>
              <a:rPr lang="en-US" sz="2800" b="1" kern="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5.3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แสดงการแปลงแอดเดรสจากแบบเซกเมนต์ 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ออฟเซ็ต </a:t>
            </a:r>
            <a:endParaRPr lang="en-US" sz="2800" dirty="0" smtClean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        </a:t>
            </a:r>
            <a:r>
              <a:rPr lang="th-TH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เป็นแอดเดรส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ขนาด 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20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บิต</a:t>
            </a:r>
            <a:endParaRPr lang="en-US" sz="2800" kern="0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7128792" cy="2160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000903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การเรียนการสอนสัปดาห์ที่ 5</a:t>
            </a:r>
            <a:endParaRPr lang="th-TH" altLang="th-TH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284984"/>
            <a:ext cx="8568952" cy="1752600"/>
          </a:xfrm>
        </p:spPr>
        <p:txBody>
          <a:bodyPr/>
          <a:lstStyle/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หัวข้อเรื่อง</a:t>
            </a:r>
          </a:p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             </a:t>
            </a:r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สถาปัตยกรรมคอมพิวเตอร์เบื้องต้น		  </a:t>
            </a:r>
            <a:r>
              <a:rPr lang="th-TH" sz="40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(</a:t>
            </a:r>
            <a:r>
              <a:rPr lang="en-US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Introduction to computer architecture</a:t>
            </a:r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endParaRPr lang="th-TH" altLang="th-TH" sz="40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 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เ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ช่น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123Ah :  22B6h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แปลงเป็นแอดเดรสขนาด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20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บิตได้ดังนี้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เลื่อนบิตของ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123Ah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ไป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ได้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123A0h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นำ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22B6h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มาบวก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22B6h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       	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จะได้แอดเดรสขนาด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20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บิตคือ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14656h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ในทางกลับกันที่ตำแหน่ง แอดเดรส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14656h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ก็จะสามารถอ้างแบบ เซกเมนต์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ออฟเซ็ต ได้เป็น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123Ah : 22B6h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เช่นเดียวกันแต่ตำแหน่งแอดเดรส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14656h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สามารถอ้างแบบ เซกเมนต์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ออฟเซ็ต  ค่าอื่นก็ได้เช่น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1465h : 0006h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1460h : 0056h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และยังอ้างโดยใช้คู่เซกเมนต์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ออฟเซ็ต คู่อื่น ๆ ได้อีกหลายคู่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315759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80728"/>
            <a:ext cx="8571805" cy="2232248"/>
          </a:xfrm>
        </p:spPr>
        <p:txBody>
          <a:bodyPr/>
          <a:lstStyle/>
          <a:p>
            <a:pPr algn="thaiDist"/>
            <a:r>
              <a:rPr lang="th-TH" sz="2800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ผลจากการใช้การอ้างแอดเดรสแบบ เซกเมนต์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ออฟเซ็ต ทำให้ลักษณะของหน่วยความจำที่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มองเห็นจะมีลักษณะเป็นส่วน ๆ ที่อ้างอิงตามค่าของเซกเมนต์  โดยแต่ละส่วนนี้จะมีขนาดส่วนละ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64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กิโลไบท์ ส่วนของหน่วยความจำขนาด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64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กิโลไบต์นี้เรียกว่า เซกเมนต์  การจัดเรียงตัวของเซกเมนต์ต่าง ๆ ในหน่วยความจำจะจัดเรียงเป็นส่วน ๆ ที่มีการเหลื่อมกัน แสดงได้ดังภาพที่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5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.4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96882" y="5159894"/>
            <a:ext cx="7635557" cy="80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just"/>
            <a:r>
              <a:rPr lang="th-TH" sz="2800" b="1" kern="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ภาพที่ </a:t>
            </a:r>
            <a:r>
              <a:rPr lang="en-US" sz="2800" b="1" kern="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5.4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แสดงลักษณะการเหลื่อมกันของเซกเมนต์</a:t>
            </a:r>
            <a:endParaRPr lang="en-US" sz="2800" kern="0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5112568" cy="194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7785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เนื่องจากการอ้างถึงข้อมูลใด ๆ ในหน่วยความจำของไมโครโปรเซสเซอร์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จะต้องอ้างตำแหน่งเป็นคู่เซกเมนต์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ออฟเซต์ การอ้างถึงข้อมูลในตำแหน่งต่าง ๆ อาจทำได้ยุ่งยากเพราะต้องมีการระบุทั้งเซกเมนต์และออฟเซ็ต ในไมโครโปรเซสเซอร์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จึงได้ออกแบบรีจิสเตอร์พิเศษขึ้น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ตัวเพื่อใช้เก็บค่าของเซกเมนต์ต่าง ๆ ที่กำลังใช้งานอยู่ในขณะนั้น กลุ่มของรีจิสเตอร์นั้นเรียกว่า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เซกเมนต์รีจิสเตอร์</a:t>
            </a:r>
            <a:r>
              <a:rPr lang="th-TH" sz="2800" b="1" i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ซึ่งได้แก่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CS (Code segment)  DS (Data segment)  ES (Extra segment)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SS (Stack segment) </a:t>
            </a: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061090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เซกเมนต์รีจิสเตอร์ทั้ง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ตัวนี้จะใช้ประกอบกับค่าออฟเซ็ตต่าง ๆ เพื่อระบุตำแหน่งของโปรแกรม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(code)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(data)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และแสต็ก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(stack)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ES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มีหน้าที่เก็บเซกเมนต์ของข้อมูลที่ใช้ในการสั่งงานคำสั่งพิเศษบางประเภท เช่น คำสั่งเกี่ยวกับข้อความ ดังนั้นจะเห็นได้ว่า ถึงแม้ไมโครโปรเซสเซอร์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จะสามารถมองหน่วยความจำได้รวมถึง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เมกะไบต์ แต่โปรแกรมที่ทำงานอยู่จะมองเห็นหน่วยความจำได้พร้อม ๆ กันแค่เพียง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เซกเมนต์เท่านั้น  นั่นคือ เซกเมนต์ของโปรแกรม เซกเมนต์ของข้อมูล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เซกเมนต์  และ เซกเมนต์ของแสต็ก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90354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แสต็ก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(Stack)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ภายในหน่วยความจำของระบบไมโครโปรเซสเซอร์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จะมีหน่วยความจำส่วนหนึ่งที่ถูกกันเนื้อที่ไว้สำหรับเป็น แสต็กโดยเซกเมนต์ของแสต็กจะถูกชี้โดยรีจิสเตอร์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ลักษณะเฉพาะของหน่วยความจำแบบแสต็กคือการที่ระบบจะเก็บข้อมูลและอ่านข้อมูลออกไปแบบ เข้าก่อน ออกทีหลัง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(First In Last Out : FILO)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โดยอาจมองลักษณะเหมือนการวางซ้อนข้อมูลเหมือนซ้อนจาน ข้อมูลที่ถูกนำมาเก็บก่อนจะอยู่ทางด้านล่าง ข้อมูลถัดไปจะวางซ้อนอยู่ด้านบน ข้อมูลที่อยู่ทางด้านล่างจะไม่สามารถอ่านออกไปได้ถ้ามีข้อมูลอื่นที่เก็บทีหลังและยังไม่ได้อ่านออกไป ระบบจะใช้แสต็กในการเรียกโปรแกรมย่อยเป็นส่วยใหญ่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219143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5.4.3</a:t>
            </a:r>
            <a:r>
              <a:rPr lang="th-TH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รายละเอียดของส่วนประกอบภายในไมโครโปรเซสเซอร์</a:t>
            </a:r>
            <a:endParaRPr lang="en-US" sz="2800" dirty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b="1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ประมวลผลทางคณิตศาสตร์และตรรกศาสตร์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(ALU</a:t>
            </a:r>
            <a:r>
              <a:rPr lang="en-US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pPr algn="thaiDist"/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ไมโครโปรเซสเซอร์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มี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ALU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ที่สามารถประมวลผลได้ครั้งละ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  ด้วยความสามารถในการประมวลผลที่ละ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บิตนี้ ทำให้เราเรียกไมโครโปรเซสเซอร์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ว่าเป็นไมโครโปรเซสเซอร์ขนาด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หน่วยความจำ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ชั่วคราว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รีจิสเตอร์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- Register)</a:t>
            </a:r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รีจิสเตอร์ใน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มีทั้งขนาด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โดยจะแบ่งเป็นกลุ่ม ๆ ได้ดังนี้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9990627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1.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รีจิสเตอร์สำหรับใช้งานทั่วไป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(General-Purpose Registers)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รีจิสเตอร์ในกลุ่มนี้ ผู้เขียนโปรแกรมสามารถนำไปใช้งานได้ตามความต้องการ โดยในกลุ่มนี้จะมีรีจิสเตอร์ที่ใช้ขนาด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อยู่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ตัว โดยรีจิสเตอร์ขนาด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ทั้ง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ตัวจะแบ่งได้เป็นรีจิสเตอร์ขนาด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บิตอีก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ตัว  รีจิสเตอร์ขนาด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บิตและคู่รีจิสเตอร์ขนาด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มีดังต่อไปนี้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073273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7544" y="5328270"/>
            <a:ext cx="7635557" cy="80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ctr"/>
            <a:r>
              <a:rPr lang="th-TH" sz="28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รีจิสเตอร์ขนาด </a:t>
            </a:r>
            <a:r>
              <a:rPr lang="en-US" sz="28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28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บิตและคู่รีจิสเตอร์ขนาด </a:t>
            </a:r>
            <a:r>
              <a:rPr lang="en-US" sz="28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บิต </a:t>
            </a:r>
            <a:endParaRPr lang="en-US" sz="2800" b="1" kern="0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396044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61885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2. รีจิสเตอร์สำหรับอ้างอิง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(Index Register)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ไมโครโปรเซสเซอร์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มีรีจิสเตอร์สำหรับอ้างอิง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ตัว คือ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SI (Source Index)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DI (Destination Index)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รีจิสเตอร์ในกลุ่มนี้ใช้สำหรับการอ้างตำแหน่งแบบอ้างอิงและใช้ในคำสั่งที่เกี่ยวกับข้อความ  แต่ผู้ใช้สามารถนำไปใช้งานทั่วไปได้ด้วยเช่นกัน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 รีจิสเตอร์สำหรับการชี้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(Pointer Register)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รีจิสเตอร์กลุ่มนี้คือ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BP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รีจิสเตอร์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SP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ใช้ประกอบกับรีจิสเตอร์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มีหน้าที่ชี้ตำแน่งปัจจุบันของแสต็ก โดยรีจิสเตอร์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BP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ส่วนใหญ่จะใช้เพื่อชี้ตำแห่นงของแสต็กส่วนของการส่งพารามิเตอร์นิยมใช้ในส่วนโปรแกรมย่อย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259133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 เซกเมนต์รีจิสเตอร์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(segment register)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เซกเมนต์รีจิสเตอร์ทั้ง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ตัวคือ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CS  DS  ES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SS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ใช้ประกอบกับค่าของออฟเซ็ตเพื่อชี้ตำแหน่งของโปรแกรมข้อมูลปรกติ  ข้อมูลพิเศษและแสต็ก ตามลำดับ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แฟล็ก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(flag)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ไมโครโปรเซสเซอร์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จะเก็บลักษณะของผลลัพธ์ของการคำนวณทางคณิตศาสตร์ไว้ใน แฟล็ก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 รีจิสเตอร์อื่น ๆ ของระบบ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นอกจากรีจิสเตอร์ต่าง ๆ ที่ผู้ใช้สามารถกำหนดและใช้งานได้แล้ว ยังมีรีจิสเตอร์อีกกลุ่มหนึ่งซึ่งผู้เขียนโปรแกรมไม่สามารถเรียกใช้ได้ รีจิสเตอร์ในกลุ่มนี้ เช่น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ซึ่งเป็นรีจิสเตอร์ที่ใช้ประกอบกับ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เพื่อชี้ตำแหน่งของคำสั่งที่จะทำงานต่อไปหรือ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ซึ่งรีจิสเตอร์ที่เก็บคำสั่งปัจจุบันที่ไมโครโปรเซสเซอร์อ่าน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(fetch)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ขึ้นมาจากหน่วยความจำ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2205081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5862"/>
            <a:ext cx="9144000" cy="4763417"/>
          </a:xfrm>
        </p:spPr>
        <p:txBody>
          <a:bodyPr/>
          <a:lstStyle/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1.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ประมวลผล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กลางและหน่วยความจำ </a:t>
            </a: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2.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เชื่อมต่อระหว่างอุปกรณ์ต่าง ๆ และของระบบไมโครโปรเซสเซอร์ตระกูล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3.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คอมพิวเตอร์ประกอบด้วยหน่วยประมวลผลกลาง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(CPU)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หน่วยความจำ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(Memory)  </a:t>
            </a:r>
            <a:endParaRPr lang="en-US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4.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อุปกรณ์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รับข้อมูล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(Input Units)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และอุปกรณ์แสดงผล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(Output Unit) </a:t>
            </a:r>
            <a:endParaRPr lang="en-US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5.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เชื่อมโยงของอุปกรณ์ต่าง ๆ และโครงสร้างภายใน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ของอุปกรณ์ต่าง ๆ 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alt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เนื้อหาที่สอน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5.4.4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โหมดการอ้างแอดเดรส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ไมโครโปรเซสเซอร์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สามารถอ้างถึงข้อมูลได้หลายแบบ  โดยวิธีการต่าง ๆ 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อ้างถึงข้อมูลนั้น เรารวมเรียกว่า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โหมดการอ้างแอดเดรส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(Addressing mode)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ซึ่งรูปแบบที่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อ้างถึงข้อมูลนั้นแบ่งเป็นกลุ่ม ๆ ได้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กลุ่มใหญ่ ๆ  คือ กลุ่มที่อ้างถึงข้อมูลในรีจิสเตอร์  กลุ่มที่อ้างถึงข้อมูลที่ระบุในคำสั่ง และกลุ่มที่อ้างถึงข้อมูลในหน่วยความจำ เป็นต้น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979187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5.4.5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การอินเตอร์รัพท์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(Interrupt)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การอินเตอร์รัพท์หรือการขัดจังหวะ คือการสั่งให้หน่วยประมวลผลหยุดการทำงานชั่วคราว แล้วกระโดดไปทำงานบางอย่างเพื่อตอบสนองการขัดจังหวะนั้น ตัวอย่างของการขัดจังหวะ เช่น  อุปกรณ์บางชิ้นได้รับข้อมูล หรือ ข้อมูลได้รับเขียนเก็บลงในฮาร์ดดิสก์เรียบร้อยแล้ว เป็นต้น เมื่อหน่วยประมวลผลตอบสนองการขัดจะหวะเรียบร้อยแล้ว ก็จะคืนสู่สถานะเดิมและกลับไปประมวลผลงานเก่าที่ประมวลผลค้างไว้ เสมือนไม่มีอะไรเกิดขึ้น  การขัดจังหวะนี้มี 2 ประเภทคือ ซอฟต์แวร์อินเตอร์รัพท์  และฮาร์ดแวร์อินเตอร์รัพท์  นิยมใช้ซอฟต์แวร์อินเตอร์รัพท์ในการเรียกใช้การบริการต่าง ๆ ของระบบ  ส่วนฮาร์ดแวร์อินเตอร์รัพท์จะนิยมใช้ในการแจ้งการเปลี่ยนสถานะของอุปกรณ์อินพุตเอาท์พุตต่าง ๆ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137832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5.4.6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สถาปัตยกรรมของระบบคอมพิวเตอร์สมัยใหม่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เทคโนโลยีของสถาปัตยกรรมคอมพิวเตอร์สมัยใหม่ได้พัฒนาไปอย่างรวดเร็วมาก  เครื่องคอมพิวเตอร์ที่ใช้ในปัจจุบันมีประสิทธิภาพมากกว่าเครื่องคอมพิวเตอร์เมื่อ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2-3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ปีก่อนหลายเท่า ทั้งนี้เนื่องจากมีการวิจัยและสร้างหน่วยประมวลผลกลางและระบบคอมพิวเตอร์ที่มีประสิทธิภาพสูงขึ้นมาก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461460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เทคโนโลยี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ของหน่วยประมวลผลกลาง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					</a:t>
            </a:r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หน่วยประมวลผลแบบ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RISC</a:t>
            </a:r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ชุดคำสั่งของหน่วยประมวลผลยุคเก่ามีลักษณะเป็นแบบ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CISC : Complex Instruction Set Computer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นั่นคือชุดคำสั่งจะหนึ่ง ๆ จะมีความซับซ้อนมาก  การที่ชุดคำสั่งซับซ้อนทำให้การออกแบบส่วนควบคุมภายในหน่วยประมวลผลทำได้ยาก ในปัจจุบันหน่วยประมวลผลต่าง ๆ ได้เปลี่ยนแนวทางในการพัฒนาไปเป็นแบบ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RISC : Reduced Instruction Set Computer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โดยเน้นชุดคำสั่งที่มีความซับซ้อนน้อยลง แต่มีความเร็วในการทำงานสูงขึ้น  การทำให้ชุดคำสั่งมีรูปแบบที่ง่ายขึ้นทำให้การออกแบบส่วนควบคุมทำได้ง่ายขึ้นและยังสามารถใช้วิธีการแบบไปป์ไลน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(Pipeline)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และซูปเปอร์สเกลาร์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(Superscalar)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ในการเพิ่มประสิทธิภาพของหน่วยประมวลผลได้ง่ายขึ้นด้วย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240323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2. ไปป์ไลน์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(Pipeline)</a:t>
            </a:r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หน่วยประมวลผลรุ่นใหม่จะมีการประมวลผลแบบไปป์ไลน์ ซึ่งจะมีการ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fetch  decode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execute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คำสั่งที่เหลื่อมเวลากัน แสดงได้ดังภาพที่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5.5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การประมวลผลเหลื่อมกันนี้ทำให้ประสิทธิภาพของการประมวลผลสูงขึ้นมาก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43608" y="5301208"/>
            <a:ext cx="7635557" cy="80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just"/>
            <a:r>
              <a:rPr lang="th-TH" sz="2800" b="1" kern="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ภาพที่ </a:t>
            </a:r>
            <a:r>
              <a:rPr lang="en-US" sz="2800" b="1" kern="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5.5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แสดงการทำงานแบบไปป์ไลน์เทียบกับการทำงานแบบปกติ</a:t>
            </a:r>
            <a:endParaRPr lang="en-US" sz="2800" kern="0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6990424" cy="27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97590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ซูเปอร์สเกลาร์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(Superscalar)</a:t>
            </a:r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ในหน่วยประมวลผลที่มีประสิทธิภาพสูงบางรุ่น จะประมวลผลชุดคำสั่งหลายชุดคำสั่งได้พร้อมกัน การที่หน่วยประมวลผลประมวลผลคำสั่งได้หลายชุดพร้อมกันนี้เรียกว่า ซูเปอร์สเกลาร์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52926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บัสสมัยใหม่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ระบบคอมพิวเตอร์สมัยก่อน หน่วยประมวลผลมีความเร็วในการประมวลผลไม่มากนักทำให้การโอนย้ายข้อมูลระหว่างหน่วยประมวลผลกับหน่วยความจำกระทำได้โดยไม่ก่อให้เกิดการเสียเวลา แต่การพัฒนาของหน่วยประมวลผลเป็นไปอย่างรวดเร็วกว่าการพัฒนาของหน่วยความจำมากทำให้ปัจจุบันอัตราการประมวลผลของหน่วยประมวลผลสูงกว่าอัตราการโอนย้ายข้อมูลระหว่าหน่วยประมวลผลกับหน่วยความจำมาก ซึ่งสถานการณ์เช่นนี้ก่อให้เกิดปัญหาในรูปแบบคอขวด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(Bottleneck problem)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ขึ้นนั่นคือจุดเชื่อมต่อระหว่างหน่วยความจำกับหน่วยประมวลผลทำให้ประสิทธิภาพของระบบลดลง ซึ่งเรียกคอขวดระหว่างหน่วยประมวลผลกับหน่วยความจำว่า คอขวดของวอนนอยแมน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(von Neumann Bottleneck)</a:t>
            </a: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253576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328592"/>
          </a:xfrm>
        </p:spPr>
        <p:txBody>
          <a:bodyPr/>
          <a:lstStyle/>
          <a:p>
            <a:pPr algn="thaiDist"/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วิธีการแก้ปัญหานี้คือ การใช้หน่วยความจำที่มีความเร็วสูงและขนาดเล็กมาเป็นบัฟเฟอร์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ที่พักข้อมูลชั่วคราว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ระหว่างหน่วยความจำและหน่วยประมวลผล  หน่วยความจำที่มีความเร็วสูงนี้เรียกว่า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หน่วยความจำแคช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(cache memory)</a:t>
            </a:r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ในหน่วยประมวลผลปัจจุบันหลายรุ่น ได้มีการบรรจุหน่วยความจำแคชลงไปภายในไมโครโปรเซสเซอร์ด้วย ลักษณะของบัสที่มีการใช้หน่วยความจำแคช แสดงได้ดังภาพที่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5.6</a:t>
            </a: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สถาปัตยกรรมของระบบไมโครโปรเซสเซอร์ตระกูล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669" y="3429000"/>
            <a:ext cx="459105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43608" y="5301208"/>
            <a:ext cx="7635557" cy="80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r>
              <a:rPr lang="th-TH" sz="2800" b="1" kern="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ภาพที่ </a:t>
            </a:r>
            <a:r>
              <a:rPr lang="en-US" sz="2800" b="1" kern="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5.6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แสดงลักษณะของบัสที่มีการใช้หน่วยความจำแคช</a:t>
            </a:r>
            <a:endParaRPr lang="en-US" sz="28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2328837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5104"/>
            <a:ext cx="8604448" cy="609600"/>
          </a:xfrm>
        </p:spPr>
        <p:txBody>
          <a:bodyPr/>
          <a:lstStyle/>
          <a:p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สรุป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764704"/>
            <a:ext cx="828092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thaiDist"/>
            <a:r>
              <a:rPr lang="en-US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สถาปัตยกรรม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ไมโคร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(Micro Architecture)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เป็นลักษณะของ เครื่องคอมพิวเตอร์ส่วนใหญ่ที่มีการใช้งานมาตั้งแต่ยุคเริ่มต้น จนถึงยุคปัจจุบัน ได้รับการออกแบบโครงสร้างและการทำงานโดยจอนวอนนิวแมน(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John Von Neumann )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ซึ่งเป็นผู้นำในการออกแบบเครื่องคอมพิวเตอร์ โดยเครื่องคอมพิวเตอร์ ที่เขาได้ออกแบบ มีส่วนประกอบที่สำคัญ 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อย่างด้วยกันคือ </a:t>
            </a:r>
            <a:endParaRPr lang="en-US" sz="2800" dirty="0" smtClean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514350" indent="-514350" algn="thaiDist">
              <a:buAutoNum type="arabicPeriod"/>
            </a:pPr>
            <a:r>
              <a:rPr lang="th-TH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ประมวลผลกลาง (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Central Processing Unit) </a:t>
            </a:r>
            <a:endParaRPr lang="en-US" sz="2800" dirty="0" smtClean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514350" indent="-514350" algn="thaiDist">
              <a:buAutoNum type="arabicPeriod"/>
            </a:pPr>
            <a:r>
              <a:rPr lang="th-TH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หน่วยความจำ</a:t>
            </a:r>
            <a:r>
              <a:rPr lang="en-US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(Main Memory</a:t>
            </a:r>
            <a:r>
              <a:rPr lang="en-US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pPr marL="514350" indent="-514350" algn="thaiDist">
              <a:buAutoNum type="arabicPeriod"/>
            </a:pPr>
            <a:r>
              <a:rPr lang="th-TH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เชื่อมต่ออุปกรณ์ภายนอก (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Input/Output) </a:t>
            </a:r>
            <a:endParaRPr lang="en-US" sz="2600" dirty="0">
              <a:solidFill>
                <a:schemeClr val="tx1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9471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5104"/>
            <a:ext cx="8604448" cy="609600"/>
          </a:xfrm>
        </p:spPr>
        <p:txBody>
          <a:bodyPr/>
          <a:lstStyle/>
          <a:p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สรุป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764704"/>
            <a:ext cx="828092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thaiDist"/>
            <a:r>
              <a:rPr lang="en-US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การทำงานของหน่วยประมวลผลกลางก็จะคล้ายกับการทำงานกับหน่วยความจำ ทั้งนี้เพราะทั้งหน่วยความจำและอุปกรณ์ภายนอก เมื่อมีการทำงานกับหน่วยประมวลผลกลางก็มีลักษณะของการเรียกใช้ข้อมูลและนำ ข้อมูลไปเก็บ ต่างกันเพียงสถานที่ และ วิธีการเข้าถึงเท่านั้น บัสของระบบ หน่วยงานต่าง ๆ ภายในเครื่องคอมพิวเตอร์นั้น ต่อเชื่อเข้าด้วยกันดัวยระบบบัส สำหรับโปรเซสเซอร์ในตระกูล 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80x86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มีด้วยกัน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3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กลุ่มอันได้แก่ </a:t>
            </a:r>
            <a:endParaRPr lang="en-US" sz="2800" dirty="0" smtClean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514350" indent="-514350" algn="thaiDist">
              <a:buAutoNum type="arabicPeriod"/>
            </a:pPr>
            <a:r>
              <a:rPr lang="th-TH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ดาต้า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บัส (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Data Bus</a:t>
            </a:r>
            <a:r>
              <a:rPr lang="th-TH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  <a:endParaRPr lang="en-US" sz="2800" dirty="0" smtClean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514350" indent="-514350" algn="thaiDist">
              <a:buAutoNum type="arabicPeriod"/>
            </a:pPr>
            <a:r>
              <a:rPr lang="th-TH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แอดเดรส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บัส (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Address Bus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endParaRPr lang="en-US" sz="2800" dirty="0" smtClean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514350" indent="-514350" algn="thaiDist">
              <a:buAutoNum type="arabicPeriod"/>
            </a:pPr>
            <a:r>
              <a:rPr lang="th-TH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คอม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โทรลบัส (</a:t>
            </a:r>
            <a:r>
              <a:rPr lang="en-US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Control Bus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 เป็นต้น</a:t>
            </a:r>
            <a:endParaRPr lang="en-US" sz="2600" dirty="0">
              <a:solidFill>
                <a:schemeClr val="tx1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8082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หน่วย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ประมวลผลกลางมีหน้าที่ประมวลผลข้อมูลต่าง ๆ ในระบบคอมพิวเตอร์  โดยหน่วยประมวลผลกลางจะทำงานตามโปรแกรมที่ระบุโดยผู้ใช้   ขั้นตอนการทำงานของหน่วยประมวลผลกลางมีลักษณะเป็นวงรอบ  โดยขั้นแรกหน่วยประมวลผลกลางจะอ่านคำสั่งจากหน่วยความจำ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(fetch)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จากนั้นหน่วยประมวลผลกลางจะตีความคำสั่งนั้น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(decode)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และในขั้นตอนสุดท้ายหน่วยประมวลผลกลางก็จะประมวลผลตามคำสั่งที่อ่านเข้ามา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(execute)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เมื่อทำงานเสร็จหน่วยประมวลผลก็จะเริ่มอ่านคำสั่งเข้ามาอีกครั้ง ขั้นตอนดังกล่าวมีลักษณะ แสดงได้ดังภาพที่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5.1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.1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หน่วยประมวลผลกลาง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502138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จบการเรียนการสอน</a:t>
            </a:r>
            <a:endParaRPr lang="th-TH" altLang="th-TH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212976"/>
            <a:ext cx="7315200" cy="792088"/>
          </a:xfrm>
        </p:spPr>
        <p:txBody>
          <a:bodyPr/>
          <a:lstStyle/>
          <a:p>
            <a:r>
              <a:rPr lang="th-TH" altLang="th-TH" sz="4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สัปดาห์ที่ </a:t>
            </a:r>
            <a:r>
              <a:rPr lang="en-US" altLang="th-TH" sz="4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5</a:t>
            </a:r>
            <a:endParaRPr lang="th-TH" alt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หน่วย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ประมวลผลกลางมีหน้าที่ประมวลผลข้อมูลต่าง ๆ ในระบบคอมพิวเตอร์  โดยหน่วยประมวลผลกลางจะทำงานตามโปรแกรมที่ระบุโดยผู้ใช้   ขั้นตอนการทำงานของหน่วยประมวลผลกลางมีลักษณะเป็นวงรอบ  โดยขั้นแรกหน่วยประมวลผลกลางจะอ่านคำสั่งจากหน่วยความจำ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(fetch)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จากนั้นหน่วยประมวลผลกลางจะตีความคำสั่งนั้น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(decode)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และในขั้นตอนสุดท้ายหน่วยประมวลผลกลางก็จะประมวลผลตามคำสั่งที่อ่านเข้ามา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(execute)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เมื่อทำงานเสร็จหน่วยประมวลผลก็จะเริ่มอ่านคำสั่งเข้ามาอีกครั้ง ขั้นตอนดังกล่าวมีลักษณะ แสดงได้ดังภาพที่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5.1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.1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หน่วยประมวลผลกลาง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74329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82679" y="4177811"/>
            <a:ext cx="7001689" cy="609600"/>
          </a:xfrm>
        </p:spPr>
        <p:txBody>
          <a:bodyPr/>
          <a:lstStyle/>
          <a:p>
            <a:pPr algn="just"/>
            <a:r>
              <a:rPr lang="th-TH" sz="28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ภาพที่ </a:t>
            </a:r>
            <a:r>
              <a:rPr lang="en-US" sz="28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5.1</a:t>
            </a:r>
            <a:r>
              <a:rPr lang="th-TH" sz="28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แสดงขั้นตอนการทำงานของหน่วยประมวลผล</a:t>
            </a:r>
            <a:endParaRPr lang="en-US" sz="28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87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8"/>
            <a:ext cx="4752528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3601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ชุดคำสั่งของคอมพิวเตอร์ โดยทั่วไปจะประกอบด้วยส่วนย่อย ๆ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ส่วนคือ  ส่วน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Opcode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ซึ่งเป็นส่วนที่ระบุประเภทของการประมวลผล  และส่วน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Operand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ซึ่งเป็นส่วนที่ระบุข้อมูลสำหรับการประมวลผลตามที่ระบุใน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opcode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โดยปกติแล้วมักนิยมใช้ไมโครโปรเซสเซอร์ทำหน้าที่เป็นหน่วยประมวลผลกลางในระบบคอมพิวเตอร์ ดังนั้นเมื่อมีการอ้างถึงไมโครโปรเซสเซอร์จะอ้างถึงหน้าที่ในหน่วยประมวลผลกลาง  โดยคำสองคำนี้อาจใช้แทนกันได้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.1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หน่วยประมวลผลกลาง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90395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การเก็บข้อมูลในหน่วยความจำมีหน่วยที่เล็กที่สุดในการเก็บข้อมูลคือบิต  แต่ในการเรียกข้อมูลจากหน่วยความจำนั้นจะกระทำในรูปของข้อมูลที่มีขนาดใหญ่กว่า คือจะมีขนาด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หรือ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ไบท์ ภายในหน่วยความจำของระบบคอมพิวเตอร์หนึ่ง ๆ จะประกอบด้วยหน่วยย่อย ๆ ขนาด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บิตเหล่านี้อยู่มากมาย แต่ละหน่วยย่อย ๆ จะมีหมายเลขเฉพาะตัว เพื่อให้หน่วยประมวลผลสามารถใช้อ้างถึงเมื่อจะอ่านหรือเขียนข้อมูลลงไปในหน่วยย่อยหน่วยนั้นได้  จะต้องระบุหมายเลขซึ่งเรียกว่า </a:t>
            </a:r>
            <a:r>
              <a:rPr lang="th-TH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แอดเดรส </a:t>
            </a:r>
            <a:r>
              <a:rPr lang="en-US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(Address)</a:t>
            </a:r>
            <a:r>
              <a:rPr lang="en-US" sz="2800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ของข้อมูลชิ้นนั้นให้ได้ด้วย 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5.2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หน่วยความจำ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78525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80728"/>
            <a:ext cx="8571805" cy="1451049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th-TH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บัส </a:t>
            </a:r>
            <a:r>
              <a:rPr lang="en-US" sz="2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(Bus)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ช่องทางสื่อสาร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อุปกรณ์ต่าง ๆ จะเชื่อมต่อกับโดยผ่านทางกลุ่มของสายสัญญาณ  ที่เราเรียกว่า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บัส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”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อุปกรณ์ต่าง ๆ จะส่งและรับสัญญาณผ่านทางกลุ่มสายสัญญาณชุดเดียวกัน แสดงดังภาพที่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5.2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5.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3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การเชื่อมต่อระหว่างอุปกรณ์ต่าง ๆ </a:t>
            </a:r>
            <a:endParaRPr lang="th-TH" altLang="th-TH" b="1" dirty="0">
              <a:solidFill>
                <a:schemeClr val="accent6">
                  <a:lumMod val="40000"/>
                  <a:lumOff val="6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96883" y="4787411"/>
            <a:ext cx="700168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just"/>
            <a:r>
              <a:rPr lang="th-TH" sz="2800" b="1" kern="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ภาพที่ </a:t>
            </a:r>
            <a:r>
              <a:rPr lang="en-US" sz="2800" b="1" kern="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5.2 </a:t>
            </a:r>
            <a:r>
              <a:rPr lang="th-TH" sz="28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แสดง</a:t>
            </a:r>
            <a:r>
              <a:rPr lang="th-TH" sz="28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การเชื่อมต่อของอุปกรณ์ต่าง ๆ  ผ่านระบบบัส</a:t>
            </a:r>
            <a:endParaRPr lang="en-US" sz="2800" kern="0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39" y="2564356"/>
            <a:ext cx="7416824" cy="194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92587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presentation- Access 2003—Get to know Access">
  <a:themeElements>
    <a:clrScheme name="งานนำเสนอการฝึกอบรม- Access 2003—ทำความรู้จักกับ Access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งานนำเสนอการฝึกอบรม- Access 2003—ทำความรู้จักกับ Acce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lnDef>
  </a:objectDefaults>
  <a:extraClrSchemeLst>
    <a:extraClrScheme>
      <a:clrScheme name="งานนำเสนอการฝึกอบรม- Access 2003—ทำความรู้จักกับ Acc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4">
        <a:dk1>
          <a:srgbClr val="7B7A8E"/>
        </a:dk1>
        <a:lt1>
          <a:srgbClr val="FFFFFF"/>
        </a:lt1>
        <a:dk2>
          <a:srgbClr val="9B9AB3"/>
        </a:dk2>
        <a:lt2>
          <a:srgbClr val="FF6600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Access 2003—Get to know Access</Template>
  <TotalTime>752</TotalTime>
  <Words>3511</Words>
  <Application>Microsoft Office PowerPoint</Application>
  <PresentationFormat>On-screen Show (4:3)</PresentationFormat>
  <Paragraphs>235</Paragraphs>
  <Slides>40</Slides>
  <Notes>40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Training presentation- Access 2003—Get to know Access</vt:lpstr>
      <vt:lpstr>Microcomputer and Assembly Language</vt:lpstr>
      <vt:lpstr>การเรียนการสอนสัปดาห์ที่ 5</vt:lpstr>
      <vt:lpstr>เนื้อหาที่สอน</vt:lpstr>
      <vt:lpstr>5.1 หน่วยประมวลผลกลาง</vt:lpstr>
      <vt:lpstr>5.1 หน่วยประมวลผลกลาง</vt:lpstr>
      <vt:lpstr>ภาพที่ 5.1  แสดงขั้นตอนการทำงานของหน่วยประมวลผล</vt:lpstr>
      <vt:lpstr>5.1 หน่วยประมวลผลกลาง</vt:lpstr>
      <vt:lpstr>5.2 หน่วยความจำ</vt:lpstr>
      <vt:lpstr>5.3 การเชื่อมต่อระหว่างอุปกรณ์ต่าง ๆ </vt:lpstr>
      <vt:lpstr>5.3 การเชื่อมต่อระหว่างอุปกรณ์ต่าง ๆ </vt:lpstr>
      <vt:lpstr>5.3 การเชื่อมต่อระหว่างอุปกรณ์ต่าง ๆ 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5.4 สถาปัตยกรรมของระบบไมโครโปรเซสเซอร์ตระกูล 80x86</vt:lpstr>
      <vt:lpstr>สรุป</vt:lpstr>
      <vt:lpstr>สรุป</vt:lpstr>
      <vt:lpstr>จบการเรียนการสอน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Microsoft® Office  Access 2003</dc:title>
  <dc:creator>Mooky</dc:creator>
  <cp:lastModifiedBy>juthawut chantharamalee</cp:lastModifiedBy>
  <cp:revision>127</cp:revision>
  <dcterms:created xsi:type="dcterms:W3CDTF">2015-03-31T16:40:18Z</dcterms:created>
  <dcterms:modified xsi:type="dcterms:W3CDTF">2015-04-29T06:39:44Z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TC100868571054</vt:lpwstr>
  </property>
</Properties>
</file>