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54" r:id="rId2"/>
    <p:sldId id="269" r:id="rId3"/>
    <p:sldId id="390" r:id="rId4"/>
    <p:sldId id="458" r:id="rId5"/>
    <p:sldId id="537" r:id="rId6"/>
    <p:sldId id="574" r:id="rId7"/>
    <p:sldId id="575" r:id="rId8"/>
    <p:sldId id="576" r:id="rId9"/>
    <p:sldId id="577" r:id="rId10"/>
    <p:sldId id="578" r:id="rId11"/>
    <p:sldId id="579" r:id="rId12"/>
    <p:sldId id="580" r:id="rId13"/>
    <p:sldId id="581" r:id="rId14"/>
    <p:sldId id="582" r:id="rId15"/>
    <p:sldId id="584" r:id="rId16"/>
    <p:sldId id="585" r:id="rId17"/>
    <p:sldId id="583" r:id="rId18"/>
    <p:sldId id="586" r:id="rId19"/>
    <p:sldId id="587" r:id="rId20"/>
    <p:sldId id="589" r:id="rId21"/>
    <p:sldId id="590" r:id="rId22"/>
    <p:sldId id="591" r:id="rId23"/>
    <p:sldId id="592" r:id="rId24"/>
    <p:sldId id="593" r:id="rId25"/>
    <p:sldId id="594" r:id="rId26"/>
    <p:sldId id="595" r:id="rId27"/>
    <p:sldId id="598" r:id="rId28"/>
    <p:sldId id="597" r:id="rId29"/>
    <p:sldId id="599" r:id="rId30"/>
    <p:sldId id="600" r:id="rId31"/>
    <p:sldId id="601" r:id="rId32"/>
    <p:sldId id="602" r:id="rId33"/>
    <p:sldId id="603" r:id="rId34"/>
    <p:sldId id="604" r:id="rId35"/>
    <p:sldId id="605" r:id="rId36"/>
    <p:sldId id="608" r:id="rId37"/>
    <p:sldId id="573" r:id="rId38"/>
    <p:sldId id="609" r:id="rId39"/>
    <p:sldId id="610" r:id="rId40"/>
    <p:sldId id="405" r:id="rId41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66"/>
    <a:srgbClr val="FF00FF"/>
    <a:srgbClr val="66FFCC"/>
    <a:srgbClr val="FF3399"/>
    <a:srgbClr val="FFFF99"/>
    <a:srgbClr val="FFFFCC"/>
    <a:srgbClr val="00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88" d="100"/>
          <a:sy n="88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72DD2271-3BDB-48C9-9C6D-1E95C7EA722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38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4F12BECD-5839-49DB-A758-B223667587A3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233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F3723-5086-48A0-A36F-136ECA6977E1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616B-7BC8-4603-B862-5ADB3B67135A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EA104-47E3-4851-9323-3653535ED662}" type="slidenum">
              <a:rPr lang="en-US" altLang="th-TH"/>
              <a:pPr/>
              <a:t>40</a:t>
            </a:fld>
            <a:endParaRPr lang="th-TH" altLang="th-TH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49263"/>
            <a:ext cx="5683250" cy="7797800"/>
          </a:xfrm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CA47F2-37D0-4144-823F-61B21A750E09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914E-7988-44E6-834C-529D0621FF1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82924720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68A6-6D1B-402E-84F9-557695C9FC0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503703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ชื่อเรื่อง เนื้อหา 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C862E-2412-4A4C-A128-EFB0951550C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763294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8C1D51-CF4A-4AA8-B87B-7D181969983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9358289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24C5-D84E-4C45-B30F-CD6D6CB3E04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3253712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9761-1433-495B-BB55-5E2708D6C2E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735258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1A4F-FD51-45D1-80B1-90DAEE1181B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7589693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B377-8450-4199-8424-2925D79D82D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798031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953E-3851-42DF-9DA5-504F3C05904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5314850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FCE7-7E3D-4656-96B4-4EC2DD73460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49806685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7E7A8-5217-4FC6-A971-1573CCDF6D1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5001786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8BF03-7B38-4F2E-87BD-06C07F007A9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8777936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cs typeface="Angsana New" charset="-34"/>
              </a:defRPr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58161C60-1DB6-417A-A9CA-E2F9982FE957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4" y="2219325"/>
            <a:ext cx="7151563" cy="1470025"/>
          </a:xfrm>
        </p:spPr>
        <p:txBody>
          <a:bodyPr/>
          <a:lstStyle/>
          <a:p>
            <a:pPr algn="l"/>
            <a:r>
              <a:rPr lang="en-IE" altLang="th-TH" sz="4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</a:t>
            </a:r>
            <a:endParaRPr lang="th-TH" altLang="th-TH" sz="4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5550226"/>
            <a:ext cx="4464496" cy="593481"/>
          </a:xfrm>
        </p:spPr>
        <p:txBody>
          <a:bodyPr/>
          <a:lstStyle/>
          <a:p>
            <a:pPr algn="r"/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By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Juthawut</a:t>
            </a:r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Chantharamalee</a:t>
            </a:r>
            <a:endParaRPr lang="th-TH" altLang="th-TH" sz="3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COMPUTER SCIENCE SDU 2015</a:t>
            </a:r>
            <a:endParaRPr lang="th-TH" altLang="th-TH" sz="3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517129" name="Picture 9" descr="บทนำในการใช้ฐานข้อมูล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5448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208121"/>
            <a:ext cx="914400" cy="9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gray">
          <a:xfrm>
            <a:off x="6918325" y="6237312"/>
            <a:ext cx="2175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Semester 1/2558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  <p:bldP spid="517124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76064"/>
          </a:xfrm>
        </p:spPr>
        <p:txBody>
          <a:bodyPr/>
          <a:lstStyle/>
          <a:p>
            <a:r>
              <a:rPr lang="en-US" sz="2800" dirty="0"/>
              <a:t> 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ของโปรแกรมที่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8.1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ตัวอย่างการประกาศข้อมูล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273630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49404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400600"/>
          </a:xfrm>
        </p:spPr>
        <p:txBody>
          <a:bodyPr/>
          <a:lstStyle/>
          <a:p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การระบุไม่ระบุค่าของข้อมูลที่จองเนื้อที่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สามารถประกาศจองหน่วยความจำโดยไม่ระบุค่าเริ่มต้นได้โดยการระบุค่าเป็น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‘?’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ดังเช่นในส่วนของโปรแกรมที่ 8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  จะมีการจองเนื้อที่ไว้แต่ไม่มีการกำหนดค่าเริ่มต้น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data5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?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data6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dw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?</a:t>
            </a:r>
          </a:p>
          <a:p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400" b="1" dirty="0" smtClean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ส่วน</a:t>
            </a:r>
            <a:r>
              <a:rPr lang="th-TH" sz="2400" b="1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ของโปรแกรมที่ 8</a:t>
            </a:r>
            <a:r>
              <a:rPr lang="en-US" sz="2400" b="1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sz="2400" b="1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4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การใช้จองหน่วยความจำโดยไม่ระบุค่าเริ่มต้น</a:t>
            </a:r>
            <a:endParaRPr lang="en-US" sz="2400" dirty="0">
              <a:solidFill>
                <a:srgbClr val="00206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24413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400600"/>
          </a:xfrm>
        </p:spPr>
        <p:txBody>
          <a:bodyPr/>
          <a:lstStyle/>
          <a:p>
            <a:pPr algn="thaiDist"/>
            <a:r>
              <a:rPr lang="th-TH" sz="22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การประกาศข้อมูลที่ซ้ำกัน</a:t>
            </a:r>
            <a:endParaRPr lang="en-US" sz="2200" b="1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สามารถใช้</a:t>
            </a:r>
            <a:r>
              <a:rPr lang="th-TH" sz="22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คำสั่งเทียม </a:t>
            </a:r>
            <a:r>
              <a:rPr lang="en-US" sz="22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dup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เพื่อบอกการซ้ำกันของข้อมูลได้ รูปแบบของคำสั่งเทียม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dup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มีดังนี้</a:t>
            </a:r>
            <a:endParaRPr lang="en-US" sz="2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200" i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	count</a:t>
            </a:r>
            <a:r>
              <a:rPr lang="en-US" sz="2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dup (</a:t>
            </a:r>
            <a:r>
              <a:rPr lang="en-US" sz="2200" i="1" dirty="0">
                <a:latin typeface="TH Niramit AS" panose="02000506000000020004" pitchFamily="2" charset="-34"/>
                <a:cs typeface="TH Niramit AS" panose="02000506000000020004" pitchFamily="2" charset="-34"/>
              </a:rPr>
              <a:t>value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algn="thaiDist"/>
            <a:r>
              <a:rPr lang="th-TH" sz="22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การประกาศที่ใช้คำสั่งเทียม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dup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ดังเช่นในส่วนของโปรแกรมที่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8.3</a:t>
            </a:r>
          </a:p>
          <a:p>
            <a:pPr algn="thaiDist"/>
            <a:r>
              <a:rPr lang="en-US" sz="2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	data7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10 dup (0)</a:t>
            </a:r>
          </a:p>
          <a:p>
            <a:pPr algn="thaiDist"/>
            <a:r>
              <a:rPr lang="en-US" sz="2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	data8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5 dup (4 dup (0))</a:t>
            </a:r>
          </a:p>
          <a:p>
            <a:pPr algn="thaiDist"/>
            <a:r>
              <a:rPr lang="en-US" sz="2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	data9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dw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5 dup (1, 2, 3 dup (4))</a:t>
            </a:r>
          </a:p>
          <a:p>
            <a:pPr algn="thaiDist"/>
            <a:r>
              <a:rPr lang="en-US" sz="2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	data10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	20 dup (?)</a:t>
            </a:r>
          </a:p>
          <a:p>
            <a:pPr algn="thaiDist"/>
            <a:r>
              <a:rPr lang="th-TH" sz="2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	</a:t>
            </a:r>
            <a:r>
              <a:rPr lang="th-TH" sz="22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</a:t>
            </a:r>
            <a:r>
              <a:rPr lang="th-TH" sz="22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ของโปรแกรมที่ </a:t>
            </a:r>
            <a:r>
              <a:rPr lang="en-US" sz="22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8.3</a:t>
            </a:r>
            <a:r>
              <a:rPr lang="th-TH" sz="22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การใช้คำสั่งเทียม </a:t>
            </a:r>
            <a:r>
              <a:rPr lang="en-US" sz="22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dup</a:t>
            </a:r>
          </a:p>
          <a:p>
            <a:pPr algn="thaiDist"/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Assembler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จะจองหน่วยความจำขนาด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ไบต์ ที่มีค่าเป็น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และจะให้</a:t>
            </a:r>
            <a:r>
              <a:rPr lang="th-TH" sz="22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data7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ชี้ไปที่ตำแหน่งเริ่มต้นของข้อมูลนี้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ในส่วนของ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data8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จะเป็นข้อมูลแบบไบต์จำนวน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4x5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ไบต์ ที่มีค่าเท่ากับ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เช่นเดียวกัน สังเกตว่าภายในเครื่องหมายวงเล็บของคำสั่งเทียม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dup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สามารถใส่ข้อมูลได้หลายค่า รวมทั้งกำหนดค่าแบบซ้ำกันโดยใช้คำสั่ง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dup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อีกได้ ดังเช่นตัวแปร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data9 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ในตัวแปร </a:t>
            </a:r>
            <a:r>
              <a:rPr lang="en-US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data10</a:t>
            </a:r>
            <a:r>
              <a:rPr lang="th-TH" sz="22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เป็นการประกาศจองหน่วยความจำไว้โดยไม่ระบุค่าเริ่มต้น</a:t>
            </a:r>
            <a:endParaRPr lang="en-US" sz="2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51239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400600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การอ้างใช้ข้อมูลหรือตัวแปรที่ประกาศไว้ สามารถอ้างโดยใช้ชื่อของ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ที่ประกาศไว้ได้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จะจัดการนำตำแหน่งของข้อมูลนั้นมาแทนค่าให้โดยอัตโนมัติ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ยังสามารถอ้างค่าในหน่วยความจำโดยอ้างสัมพัทธ์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กับเลเบล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ที่กำหนดขึ้นได้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ส่วนของโปรแกรมที่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8.4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เป็นโปรแกรมที่อ้างใช้ค่าของตัวแปรที่กำหนดในส่วนของโปรแกรมที่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โดยหลังจากการทำงานของโปรแกรมค่าในหน่วยความจำจะเปลี่ยนไป แสดงได้ดังภาพที่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8.2</a:t>
            </a:r>
          </a:p>
          <a:p>
            <a:pPr algn="thaiDist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8.2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การอ้างอิงหน่วยความจำ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1164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008" y="937049"/>
            <a:ext cx="4176464" cy="4800845"/>
          </a:xfrm>
        </p:spPr>
        <p:txBody>
          <a:bodyPr/>
          <a:lstStyle/>
          <a:p>
            <a:r>
              <a:rPr lang="en-US" sz="1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al,data1</a:t>
            </a:r>
          </a:p>
          <a:p>
            <a:r>
              <a:rPr lang="en-US" sz="1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bx,data2</a:t>
            </a:r>
          </a:p>
          <a:p>
            <a:r>
              <a:rPr lang="en-US" sz="1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data1,0</a:t>
            </a:r>
          </a:p>
          <a:p>
            <a:r>
              <a:rPr lang="en-US" sz="1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[data2+2],1123h</a:t>
            </a:r>
          </a:p>
          <a:p>
            <a:r>
              <a:rPr lang="en-US" sz="1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data1[1],22h</a:t>
            </a:r>
          </a:p>
          <a:p>
            <a:r>
              <a:rPr lang="en-US" sz="1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cl,byte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1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ptr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data4[2]</a:t>
            </a:r>
          </a:p>
          <a:p>
            <a:r>
              <a:rPr lang="th-TH" sz="1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ส่วนข</a:t>
            </a:r>
            <a:r>
              <a:rPr lang="th-TH" sz="1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อง</a:t>
            </a:r>
            <a:r>
              <a:rPr lang="th-TH" sz="1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</a:t>
            </a:r>
            <a:r>
              <a:rPr lang="th-TH" sz="1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 8</a:t>
            </a:r>
            <a:r>
              <a:rPr lang="en-US" sz="1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.4</a:t>
            </a:r>
            <a:r>
              <a:rPr lang="th-TH" sz="1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ตัวอย่างการเรียกใช้ตัว</a:t>
            </a:r>
            <a:r>
              <a:rPr lang="th-TH" sz="1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แปร</a:t>
            </a:r>
          </a:p>
          <a:p>
            <a:pPr algn="thaiDist"/>
            <a:r>
              <a:rPr lang="th-TH" sz="1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ค่า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ในรีจิสเตอร์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AL  BX  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CL 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มีค่าเป็น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01h  </a:t>
            </a:r>
            <a:r>
              <a:rPr lang="en-US" sz="1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01h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00h 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ตามลำดับ สังเกตว่าในการกำหนดค่าคงที่ให้กับตัวแปรในหน่วยความจำกระทำได้ทันทีโดยไม่ต้องระบุขนาด เนื่องจากในการประกาศตัวแปรได้ระบุกับ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assembler 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แล้วว่าจะเป็นตัวแปรขนาดเท่าใด แต่ในกรณีที่ต้องการจะอ้างแตกต่างจากที่ระบุก็สามารถกระทำได้โดยต้องระบุขนาดของข้อมูลกำกับด้วย เช่นในคำสั่ง  </a:t>
            </a:r>
            <a:r>
              <a:rPr lang="en-US" sz="1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cl,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byte </a:t>
            </a:r>
            <a:r>
              <a:rPr lang="en-US" sz="1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ptr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data4[2]  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เป็นการอ้างข้อมูลแบบ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 เพราะ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CL  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เป็นรีจิสเตอร์ขนาด </a:t>
            </a:r>
            <a:r>
              <a:rPr lang="en-US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1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</a:t>
            </a:r>
            <a:endParaRPr lang="en-US" sz="1800" b="1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8.2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การอ้างอิงหน่วยความจำ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75859"/>
            <a:ext cx="2165226" cy="468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36512" y="5726745"/>
            <a:ext cx="6633120" cy="51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th-TH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8.2</a:t>
            </a:r>
            <a:r>
              <a:rPr lang="en-US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แสดงการเปลี่ยนแปลงค่าหลังการทำงานของโปรแกรมที่ </a:t>
            </a:r>
            <a:r>
              <a:rPr lang="en-US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8.4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194421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655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568952" cy="5184576"/>
          </a:xfrm>
        </p:spPr>
        <p:txBody>
          <a:bodyPr/>
          <a:lstStyle/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สามารถอ้างถึง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ของข้อมูลที่ประกาศไว้ได้โดยใช้คำสั่งเทียม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OFFSET 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ดัง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ส่วนของโปรแกรมที่ 8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.5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bx,offset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data1		;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= offset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byte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ptr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[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],10h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bx,data2			;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= value at data2</a:t>
            </a:r>
          </a:p>
          <a:p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  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ของโปรแกรมที่ 8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.5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การอ้างตำแหน่งของข้อมูล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8.3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การอ้างอิงตำแหน่งข้อมูล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218064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400600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การอ้างใช้ข้อมูลหรือตัวแปรที่ประกาศไว้ สามารถอ้างโดยใช้ชื่อของ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ที่ประกาศไว้ได้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Assembler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จะจัดการนำตำแหน่งของข้อมูลนั้นมาแทนค่าให้โดยอัตโนมัติ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ยังสามารถอ้างค่าในหน่วยความจำโดยอ้างสัมพัทธ์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กับเลเบล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ที่กำหนดขึ้นได้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ส่วนของโปรแกรมที่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8.4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เป็นโปรแกรมที่อ้างใช้ค่าของตัวแปรที่กำหนดในส่วนของโปรแกรมที่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โดยหลังจากการทำงานของโปรแกรมค่าในหน่วยความจำจะเปลี่ยนไป แสดงได้ดังภาพที่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8.2</a:t>
            </a:r>
          </a:p>
          <a:p>
            <a:pPr algn="thaiDist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การอ้างอิงตำแหน่งข้อมูล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43900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400600"/>
          </a:xfrm>
        </p:spPr>
        <p:txBody>
          <a:bodyPr/>
          <a:lstStyle/>
          <a:p>
            <a:r>
              <a:rPr lang="th-TH" sz="24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4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อ้างตำแหน่งข้อมูลโดยคิดสัมพัทธ์กับรีจิสเตอร์ </a:t>
            </a:r>
            <a:r>
              <a:rPr lang="en-US" sz="24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</a:p>
          <a:p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นอกจากการระบุตำแหน่งสัมพัทธ์</a:t>
            </a:r>
            <a:r>
              <a:rPr lang="th-TH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กับเลเบล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โดยใช้ค่าคงที่แล้ว สามารถระบุตำแหน่งของข้อมูลสัมพันธ์</a:t>
            </a:r>
            <a:r>
              <a:rPr lang="th-TH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กับเลเบล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โดยใช้ค่าจากรีจิสเตอร์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ได้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ตัวอย่างเช่นส่วนของโปรแกรมที่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8.6</a:t>
            </a:r>
          </a:p>
          <a:p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	bx,0</a:t>
            </a:r>
          </a:p>
          <a:p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	ah,data3[</a:t>
            </a:r>
            <a:r>
              <a:rPr lang="en-US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]	</a:t>
            </a:r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;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ah=data3[0]</a:t>
            </a:r>
          </a:p>
          <a:p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inc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  <a:endParaRPr lang="en-US" sz="2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	cl,data3[</a:t>
            </a:r>
            <a:r>
              <a:rPr lang="en-US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]	</a:t>
            </a:r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;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cl=data3[1]</a:t>
            </a:r>
          </a:p>
          <a:p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bx,offset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data3</a:t>
            </a:r>
          </a:p>
          <a:p>
            <a:r>
              <a:rPr lang="en-US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4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	dl,[bx+2]		;dl=data3[2]</a:t>
            </a:r>
          </a:p>
          <a:p>
            <a:r>
              <a:rPr lang="th-TH" sz="2400" b="1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ส่วนของโปรแกรมที่ </a:t>
            </a:r>
            <a:r>
              <a:rPr lang="en-US" sz="2400" b="1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8.6</a:t>
            </a:r>
            <a:r>
              <a:rPr lang="th-TH" sz="24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การอ้างตำแหน่งของข้อมูลสัมพัทธ์</a:t>
            </a:r>
            <a:r>
              <a:rPr lang="th-TH" sz="2400" dirty="0" err="1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กับเลเบล</a:t>
            </a:r>
            <a:r>
              <a:rPr lang="th-TH" sz="24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โดยใช้ค่าจากรีจิสเตอร์ </a:t>
            </a:r>
            <a:r>
              <a:rPr lang="en-US" sz="2400" dirty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</a:p>
          <a:p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ในคำสั่ง </a:t>
            </a:r>
            <a:r>
              <a:rPr lang="en-US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ก่อนบรรทัดที่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5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อ้างหน่วยความจำโดยสัมพันธ์กับ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data3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และค่าใน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แต่ในคำสั่ง </a:t>
            </a:r>
            <a:r>
              <a:rPr lang="en-US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บรรทัดสุดท้ายของส่วนของโปรแกรมที่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8.6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อ้างหน่วยความจำสัมพันธ์กับ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ซึ่งเก็บ</a:t>
            </a:r>
            <a:r>
              <a:rPr lang="th-TH" sz="24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ออฟเซ็ต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data3	</a:t>
            </a:r>
          </a:p>
          <a:p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 </a:t>
            </a:r>
          </a:p>
          <a:p>
            <a:pPr algn="thaiDist"/>
            <a:endParaRPr lang="en-US" sz="24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การอ้างอิงตำแหน่งข้อมูล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274698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568952" cy="5256584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ฟังก์ชั่นหมายเลข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เป็นฟังก์ชั่นที่ต้องมีการส่งแอดเดรสของข้อมูลในหน่วยความจำ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การประกาศข้อมูลสำหรับฟังก์ชั่นหมายเลข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จะไม่มีความซับซ้อนมากนัก แต่สำหรับฟังก์ชั่นหมายเลข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การประกาศข้อมูลที่เหมาะสมจะทำให้เขียนโปรแกรมได้ง่ายมากขึ้น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8.4 </a:t>
            </a:r>
            <a:r>
              <a:rPr 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ประกาศข้อมูลสำหรับการใช้บริการของ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63718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ฟังก์ชั่น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นี้รับข้อมูลป้อนเข้าคือ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</a:t>
            </a:r>
            <a:r>
              <a:rPr lang="en-US" sz="2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AH </a:t>
            </a:r>
            <a:r>
              <a:rPr lang="en-US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= 09h</a:t>
            </a:r>
          </a:p>
          <a:p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DS : DX =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ตำแหน่งของหน่วยความจำของข้อมูลที่จะแสดง โดยข้อมูลนี้จะต้องจบด้วยอักขระ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‘$’</a:t>
            </a:r>
          </a:p>
          <a:p>
            <a:r>
              <a:rPr lang="th-TH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ถ้าต้องการพิมพ์ข้อความ </a:t>
            </a:r>
            <a:r>
              <a:rPr lang="en-US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“Hello world”  </a:t>
            </a:r>
            <a:r>
              <a:rPr lang="th-TH" sz="2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สามารถประกาศข้อมูลในหน่วยความจำได้ดังนี้</a:t>
            </a:r>
            <a:endParaRPr lang="en-US" sz="2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segment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mesg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’Hello world’,10,13,’$’</a:t>
            </a:r>
          </a:p>
          <a:p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ends</a:t>
            </a:r>
          </a:p>
          <a:p>
            <a:r>
              <a:rPr lang="th-TH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ส่วนของโปรแกรมที่ </a:t>
            </a:r>
            <a:r>
              <a:rPr lang="en-US" sz="24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8.7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ตัวอย่างการประกาศข้อมูลสำหรับการใช้บริการของ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4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</a:t>
            </a:r>
          </a:p>
          <a:p>
            <a:pPr algn="thaiDist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8.5 </a:t>
            </a:r>
            <a:r>
              <a:rPr 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ใช้บริการของ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 :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การพิมพ์ข้อความ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28902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การเรียนการสอนสัปดาห์ที่ </a:t>
            </a:r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8</a:t>
            </a:r>
            <a:endParaRPr lang="th-TH" altLang="th-TH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284984"/>
            <a:ext cx="8568952" cy="17526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หัวข้อเรื่อง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 คำสั่งกระโดดและการกระทำซ้ำ               </a:t>
            </a:r>
            <a:r>
              <a:rPr lang="th-TH" sz="40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Data Declared, Jump and Iteration Loop)</a:t>
            </a:r>
            <a:r>
              <a:rPr lang="th-TH" sz="40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altLang="th-TH" sz="40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สามารถสั่งแสดงข้อมูลดังกล่าวได้โดย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ah,09h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dx,offset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mesg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int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21h</a:t>
            </a:r>
          </a:p>
          <a:p>
            <a:pPr algn="thaiDist"/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ส่วน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ของโปรแกรมที่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8.7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ตัวอย่าง การใช้บริการของ 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sz="2800" dirty="0" smtClean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อักขระ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 (Line feed)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13 (Carriage Return)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คือรหัสควบคุมใช้ในการสั่งให้ขึ้นบรรทัดใหม่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8.5 </a:t>
            </a:r>
            <a:r>
              <a:rPr 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ใช้บริการของ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 :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การพิมพ์ข้อความ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40796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ฟังก์ชั่น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นี้จะอ่านข้อความจากผู้ใช้จนกระทั่งผู้ใช้กดปุ่ม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Enter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โดยข้อมูลป้อนเข้าจะต้องระบุตำแหน่งของหน่วยความจำที่ใช้เก็บข้อมูล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บัฟเฟอร์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ของข้อความ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ฟังก์ชั่นหมายเลข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นี้รับข้อมูลป้อนเข้าคือ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AH = 0Ah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DS : DX =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ตำแหน่งของหน่วยความจำที่จะใช้เก็บข้อความ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บัฟเฟอร์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บัฟเฟอร์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จะต้องมีรูปแบบดังนี้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1.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ไบต์แรกของหน่วยความจำเก็บค่าความยาวสูงสุดของข้อความที่อ่านได้ ความยาวนี้จะรวมรหัสขึ้นบรรทัดใหม่ด้วย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2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 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จะเขียนความยาวจริงของข้อความที่อ่านเข้ามาได้ในไบต์ที่สอง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.6 การใช้บริการของ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: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การอ่านข้อความ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98210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สำหรับไบต์ถัด ๆ ไปจะเป็นรหัสแอสกีของข้อความที่อ่านเข้ามา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การ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ประกาศข้อมูลสำหรับการเรียกใช้ฟังก์ชั่นนี้จะสามารถประกาศได้ดังส่วนของโปรแกรมที่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8.9</a:t>
            </a: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segment</a:t>
            </a: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maxlen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30		;Maximum of 30 chars</a:t>
            </a: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msglen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?		;2nd byte contains the real length</a:t>
            </a: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msg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30 dup (?)	;Message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recieved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ends</a:t>
            </a:r>
          </a:p>
          <a:p>
            <a:pPr algn="thaiDist"/>
            <a:r>
              <a:rPr lang="th-TH" sz="2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</a:t>
            </a:r>
            <a:r>
              <a:rPr lang="th-TH" sz="24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</a:t>
            </a:r>
            <a:r>
              <a:rPr lang="th-TH" sz="24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ของโปรแกรมที่ </a:t>
            </a:r>
            <a:r>
              <a:rPr lang="en-US" sz="24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8.9</a:t>
            </a:r>
            <a:r>
              <a:rPr lang="th-TH" sz="24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การประกาศข้อมูลสำหรับการใช้บริการของ </a:t>
            </a:r>
            <a:r>
              <a:rPr lang="en-US" sz="24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4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4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.6 การใช้บริการของ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: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การอ่านข้อความ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506788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th-TH" sz="25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เมื่อ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เรียกใช้บริการหมายเลข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จะส่งตำแหน่งของ </a:t>
            </a:r>
            <a:r>
              <a:rPr lang="en-US" sz="25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maxlen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ซึ่งเป็นตำแหน่งเริ่มต้นของบัฟเฟอร์ที่ประกาศไปให้กับ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จากนั้นสามารถอ่านความจริงของข้อความที่อ่านมาได้ทางตัวแปร </a:t>
            </a:r>
            <a:r>
              <a:rPr lang="en-US" sz="25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msglen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ตัวอย่างโปรแกรมที่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8.10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แสดงการใช้งานบริการหมายเลข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ในการอ่านข้อความและแสดงข้อความนั้นออกมาโดยใช้บริการหมายเลข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ในการรับข้อความนั้นบริการหมายเลข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จะเก็บอักขระขึ้นบรรทัดใหม่ให้ด้วย ดังนั้นจะต้องเพื่อขนาดบัฟเฟอร์ที่จะให้เก็บข้อความไว้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ไบต์ด้วย แต่ในการคืนค่าความยาวของข้อความมาให้ บริการหมายเลข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นี้จะใส่ความยาวที่ไม่รวมอักขระขึ้นบรรทัดใหม่นี้ เมื่อรับข้อความเสร็จแล้ว </a:t>
            </a:r>
            <a:r>
              <a:rPr lang="th-TH" sz="25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เคอร์เซอร์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จะอยู่ที่ต้นบรรทัดที่ป้อนข้อความนั้น  ดังนั้นถ้าพิมพ์ข้อความเดิมซ้ำไปอีกครั้งจะทำให้ข้อความทับกันและจะไม่ทราบว่ามีการพิมพ์ข้อความออกมาอย่างถูกต้องหรือไม่ ดังนั้นจึงใช้ฟังก์ชั่นหมายเลข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ั่งพิมพ์ชุดอักขระสำหรับการขึ้นบรรทัดใหม่ก่อนที่จะสั่งพิมพ์ข้อความที่รับมาข้อความที่สั่งพิมพ์ด้วยบริการหมายเลข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จะต้องจบด้วยอักขระ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‘$’ 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ดังนั้นจึงต้องกำหนดค่าในไบต์สุดท้ายของข้อความที่รับมาด้วยอักขระ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‘$’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โปรแกรมนี้จะทำงานผิดพลาดถ้าภายในข้อความมีเครื่องหมาย </a:t>
            </a:r>
            <a:r>
              <a:rPr lang="en-US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‘$’ </a:t>
            </a:r>
            <a:r>
              <a:rPr lang="th-TH" sz="25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อยู่ด้วย</a:t>
            </a:r>
            <a:endParaRPr lang="en-US" sz="2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.6 การใช้บริการของ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: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การอ่านข้อความ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75496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โปรแกรมที่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8.10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แสดงการรับข้อความและแสดงข้อความนั้น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กลับมา</a:t>
            </a:r>
          </a:p>
          <a:p>
            <a:endParaRPr lang="th-TH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/>
            <a:r>
              <a:rPr lang="th-TH" sz="66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ดูตัวอย่างหน้า 119-120</a:t>
            </a:r>
            <a:endParaRPr lang="en-US" sz="66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.6 การใช้บริการของ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: 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การอ่านข้อความ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216024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31514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คำสั่ง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กระโดดเป็นคำสั่งที่สั่งให้หน่วยประมวลผลกระโดดไปทำงานที่ตำแหน่งอื่น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รูปแบบทั่วไปของคำสั่งกระโดดคือ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</a:t>
            </a:r>
            <a:r>
              <a:rPr lang="en-US" sz="2800" i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xx</a:t>
            </a:r>
            <a:r>
              <a:rPr lang="en-US" sz="2800" i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i="1" dirty="0">
                <a:latin typeface="TH Niramit AS" panose="02000506000000020004" pitchFamily="2" charset="-34"/>
                <a:cs typeface="TH Niramit AS" panose="02000506000000020004" pitchFamily="2" charset="-34"/>
              </a:rPr>
              <a:t>label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คำสั่ง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กระโดดแบ่งได้เป็น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กลุ่ม คือ คำสั่งกระโดดแบบไม่มีเงื่อนไข  และคำสั่งกระโดดแบบมีเงื่อนไข คำสั่งกระโดดแบบไม่มีเงื่อนไขคือคำสั่ง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JMP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ส่วนในกลุ่มของคำสั่งกระโดดแบบมีเงื่อนไขแบบคร่าว ๆ ออกเป็นสองกลุ่มคือกลุ่มซึ่งพิจารณาการกระโดดจากค่า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ในแฟล็ก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และกลุ่มที่พิจารณาการกระโดดจากค่าในรีจิสเตอร์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ส่วนใหญ่คำสั่งกระโดดที่พิจารณาค่า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ในแฟล็ก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จะใช้ผลลัพธ์ที่ได้จากคำสั่ง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CMP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คำสั่งกระโดดต่าง ๆ สรุปได้ดังตารางที่ 8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3 แสดงคำสั่งกระโดดต่างๆ</a:t>
            </a:r>
            <a:endParaRPr lang="en-US" sz="2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8.7 คำสั่งกระโดด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(Jump Structures)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7276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 8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แสดงคำสั่งกระโดดต่างๆ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th-TH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/>
            <a:r>
              <a:rPr lang="th-TH" sz="66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ดูตัวอย่างหน้า </a:t>
            </a:r>
            <a:r>
              <a:rPr lang="th-TH" sz="66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121</a:t>
            </a:r>
            <a:endParaRPr lang="en-US" sz="66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8.7 คำสั่งกระโดด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(Jump Structures)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216024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80599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คำสั่ง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ต่าง ๆ เหล่านี้จะใช้ในการสร้างโครงสร้างควบคุมการทำงานของโปรแกรม โดยจะใช้ประกอบกับคำสั่ง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CMP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ดังที่ได้กล่าวมาแล้ว  ยกเว้นคำสั่ง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JCXZ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จะนิยมใช้ประกอบกับกลุ่มคำสั่งประเภทการทำซ้ำ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(LOOP)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คำสั่งที่ใช้ควบคุมการกระโดดแบบมีเงื่อนไขที่ใช้การเปรียบเทียบระหว่างโอ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เปอร์แรนด์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สองตัวของคำสั่ง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CMP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มีสองกลุ่มคือ กลุ่มที่คิดการเปรียบเทียบเป็นการเปรียบเทียบของเลขไม่คิดเครื่องหมาย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(JA JB JAE JBE)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และกลุ่มที่คิดเป็นเลขคิดเครื่องหมาย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(JG JL JGE JLE)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ในการใช้คำสั่งกระโดดทั้งสองกลุ่มนี้จะต้องพิจารณาข้อมูลที่เปรียบเทียบกันด้วย</a:t>
            </a:r>
            <a:endParaRPr lang="en-US" sz="2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8.7 คำสั่งกระโดด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(Jump Structures)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09456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ใช้คำสั่ง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กระโดดต่างๆ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th-TH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/>
            <a:r>
              <a:rPr lang="th-TH" sz="66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ดู</a:t>
            </a:r>
            <a:r>
              <a:rPr lang="th-TH" sz="66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ตัวอย่างหน้า </a:t>
            </a:r>
            <a:r>
              <a:rPr lang="th-TH" sz="66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122-123</a:t>
            </a:r>
            <a:endParaRPr lang="en-US" sz="66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8.7 คำสั่งกระโดด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(Jump Structures)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216024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58203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คำสั่งที่ใช้กระทำซ้ำใน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8086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ยังมีอีกกลุ่มหนึ่งที่ใช้ค่าในรีจิสเตอร์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(Counter Register)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ในการนับจำนวนครั้งของการทำงาน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คำสั่งกลุ่มนี้คือ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LOOPZ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LOOPNZ</a:t>
            </a:r>
          </a:p>
          <a:p>
            <a:pPr algn="thaiDist"/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LOOP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จะลดค่าของรีจิสเตอร์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ลงหนึ่ง ถ้า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มีค่าไม่เท่ากับศูนย์คำสั่ง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จะกระโดดไปทำงานที่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ที่ระบุ รูปแบบของคำสั่ง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LOOP	</a:t>
            </a:r>
            <a:r>
              <a:rPr lang="en-US" sz="2800" i="1" dirty="0">
                <a:latin typeface="TH Niramit AS" panose="02000506000000020004" pitchFamily="2" charset="-34"/>
                <a:cs typeface="TH Niramit AS" panose="02000506000000020004" pitchFamily="2" charset="-34"/>
              </a:rPr>
              <a:t>label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จะลดค่าของรีจิสเตอร์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ไม่กระทบ</a:t>
            </a:r>
            <a:r>
              <a:rPr lang="th-TH" sz="2800" b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กับแฟล็ก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นั่นคือคำสั่ง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มีผลเหมือนคำสั่งแต่จะไม่มีผลกระทบ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กับแฟล็ก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DEC	CX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	JNZ	label</a:t>
            </a:r>
            <a:endParaRPr lang="en-US" sz="25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558321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5862"/>
            <a:ext cx="9144000" cy="4763417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สัปดาห์ที่ 8 การจัดการเรียนการสอน จะเกี่ยวข้องกับรูปแบบและวิธีการประกาศข้อมูล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การอ้างใช้ข้อมูลที่ประกาศไว้ การอ้างตำแหน่งของข้อมูล การประกาศข้อมูลสำหรับการใช้บริการของ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การใช้บริการของ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0Ah 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การอ่านข้อความ  และหมายเลข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09h :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การอ่านพิมพ์ข้อความ การใช้งานคำสั่งกระโดดแบบไม่มีเงื่อนไข คำสั่งกระโดดที่พิจารณาค่าจาก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คำสั่งกระโดดที่พิจารณาค่าจากรีจิสเตอร์ มีความรู้และความเข้าใจเกี่ยวกับกลุ่มคำสั่งวนรอบ เช่น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LOOP, LOOPZ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LOOPNZ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เนื้อหาที่สอน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r>
              <a:rPr lang="th-TH" sz="27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ตัวอย่างการใช้คำสั่ง </a:t>
            </a:r>
            <a:r>
              <a:rPr lang="en-US" sz="27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LOOP</a:t>
            </a:r>
          </a:p>
          <a:p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โปรแกรมตัวอย่างนี้คำนวณผลรวมของเลขตั้งแต่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ถึง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cx,20	</a:t>
            </a:r>
            <a:r>
              <a:rPr lang="en-US" sz="27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;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ทำซ้ำ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20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ครั้ง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bl,1	</a:t>
            </a:r>
            <a:r>
              <a:rPr lang="en-US" sz="27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;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เริ่มจาก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dx,0	</a:t>
            </a:r>
            <a:r>
              <a:rPr lang="en-US" sz="27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;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กำหนดค่าเริ่มต้นให้กับผลรวม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addonenumber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:</a:t>
            </a: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add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dl,bl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7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;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บวก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บิตล่าง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adc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dh,0	</a:t>
            </a:r>
            <a:r>
              <a:rPr lang="en-US" sz="27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;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รวมตัวทด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inc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bl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7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;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ตัวถัดไป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loop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addonenumber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;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ถ้า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ลดลงแล้วไม่เท่ากับ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0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7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ทำซ้ำ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ต่อไป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109832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712968" cy="5472608"/>
          </a:xfrm>
        </p:spPr>
        <p:txBody>
          <a:bodyPr/>
          <a:lstStyle/>
          <a:p>
            <a:pPr algn="thaiDist"/>
            <a:r>
              <a:rPr lang="th-TH" sz="27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 </a:t>
            </a:r>
            <a:r>
              <a:rPr lang="en-US" sz="27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JCXZ</a:t>
            </a:r>
          </a:p>
          <a:p>
            <a:pPr algn="thaiDist"/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ในกรณีที่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มีค่าเท่ากับศูนย์ก่อนการกระทำซ้ำโดยใช้คำสั่ง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ผลลัพธ์จากการลดค่าจะมีค่าเท่ากับ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0FFFFh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ทำให้จำนวนรอบของการทำงานไม่ถูกต้อง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นิยมใช้คำสั่ง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JCXZ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ในการป้องกันความผิดพลาดในกรณีที่ค่าของรีจิสเตอร์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มีค่าเท่ากับ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0 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โดยปกติถ้า 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มีค่าเท่ากับศูนย์ (0) จะสั่งให้โปรแกรมกระโดดไปที่จุดสิ้นสุดการกระทำซ้ำ  ดังตัวอย่าง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700" i="1" dirty="0">
                <a:latin typeface="TH Niramit AS" panose="02000506000000020004" pitchFamily="2" charset="-34"/>
                <a:cs typeface="TH Niramit AS" panose="02000506000000020004" pitchFamily="2" charset="-34"/>
              </a:rPr>
              <a:t>initialization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jcxz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endloop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; CX =0 ?</a:t>
            </a:r>
          </a:p>
          <a:p>
            <a:pPr algn="thaiDist"/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label1:</a:t>
            </a:r>
          </a:p>
          <a:p>
            <a:pPr algn="thaiDist"/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i="1" dirty="0">
                <a:latin typeface="TH Niramit AS" panose="02000506000000020004" pitchFamily="2" charset="-34"/>
                <a:cs typeface="TH Niramit AS" panose="02000506000000020004" pitchFamily="2" charset="-34"/>
              </a:rPr>
              <a:t>actions</a:t>
            </a:r>
            <a:endParaRPr lang="en-US" sz="27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loop	label1	; loop</a:t>
            </a:r>
          </a:p>
          <a:p>
            <a:pPr algn="thaiDist"/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27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endloop</a:t>
            </a:r>
            <a:r>
              <a:rPr lang="en-US" sz="2700" dirty="0">
                <a:latin typeface="TH Niramit AS" panose="02000506000000020004" pitchFamily="2" charset="-34"/>
                <a:cs typeface="TH Niramit AS" panose="02000506000000020004" pitchFamily="2" charset="-34"/>
              </a:rPr>
              <a:t>: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14740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LOOPZ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LOOPNZ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LOOPNZ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มีลักษณะทำงานเหมือนคำสั่ง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แต่จะนำค่าของ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มาใช้ในการพิจารณาการกระโดดด้วย 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จะลดค่าของรีจิสเตอร์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โดยไม่กระทบ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และจะกระโดดไปที่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ที่ระบุเมื่อ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มีค่าไม่เท่ากับศูนย์ และ 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ศูนย์มีค่าเป็น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1 (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ผลลัพธ์ของคำสั่งก่อนหน้ามีค่าเท่ากับศูนย์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สังเกตว่า 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จะทำงานเหมือนคำสั่ง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แต่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ศูนย์จะต้องมีค่าเป็นหนึ่งด้วย คำสั่งนี้ถึงจะกระโดดไปที่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ที่กำหนด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ในทำนองกลับกันคำสั่ง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LOOPNZ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จะกระโดดไปทำงานเมื่อ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มีค่าไม่เท่ากับศูนย์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และแฟล็ก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ศูนย์มีค่าเป็น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0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คำสั่งทั้งสองนิยมใช้ในการทำซ้ำที่ทราบจำนวนครั้งแต่มีเงื่อนไขในการทำซ้ำ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14740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712968" cy="5472608"/>
          </a:xfrm>
        </p:spPr>
        <p:txBody>
          <a:bodyPr/>
          <a:lstStyle/>
          <a:p>
            <a:r>
              <a:rPr lang="th-TH" sz="16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ตัวอย่างคำสั่ง </a:t>
            </a:r>
            <a:r>
              <a:rPr lang="en-US" sz="16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LOOPZ </a:t>
            </a:r>
            <a:r>
              <a:rPr lang="th-TH" sz="16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</a:t>
            </a:r>
            <a:r>
              <a:rPr lang="en-US" sz="16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LOOPNZ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ตัวอย่างนี้แสดงการใช้คำสั่ง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LOOPNZ 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ในการค้นหาข้อมูลค่าหนึ่งจากชุดของข้อมูล ในตัวอย่างนี้จำนวนข้อมูลคือ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100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ค่า และข้อมูลที่ต้องการค้นหาเก็บที่รีจิสเตอร์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DX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.data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6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datalist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dw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100 dup (?)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.code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…		               	 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bx,offset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datalist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;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ให้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เก็บค่าตำแหน่งของ 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datalist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mov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cx,100   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 	;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ทำซ้ำ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100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ครั้ง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dec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bx,2       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;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ลดค่าของ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เพราะใน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 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มีการเพิ่มค่า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checkdata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: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inc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bx,2     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;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ชี้ไปยังข้อมูลตัวถัดไป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cmp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dx,[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bx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]   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;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เปรียบเทียบ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loopnz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checkdata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;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ทำซ้ำถ้ายังไม่พบข้อมูลและยังไม่ครบข้อมูล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jz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found     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;</a:t>
            </a:r>
            <a:r>
              <a:rPr lang="th-TH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ค้น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เจอข้อมูลกระโดดไปที่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found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; not found               </a:t>
            </a:r>
            <a:r>
              <a:rPr lang="th-TH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;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ไม่พบข้อมูล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 		…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found:</a:t>
            </a:r>
          </a:p>
          <a:p>
            <a:r>
              <a:rPr lang="en-US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; found	                 </a:t>
            </a:r>
            <a:r>
              <a:rPr lang="en-US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 ;</a:t>
            </a:r>
            <a:r>
              <a:rPr lang="th-TH" sz="1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พบ</a:t>
            </a:r>
            <a:r>
              <a:rPr lang="th-TH" sz="16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ข้อมูล</a:t>
            </a:r>
            <a:endParaRPr lang="en-US" sz="16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147409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12968" cy="5256584"/>
          </a:xfrm>
        </p:spPr>
        <p:txBody>
          <a:bodyPr/>
          <a:lstStyle/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ใน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ตัวอย่างแรกนี้คำสั่ง  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DEC BX,2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ในโปรแกรมก่อนที่จะถึงส่วนที่ทำงานซ้ำเป็นการปรับค่าของ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ให้สอดคล้องกับการปรับค่าในส่วนที่ทำงานซ้ำ การลดค่าของ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BX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ในกรณีนี้ทำให้การเปรียบเทียบครอบคลุมถึงค่าแรกของข้อมูลด้วย การใช้เทคนิคเช่นนี้ในโปรแกรมอาจทำให้โปรแกรมทำงานได้เร็วขึ้น แต่อาจทำให้ผู้อื่นที่มาอ่านโปรแกรมของเข้าใจผิดได้ ดังนั้นถ้าใช้เทคนิคต่าง ๆ ในโปรแกรม ควรใส่หมายเหตุให้ชัดเจนและโดยปกติยังสามารถใช้วิธีอื่นในการจัดการกับข้อมูลตัวแรกได้ ดังตัวอย่างถัดไป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25625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712968" cy="5472608"/>
          </a:xfrm>
        </p:spPr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ตัวอย่างโปรแกรม</a:t>
            </a:r>
            <a:endParaRPr lang="en-US" sz="2800" b="1" u="sng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ตัวอย่างที่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endParaRPr lang="en-US" sz="2800" b="1" u="sng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โปรแกรมตัวอย่างต่อไปนี้เป็นโปรแกรมที่พิมพ์ค่าของรหัสแอสกีที่รับมาเป็นเลขฐาน   สิบหก การแสดงตัวเลขเป็นเลขฐานสิบหกนั้นมีความยุ่งยากเพราะอักษร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‘0’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ถึง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‘F’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ที่จะใช้ในการแสดงค่านั้นมีรหัสแอสกีที่แยกออกเป็นสองช่วง ช่วงแรกเป็นช่วงของตัวเลขเริ่มที่รหัส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48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ของเลข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ศูนย์ อีกกลุ่มหนึ่งคือช่วงของตัวอักษรเริ่มที่รหัส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65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ของตัว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‘A’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ดังนั้นในการแสดงผลจะต้องตรวจสอบตัวเลขในแต่ละหลักว่าอยู่ในช่วงใดโดยใช้การเปรียบเทียบ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	</a:t>
            </a:r>
            <a:r>
              <a:rPr lang="th-TH" sz="66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ดูตัวอย่างหน้า 126-127</a:t>
            </a:r>
            <a:endParaRPr lang="en-US" sz="66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33056"/>
            <a:ext cx="16347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7370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712968" cy="5472608"/>
          </a:xfrm>
        </p:spPr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ตัวอย่างโปรแกรม</a:t>
            </a:r>
            <a:endParaRPr lang="en-US" sz="2800" b="1" u="sng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ตัวอย่างที่ </a:t>
            </a:r>
            <a:r>
              <a:rPr lang="en-US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endParaRPr lang="en-US" sz="2800" b="1" u="sng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ตัวอย่างนี้เป็นโปรแกรมที่รับข้อความจากผู้ใช้  และรับตัวอักษรที่ผู้ใช้ต้องการตรวจสอบว่ามีในข้อความหรือไม่ โปรแกรมจะแสดงคำตอบว่า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YES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NO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โปรแกรมนี้ค้นหาตัวอักษรโดยใช้คำสั่ง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LOOPNZ	</a:t>
            </a:r>
            <a:endParaRPr lang="en-US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66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	 ดู</a:t>
            </a:r>
            <a:r>
              <a:rPr lang="th-TH" sz="66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ตัวอย่างหน้า </a:t>
            </a:r>
            <a:r>
              <a:rPr lang="th-TH" sz="66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128-129</a:t>
            </a:r>
            <a:endParaRPr lang="en-US" sz="66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76200"/>
            <a:ext cx="8765033" cy="609600"/>
          </a:xfrm>
        </p:spPr>
        <p:txBody>
          <a:bodyPr/>
          <a:lstStyle/>
          <a:p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r>
              <a:rPr lang="th-TH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คำสั่งวนรอบ 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(Loop Statements)</a:t>
            </a:r>
            <a:endParaRPr lang="en-US" sz="2800" b="1" u="sng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8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16347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5391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การประกาศข้อมูลหรือตัวแปรในโปรแกรมภาษา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ลีนั้น ทำได้โดยประกาศจองเนื้อที่ในหน่วยความจำในเซกเมนต์ข้อมูล แล้วตั้ง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ของข้อมูลนั้นไว้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ในการอ้างถึงข้อมูลในหน่วยความจำตำแหน่งนั้น สามารถอ้างโดยใช้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ที่ประกาศไว้ได้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ดังนั้นการประกาศตัวแปรหรือข้อมูลนั้นจะมีลักษณะเช่นเดียวกับการประกาศ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นั่นเอง ส่วนในการอ้างใช้ข้อมูลหรือตัวแปรที่ประกาศไว้ สามารถอ้างโดยใช้ชื่อของ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ที่ประกาศไว้ได้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Assembler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จะจัดการนำตำแหน่งของข้อมูลนั้นมาแทนค่าให้โดยอัตโนมัติ ยังสามารถอ้างค่าในหน่วยความจำโดยอ้างสัมพัทธ์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กับเลเบล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ที่กำหนดขึ้นได้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8082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ประกาศข้อมูลสำหรับการใช้บริการของ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หมายเลข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ฟังก์ชั่นหมายเลข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ของ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เป็นฟังก์ชั่นที่ต้องมีการส่งแอดเดรสของข้อมูลในหน่วยความจำ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การประกาศข้อมูลสำหรับฟังก์ชั่นหมายเลข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จะไม่มีความซับซ้อนมากนัก แต่สำหรับฟังก์ชั่นหมายเลข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การประกาศข้อมูลที่เหมาะสมจะทำให้เขียนโปรแกรมได้ง่ายมากขึ้น การใช้บริการของ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DOS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ฟังก์ชั่นหมายเลข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0Ah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จะเกี่ยวข้องกับการอ่านข้อความส่วนฟังก์ชั่นหมายเลข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09h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จะเกี่ยวข้องกับการพิมพ์ข้อความ 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4855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55104"/>
            <a:ext cx="8604448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สรุป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764704"/>
            <a:ext cx="828092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pPr algn="thaiDist"/>
            <a:r>
              <a:rPr lang="th-TH" sz="2800" dirty="0" smtClean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คำสั่ง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กระโดดแบ่งได้เป็น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กลุ่ม คือ คำสั่งกระโดดแบบไม่มีเงื่อนไข  และคำสั่งกระโดดแบบมีเงื่อนไข คำสั่งกระโดดแบบไม่มีเงื่อนไขคือคำสั่ง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JMP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ส่วนในกลุ่มของคำสั่งกระโดดแบบมีเงื่อนไขแบบคร่าว ๆ ออกเป็นสองกลุ่มคือกลุ่มซึ่งพิจารณาการกระโดดจากค่า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ในแฟล็ก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และกลุ่มที่พิจารณาการกระโดดจากค่าในรีจิสเตอร์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ส่วนใหญ่คำสั่งกระโดดที่พิจารณาค่า</a:t>
            </a:r>
            <a:r>
              <a:rPr lang="th-TH" sz="2800" dirty="0" err="1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ในแฟล็ก</a:t>
            </a:r>
            <a:r>
              <a:rPr lang="th-TH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จะใช้ผลลัพธ์ที่ได้จากคำสั่ง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CMP</a:t>
            </a:r>
          </a:p>
        </p:txBody>
      </p:sp>
    </p:spTree>
    <p:extLst>
      <p:ext uri="{BB962C8B-B14F-4D97-AF65-F5344CB8AC3E}">
        <p14:creationId xmlns:p14="http://schemas.microsoft.com/office/powerpoint/2010/main" val="1274855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การประกาศข้อมูลหรือตัวแปรในโปรแกรมภาษา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ลีนั้น ทำได้โดยประกาศจองเนื้อที่ในหน่วยความจำในเซกเมนต์ข้อมูล แล้วตั้ง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ของข้อมูลนั้นไว้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ในการอ้างถึงข้อมูลในหน่วยความจำตำแหน่งนั้น สามารถอ้างโดยใช้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ที่ประกาศไว้ได้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ดังนั้นการประกาศตัวแปรหรือข้อมูลนั้นจะมีลักษณะเช่นเดียวกับการประกาศ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เลเบล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นั่นเอง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502138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จบการเรียนการสอน</a:t>
            </a:r>
            <a:endParaRPr lang="th-TH" altLang="th-TH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315200" cy="792088"/>
          </a:xfrm>
        </p:spPr>
        <p:txBody>
          <a:bodyPr/>
          <a:lstStyle/>
          <a:p>
            <a:r>
              <a:rPr lang="th-TH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สัปดาห์ที่ </a:t>
            </a:r>
            <a:r>
              <a:rPr lang="en-US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8</a:t>
            </a:r>
            <a:endParaRPr lang="th-TH" alt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หน่วย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ประมวลผลกลางมีหน้าที่ประมวลผลข้อมูลต่าง ๆ ในระบบคอมพิวเตอร์  โดยหน่วยประมวลผลกลางจะทำงานตามโปรแกรมที่ระบุโดยผู้ใช้   ขั้นตอนการทำงานของหน่วยประมวลผลกลางมีลักษณะเป็นวงรอบ  โดยขั้นแรกหน่วยประมวลผลกลางจะอ่านคำสั่งจากหน่วยความจำ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(fetch)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จากนั้นหน่วยประมวลผลกลางจะตีความคำสั่งนั้น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(decode)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และในขั้นตอนสุดท้ายหน่วยประมวลผลกลางก็จะประมวลผลตามคำสั่งที่อ่านเข้ามา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(execute)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เมื่อทำงานเสร็จหน่วยประมวลผลก็จะเริ่มอ่านคำสั่งเข้ามาอีกครั้ง ขั้นตอนดังกล่าวมีลักษณะ แสดงได้ดังภาพที่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5.1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743290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571805" cy="2315145"/>
          </a:xfrm>
        </p:spPr>
        <p:txBody>
          <a:bodyPr/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เทียมในการประกาศข้อมูล</a:t>
            </a:r>
            <a:endParaRPr lang="en-US" sz="2800" b="1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คำสั่งเทียม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Pseudo Instruction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ที่ใช้ในการประกาศข้อมูลมีหลายคำสั่ง ดังตารางที่ 8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.1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แสดงคำสั่งเทียมที่ใช้ในระบุขนาดในการจองหน่วยความจำ 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ตาราง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ที่ 8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.1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แสดงคำสั่งเทียมสำหรับการระบุขนาดข้อมูลในการจองหน่วยความจำ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87609"/>
              </p:ext>
            </p:extLst>
          </p:nvPr>
        </p:nvGraphicFramePr>
        <p:xfrm>
          <a:off x="611560" y="2996952"/>
          <a:ext cx="8208912" cy="2664296"/>
        </p:xfrm>
        <a:graphic>
          <a:graphicData uri="http://schemas.openxmlformats.org/drawingml/2006/table">
            <a:tbl>
              <a:tblPr/>
              <a:tblGrid>
                <a:gridCol w="1386519"/>
                <a:gridCol w="6822393"/>
              </a:tblGrid>
              <a:tr h="44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คำสั่งเทียม</a:t>
                      </a:r>
                      <a:endParaRPr lang="en-US" sz="24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ความหมาย</a:t>
                      </a:r>
                      <a:endParaRPr lang="en-US" sz="2400" b="1">
                        <a:effectLst/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2220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DW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DQ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Define Byte : 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ประกาศจองข้อมูลให้มีขนาดหน่วยละ 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ไบต์</a:t>
                      </a:r>
                      <a:endParaRPr lang="en-US" sz="24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Define Word : 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ประกาศจองข้อมูลให้มีขนาดหน่วยละ 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เวิร์ด 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( 2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ไบต์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Define </a:t>
                      </a:r>
                      <a:r>
                        <a:rPr lang="en-US" sz="2400" dirty="0" err="1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Doubleword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: 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ประกาศจองข้อมูลให้มีขนาดหน่วยละ 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2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เวิร์ด </a:t>
                      </a:r>
                      <a:endParaRPr lang="en-US" sz="24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Define </a:t>
                      </a:r>
                      <a:r>
                        <a:rPr lang="en-US" sz="2400" dirty="0" err="1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Quadword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: 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ประกาศจองข้อมูลให้มีขนาดหน่วยละ 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4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เวิร์ด </a:t>
                      </a:r>
                      <a:endParaRPr lang="en-US" sz="24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Define Ten Bytes : 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ประกาศจองข้อมูลให้มีขนาดหน่วยละ  </a:t>
                      </a:r>
                      <a:r>
                        <a:rPr lang="en-US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10</a:t>
                      </a:r>
                      <a:r>
                        <a:rPr lang="th-TH" sz="2400" dirty="0">
                          <a:effectLst/>
                          <a:latin typeface="TH Niramit AS" panose="02000506000000020004" pitchFamily="2" charset="-34"/>
                          <a:ea typeface="Cordia New"/>
                          <a:cs typeface="TH Niramit AS" panose="02000506000000020004" pitchFamily="2" charset="-34"/>
                        </a:rPr>
                        <a:t> ไบต์</a:t>
                      </a:r>
                      <a:endParaRPr lang="en-US" sz="2400" dirty="0">
                        <a:effectLst/>
                        <a:latin typeface="TH Niramit AS" panose="02000506000000020004" pitchFamily="2" charset="-34"/>
                        <a:ea typeface="Cordia New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04845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รูปแบบของการประกาศข้อมูล</a:t>
            </a:r>
            <a:endParaRPr lang="en-US" sz="2800" b="1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ในการประกาศข้อมูล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ตัวแปร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มักประกาศในเซกเมนต์ข้อมูล โดยจะระบุชื่อของตัวแปรนั้น พร้อมทั้งคำสั่งเทียมที่ใช้ระบุขนาดของข้อมูล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จากนั้นจะระบุข้อมูลต่าง ๆ ที่จะใช้ตำแหน่งที่จะจองนั้น รูปแบบในการระบุเป็นดังนี้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</a:t>
            </a:r>
            <a:r>
              <a:rPr lang="en-US" sz="2800" i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variable_name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</a:t>
            </a:r>
            <a:r>
              <a:rPr lang="en-US" sz="2800" i="1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x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i="1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544586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568952" cy="4536504"/>
          </a:xfrm>
        </p:spPr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ตัวอย่างการประกาศข้อมูล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จากการประกาศข้อมูลในส่วนของโปรแกรมที่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จะมีการจัดสรรเนื้อที่ในหน่วยความจำ แสดงได้ดังภาพที่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สังเกตว่าในการประกาศข้อมูล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กับ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นั้นการระบุข้อมูลเหมือนกันแต่ขนาดของข้อมูลต่างกัน ทำให้การจองเนื้อที่ในหน่วยความจำนั้นแตกต่างกันด้วย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	  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segment</a:t>
            </a: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data1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1,2</a:t>
            </a: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data2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dw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1,2</a:t>
            </a:r>
          </a:p>
          <a:p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data3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’Hi’,10,13</a:t>
            </a: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66571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400600"/>
          </a:xfrm>
        </p:spPr>
        <p:txBody>
          <a:bodyPr/>
          <a:lstStyle/>
          <a:p>
            <a:pPr algn="thaiDist"/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ตัวอย่างการประกาศข้อมูล</a:t>
            </a:r>
            <a:endParaRPr lang="en-US" sz="2800" dirty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จากการประกาศข้อมูลในส่วนของโปรแกรมที่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จะมีการจัดสรรเนื้อที่ในหน่วยความจำ แสดงได้ดังภาพที่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8.1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สังเกตว่าในการประกาศข้อมูล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data1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กับ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data2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นั้นการระบุข้อมูลเหมือนกันแต่ขนาดของข้อมูลต่างกัน ทำให้การจองเนื้อที่ในหน่วยความจำนั้นแตกต่างกันด้วย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 	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segment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data1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1,2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data2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dw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1,2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data3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db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’Hi’,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10,13</a:t>
            </a:r>
          </a:p>
          <a:p>
            <a:pPr algn="thaiDist"/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	data4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dd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1234h</a:t>
            </a:r>
          </a:p>
          <a:p>
            <a:pPr algn="thaiDist"/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  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en-US" sz="2800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dseg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	ends</a:t>
            </a:r>
          </a:p>
          <a:p>
            <a:pPr algn="thaiDist"/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8.1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การประกาศข้อมูล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1946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Access 2003—Get to know Access">
  <a:themeElements>
    <a:clrScheme name="งานนำเสนอการฝึกอบรม- Access 2003—ทำความรู้จักกับ Access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งานนำเสนอการฝึกอบรม- Access 2003—ทำความรู้จักกับ Acce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lnDef>
  </a:objectDefaults>
  <a:extraClrSchemeLst>
    <a:extraClrScheme>
      <a:clrScheme name="งานนำเสนอการฝึกอบรม- Access 2003—ทำความรู้จักกับ A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4">
        <a:dk1>
          <a:srgbClr val="7B7A8E"/>
        </a:dk1>
        <a:lt1>
          <a:srgbClr val="FFFFFF"/>
        </a:lt1>
        <a:dk2>
          <a:srgbClr val="9B9AB3"/>
        </a:dk2>
        <a:lt2>
          <a:srgbClr val="FF6600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Access 2003—Get to know Access</Template>
  <TotalTime>975</TotalTime>
  <Words>3221</Words>
  <Application>Microsoft Office PowerPoint</Application>
  <PresentationFormat>นำเสนอทางหน้าจอ (4:3)</PresentationFormat>
  <Paragraphs>340</Paragraphs>
  <Slides>40</Slides>
  <Notes>40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40</vt:i4>
      </vt:variant>
    </vt:vector>
  </HeadingPairs>
  <TitlesOfParts>
    <vt:vector size="41" baseType="lpstr">
      <vt:lpstr>Training presentation- Access 2003—Get to know Access</vt:lpstr>
      <vt:lpstr>Microcomputer and Assembly Language</vt:lpstr>
      <vt:lpstr>การเรียนการสอนสัปดาห์ที่ 8</vt:lpstr>
      <vt:lpstr>เนื้อหาที่สอน</vt:lpstr>
      <vt:lpstr>8.1 การประกาศข้อมูล</vt:lpstr>
      <vt:lpstr>8.1 การประกาศข้อมูล</vt:lpstr>
      <vt:lpstr>8.1 การประกาศข้อมูล</vt:lpstr>
      <vt:lpstr>8.1 การประกาศข้อมูล</vt:lpstr>
      <vt:lpstr>8.1 การประกาศข้อมูล</vt:lpstr>
      <vt:lpstr>8.1 การประกาศข้อมูล</vt:lpstr>
      <vt:lpstr>8.1 การประกาศข้อมูล</vt:lpstr>
      <vt:lpstr>8.1 การประกาศข้อมูล</vt:lpstr>
      <vt:lpstr>8.1 การประกาศข้อมูล</vt:lpstr>
      <vt:lpstr>8.2 การอ้างอิงหน่วยความจำ</vt:lpstr>
      <vt:lpstr>8.2 การอ้างอิงหน่วยความจำ</vt:lpstr>
      <vt:lpstr>8.3 การอ้างอิงตำแหน่งข้อมูล</vt:lpstr>
      <vt:lpstr>8.3 การอ้างอิงตำแหน่งข้อมูล</vt:lpstr>
      <vt:lpstr>8.3 การอ้างอิงตำแหน่งข้อมูล</vt:lpstr>
      <vt:lpstr>8.4 การประกาศข้อมูลสำหรับการใช้บริการของ DOS หมายเลข 09h และ 0Ah</vt:lpstr>
      <vt:lpstr>8.5 การใช้บริการของ DOS หมายเลข 09h : การพิมพ์ข้อความ</vt:lpstr>
      <vt:lpstr>8.5 การใช้บริการของ DOS หมายเลข 09h : การพิมพ์ข้อความ</vt:lpstr>
      <vt:lpstr>8.6 การใช้บริการของ DOS หมายเลข 0Ah : การอ่านข้อความ</vt:lpstr>
      <vt:lpstr>8.6 การใช้บริการของ DOS หมายเลข 0Ah : การอ่านข้อความ</vt:lpstr>
      <vt:lpstr>8.6 การใช้บริการของ DOS หมายเลข 0Ah : การอ่านข้อความ</vt:lpstr>
      <vt:lpstr>8.6 การใช้บริการของ DOS หมายเลข 0Ah : การอ่านข้อความ</vt:lpstr>
      <vt:lpstr>8.7 คำสั่งกระโดด (Jump Structures)</vt:lpstr>
      <vt:lpstr>8.7 คำสั่งกระโดด (Jump Structures)</vt:lpstr>
      <vt:lpstr>8.7 คำสั่งกระโดด (Jump Structures)</vt:lpstr>
      <vt:lpstr>8.7 คำสั่งกระโดด (Jump Structures)</vt:lpstr>
      <vt:lpstr>8.8 คำสั่งวนรอบ (Loop Statements)</vt:lpstr>
      <vt:lpstr>8.8 คำสั่งวนรอบ (Loop Statements)</vt:lpstr>
      <vt:lpstr>8.8 คำสั่งวนรอบ (Loop Statements)</vt:lpstr>
      <vt:lpstr>8.8 คำสั่งวนรอบ (Loop Statements)</vt:lpstr>
      <vt:lpstr>8.8 คำสั่งวนรอบ (Loop Statements)</vt:lpstr>
      <vt:lpstr>8.8 คำสั่งวนรอบ (Loop Statements)</vt:lpstr>
      <vt:lpstr>8.8 คำสั่งวนรอบ (Loop Statements)</vt:lpstr>
      <vt:lpstr>8.8 คำสั่งวนรอบ (Loop Statements)</vt:lpstr>
      <vt:lpstr>สรุป</vt:lpstr>
      <vt:lpstr>สรุป</vt:lpstr>
      <vt:lpstr>สรุป</vt:lpstr>
      <vt:lpstr>จบการเรียนการสอน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Microsoft® Office  Access 2003</dc:title>
  <dc:creator>Mooky</dc:creator>
  <cp:lastModifiedBy>Mooky</cp:lastModifiedBy>
  <cp:revision>165</cp:revision>
  <dcterms:created xsi:type="dcterms:W3CDTF">2015-03-31T16:40:18Z</dcterms:created>
  <dcterms:modified xsi:type="dcterms:W3CDTF">2015-05-27T14:12:24Z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TC100868571054</vt:lpwstr>
  </property>
</Properties>
</file>