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7" r:id="rId5"/>
    <p:sldId id="258" r:id="rId6"/>
    <p:sldId id="278" r:id="rId7"/>
    <p:sldId id="276" r:id="rId8"/>
    <p:sldId id="271" r:id="rId9"/>
    <p:sldId id="279" r:id="rId10"/>
    <p:sldId id="280" r:id="rId11"/>
    <p:sldId id="283" r:id="rId12"/>
    <p:sldId id="285" r:id="rId13"/>
    <p:sldId id="272" r:id="rId14"/>
    <p:sldId id="268" r:id="rId15"/>
    <p:sldId id="273" r:id="rId16"/>
    <p:sldId id="274" r:id="rId17"/>
    <p:sldId id="275" r:id="rId18"/>
    <p:sldId id="284" r:id="rId19"/>
    <p:sldId id="291" r:id="rId20"/>
    <p:sldId id="286" r:id="rId21"/>
    <p:sldId id="299" r:id="rId22"/>
    <p:sldId id="300" r:id="rId23"/>
    <p:sldId id="290" r:id="rId24"/>
    <p:sldId id="292" r:id="rId25"/>
    <p:sldId id="287" r:id="rId26"/>
    <p:sldId id="288" r:id="rId27"/>
    <p:sldId id="289" r:id="rId28"/>
    <p:sldId id="293" r:id="rId29"/>
    <p:sldId id="294" r:id="rId30"/>
    <p:sldId id="295" r:id="rId31"/>
    <p:sldId id="297" r:id="rId32"/>
    <p:sldId id="298" r:id="rId33"/>
    <p:sldId id="296" r:id="rId34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7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24/8/2016</a:t>
            </a:r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Click to edit Master text styles</a:t>
            </a:r>
          </a:p>
          <a:p>
            <a:pPr lvl="1" rtl="0"/>
            <a:r>
              <a:t>Second level</a:t>
            </a:r>
          </a:p>
          <a:p>
            <a:pPr lvl="2" rtl="0"/>
            <a:r>
              <a:t>Third level</a:t>
            </a:r>
          </a:p>
          <a:p>
            <a:pPr lvl="3" rtl="0"/>
            <a:r>
              <a:t>Fourth level</a:t>
            </a:r>
          </a:p>
          <a:p>
            <a:pPr lvl="4" rtl="0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24/8/2016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24/8/2016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ความเข้าใจและการใช้ดิจิทัล</a:t>
            </a:r>
            <a:br>
              <a:rPr lang="th-TH" b="1" dirty="0">
                <a:latin typeface="TH Sarabun New" charset="0"/>
                <a:ea typeface="TH Sarabun New" charset="0"/>
                <a:cs typeface="TH Sarabun New" charset="0"/>
              </a:rPr>
            </a:br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รหัสวิชา</a:t>
            </a:r>
            <a:r>
              <a:rPr lang="en-US" b="1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4400" b="1" dirty="0">
                <a:latin typeface="TH Sarabun New" charset="0"/>
                <a:ea typeface="TH Sarabun New" charset="0"/>
                <a:cs typeface="TH Sarabun New" charset="0"/>
              </a:rPr>
              <a:t>4000113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GB" sz="3200" b="1">
                <a:latin typeface="TH Sarabun New" charset="0"/>
                <a:ea typeface="TH Sarabun New" charset="0"/>
                <a:cs typeface="TH Sarabun New" charset="0"/>
              </a:rPr>
              <a:t>2/2563</a:t>
            </a:r>
            <a:endParaRPr lang="en-GB" sz="32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65212" y="326065"/>
            <a:ext cx="10058402" cy="1219200"/>
          </a:xfrm>
        </p:spPr>
        <p:txBody>
          <a:bodyPr rtlCol="0">
            <a:normAutofit/>
          </a:bodyPr>
          <a:lstStyle/>
          <a:p>
            <a:pPr rtl="0"/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เนื้อหารายวิชา</a:t>
            </a:r>
            <a:endParaRPr lang="en-GB" sz="40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249167" y="4975107"/>
            <a:ext cx="2889695" cy="914400"/>
          </a:xfrm>
        </p:spPr>
        <p:txBody>
          <a:bodyPr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literacy 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concept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>
          <a:xfrm>
            <a:off x="4720924" y="4968670"/>
            <a:ext cx="2947202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Media Understanding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r="1393"/>
          <a:stretch>
            <a:fillRect/>
          </a:stretch>
        </p:blipFill>
        <p:spPr>
          <a:xfrm>
            <a:off x="8222798" y="1845550"/>
            <a:ext cx="2715768" cy="2776308"/>
          </a:xfrm>
        </p:spPr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>
          <a:xfrm>
            <a:off x="8250188" y="4922143"/>
            <a:ext cx="2736765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Media Access</a:t>
            </a:r>
          </a:p>
        </p:txBody>
      </p:sp>
      <p:pic>
        <p:nvPicPr>
          <p:cNvPr id="1026" name="Picture 2" descr="sosyal-medyada-dijital-vatandas-olmak-hd_4ec21059b502b65ab1195c4b461dd5c6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6" r="22536"/>
          <a:stretch>
            <a:fillRect/>
          </a:stretch>
        </p:blipFill>
        <p:spPr bwMode="auto">
          <a:xfrm>
            <a:off x="1249168" y="1845550"/>
            <a:ext cx="2715289" cy="27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r="2908"/>
          <a:stretch>
            <a:fillRect/>
          </a:stretch>
        </p:blipFill>
        <p:spPr>
          <a:xfrm>
            <a:off x="4720924" y="1845550"/>
            <a:ext cx="2715768" cy="2776308"/>
          </a:xfrm>
        </p:spPr>
      </p:pic>
    </p:spTree>
    <p:extLst>
      <p:ext uri="{BB962C8B-B14F-4D97-AF65-F5344CB8AC3E}">
        <p14:creationId xmlns:p14="http://schemas.microsoft.com/office/powerpoint/2010/main" val="22058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 b="1" dirty="0"/>
              <a:t>เนื้อหารายวิชา</a:t>
            </a:r>
            <a:endParaRPr lang="en-GB" b="1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65211" y="4947405"/>
            <a:ext cx="3041567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/>
              <a:t>Digital Communication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>
          <a:xfrm>
            <a:off x="4693492" y="4947405"/>
            <a:ext cx="2773412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/>
              <a:t>Digital Society Practices</a:t>
            </a:r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325" r="23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Autofit/>
          </a:bodyPr>
          <a:lstStyle/>
          <a:p>
            <a:pPr algn="ctr"/>
            <a:r>
              <a:rPr lang="en-US" sz="2400" b="1" dirty="0"/>
              <a:t>Digital Rights and Responsibilities</a:t>
            </a:r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9"/>
          </p:nvPr>
        </p:nvPicPr>
        <p:blipFill>
          <a:blip r:embed="rId3"/>
          <a:srcRect l="3319" r="33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" name="Picture Placeholder 17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563" y="1870812"/>
            <a:ext cx="2716341" cy="272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เนื้อหารายวิชา</a:t>
            </a:r>
            <a:endParaRPr lang="en-GB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914400" y="4947405"/>
            <a:ext cx="3064012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Security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Law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1839" r="18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>
          <a:xfrm>
            <a:off x="8179204" y="4900878"/>
            <a:ext cx="3437486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Commerce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304" r="130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" name="Picture Placeholder 1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l="1068" r="106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1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5212" y="394009"/>
            <a:ext cx="10058402" cy="1219200"/>
          </a:xfrm>
        </p:spPr>
        <p:txBody>
          <a:bodyPr rtlCol="0"/>
          <a:lstStyle/>
          <a:p>
            <a:pPr rtl="0"/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คำอธิบายรายวิชา</a:t>
            </a:r>
            <a:endParaRPr lang="en-GB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Digital Health and Wellness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 lnSpcReduction="10000"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 Future Digital Technology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Microsoft Word</a:t>
            </a: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839" r="1839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044" y="2748656"/>
            <a:ext cx="1667912" cy="1360688"/>
          </a:xfrm>
          <a:prstGeom prst="rect">
            <a:avLst/>
          </a:prstGeom>
        </p:spPr>
      </p:pic>
      <p:pic>
        <p:nvPicPr>
          <p:cNvPr id="7" name="Picture Placeholder 6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0096" r="1009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2058" name="Picture 10" descr="https://www.ocsc.go.th/sites/default/files/2-1.pn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1523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4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35212" y="394009"/>
            <a:ext cx="10058402" cy="1219200"/>
          </a:xfrm>
        </p:spPr>
        <p:txBody>
          <a:bodyPr rtlCol="0"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เนื้อหารายวิชา</a:t>
            </a:r>
            <a:endParaRPr lang="en-GB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1090848" y="5114263"/>
            <a:ext cx="3031928" cy="914400"/>
          </a:xfrm>
        </p:spPr>
        <p:txBody>
          <a:bodyPr rtlCol="0">
            <a:no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Microsoft Excel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Microsoft PowerPoint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Use of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044" y="2748656"/>
            <a:ext cx="1667912" cy="1360688"/>
          </a:xfrm>
          <a:prstGeom prst="rect">
            <a:avLst/>
          </a:prstGeo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15237"/>
          <a:stretch>
            <a:fillRect/>
          </a:stretch>
        </p:blipFill>
        <p:spPr/>
      </p:pic>
      <p:pic>
        <p:nvPicPr>
          <p:cNvPr id="5122" name="Picture 2" descr="https://www.ocsc.go.th/sites/default/files/2-3.pn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r="1521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library.rsu.ac.th/images/online.jpg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r="1187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6998" y="1331794"/>
            <a:ext cx="6858002" cy="1828800"/>
          </a:xfrm>
        </p:spPr>
        <p:txBody>
          <a:bodyPr rtlCol="0"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แนวคิดเกี่ยวกับความเข้าใจและการใช้ดิจิทัลในชีวิตประจำวันของแต่ละช่วงวัย</a:t>
            </a:r>
            <a:br>
              <a:rPr lang="th-TH" dirty="0">
                <a:latin typeface="TH Sarabun New" charset="0"/>
                <a:ea typeface="TH Sarabun New" charset="0"/>
                <a:cs typeface="TH Sarabun New" charset="0"/>
              </a:rPr>
            </a:br>
            <a:endParaRPr lang="th-TH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3476" y="3392606"/>
            <a:ext cx="6858002" cy="914400"/>
          </a:xfrm>
        </p:spPr>
        <p:txBody>
          <a:bodyPr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ความสำคัญของการมีความเข้าใจและการใช้ดิจิทัล</a:t>
            </a:r>
            <a:endParaRPr lang="en-US" sz="32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กรอบแนวคิดสำหรับผู้เรียนในยุคดิจิทัล</a:t>
            </a:r>
            <a:endParaRPr lang="en-US" sz="32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ประโยชน์ของการมีทักษะความเข้าใจและการใช้ดิจิทัล</a:t>
            </a:r>
            <a:endParaRPr lang="en-US" sz="32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endParaRPr lang="en-US" sz="32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1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245659"/>
            <a:ext cx="10058402" cy="1019033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12</a:t>
            </a:r>
            <a:r>
              <a:rPr lang="en-US" sz="4000" b="1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เทคโนโลยี ที่จะเข้ามามีอิทธิพลต่อการเปลี่ยนแปลงโลก</a:t>
            </a:r>
            <a:endParaRPr lang="en-US" sz="40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6074"/>
              </p:ext>
            </p:extLst>
          </p:nvPr>
        </p:nvGraphicFramePr>
        <p:xfrm>
          <a:off x="1065213" y="1452349"/>
          <a:ext cx="10058400" cy="4484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2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Mobile internet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Next-generation genomics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7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Automation of knowledge   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work </a:t>
                      </a:r>
                      <a:endParaRPr lang="en-US" sz="2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 Next-generation storage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07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Internet of Things (IOT)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 3D</a:t>
                      </a:r>
                      <a:r>
                        <a:rPr lang="th-TH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printing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42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Advanced robotics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 Advanced materials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075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Cloud technology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 Advanced oil and gas    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exploration and recovery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3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Autonomous vehicles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 Renewable electricity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65211" y="6334780"/>
            <a:ext cx="294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 New" charset="0"/>
                <a:ea typeface="TH Sarabun New" charset="0"/>
                <a:cs typeface="TH Sarabun New" charset="0"/>
              </a:rPr>
              <a:t>ที่มา</a:t>
            </a:r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: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McKinsey Global Institute (2013</a:t>
            </a:r>
          </a:p>
        </p:txBody>
      </p:sp>
    </p:spTree>
    <p:extLst>
      <p:ext uri="{BB962C8B-B14F-4D97-AF65-F5344CB8AC3E}">
        <p14:creationId xmlns:p14="http://schemas.microsoft.com/office/powerpoint/2010/main" val="40993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ความสำคัญของการมีความเข้าใจและการใช้ดิจิทัล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ความเข้าใจและการใช้ดิจิทัล </a:t>
            </a:r>
            <a:r>
              <a:rPr lang="en-US" sz="3200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Digital literacy) </a:t>
            </a: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หมายถึง การมีทักษะในการนำเครื่องมือ อุปกรณ์ และเทคโนโลยีดิจิทัลที่มีอยู่ในปัจจุบัน ได้แก่ คอมพิวเตอร์ โทรศัพท์ แท็บเล็ต โปรแกรมคอมพิวเตอร์ และสื่อออนไลน์ มาใช้ให้เกิดประโยชน์สูงสุด ในการสื่อสาร การปฏิบัติงาน และการทำงานร่วมกัน หรือใช้เพื่อพัฒนากระบวนการทำงาน หรือระบบงานในองค์กรให้มีความทันสมัยและมีประสิทธิภาพ</a:t>
            </a:r>
            <a:endParaRPr lang="en-US" sz="32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5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5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5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5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dirty="0">
                <a:latin typeface="TH Sarabun New" charset="0"/>
                <a:ea typeface="TH Sarabun New" charset="0"/>
                <a:cs typeface="TH Sarabun New" charset="0"/>
              </a:rPr>
              <a:t>Content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484975"/>
            <a:ext cx="10058400" cy="4751231"/>
          </a:xfrm>
        </p:spPr>
        <p:txBody>
          <a:bodyPr rtlCol="0"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รายละเอียดของรายวิชา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854075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แนะนำรายวิชาและวัตถุประสงค์</a:t>
            </a:r>
          </a:p>
          <a:p>
            <a:pPr marL="854075" indent="-3429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ชี้แจงเกณฑ์การประเมินผล</a:t>
            </a:r>
          </a:p>
          <a:p>
            <a:pPr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แนวคิดเกี่ยวกับความเข้าใจและการใช้ดิจิทัลในชีวิตประจำวันของแต่ละช่วงวัย</a:t>
            </a:r>
          </a:p>
          <a:p>
            <a:pPr marL="91440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ความสำคัญของการมีความเข้าใจและการใช้ดิจิทัล</a:t>
            </a:r>
          </a:p>
          <a:p>
            <a:pPr marL="91440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กรอบแนวคิดสำหรับผู้เรียนในยุคดิจิทัล</a:t>
            </a:r>
          </a:p>
          <a:p>
            <a:pPr marL="91440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ประโยชน์ของการมีทักษะความเข้าใจและการใช้ดิจิทัล</a:t>
            </a:r>
          </a:p>
          <a:p>
            <a:pPr marL="914400" indent="-457200"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มาตรฐานสมรรถนะสำหรับผู้เรียนในยุคดิจิทัล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ความสำคัญของการมีความเข้าใจและการใช้ดิจิทัล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7" y="1169158"/>
            <a:ext cx="10945504" cy="42291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ความสามารถสำหรับความเข้าใจและการใช้ดิจิทัล แบ่งเป็น 3 ส่วน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ใช้ 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Use)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ความสามารถในการใช้คอมพิวเตอร์และอินเทอร์เน็ต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เช่น การใช้โปรแกรม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Word processor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เว็บเบราเซอร์ (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Web browser)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อีเมล์ (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E-mail)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โปรแกรมที่ช่วยในการสืบค้นข้อมูล (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Search engine)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ฐานข้อมูลออนไลน์ การคำนวณคลาวด์ (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Cloud computing)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ดิจิทัลคอมเมิร์ช (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Digital commerce)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เป็นต้น</a:t>
            </a:r>
            <a:endParaRPr lang="en-US" sz="26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เข้าใจ 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Understand)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ความสามารถในการเข้าใจบริบทและสามารถประเมินสื่อดิจิทัลได้ เพื่อให้สามารถตัดสินใจเกี่ยวกับสิ่งที่พบเห็นบนสื่อออนไลน์ ตระหนักว่าเทคโนโลยีเครือข่ายมีผลกระทบต่อพฤติกรรมอย่างไร ทั้งยังสามารถพัฒนาทักษะการจัดการสารสนเทศเพื่อค้นหา ประเมิน และใช้สารสนเทศอย่างมีประสิทธิภาพ </a:t>
            </a:r>
            <a:endParaRPr lang="en-US" sz="26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395288" indent="-395288"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3. สร้าง 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Create)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ความสามารถในการสร้างสรรค์เนื้อหาและการสื่อสารอย่างมีประสิทธิภาพผ่านเครื่องมือสื่อดิจิทัลที่</a:t>
            </a:r>
            <a:r>
              <a:rPr lang="en-US" sz="2600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th-TH" sz="2600" dirty="0">
                <a:latin typeface="TH Sarabun New" charset="0"/>
                <a:ea typeface="TH Sarabun New" charset="0"/>
                <a:cs typeface="TH Sarabun New" charset="0"/>
              </a:rPr>
              <a:t>หลากหลาย โดยต้องเผยแพร่สื่อที่สร้างผ่านเครือข่ายสังคมออนไลน์อย่างมีความรับผิดชอบและมีประสิทธิภาพ</a:t>
            </a:r>
            <a:endParaRPr lang="en-US" sz="26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ทักษะที่จำเป็นสำหรับการสร้างให้เกิดความเข้าใจและการใช้ดิจิทัล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br>
              <a:rPr lang="en-US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68375" indent="-504825">
              <a:buFont typeface="+mj-lt"/>
              <a:buAutoNum type="arabicPeriod"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การรู้สื่อ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Media literacy) </a:t>
            </a:r>
          </a:p>
          <a:p>
            <a:pPr marL="968375" indent="-504825">
              <a:buFont typeface="+mj-lt"/>
              <a:buAutoNum type="arabicPeriod"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การรู้เทคโนโลยี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Technology literacy) </a:t>
            </a:r>
          </a:p>
          <a:p>
            <a:pPr marL="968375" indent="-504825">
              <a:buFont typeface="+mj-lt"/>
              <a:buAutoNum type="arabicPeriod"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การรู้สารสนเทศ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Information literacy) </a:t>
            </a:r>
            <a:endParaRPr lang="en-US" sz="32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68375" indent="-504825">
              <a:buFont typeface="+mj-lt"/>
              <a:buAutoNum type="arabicPeriod"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การรู้เกี่ยวกับสิ่งที่เห็น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Visual literacy) </a:t>
            </a:r>
          </a:p>
          <a:p>
            <a:pPr marL="968375" indent="-504825">
              <a:buFont typeface="+mj-lt"/>
              <a:buAutoNum type="arabicPeriod"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การรู้การสื่อสาร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Communication literacy)</a:t>
            </a:r>
            <a:endParaRPr lang="en-US" sz="32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68375" indent="-504825">
              <a:buFont typeface="+mj-lt"/>
              <a:buAutoNum type="arabicPeriod"/>
            </a:pPr>
            <a: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  <a:t>การรู้สังคม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(Social literacy)</a:t>
            </a:r>
          </a:p>
        </p:txBody>
      </p:sp>
    </p:spTree>
    <p:extLst>
      <p:ext uri="{BB962C8B-B14F-4D97-AF65-F5344CB8AC3E}">
        <p14:creationId xmlns:p14="http://schemas.microsoft.com/office/powerpoint/2010/main" val="1944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06" y="1156436"/>
            <a:ext cx="8840467" cy="48273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กรอบแนวคิดสำหรับผู้เรียนในยุคดิจิทัล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63660" y="6208371"/>
            <a:ext cx="2424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720090" algn="l"/>
                <a:tab pos="943610" algn="l"/>
                <a:tab pos="1170305" algn="l"/>
                <a:tab pos="1457960" algn="l"/>
                <a:tab pos="1828800" algn="l"/>
                <a:tab pos="2340610" algn="l"/>
                <a:tab pos="2962910" algn="l"/>
              </a:tabLst>
            </a:pPr>
            <a:r>
              <a:rPr lang="th-TH" sz="2400" b="1" dirty="0">
                <a:solidFill>
                  <a:srgbClr val="000000"/>
                </a:solidFill>
                <a:latin typeface="TH Sarabun New" charset="0"/>
                <a:ea typeface="TH Sarabun New" charset="0"/>
                <a:cs typeface="TH Sarabun New" charset="0"/>
              </a:rPr>
              <a:t>ที่มา</a:t>
            </a:r>
            <a:r>
              <a:rPr lang="th-TH" sz="2400" dirty="0">
                <a:solidFill>
                  <a:srgbClr val="000000"/>
                </a:solidFill>
                <a:latin typeface="TH Sarabun New" charset="0"/>
                <a:ea typeface="TH Sarabun New" charset="0"/>
                <a:cs typeface="TH Sarabun New" charset="0"/>
              </a:rPr>
              <a:t>: วิจารณ์ พานิช</a:t>
            </a:r>
            <a:r>
              <a:rPr lang="en-US" sz="2400" dirty="0">
                <a:solidFill>
                  <a:srgbClr val="000000"/>
                </a:solidFill>
                <a:latin typeface="TH Sarabun New" charset="0"/>
                <a:ea typeface="TH Sarabun New" charset="0"/>
                <a:cs typeface="TH Sarabun New" charset="0"/>
              </a:rPr>
              <a:t> (</a:t>
            </a:r>
            <a:r>
              <a:rPr lang="th-TH" sz="2400" dirty="0">
                <a:solidFill>
                  <a:srgbClr val="000000"/>
                </a:solidFill>
                <a:latin typeface="TH Sarabun New" charset="0"/>
                <a:ea typeface="TH Sarabun New" charset="0"/>
                <a:cs typeface="TH Sarabun New" charset="0"/>
              </a:rPr>
              <a:t>2555</a:t>
            </a:r>
            <a:r>
              <a:rPr lang="en-US" sz="2400" dirty="0">
                <a:solidFill>
                  <a:srgbClr val="000000"/>
                </a:solidFill>
                <a:latin typeface="TH Sarabun New" charset="0"/>
                <a:ea typeface="TH Sarabun New" charset="0"/>
                <a:cs typeface="TH Sarabun New" charset="0"/>
              </a:rPr>
              <a:t>)</a:t>
            </a:r>
            <a:endParaRPr lang="en-US" sz="2400" dirty="0">
              <a:effectLst/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128337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ประโยชน์ของการมีทักษะความเข้าใจและการใช้ดิจิทัล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44" y="946484"/>
            <a:ext cx="10985579" cy="5775158"/>
          </a:xfrm>
        </p:spPr>
        <p:txBody>
          <a:bodyPr>
            <a:noAutofit/>
          </a:bodyPr>
          <a:lstStyle/>
          <a:p>
            <a:pPr marL="92075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ก้าวทันการเปลี่ยนแปลงไปสู่ยุคดิจิทัลที่มีการใช้เทคโนโลยีดิจิทัลในการดำรงชีวิตและการทำงาน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2075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ช่วยในการทำงานร่วมกันกับผู้อื่นในลักษณะ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“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ทำน้อย ได้มาก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”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หรือ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“Work less but get more impact”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และช่วยสร้างคุณค่า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Value Co-creation)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และความคุ้มค่าในการดำเนินงาน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Economy of Scale)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เพื่อการก้าวไปสู่การเป็นประเทศไทย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4.0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2075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รู้เท่าทัน สามารถป้องกันความเสี่ยงที่อาจเกิดจากการใช้เทคโนโลยีที่ไม่เหมาะสม เช่น การสูญเสียการเป็นส่วนตัว ความปลอดภัยในชีวิตและทรัพย์สิน การโจรกรรมข้อมูล การโจมตีทางไซเบอร์ เป็นต้น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2075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ทำงานได้รวดเร็ว เป็นการประหยัดเวลา ลดข้อผิดพลาดและมีความมั่นใจในการทำงานมากขึ้น</a:t>
            </a:r>
          </a:p>
          <a:p>
            <a:pPr marL="92075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Etc.</a:t>
            </a:r>
          </a:p>
          <a:p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4577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The International Computer Driving License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(ICDL)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Information Technology Professionals Examination Council (ITPEC)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Microsoft Office Specialist (MOS) Certificate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IC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3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Digital Literacy Certificate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latin typeface="TH Sarabun New" charset="0"/>
                <a:ea typeface="TH Sarabun New" charset="0"/>
                <a:cs typeface="TH Sarabun New" charset="0"/>
              </a:rPr>
              <a:t>CompTia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392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96" y="304800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5" y="1487285"/>
            <a:ext cx="11238807" cy="44577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The International Computer Driving License</a:t>
            </a: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(ICDL)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   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โปรแกรมทดสอบเพื่อวัดระดับทักษะความสามารถในการใช้งานโปรแกรมคอมพิวเตอร์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   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ความรู้พื้นฐานการใช้คอมพิวเตอร์ การสื่อสารทางอินเทอร์เน็ตและอื่น ๆ ที่จำเป็น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   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สำหรับนักเรียน นิสิตนักศึกษา คนทำงาน และบุคคลทั่วไป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0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3" y="1648327"/>
            <a:ext cx="10613440" cy="460809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2. Information Technology Professionals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   Examination Council  (ITPEC)</a:t>
            </a: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lang="en-US" sz="32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   </a:t>
            </a: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มาตรฐานวิชาชีพด้านเทคโนโลยีสารสนเทศ</a:t>
            </a:r>
            <a:endParaRPr lang="en-US" sz="32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14400" indent="-336550" algn="thaiDi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พัฒนาโดยสำนักงานพัฒนาวิทยาศาสตร์และเทคโนโลยีแห่งชาติ (สวทช) กับ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7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ประเทศ คือ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577850" indent="0" algn="thaiDi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ญี่ปุ่น มาเลเซีย ฟิลิปปินส์ เวียดนาม เมียนมาร์ มองโกเลีย และประเทศไทย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</a:p>
          <a:p>
            <a:pPr marL="914400" indent="-336550" algn="thaiDi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จัดสอบ</a:t>
            </a:r>
            <a:r>
              <a:rPr lang="th-TH" sz="2800" b="1" u="sng" dirty="0">
                <a:latin typeface="TH Sarabun New" charset="0"/>
                <a:ea typeface="TH Sarabun New" charset="0"/>
                <a:cs typeface="TH Sarabun New" charset="0"/>
              </a:rPr>
              <a:t>เพื่อวัดระดับความรู้และทักษะพื้นฐานด้านเทคโนโลยีสารสนเทศ โดยไม่อิงกับผลิตภัณฑ์ใด ๆ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14400" indent="-336550" algn="thaiDi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เหมาะสำหรับบุคลากรด้านเทคโนโลยีสารสนเทศ นักวิเคราะห์ทุกสาขา นักวิชาการ</a:t>
            </a: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872" y="304800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872" y="1363579"/>
            <a:ext cx="10388849" cy="511743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500" b="1" dirty="0">
                <a:latin typeface="TH Sarabun New" charset="0"/>
                <a:ea typeface="TH Sarabun New" charset="0"/>
                <a:cs typeface="TH Sarabun New" charset="0"/>
              </a:rPr>
              <a:t>3. Microsoft Office Specialist (MOS) </a:t>
            </a:r>
          </a:p>
          <a:p>
            <a:pPr marL="0" indent="0" algn="thaiDist">
              <a:buNone/>
            </a:pPr>
            <a:r>
              <a:rPr lang="en-US" sz="3500" b="1" dirty="0">
                <a:latin typeface="TH Sarabun New" charset="0"/>
                <a:ea typeface="TH Sarabun New" charset="0"/>
                <a:cs typeface="TH Sarabun New" charset="0"/>
              </a:rPr>
              <a:t>   Certificate</a:t>
            </a:r>
            <a:r>
              <a:rPr lang="th-TH" sz="3500" b="1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lang="en-US" sz="35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1090613" indent="-465138" algn="thaiDi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ประกาศนียบัตรยืนยันความสามารถในการใช้โปรแกรม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Microsoft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Office</a:t>
            </a:r>
          </a:p>
          <a:p>
            <a:pPr marL="1090613" indent="-465138" algn="thaiDi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โปรแกรมการสอบ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: Microsoft Office Version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2007 และ 2010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1090613" indent="-465138" algn="thaiDi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เหมาะสำหรับ</a:t>
            </a:r>
          </a:p>
          <a:p>
            <a:pPr marL="0" lvl="0" indent="9779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1)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นักศึกษาที่ใช้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Microsoft Office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ในการทำงาน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9779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2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)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กลุ่มคนทำงาน ใช้เป็นมาตรฐานในการรับรองบุคลากรในเข้าทำงาน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9779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3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)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กลุ่มอาจารย์ ที่ควรสามารถใช้โปรแกรมเพื่อช่วยในการเรียนการสอน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 algn="thaiDi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0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68" y="0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68" y="872517"/>
            <a:ext cx="11407064" cy="565306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100" b="1" dirty="0">
                <a:latin typeface="TH Sarabun New" charset="0"/>
                <a:ea typeface="TH Sarabun New" charset="0"/>
                <a:cs typeface="TH Sarabun New" charset="0"/>
              </a:rPr>
              <a:t>4. IC</a:t>
            </a:r>
            <a:r>
              <a:rPr lang="th-TH" sz="4100" b="1" dirty="0">
                <a:latin typeface="TH Sarabun New" charset="0"/>
                <a:ea typeface="TH Sarabun New" charset="0"/>
                <a:cs typeface="TH Sarabun New" charset="0"/>
              </a:rPr>
              <a:t>3</a:t>
            </a:r>
            <a:r>
              <a:rPr lang="en-US" sz="4100" b="1" dirty="0">
                <a:latin typeface="TH Sarabun New" charset="0"/>
                <a:ea typeface="TH Sarabun New" charset="0"/>
                <a:cs typeface="TH Sarabun New" charset="0"/>
              </a:rPr>
              <a:t> Digital Literacy Certificate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   </a:t>
            </a:r>
            <a:r>
              <a:rPr lang="th-TH" sz="2800" b="1" dirty="0">
                <a:latin typeface="TH Sarabun New" charset="0"/>
                <a:ea typeface="TH Sarabun New" charset="0"/>
                <a:cs typeface="TH Sarabun New" charset="0"/>
              </a:rPr>
              <a:t>  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ประกาศนียบัตรรับรองความรู้และทักษะคอมพิวเตอร์ขั้นพื้นฐาน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977900" indent="-2873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เป็นมาตรฐาน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Neutral Vendor Standard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*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โดย </a:t>
            </a:r>
            <a:r>
              <a:rPr lang="en-US" sz="2200" dirty="0">
                <a:latin typeface="TH Sarabun New" charset="0"/>
                <a:ea typeface="TH Sarabun New" charset="0"/>
                <a:cs typeface="TH Sarabun New" charset="0"/>
              </a:rPr>
              <a:t>Global Digital Literacy Council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</a:p>
          <a:p>
            <a:pPr marL="977900" indent="-2873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รับรองโดยกระทรวงไอซีที กระทรวงวัฒนธรรม และสมาคมคอมพิวเตอร์แห่งประเทศไทย ประกอบด้วย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th-TH" sz="2000" dirty="0">
                <a:latin typeface="TH Sarabun New" charset="0"/>
                <a:ea typeface="TH Sarabun New" charset="0"/>
                <a:cs typeface="TH Sarabun New" charset="0"/>
              </a:rPr>
              <a:t>3</a:t>
            </a:r>
            <a:r>
              <a:rPr lang="en-US" sz="2000" dirty="0">
                <a:latin typeface="TH Sarabun New" charset="0"/>
                <a:ea typeface="TH Sarabun New" charset="0"/>
                <a:cs typeface="TH Sarabun New" charset="0"/>
              </a:rPr>
              <a:t> Modules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endParaRPr lang="th-TH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1) Computing Fundamentals </a:t>
            </a: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 2) Key Applications</a:t>
            </a:r>
            <a:endParaRPr lang="th-TH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3) Living Online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5499" y="6063917"/>
            <a:ext cx="8518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TH Sarabun New" charset="0"/>
                <a:ea typeface="TH Sarabun New" charset="0"/>
                <a:cs typeface="TH Sarabun New" charset="0"/>
              </a:rPr>
              <a:t>*</a:t>
            </a:r>
            <a:r>
              <a:rPr lang="th-TH" sz="2400" b="1" dirty="0">
                <a:latin typeface="TH Sarabun New" charset="0"/>
                <a:ea typeface="TH Sarabun New" charset="0"/>
                <a:cs typeface="TH Sarabun New" charset="0"/>
              </a:rPr>
              <a:t>ไม่ยึดติดหรือมีเนื้อหาเกี่ยวกับเทคโนโลยีของริษัทใดบริษัทหนึ่ง เน้นวิชาการ </a:t>
            </a:r>
            <a:endParaRPr lang="en-US" sz="24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35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68" y="0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68" y="1385864"/>
            <a:ext cx="11407064" cy="4908885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4. IC</a:t>
            </a:r>
            <a:r>
              <a:rPr lang="th-TH" sz="3200" b="1" dirty="0">
                <a:latin typeface="TH Sarabun New" charset="0"/>
                <a:ea typeface="TH Sarabun New" charset="0"/>
                <a:cs typeface="TH Sarabun New" charset="0"/>
              </a:rPr>
              <a:t>3</a:t>
            </a: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 Digital Literacy Certificate  </a:t>
            </a:r>
            <a:r>
              <a:rPr lang="en-US" sz="2800" b="1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ประกอบด้วย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3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Modules </a:t>
            </a:r>
            <a:endParaRPr lang="en-US" sz="41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    1) Computing Fundamentals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เป็นการทดสอบความรู้พื้นฐานคอมพิวเตอร์ด้าน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Hardware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และ </a:t>
            </a: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  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Software </a:t>
            </a: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2) Key Applications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เป็นการทดสอบความรู้ด้านโปรแกรมสำนักงานสำเร็จรูป คือ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Word </a:t>
            </a: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    Processing,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Spreadsheet, Presentation </a:t>
            </a:r>
            <a:endParaRPr lang="th-TH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3) Living Online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เป็นการทดสอบความรู้ด้านการใช้เมล์ และอินเตอร์เน็ต ได้แก่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E-mail, Web </a:t>
            </a:r>
            <a:endParaRPr lang="th-TH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690562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1138238" algn="l"/>
              </a:tabLst>
            </a:pP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       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Browser, Upload-Download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40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th-TH" sz="5400" b="1" dirty="0">
                <a:latin typeface="TH Sarabun New" charset="0"/>
                <a:ea typeface="TH Sarabun New" charset="0"/>
                <a:cs typeface="TH Sarabun New" charset="0"/>
              </a:rPr>
              <a:t>รายละเอียดของรายวิชา </a:t>
            </a:r>
            <a:br>
              <a:rPr lang="th-TH" sz="4800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GB" sz="4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1147" y="3439236"/>
            <a:ext cx="6858002" cy="914400"/>
          </a:xfrm>
        </p:spPr>
        <p:txBody>
          <a:bodyPr rtlCol="0">
            <a:no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แนะนำรายวิชาและวัตถุประสงค์</a:t>
            </a:r>
            <a:endParaRPr lang="en-US" sz="4000" b="1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ชี้แจงเกณฑ์การประเมินผล</a:t>
            </a:r>
            <a:br>
              <a:rPr lang="th-TH" sz="3200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sz="32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5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2096" y="304800"/>
            <a:ext cx="10058402" cy="1219200"/>
          </a:xfrm>
        </p:spPr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มาตรฐานสมรรถนะสำหรับผู้ใช้ดิจิทัล</a:t>
            </a:r>
            <a:br>
              <a:rPr lang="en-US" b="1" dirty="0">
                <a:latin typeface="TH Sarabun New" charset="0"/>
                <a:ea typeface="TH Sarabun New" charset="0"/>
                <a:cs typeface="TH Sarabun New" charset="0"/>
              </a:rPr>
            </a:b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5635" y="1524000"/>
            <a:ext cx="10234863" cy="4457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5. </a:t>
            </a:r>
            <a:r>
              <a:rPr lang="en-US" sz="3200" b="1" dirty="0" err="1">
                <a:latin typeface="TH Sarabun New" charset="0"/>
                <a:ea typeface="TH Sarabun New" charset="0"/>
                <a:cs typeface="TH Sarabun New" charset="0"/>
              </a:rPr>
              <a:t>CompTia</a:t>
            </a:r>
            <a:r>
              <a:rPr lang="en-US" sz="3200" b="1" dirty="0">
                <a:latin typeface="TH Sarabun New" charset="0"/>
                <a:ea typeface="TH Sarabun New" charset="0"/>
                <a:cs typeface="TH Sarabun New" charset="0"/>
              </a:rPr>
              <a:t> Certification</a:t>
            </a:r>
          </a:p>
          <a:p>
            <a:pPr marL="1027113" indent="-449263">
              <a:buFont typeface="Wingdings" panose="05000000000000000000" pitchFamily="2" charset="2"/>
              <a:buChar char="§"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CompTIA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คือ องค์กรที่ไม่แสวงกำไร ให้ข้อมูลด้านเทคโนโลยีสารสนเทศและ</a:t>
            </a:r>
          </a:p>
          <a:p>
            <a:pPr marL="577850" indent="0">
              <a:buNone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       การสื่อสาร </a:t>
            </a:r>
            <a:r>
              <a:rPr lang="th-TH" dirty="0">
                <a:latin typeface="TH Sarabun New" charset="0"/>
                <a:ea typeface="TH Sarabun New" charset="0"/>
                <a:cs typeface="TH Sarabun New" charset="0"/>
              </a:rPr>
              <a:t>(</a:t>
            </a:r>
            <a:r>
              <a:rPr lang="en-US" dirty="0">
                <a:latin typeface="TH Sarabun New" charset="0"/>
                <a:ea typeface="TH Sarabun New" charset="0"/>
                <a:cs typeface="TH Sarabun New" charset="0"/>
              </a:rPr>
              <a:t>Information and Communication Technology: ICT) </a:t>
            </a:r>
            <a:endParaRPr lang="th-TH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1027113" indent="-449263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ทำหน้าที่ออกใบรับรองให้บุคคลด้าน 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ICT (Certification) </a:t>
            </a:r>
            <a:endParaRPr lang="th-TH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577850" indent="0">
              <a:buNone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      ตั้งแต่ระดับเริ่มต้นไปจนถึงระดับผู้เชี่ยวชาญ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1027113" indent="-449263">
              <a:buFont typeface="Wingdings" panose="05000000000000000000" pitchFamily="2" charset="2"/>
              <a:buChar char="§"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สาขา</a:t>
            </a: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: Security, Networking, Cloud, Mobile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และให้ความรู้ด้าน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      ICT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แก่อุตสาหกรรม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buNone/>
            </a:pP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อาจารย์ผู้สอนและกลุ่มเรียน</a:t>
            </a: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96322119"/>
              </p:ext>
            </p:extLst>
          </p:nvPr>
        </p:nvGraphicFramePr>
        <p:xfrm>
          <a:off x="682388" y="2058893"/>
          <a:ext cx="5469030" cy="384314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58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407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อาจารย์ผู้สอน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ตอนเรียน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5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ผู้ช่วยศาสตราจารย์วัชรากรณ์ เนตรหาญ 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  <a:defRPr/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A1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ดร.สุระสิทธิ์ ทรงม้า 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B1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ดร.ศิริพร ฉิมพลี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C1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ดร.จิระ จิตสุภา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D1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ดร.บรรพต พิจิตรกำเนิด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E1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ดร.บุญญลักษม์ ตำนานจิตร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F1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ปรมัตถ์ปัญปรัชญ์ ต้องประสงค์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G1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0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อาจารย์ชนินทร์ ฐิติเพชรกุล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H1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39732371"/>
              </p:ext>
            </p:extLst>
          </p:nvPr>
        </p:nvGraphicFramePr>
        <p:xfrm>
          <a:off x="6277971" y="2058893"/>
          <a:ext cx="5276720" cy="35771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3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1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latin typeface="+mn-lt"/>
                          <a:ea typeface="+mn-ea"/>
                        </a:rPr>
                        <a:t>อาจารย์ผู้สอน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</a:rPr>
                        <a:t>ตอนเรียน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  <a:cs typeface="+mn-cs"/>
                        </a:rPr>
                        <a:t>ผู้ช่วยศาสตราจารย์ จุฑาวุฒิ จันทรมาลี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J1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อาจารย์ณรงค์ฤทธิ์ ภิรมย์นก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kern="1200" dirty="0">
                          <a:solidFill>
                            <a:schemeClr val="dk1"/>
                          </a:solidFill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K1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</a:rPr>
                        <a:t>ผู้ช่วยศาสตราจารย์ ดร.ศิริลักษณ์ หล่อพันธ์มณี 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L1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</a:rPr>
                        <a:t>อาจารย์ทินกร ชุนหภัทรกุล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M1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</a:rPr>
                        <a:t>ผู้ช่วยศาสตราจารย์นิพัฒน์ มานะกิจภิญโญ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N1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</a:rPr>
                        <a:t>ผู้ช่วยศาสตราจารย์ ดร.ลัดดา สวนมะลิ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O1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th-TH" sz="2400" b="1" dirty="0">
                          <a:effectLst/>
                        </a:rPr>
                        <a:t>อาจารย์ยุทธภูมิ ภู่ไพบูลย์</a:t>
                      </a:r>
                      <a:endParaRPr lang="en-US" sz="2400" b="1" dirty="0">
                        <a:effectLst/>
                        <a:latin typeface="TH SarabunPSK"/>
                        <a:ea typeface="TH SarabunPSK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  <a:tab pos="457200" algn="l"/>
                          <a:tab pos="914400" algn="l"/>
                          <a:tab pos="1143000" algn="l"/>
                          <a:tab pos="1353185" algn="l"/>
                          <a:tab pos="1600200" algn="l"/>
                          <a:tab pos="1714500" algn="l"/>
                          <a:tab pos="1943100" algn="l"/>
                          <a:tab pos="2962910" algn="l"/>
                        </a:tabLst>
                      </a:pPr>
                      <a:r>
                        <a:rPr lang="en-US" sz="24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P1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43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>
                <a:latin typeface="TH Sarabun New" charset="0"/>
                <a:ea typeface="TH Sarabun New" charset="0"/>
                <a:cs typeface="TH Sarabun New" charset="0"/>
              </a:rPr>
              <a:t>จุดมุ่งหมายของรายวิชา </a:t>
            </a:r>
            <a:r>
              <a:rPr lang="en-US" sz="4400" b="1" dirty="0">
                <a:latin typeface="TH Sarabun New" charset="0"/>
                <a:ea typeface="TH Sarabun New" charset="0"/>
                <a:cs typeface="TH Sarabun New" charset="0"/>
              </a:rPr>
              <a:t>: </a:t>
            </a:r>
            <a:r>
              <a:rPr lang="th-TH" sz="4400" dirty="0">
                <a:latin typeface="TH Sarabun New" charset="0"/>
                <a:ea typeface="TH Sarabun New" charset="0"/>
                <a:cs typeface="TH Sarabun New" charset="0"/>
              </a:rPr>
              <a:t>เพื่อให้ผู้เรียน</a:t>
            </a:r>
            <a:endParaRPr lang="en-US" sz="44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219" y="1438702"/>
            <a:ext cx="10760148" cy="42291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1.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มีความตระหนัก รู้เท่าทัน และเห็นคุณค่าของการใช้ดิจิทัลอย่างสร้างสรรค์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2.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มีความรู้เกี่ยวกับหลักการเข้าถึงและหลักการใช้ดิจิทัลสำหรับการปฏิบัติงาน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  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และในชีวิตประจำวัน</a:t>
            </a:r>
          </a:p>
          <a:p>
            <a:pPr marL="403225" indent="-403225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3.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มีความเข้าใจ สามารถอธิบายทฤษฎี หลักการเข้าถึงและหลักการใช้ดิจิทัลสำหรับการปฏิบัติงานและในชีวิตประจำวันได้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4.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สามารถนำความรู้ ความเข้าใจและการใช้ดิจิทัลไปใช้ในการแก้ไขปัญหาในสถานการณ์ต่าง ๆ ได้อย่างเหมาะสม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latin typeface="TH Sarabun New" charset="0"/>
                <a:ea typeface="TH Sarabun New" charset="0"/>
                <a:cs typeface="TH Sarabun New" charset="0"/>
              </a:rPr>
              <a:t>5. </a:t>
            </a: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สามารถคิดวิเคราะห์ แยกแยะ และสามารถนำความเข้าใจและการใช้ดิจิทัลไปประยุกต์ใช้ได้อย่างเหมาะสมตามแนวทางการเรียนรู้ในศตวรรษที่</a:t>
            </a:r>
          </a:p>
          <a:p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7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แผนการประเมินผลการเรียนรู้</a:t>
            </a:r>
            <a:endParaRPr lang="en-GB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3397606" cy="4187952"/>
          </a:xfrm>
        </p:spPr>
        <p:txBody>
          <a:bodyPr rtlCol="0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latin typeface="TH Sarabun New" charset="0"/>
                <a:ea typeface="TH Sarabun New" charset="0"/>
                <a:cs typeface="TH Sarabun New" charset="0"/>
              </a:rPr>
              <a:t>วิธีการประเมิน</a:t>
            </a:r>
            <a:endParaRPr lang="th-TH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63550" indent="-176213">
              <a:spcBef>
                <a:spcPts val="0"/>
              </a:spcBef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การเข้าชั้นเรียน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63550" indent="-176213">
              <a:spcBef>
                <a:spcPts val="0"/>
              </a:spcBef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ผลงานเดี่ยว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63550" indent="-176213">
              <a:spcBef>
                <a:spcPts val="0"/>
              </a:spcBef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ผลงานกลุ่ม 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463550" indent="-176213">
              <a:spcBef>
                <a:spcPts val="0"/>
              </a:spcBef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การนำเสนอผลงาน</a:t>
            </a:r>
          </a:p>
          <a:p>
            <a:pPr marL="463550" indent="-176213">
              <a:spcBef>
                <a:spcPts val="0"/>
              </a:spcBef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การสอบปลายภาค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2800" b="1" dirty="0">
                <a:latin typeface="TH Sarabun New" charset="0"/>
                <a:ea typeface="TH Sarabun New" charset="0"/>
                <a:cs typeface="TH Sarabun New" charset="0"/>
              </a:rPr>
              <a:t>การประเมินผลการศึกษา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latin typeface="TH Sarabun New" charset="0"/>
                <a:ea typeface="TH Sarabun New" charset="0"/>
                <a:cs typeface="TH Sarabun New" charset="0"/>
              </a:rPr>
              <a:t>    แบบอิงเกณฑ์</a:t>
            </a:r>
            <a:endParaRPr lang="en-US" sz="28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98930569"/>
              </p:ext>
            </p:extLst>
          </p:nvPr>
        </p:nvGraphicFramePr>
        <p:xfrm>
          <a:off x="4913194" y="1893865"/>
          <a:ext cx="6360543" cy="327739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93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6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12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pPr algn="ctr" rtl="0"/>
                      <a:r>
                        <a:rPr lang="th-TH" sz="2800" dirty="0"/>
                        <a:t>วิธีประเมิน</a:t>
                      </a:r>
                      <a:endParaRPr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สัปดาห์ที่ประเมิน</a:t>
                      </a:r>
                      <a:endParaRPr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สัดส่วนของ</a:t>
                      </a:r>
                    </a:p>
                    <a:p>
                      <a:pPr algn="ctr" rtl="0"/>
                      <a:r>
                        <a:rPr lang="th-TH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การประเมินผล</a:t>
                      </a:r>
                      <a:endParaRPr sz="28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th-TH" sz="2800" dirty="0"/>
                        <a:t>การเข้าชั้นเรียน</a:t>
                      </a:r>
                      <a:endParaRPr lang="en-US" sz="2800" dirty="0"/>
                    </a:p>
                    <a:p>
                      <a:r>
                        <a:rPr lang="th-TH" sz="2800" dirty="0"/>
                        <a:t>ผลงานเดี่ยว</a:t>
                      </a:r>
                      <a:endParaRPr lang="en-US" sz="2800" dirty="0"/>
                    </a:p>
                    <a:p>
                      <a:r>
                        <a:rPr lang="th-TH" sz="2800" dirty="0"/>
                        <a:t>ผลงานกลุ่ม </a:t>
                      </a:r>
                      <a:endParaRPr lang="en-US" sz="2800" dirty="0"/>
                    </a:p>
                    <a:p>
                      <a:r>
                        <a:rPr lang="th-TH" sz="2800" dirty="0"/>
                        <a:t>การนำเสนอผลงาน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1-15</a:t>
                      </a:r>
                      <a:endParaRPr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70</a:t>
                      </a:r>
                      <a:endParaRPr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th-TH" sz="2800" dirty="0"/>
                        <a:t>การสอบปลายภาค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17</a:t>
                      </a:r>
                      <a:endParaRPr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800" dirty="0"/>
                        <a:t>30</a:t>
                      </a:r>
                      <a:endParaRPr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9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850232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เกณฑ์การให้คะแนนใบงาน</a:t>
            </a:r>
            <a:endParaRPr lang="en-US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79363"/>
              </p:ext>
            </p:extLst>
          </p:nvPr>
        </p:nvGraphicFramePr>
        <p:xfrm>
          <a:off x="311234" y="850232"/>
          <a:ext cx="11566358" cy="5565005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31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3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24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33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ผลการเรียนรู้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เกณฑ์การให้คะแนน (Rubrics)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ปรับปรุง (</a:t>
                      </a:r>
                      <a:r>
                        <a:rPr lang="en-US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</a:t>
                      </a:r>
                      <a:r>
                        <a:rPr lang="th-TH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)</a:t>
                      </a:r>
                      <a:endParaRPr lang="en-US" sz="1800" b="1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พอใช้ (</a:t>
                      </a:r>
                      <a:r>
                        <a:rPr lang="en-US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</a:t>
                      </a:r>
                      <a:r>
                        <a:rPr lang="th-TH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)</a:t>
                      </a:r>
                      <a:endParaRPr lang="en-US" sz="1800" b="1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ดี (3)</a:t>
                      </a:r>
                      <a:endParaRPr lang="en-US" sz="1800" b="1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b="1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ดีมาก (4)</a:t>
                      </a:r>
                      <a:endParaRPr lang="en-US" sz="1800" b="1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675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ด้านคุณธรรม จริยธรรม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ส่งงานไม่ตรงตามกำหนด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ไม่มีการอ้างอิงเมื่อศึกษา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ค้นคว้าเพิ่มเติม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ส่งงานไม่ตรงตามกำหนด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การอ้างอิงถูก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&gt;50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เมื่อทำการศึกษาค้นคว้าเพิ่มเติม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ส่งงานไม่ตรงตามกำหนด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การอ้างอิงถูก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&gt;80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เมื่อทำการศึกษาค้นคว้าเพิ่มเติม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ส่งงานตามกำหนด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การอ้างอิงถูก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&gt;80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 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  <a:tab pos="3052445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เมื่อทำการศึกษาค้นคว้าเพิ่มเติม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ด้านความรู้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68580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เนื้อหาที่นำเสนอสะท้อนความรู้ ความเข้าใจผ่าน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6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เนื้อหาที่นำเสนอสะท้อนความรู้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ความเข้าใจผ่าน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7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เนื้อหาที่นำเสนอสะท้อนความรู้ ความเข้าใจผ่าน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8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เนื้อหาที่นำเสนอสะท้อนความรู้ ความเข้าใจผ่าน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9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ด้านทักษะปัญญา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สามารถประยุกต์ใช้ความรู้ไปสู่การสร้างชิ้นงานอย่างสร้างสรรค์ได้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 40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สามารถประยุกต์ใช้ความรู้ไปสู่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การสร้างชิ้นงานอย่างสร้างสรรค์ได้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&gt;50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สามารถประยุกต์ใช้ความรู้ไปสู่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การสร้างชิ้นงานอย่างสร้างสรรค์ได้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 60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สามารถประยุกต์ใช้ความรู้ไปสู่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การสร้างชิ้นงานอย่างสร้างสรรค์ได้ 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&gt;70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80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ด้านทักษะความสัมพันธ์ระหว่างบุคคลและความรับผิดชอบ 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.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ร่วมกิจกรรมในชั้นเรียน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1. ร่วมกิจกรรมในชั้นเรียน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2. มีปฏิสัมพันธ์ร่วมกับอาจารย์ผู้สอน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1. ร่วมกิจกรรมในชั้นเรียน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2. มีปฏิสัมพันธ์ร่วมกับอาจารย์ผู้สอน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3. มีความสามารถในการทำงานเป็น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ทีมกับผู้อื่น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1. ร่วมกิจกรรมในชั้นเรียน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2. มีปฏิสัมพันธ์ร่วมกับอาจารย์ผู้สอน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3. มีความสามารถในการทำงานเป็นทีม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กับผู้อื่นอย่างมีประสิทธิภาพ 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4. มีความรับผิดชอบในการเรียนรู้และ</a:t>
                      </a: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 </a:t>
                      </a:r>
                      <a:r>
                        <a:rPr lang="en-US" sz="1800" baseline="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 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พัฒนาตนเองอย่างต่อเนื่อง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6698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2000" dirty="0">
                          <a:effectLst/>
                        </a:rPr>
                        <a:t>ด้านทักษะการวิเคราะห์เชิงตัวเลข การสื่อสาร และการใช้ไอที</a:t>
                      </a:r>
                      <a:endParaRPr lang="en-US" sz="2000" dirty="0">
                        <a:effectLst/>
                        <a:latin typeface="TH SarabunPSK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มีการใช้เทคโนโลยีดิจิทัลเพื่อการสื่อสารและการทำงานแบบอิเล็กทรอนิกส์ </a:t>
                      </a:r>
                      <a:r>
                        <a:rPr lang="en-US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&gt;6</a:t>
                      </a:r>
                      <a:r>
                        <a:rPr lang="th-TH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0 %</a:t>
                      </a:r>
                      <a:endParaRPr lang="en-US" sz="180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มีการใช้เทคโนโลยีดิจิทัลเพื่อการสื่อสารและการทำงานแบบอิเล็กทรอนิกส์ </a:t>
                      </a:r>
                      <a:r>
                        <a:rPr lang="en-US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&gt;7</a:t>
                      </a:r>
                      <a:r>
                        <a:rPr lang="th-TH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0 %</a:t>
                      </a:r>
                      <a:endParaRPr lang="en-US" sz="180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มีการใช้เทคโนโลยีดิจิทัลเพื่อการสื่อสารและการทำงานแบบอิเล็กทรอนิกส์ </a:t>
                      </a:r>
                      <a:r>
                        <a:rPr lang="en-US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&gt;8</a:t>
                      </a:r>
                      <a:r>
                        <a:rPr lang="th-TH" sz="180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0 %</a:t>
                      </a:r>
                      <a:endParaRPr lang="en-US" sz="180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มีการใช้เทคโนโลยีดิจิทัลเพื่อการสื่อสารและการทำงานแบบอิเล็กทรอนิกส์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20090" algn="l"/>
                          <a:tab pos="943610" algn="l"/>
                          <a:tab pos="1170305" algn="l"/>
                          <a:tab pos="1457960" algn="l"/>
                          <a:tab pos="1828800" algn="l"/>
                          <a:tab pos="2340610" algn="l"/>
                          <a:tab pos="2962910" algn="l"/>
                        </a:tabLst>
                      </a:pPr>
                      <a:r>
                        <a:rPr lang="en-US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&gt;9</a:t>
                      </a:r>
                      <a:r>
                        <a:rPr lang="th-TH" sz="1800" dirty="0">
                          <a:effectLst/>
                          <a:latin typeface="TH Sarabun New" charset="0"/>
                          <a:ea typeface="TH Sarabun New" charset="0"/>
                          <a:cs typeface="TH Sarabun New" charset="0"/>
                        </a:rPr>
                        <a:t>0 %</a:t>
                      </a:r>
                      <a:endParaRPr lang="en-US" sz="1800" dirty="0">
                        <a:effectLst/>
                        <a:latin typeface="TH Sarabun New" charset="0"/>
                        <a:ea typeface="TH Sarabun New" charset="0"/>
                        <a:cs typeface="TH Sarabun New" charset="0"/>
                      </a:endParaRPr>
                    </a:p>
                  </a:txBody>
                  <a:tcPr marL="38700" marR="3870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0880" y="1330347"/>
            <a:ext cx="3840480" cy="2103120"/>
          </a:xfrm>
        </p:spPr>
        <p:txBody>
          <a:bodyPr rtlCol="0">
            <a:normAutofit/>
          </a:bodyPr>
          <a:lstStyle/>
          <a:p>
            <a:pPr algn="ctr"/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เอกสารประกอบการเรียนความเข้าใจ</a:t>
            </a:r>
            <a:b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</a:br>
            <a:r>
              <a:rPr lang="th-TH" sz="4000" b="1" dirty="0">
                <a:latin typeface="TH Sarabun New" charset="0"/>
                <a:ea typeface="TH Sarabun New" charset="0"/>
                <a:cs typeface="TH Sarabun New" charset="0"/>
              </a:rPr>
              <a:t>และการใช้ดิจิทัล</a:t>
            </a:r>
            <a:endParaRPr lang="en-GB" sz="4000" b="1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pic>
        <p:nvPicPr>
          <p:cNvPr id="8196" name="Picture 4" descr="à¸à¸¥à¸à¸²à¸£à¸à¹à¸à¸«à¸²à¸£à¸¹à¸à¸ à¸²à¸à¸ªà¸³à¸«à¸£à¸±à¸ à¹à¸­à¸à¸ªà¸²à¸£à¸à¸£à¸°à¸à¸­à¸à¸à¸²à¸£à¸ªà¸­à¸à¸§à¸´à¸à¸²à¸à¸§à¸²à¸¡à¹à¸à¹à¸²à¹à¸à¹à¸¥à¸°à¸à¸²à¸£à¹à¸à¹à¸à¸´à¸à¸´à¸à¸±à¸¥ à¸ªà¸§à¸à¸à¸¸à¸ªà¸´à¸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4" b="23584"/>
          <a:stretch>
            <a:fillRect/>
          </a:stretch>
        </p:blipFill>
        <p:spPr bwMode="auto">
          <a:xfrm>
            <a:off x="1160058" y="922012"/>
            <a:ext cx="5349924" cy="468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0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657" y="1563806"/>
            <a:ext cx="6858002" cy="1828800"/>
          </a:xfrm>
        </p:spPr>
        <p:txBody>
          <a:bodyPr rtlCol="0">
            <a:noAutofit/>
          </a:bodyPr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th-TH" b="1" dirty="0">
                <a:latin typeface="TH Sarabun New" charset="0"/>
                <a:ea typeface="TH Sarabun New" charset="0"/>
                <a:cs typeface="TH Sarabun New" charset="0"/>
              </a:rPr>
              <a:t>ความเข้าใจและการใช้ดิจิทัล</a:t>
            </a:r>
            <a:br>
              <a:rPr lang="th-TH" dirty="0">
                <a:latin typeface="TH Sarabun New" charset="0"/>
                <a:ea typeface="TH Sarabun New" charset="0"/>
                <a:cs typeface="TH Sarabun New" charset="0"/>
              </a:rPr>
            </a:br>
            <a:endParaRPr lang="th-TH" dirty="0">
              <a:latin typeface="TH Sarabun New" charset="0"/>
              <a:ea typeface="TH Sarabun New" charset="0"/>
              <a:cs typeface="TH Sarabun New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92657" y="3146946"/>
            <a:ext cx="6858002" cy="914400"/>
          </a:xfrm>
        </p:spPr>
        <p:txBody>
          <a:bodyPr>
            <a:normAutofit/>
          </a:bodyPr>
          <a:lstStyle/>
          <a:p>
            <a:r>
              <a:rPr lang="th-TH" sz="4000" dirty="0">
                <a:latin typeface="TH Sarabun New" charset="0"/>
                <a:ea typeface="TH Sarabun New" charset="0"/>
                <a:cs typeface="TH Sarabun New" charset="0"/>
              </a:rPr>
              <a:t>เนื้อหารายวิชา ประกอบด้วย  </a:t>
            </a:r>
            <a:r>
              <a:rPr lang="en-US" sz="4000" dirty="0">
                <a:latin typeface="TH Sarabun New" charset="0"/>
                <a:ea typeface="TH Sarabun New" charset="0"/>
                <a:cs typeface="TH Sarabun New" charset="0"/>
              </a:rPr>
              <a:t>15 </a:t>
            </a:r>
            <a:r>
              <a:rPr lang="th-TH" sz="4000" dirty="0">
                <a:latin typeface="TH Sarabun New" charset="0"/>
                <a:ea typeface="TH Sarabun New" charset="0"/>
                <a:cs typeface="TH Sarabun New" charset="0"/>
              </a:rPr>
              <a:t>หัวเรื่อง</a:t>
            </a:r>
            <a:endParaRPr lang="en-US" sz="4000" dirty="0">
              <a:latin typeface="TH Sarabun New" charset="0"/>
              <a:ea typeface="TH Sarabun New" charset="0"/>
              <a:cs typeface="TH Sarabun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0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AA452CA02E9540AFE24DD9802841DF" ma:contentTypeVersion="7" ma:contentTypeDescription="Create a new document." ma:contentTypeScope="" ma:versionID="e0d04cdaed6893ab02149d2c1039bd31">
  <xsd:schema xmlns:xsd="http://www.w3.org/2001/XMLSchema" xmlns:xs="http://www.w3.org/2001/XMLSchema" xmlns:p="http://schemas.microsoft.com/office/2006/metadata/properties" xmlns:ns2="873ccccd-d8af-478e-8545-c25aff6fc942" xmlns:ns3="8d9615be-608b-4648-b632-d8f8e20993dc" targetNamespace="http://schemas.microsoft.com/office/2006/metadata/properties" ma:root="true" ma:fieldsID="b6812919685caf5c0a4ca8c5373046e0" ns2:_="" ns3:_="">
    <xsd:import namespace="873ccccd-d8af-478e-8545-c25aff6fc942"/>
    <xsd:import namespace="8d9615be-608b-4648-b632-d8f8e20993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ccccd-d8af-478e-8545-c25aff6fc9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615be-608b-4648-b632-d8f8e20993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32604A-9E01-467D-9A6B-B2151D535C6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2C9C2C-6895-467F-BAAF-CFB8F30173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ccccd-d8af-478e-8545-c25aff6fc942"/>
    <ds:schemaRef ds:uri="8d9615be-608b-4648-b632-d8f8e20993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F30949-F1E1-4353-A958-6E9BB533AA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347</TotalTime>
  <Words>1894</Words>
  <Application>Microsoft Office PowerPoint</Application>
  <PresentationFormat>Widescreen</PresentationFormat>
  <Paragraphs>259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Segoe Print</vt:lpstr>
      <vt:lpstr>TH Sarabun New</vt:lpstr>
      <vt:lpstr>TH SarabunPSK</vt:lpstr>
      <vt:lpstr>Wingdings</vt:lpstr>
      <vt:lpstr>Nature Illustration 16x9</vt:lpstr>
      <vt:lpstr>ความเข้าใจและการใช้ดิจิทัล รหัสวิชา 4000113</vt:lpstr>
      <vt:lpstr>Content</vt:lpstr>
      <vt:lpstr>รายละเอียดของรายวิชา  </vt:lpstr>
      <vt:lpstr>อาจารย์ผู้สอนและกลุ่มเรียน</vt:lpstr>
      <vt:lpstr>จุดมุ่งหมายของรายวิชา : เพื่อให้ผู้เรียน</vt:lpstr>
      <vt:lpstr>แผนการประเมินผลการเรียนรู้</vt:lpstr>
      <vt:lpstr>เกณฑ์การให้คะแนนใบงาน</vt:lpstr>
      <vt:lpstr>เอกสารประกอบการเรียนความเข้าใจ และการใช้ดิจิทัล</vt:lpstr>
      <vt:lpstr>ความเข้าใจและการใช้ดิจิทัล </vt:lpstr>
      <vt:lpstr>เนื้อหารายวิชา</vt:lpstr>
      <vt:lpstr>เนื้อหารายวิชา</vt:lpstr>
      <vt:lpstr>เนื้อหารายวิชา</vt:lpstr>
      <vt:lpstr>คำอธิบายรายวิชา</vt:lpstr>
      <vt:lpstr>เนื้อหารายวิชา</vt:lpstr>
      <vt:lpstr>แนวคิดเกี่ยวกับความเข้าใจและการใช้ดิจิทัลในชีวิตประจำวันของแต่ละช่วงวัย </vt:lpstr>
      <vt:lpstr>12 เทคโนโลยี ที่จะเข้ามามีอิทธิพลต่อการเปลี่ยนแปลงโลก</vt:lpstr>
      <vt:lpstr>ความสำคัญของการมีความเข้าใจและการใช้ดิจิทัล </vt:lpstr>
      <vt:lpstr>PowerPoint Presentation</vt:lpstr>
      <vt:lpstr>PowerPoint Presentation</vt:lpstr>
      <vt:lpstr>ความสำคัญของการมีความเข้าใจและการใช้ดิจิทัล </vt:lpstr>
      <vt:lpstr>ทักษะที่จำเป็นสำหรับการสร้างให้เกิดความเข้าใจและการใช้ดิจิทัล  </vt:lpstr>
      <vt:lpstr>กรอบแนวคิดสำหรับผู้เรียนในยุคดิจิทัล </vt:lpstr>
      <vt:lpstr>ประโยชน์ของการมีทักษะความเข้าใจและการใช้ดิจิทัล </vt:lpstr>
      <vt:lpstr>มาตรฐานสมรรถนะสำหรับผู้ใช้ดิจิทัล </vt:lpstr>
      <vt:lpstr>มาตรฐานสมรรถนะสำหรับผู้ใช้ดิจิทัล </vt:lpstr>
      <vt:lpstr>มาตรฐานสมรรถนะสำหรับผู้ใช้ดิจิทัล</vt:lpstr>
      <vt:lpstr>มาตรฐานสมรรถนะสำหรับผู้ใช้ดิจิทัล </vt:lpstr>
      <vt:lpstr>มาตรฐานสมรรถนะสำหรับผู้ใช้ดิจิทัล </vt:lpstr>
      <vt:lpstr>มาตรฐานสมรรถนะสำหรับผู้ใช้ดิจิทัล </vt:lpstr>
      <vt:lpstr>มาตรฐานสมรรถนะสำหรับผู้ใช้ดิจิทัล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ความเข้าใจและการใช้ดิจิทัล รหัสวิชา 4000113</dc:title>
  <dc:creator>DataSci</dc:creator>
  <cp:lastModifiedBy>Juthawut Chantaramalee</cp:lastModifiedBy>
  <cp:revision>60</cp:revision>
  <dcterms:created xsi:type="dcterms:W3CDTF">2019-07-22T03:26:54Z</dcterms:created>
  <dcterms:modified xsi:type="dcterms:W3CDTF">2021-01-22T01:48:38Z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0x01010068AA452CA02E9540AFE24DD9802841DF</vt:lpwstr>
  </property>
</Properties>
</file>