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7" r:id="rId5"/>
    <p:sldId id="258" r:id="rId6"/>
    <p:sldId id="279" r:id="rId7"/>
    <p:sldId id="280" r:id="rId8"/>
    <p:sldId id="290" r:id="rId9"/>
    <p:sldId id="291" r:id="rId10"/>
    <p:sldId id="271" r:id="rId11"/>
    <p:sldId id="272" r:id="rId12"/>
    <p:sldId id="292" r:id="rId13"/>
    <p:sldId id="293" r:id="rId14"/>
    <p:sldId id="294" r:id="rId15"/>
    <p:sldId id="295" r:id="rId16"/>
    <p:sldId id="298" r:id="rId17"/>
    <p:sldId id="281" r:id="rId18"/>
    <p:sldId id="282" r:id="rId19"/>
    <p:sldId id="284" r:id="rId20"/>
    <p:sldId id="285" r:id="rId21"/>
    <p:sldId id="307" r:id="rId22"/>
    <p:sldId id="308" r:id="rId23"/>
    <p:sldId id="303" r:id="rId24"/>
    <p:sldId id="304" r:id="rId25"/>
    <p:sldId id="286" r:id="rId26"/>
    <p:sldId id="309" r:id="rId27"/>
    <p:sldId id="310" r:id="rId28"/>
    <p:sldId id="311" r:id="rId29"/>
    <p:sldId id="312" r:id="rId30"/>
    <p:sldId id="313" r:id="rId31"/>
    <p:sldId id="314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TH SarabunPSK" panose="020B0500040200020003" pitchFamily="34" charset="-34"/>
      <p:regular r:id="rId38"/>
      <p:bold r:id="rId39"/>
      <p:italic r:id="rId40"/>
      <p:boldItalic r:id="rId41"/>
    </p:embeddedFont>
    <p:embeddedFont>
      <p:font typeface="Leelawadee" panose="020B0502040204020203" pitchFamily="34" charset="-34"/>
      <p:regular r:id="rId42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915" autoAdjust="0"/>
  </p:normalViewPr>
  <p:slideViewPr>
    <p:cSldViewPr>
      <p:cViewPr varScale="1">
        <p:scale>
          <a:sx n="90" d="100"/>
          <a:sy n="90" d="100"/>
        </p:scale>
        <p:origin x="416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F04A-3C5B-43A4-A9FA-A3F5242F616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13/07/63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70E797-13D9-49D4-99F5-FAF8CEFD133A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E2CF44-2B13-41B4-A334-1CDF534EEBB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AAEFAB54-1D8D-4E6A-ACA5-FC28748BBD49}"/>
              </a:ext>
            </a:extLst>
          </p:cNvPr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92E1EBD6-C0AD-46D0-B488-E5CAD392DCA8}"/>
              </a:ext>
            </a:extLst>
          </p:cNvPr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8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2D7-3826-4F3D-9180-2A8CBFC50762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779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0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DDE5C0C-3D08-4D71-AE64-C40C4F229AD2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B251-E040-4086-91E6-3DAA9FB7C232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5882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14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33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1DD-1E33-4EF3-AE71-0526C6C545A1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506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865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94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24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13/07/63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539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502A64C-BF00-4075-8BF5-A0E81CEE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3600"/>
            <a:ext cx="10439400" cy="9906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อาจารย์ณรงค์ฤทธิ์  ภิรมย์นก และ ผศ.ดร.บรรพต พิจิตรกำเนิด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16C7CD36-BB19-4243-BEC8-866F9C2D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3581400"/>
            <a:ext cx="7772400" cy="1600200"/>
          </a:xfrm>
        </p:spPr>
        <p:txBody>
          <a:bodyPr>
            <a:noAutofit/>
          </a:bodyPr>
          <a:lstStyle/>
          <a:p>
            <a:pPr algn="r"/>
            <a:r>
              <a:rPr lang="th-TH" sz="11500" b="1" dirty="0">
                <a:latin typeface="+mj-lt"/>
              </a:rPr>
              <a:t>การเข้าถึงสื่อดิจิทัล</a:t>
            </a:r>
          </a:p>
        </p:txBody>
      </p:sp>
      <p:pic>
        <p:nvPicPr>
          <p:cNvPr id="1026" name="Picture 2" descr="à¸à¸¥à¸à¸²à¸£à¸à¹à¸à¸«à¸²à¸£à¸¹à¸à¸ à¸²à¸à¸ªà¸³à¸«à¸£à¸±à¸ multimedia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 bwMode="auto">
          <a:xfrm>
            <a:off x="381000" y="-76200"/>
            <a:ext cx="762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เทคโนโลยีอินเทอร์เน็ต</a:t>
            </a:r>
            <a:endParaRPr lang="th-TH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905000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1.2 </a:t>
            </a:r>
            <a:r>
              <a:rPr lang="th-TH" sz="4000" b="1" dirty="0"/>
              <a:t>อินเทอร์เน็ตผ่านสายเคเบิ้ล (Cable internet</a:t>
            </a:r>
            <a:r>
              <a:rPr lang="th-TH" sz="4000" b="1" dirty="0" smtClean="0"/>
              <a:t>)</a:t>
            </a:r>
            <a:endParaRPr lang="th-TH" sz="4000" b="1" dirty="0"/>
          </a:p>
        </p:txBody>
      </p:sp>
      <p:pic>
        <p:nvPicPr>
          <p:cNvPr id="5122" name="Picture 2" descr="http://www.databytes.be/wp-content/uploads/2016/09/coax-modem-1-22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7" y="3048000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97" y="3048000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iro.medium.com/max/1400/1*euz_p_V4bpwif9VKWFS5m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50"/>
          <a:stretch/>
        </p:blipFill>
        <p:spPr bwMode="auto">
          <a:xfrm>
            <a:off x="7791450" y="3657600"/>
            <a:ext cx="4053278" cy="16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เทคโนโลยีอินเทอร์เน็ต</a:t>
            </a:r>
            <a:endParaRPr lang="th-TH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905000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1.3 </a:t>
            </a:r>
            <a:r>
              <a:rPr lang="th-TH" sz="4000" b="1" dirty="0"/>
              <a:t>อินเทอร์เน็ตแบบ Fiber </a:t>
            </a:r>
            <a:r>
              <a:rPr lang="th-TH" sz="4000" b="1" dirty="0" smtClean="0"/>
              <a:t>Optic</a:t>
            </a:r>
            <a:endParaRPr lang="th-TH" sz="4000" b="1" dirty="0"/>
          </a:p>
        </p:txBody>
      </p:sp>
      <p:pic>
        <p:nvPicPr>
          <p:cNvPr id="6146" name="Picture 2" descr="https://c.76.my/Malaysia/sc-50m-single-mode-fiber-optic-cable-unifi-modem-ready-stock-bekind2-1812-16-F142918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16818"/>
            <a:ext cx="3706743" cy="37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.ptcdn.info/721/052/000/otsg3jk1dgFdv1HbBDG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04326"/>
            <a:ext cx="4878026" cy="37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เทคโนโลยีอินเทอร์เน็ต</a:t>
            </a:r>
            <a:endParaRPr lang="th-TH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034693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1.4 </a:t>
            </a:r>
            <a:r>
              <a:rPr lang="th-TH" sz="4000" b="1" dirty="0"/>
              <a:t>ระบบเครือข่าย </a:t>
            </a:r>
            <a:r>
              <a:rPr lang="th-TH" sz="4000" b="1" dirty="0" smtClean="0"/>
              <a:t>3G</a:t>
            </a:r>
            <a:endParaRPr lang="th-TH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24590" y="2727589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1.5 </a:t>
            </a:r>
            <a:r>
              <a:rPr lang="th-TH" sz="4000" b="1" dirty="0"/>
              <a:t>ระบบเครือข่าย </a:t>
            </a:r>
            <a:r>
              <a:rPr lang="th-TH" sz="4000" b="1" dirty="0" smtClean="0"/>
              <a:t>4G</a:t>
            </a:r>
            <a:endParaRPr lang="th-TH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39580" y="3390505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1.6 </a:t>
            </a:r>
            <a:r>
              <a:rPr lang="th-TH" sz="4000" b="1" dirty="0"/>
              <a:t>ระบบเครือข่าย </a:t>
            </a:r>
            <a:r>
              <a:rPr lang="th-TH" sz="4000" b="1" dirty="0" smtClean="0"/>
              <a:t>5G</a:t>
            </a:r>
            <a:endParaRPr lang="th-TH" sz="4000" b="1" dirty="0"/>
          </a:p>
        </p:txBody>
      </p:sp>
      <p:pic>
        <p:nvPicPr>
          <p:cNvPr id="7170" name="Picture 2" descr="https://www.nettruepro.com/wp-content/uploads/2018/12/5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15693"/>
            <a:ext cx="7817812" cy="39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เทคโนโลยีอินเทอร์เน็ต</a:t>
            </a:r>
            <a:endParaRPr lang="th-TH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1.7 </a:t>
            </a:r>
            <a:r>
              <a:rPr lang="th-TH" sz="4000" b="1" dirty="0"/>
              <a:t>ระบบเครือข่าย Wi-Fi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2704326"/>
            <a:ext cx="541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Wi-Fi ย่อมาจาก wireless fidelity หมายถึงชุดผลิตภัณฑ์ต่างๆ ที่สามารถใช้ได้กับมาตรฐานเครือข่ายคอมพิวเตอร์แบบไร้สาย (WLAN) ซึ่งอยู่บนมาตรฐาน IEEE 802.11</a:t>
            </a:r>
          </a:p>
        </p:txBody>
      </p:sp>
      <p:pic>
        <p:nvPicPr>
          <p:cNvPr id="8198" name="Picture 6" descr="https://www.scienceabc.com/wp-content/uploads/2015/07/Wifi_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79158"/>
            <a:ext cx="4690688" cy="33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sz="7200" b="1" dirty="0"/>
              <a:t>เครื่องมือในการค้นหา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5801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820400" cy="1508760"/>
          </a:xfrm>
        </p:spPr>
        <p:txBody>
          <a:bodyPr>
            <a:normAutofit fontScale="90000"/>
          </a:bodyPr>
          <a:lstStyle/>
          <a:p>
            <a:r>
              <a:rPr lang="th-TH" sz="7200" b="1" dirty="0" smtClean="0"/>
              <a:t>1. เครื่องมือ</a:t>
            </a:r>
            <a:r>
              <a:rPr lang="th-TH" sz="7200" b="1" dirty="0"/>
              <a:t>ในการค้นหา (</a:t>
            </a:r>
            <a:r>
              <a:rPr lang="en-US" sz="7200" b="1" dirty="0"/>
              <a:t>Search engine</a:t>
            </a:r>
            <a:r>
              <a:rPr lang="en-US" sz="7200" b="1" dirty="0" smtClean="0"/>
              <a:t>)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1841242"/>
            <a:ext cx="1120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รายชื่อ </a:t>
            </a:r>
            <a:r>
              <a:rPr lang="th-TH" sz="3200" b="1" dirty="0"/>
              <a:t>Search Engine Site ที่นิยม</a:t>
            </a:r>
          </a:p>
          <a:p>
            <a:r>
              <a:rPr lang="th-TH" sz="3200" b="1" dirty="0" smtClean="0"/>
              <a:t>      Google </a:t>
            </a:r>
            <a:r>
              <a:rPr lang="th-TH" sz="3200" b="1" dirty="0"/>
              <a:t>(www.google.com) </a:t>
            </a:r>
            <a:endParaRPr lang="th-TH" sz="3200" b="1" dirty="0" smtClean="0"/>
          </a:p>
          <a:p>
            <a:r>
              <a:rPr lang="th-TH" sz="3200" b="1" dirty="0"/>
              <a:t> </a:t>
            </a:r>
            <a:r>
              <a:rPr lang="th-TH" sz="3200" b="1" dirty="0" smtClean="0"/>
              <a:t>     Bing </a:t>
            </a:r>
            <a:r>
              <a:rPr lang="th-TH" sz="3200" b="1" dirty="0"/>
              <a:t>(www.bing.com) </a:t>
            </a:r>
            <a:endParaRPr lang="th-TH" sz="3200" b="1" dirty="0" smtClean="0"/>
          </a:p>
          <a:p>
            <a:r>
              <a:rPr lang="th-TH" sz="3200" b="1" dirty="0" smtClean="0"/>
              <a:t>      Yahoo </a:t>
            </a:r>
            <a:r>
              <a:rPr lang="th-TH" sz="3200" b="1" dirty="0"/>
              <a:t>(www.yahoo.com) </a:t>
            </a:r>
            <a:endParaRPr lang="th-TH" sz="3200" b="1" dirty="0" smtClean="0"/>
          </a:p>
          <a:p>
            <a:r>
              <a:rPr lang="th-TH" sz="3200" b="1" dirty="0" smtClean="0"/>
              <a:t>      Ask.com </a:t>
            </a:r>
            <a:r>
              <a:rPr lang="th-TH" sz="3200" b="1" dirty="0"/>
              <a:t>(</a:t>
            </a:r>
            <a:r>
              <a:rPr lang="th-TH" sz="3200" b="1" dirty="0" smtClean="0"/>
              <a:t>www.ask.com) </a:t>
            </a:r>
          </a:p>
          <a:p>
            <a:r>
              <a:rPr lang="th-TH" sz="3200" b="1" dirty="0" smtClean="0"/>
              <a:t>      AOL.com </a:t>
            </a:r>
            <a:r>
              <a:rPr lang="th-TH" sz="3200" b="1" dirty="0"/>
              <a:t>(www.aol.com) </a:t>
            </a:r>
          </a:p>
          <a:p>
            <a:r>
              <a:rPr lang="th-TH" sz="3200" b="1" dirty="0" smtClean="0"/>
              <a:t>      Baidu </a:t>
            </a:r>
            <a:r>
              <a:rPr lang="th-TH" sz="3200" b="1" dirty="0"/>
              <a:t>(www.baidu.com) </a:t>
            </a:r>
          </a:p>
          <a:p>
            <a:r>
              <a:rPr lang="th-TH" sz="3200" b="1" dirty="0" smtClean="0"/>
              <a:t>      Wolframalpha </a:t>
            </a:r>
            <a:r>
              <a:rPr lang="th-TH" sz="3200" b="1" dirty="0"/>
              <a:t>(www.wolframalpha.com) </a:t>
            </a:r>
          </a:p>
          <a:p>
            <a:r>
              <a:rPr lang="th-TH" sz="3200" b="1" dirty="0" smtClean="0"/>
              <a:t>      DuckDuckGo </a:t>
            </a:r>
            <a:r>
              <a:rPr lang="th-TH" sz="3200" b="1" dirty="0"/>
              <a:t>(duckduckgo.com) </a:t>
            </a:r>
          </a:p>
          <a:p>
            <a:r>
              <a:rPr lang="th-TH" sz="3200" b="1" dirty="0" smtClean="0"/>
              <a:t>      Internet </a:t>
            </a:r>
            <a:r>
              <a:rPr lang="th-TH" sz="3200" b="1" dirty="0"/>
              <a:t>Archive (archive.org</a:t>
            </a:r>
            <a:r>
              <a:rPr lang="th-TH" sz="3200" b="1" dirty="0" smtClean="0"/>
              <a:t>) </a:t>
            </a:r>
            <a:endParaRPr lang="th-TH" sz="3200" b="1" dirty="0"/>
          </a:p>
        </p:txBody>
      </p:sp>
      <p:pic>
        <p:nvPicPr>
          <p:cNvPr id="1331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5219700" cy="29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sz="7200" b="1" dirty="0"/>
              <a:t>เทคนิคการค้นหาข้อมูล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523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820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</a:t>
            </a:r>
            <a:r>
              <a:rPr lang="th-TH" sz="6600" b="1" dirty="0"/>
              <a:t>เทคนิคการค้นหาข้อมูล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1181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+mj-lt"/>
              </a:rPr>
              <a:t>1)	เทคนิคการค้นหาข้อมูล</a:t>
            </a:r>
          </a:p>
          <a:p>
            <a:r>
              <a:rPr lang="th-TH" sz="3600" b="1" dirty="0" smtClean="0">
                <a:latin typeface="+mj-lt"/>
              </a:rPr>
              <a:t>    1.1 </a:t>
            </a:r>
            <a:r>
              <a:rPr lang="th-TH" sz="3600" b="1" dirty="0">
                <a:latin typeface="+mj-lt"/>
              </a:rPr>
              <a:t>การใช้สัญลักษณ์ช่วยการค้นหา (Search operators</a:t>
            </a:r>
            <a:r>
              <a:rPr lang="th-TH" sz="3600" b="1" dirty="0" smtClean="0">
                <a:latin typeface="+mj-lt"/>
              </a:rPr>
              <a:t>)</a:t>
            </a:r>
          </a:p>
          <a:p>
            <a:r>
              <a:rPr lang="th-TH" sz="3600" b="1" dirty="0" smtClean="0"/>
              <a:t>         1</a:t>
            </a:r>
            <a:r>
              <a:rPr lang="th-TH" sz="3600" b="1" dirty="0"/>
              <a:t>) 	การใช้ </a:t>
            </a:r>
            <a:r>
              <a:rPr lang="en-US" sz="3600" b="1" dirty="0"/>
              <a:t>@ </a:t>
            </a:r>
            <a:r>
              <a:rPr lang="th-TH" sz="3600" b="1" dirty="0"/>
              <a:t>สำหรับค้นหาโซเชียลมีเดีย เช่น </a:t>
            </a:r>
            <a:r>
              <a:rPr lang="en-US" sz="3600" b="1" dirty="0"/>
              <a:t>@Twitter</a:t>
            </a:r>
          </a:p>
          <a:p>
            <a:r>
              <a:rPr lang="th-TH" sz="3600" b="1" dirty="0"/>
              <a:t>		</a:t>
            </a:r>
            <a:r>
              <a:rPr lang="th-TH" sz="3600" b="1" dirty="0" smtClean="0"/>
              <a:t>2</a:t>
            </a:r>
            <a:r>
              <a:rPr lang="th-TH" sz="3600" b="1" dirty="0"/>
              <a:t>) 	การใช้ </a:t>
            </a:r>
            <a:r>
              <a:rPr lang="en-US" sz="3600" b="1" dirty="0"/>
              <a:t>$ </a:t>
            </a:r>
            <a:r>
              <a:rPr lang="th-TH" sz="3600" b="1" dirty="0"/>
              <a:t>ไว้หน้าตัวเลข สำหรับค้นหาราคา เช่น กล้องถ่ายรูป </a:t>
            </a:r>
            <a:r>
              <a:rPr lang="en-US" sz="3600" b="1" dirty="0"/>
              <a:t>$350</a:t>
            </a:r>
          </a:p>
          <a:p>
            <a:r>
              <a:rPr lang="th-TH" sz="3600" b="1" dirty="0"/>
              <a:t>		</a:t>
            </a:r>
            <a:r>
              <a:rPr lang="th-TH" sz="3600" b="1" dirty="0" smtClean="0"/>
              <a:t>3</a:t>
            </a:r>
            <a:r>
              <a:rPr lang="th-TH" sz="3600" b="1" dirty="0"/>
              <a:t>) 	การใช้ </a:t>
            </a:r>
            <a:r>
              <a:rPr lang="en-US" sz="3600" b="1" dirty="0"/>
              <a:t>#</a:t>
            </a:r>
            <a:r>
              <a:rPr lang="th-TH" sz="3600" b="1" dirty="0"/>
              <a:t> ไว้หน้าคำ สำหรับค้นหาแฮชแท๊ก เช่น </a:t>
            </a:r>
            <a:r>
              <a:rPr lang="en-US" sz="3600" b="1" dirty="0"/>
              <a:t>#</a:t>
            </a:r>
            <a:r>
              <a:rPr lang="th-TH" sz="3600" b="1" dirty="0"/>
              <a:t>สวนดุสิต</a:t>
            </a:r>
            <a:endParaRPr lang="en-US" sz="3600" b="1" dirty="0"/>
          </a:p>
          <a:p>
            <a:r>
              <a:rPr lang="th-TH" sz="3600" b="1" dirty="0"/>
              <a:t>		</a:t>
            </a:r>
            <a:r>
              <a:rPr lang="th-TH" sz="3600" b="1" dirty="0" smtClean="0"/>
              <a:t>4</a:t>
            </a:r>
            <a:r>
              <a:rPr lang="th-TH" sz="3600" b="1" dirty="0"/>
              <a:t>) 	การใช้ – ไว้หน้าคำที่ต้องการยกเว้น เช่น </a:t>
            </a:r>
            <a:r>
              <a:rPr lang="en-US" sz="3600" b="1" dirty="0"/>
              <a:t>jaguar </a:t>
            </a:r>
            <a:r>
              <a:rPr lang="th-TH" sz="3600" b="1" dirty="0"/>
              <a:t>-</a:t>
            </a:r>
            <a:r>
              <a:rPr lang="en-US" sz="3600" b="1" dirty="0"/>
              <a:t>car</a:t>
            </a:r>
          </a:p>
          <a:p>
            <a:r>
              <a:rPr lang="th-TH" sz="3600" b="1" dirty="0"/>
              <a:t>		</a:t>
            </a:r>
            <a:r>
              <a:rPr lang="th-TH" sz="3600" b="1" dirty="0" smtClean="0"/>
              <a:t>5</a:t>
            </a:r>
            <a:r>
              <a:rPr lang="th-TH" sz="3600" b="1" dirty="0"/>
              <a:t>) 	การใช้ “ ” ครอบคำที่ต้องการค้น เช่น “ตึกที่สูงที่สุด”</a:t>
            </a:r>
            <a:endParaRPr lang="en-US" sz="3600" b="1" dirty="0"/>
          </a:p>
          <a:p>
            <a:endParaRPr lang="th-TH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8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820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</a:t>
            </a:r>
            <a:r>
              <a:rPr lang="th-TH" sz="6600" b="1" dirty="0"/>
              <a:t>เทคนิคการค้นหาข้อมูล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382249" y="2057400"/>
            <a:ext cx="1181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+mj-lt"/>
              </a:rPr>
              <a:t>         6</a:t>
            </a:r>
            <a:r>
              <a:rPr lang="th-TH" sz="3600" b="1" dirty="0">
                <a:latin typeface="+mj-lt"/>
              </a:rPr>
              <a:t>) 	การใช้ * ไว้ในตำแหน่งใดๆ สำหรับค้นหาคำที่ไม่รู้จัก เช่น *ที่ใหญ่ที่สุดในโลก</a:t>
            </a:r>
            <a:endParaRPr lang="en-US" sz="3600" b="1" dirty="0">
              <a:latin typeface="+mj-lt"/>
            </a:endParaRPr>
          </a:p>
          <a:p>
            <a:r>
              <a:rPr lang="th-TH" sz="3600" b="1" dirty="0" smtClean="0">
                <a:latin typeface="+mj-lt"/>
              </a:rPr>
              <a:t>         7</a:t>
            </a:r>
            <a:r>
              <a:rPr lang="th-TH" sz="3600" b="1" dirty="0">
                <a:latin typeface="+mj-lt"/>
              </a:rPr>
              <a:t>) 	การใช้..ระหว่างตัวเลข </a:t>
            </a:r>
            <a:r>
              <a:rPr lang="en-US" sz="3600" b="1" dirty="0">
                <a:latin typeface="+mj-lt"/>
              </a:rPr>
              <a:t>2</a:t>
            </a:r>
            <a:r>
              <a:rPr lang="th-TH" sz="3600" b="1" dirty="0">
                <a:latin typeface="+mj-lt"/>
              </a:rPr>
              <a:t> จำนวน ใช้ร่วมกับการใช้คำสำคัญ เพื่อค้นหา ข้อมูลภายในช่วงตัวเลข เช่น </a:t>
            </a:r>
            <a:r>
              <a:rPr lang="en-US" sz="3600" b="1" dirty="0">
                <a:latin typeface="+mj-lt"/>
              </a:rPr>
              <a:t>camera</a:t>
            </a:r>
            <a:r>
              <a:rPr lang="th-TH" sz="3600" b="1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$</a:t>
            </a:r>
            <a:r>
              <a:rPr lang="th-TH" sz="3600" b="1" dirty="0">
                <a:latin typeface="+mj-lt"/>
              </a:rPr>
              <a:t>50..</a:t>
            </a:r>
            <a:r>
              <a:rPr lang="en-US" sz="3600" b="1" dirty="0">
                <a:latin typeface="+mj-lt"/>
              </a:rPr>
              <a:t>$</a:t>
            </a:r>
            <a:r>
              <a:rPr lang="th-TH" sz="3600" b="1" dirty="0">
                <a:latin typeface="+mj-lt"/>
              </a:rPr>
              <a:t>100</a:t>
            </a:r>
            <a:endParaRPr lang="en-US" sz="3600" b="1" dirty="0">
              <a:latin typeface="+mj-lt"/>
            </a:endParaRPr>
          </a:p>
          <a:p>
            <a:r>
              <a:rPr lang="th-TH" sz="3600" b="1" dirty="0" smtClean="0">
                <a:latin typeface="+mj-lt"/>
              </a:rPr>
              <a:t>         8</a:t>
            </a:r>
            <a:r>
              <a:rPr lang="th-TH" sz="3600" b="1" dirty="0">
                <a:latin typeface="+mj-lt"/>
              </a:rPr>
              <a:t>) 	การใช้ </a:t>
            </a:r>
            <a:r>
              <a:rPr lang="en-US" sz="3600" b="1" dirty="0">
                <a:latin typeface="+mj-lt"/>
              </a:rPr>
              <a:t>OR </a:t>
            </a:r>
            <a:r>
              <a:rPr lang="th-TH" sz="3600" b="1" dirty="0">
                <a:latin typeface="+mj-lt"/>
              </a:rPr>
              <a:t>ไว้ระหว่างคำที่ต้องการค้นหา เพื่อรวมการค้นหา ผลการค้นหาอาจพบคำใดคำหนึ่ง หรือพบทั้ง </a:t>
            </a:r>
            <a:r>
              <a:rPr lang="en-US" sz="3600" b="1" dirty="0">
                <a:latin typeface="+mj-lt"/>
              </a:rPr>
              <a:t>2</a:t>
            </a:r>
            <a:r>
              <a:rPr lang="th-TH" sz="3600" b="1" dirty="0">
                <a:latin typeface="+mj-lt"/>
              </a:rPr>
              <a:t> คำ ก็ได้ จึงทำให้ได้ผลลัพธ์ที่มากขึ้น เช่น มาราธอน </a:t>
            </a:r>
            <a:r>
              <a:rPr lang="en-US" sz="3600" b="1" dirty="0">
                <a:latin typeface="+mj-lt"/>
              </a:rPr>
              <a:t>OR </a:t>
            </a:r>
            <a:r>
              <a:rPr lang="th-TH" sz="3600" b="1" dirty="0">
                <a:latin typeface="+mj-lt"/>
              </a:rPr>
              <a:t>วิ่งแข่ง</a:t>
            </a:r>
            <a:endParaRPr lang="en-US" sz="3600" b="1" dirty="0">
              <a:latin typeface="+mj-lt"/>
            </a:endParaRPr>
          </a:p>
          <a:p>
            <a:endParaRPr lang="th-TH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58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820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</a:t>
            </a:r>
            <a:r>
              <a:rPr lang="th-TH" sz="6600" b="1" dirty="0"/>
              <a:t>เทคนิคการค้นหาข้อมูล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1181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/>
              <a:t>         9</a:t>
            </a:r>
            <a:r>
              <a:rPr lang="th-TH" sz="3600" b="1" dirty="0"/>
              <a:t>) 	การใช้ </a:t>
            </a:r>
            <a:r>
              <a:rPr lang="en-US" sz="3600" b="1" dirty="0"/>
              <a:t>site</a:t>
            </a:r>
            <a:r>
              <a:rPr lang="th-TH" sz="3600" b="1" dirty="0"/>
              <a:t>: ไว้หน้าที่อยู่เว็บ หรือโดเมนเนม ใช้ร่วมกับการใช้คำสำคัญ เพื่อค้นหาเว็บไซต์ที่เกี่ยวข้องโดยตรง เช่น ฝอยทอง </a:t>
            </a:r>
            <a:r>
              <a:rPr lang="en-US" sz="3600" b="1" dirty="0"/>
              <a:t>site</a:t>
            </a:r>
            <a:r>
              <a:rPr lang="th-TH" sz="3600" b="1" dirty="0"/>
              <a:t>:</a:t>
            </a:r>
            <a:r>
              <a:rPr lang="en-US" sz="3600" b="1" dirty="0" err="1"/>
              <a:t>youtube</a:t>
            </a:r>
            <a:r>
              <a:rPr lang="th-TH" sz="3600" b="1" dirty="0"/>
              <a:t>.</a:t>
            </a:r>
            <a:r>
              <a:rPr lang="en-US" sz="3600" b="1" dirty="0"/>
              <a:t>com </a:t>
            </a:r>
            <a:r>
              <a:rPr lang="th-TH" sz="3600" b="1" dirty="0"/>
              <a:t>หรือ </a:t>
            </a:r>
            <a:r>
              <a:rPr lang="en-US" sz="3600" b="1" dirty="0"/>
              <a:t>site</a:t>
            </a:r>
            <a:r>
              <a:rPr lang="th-TH" sz="3600" b="1" dirty="0"/>
              <a:t>:.</a:t>
            </a:r>
            <a:r>
              <a:rPr lang="en-US" sz="3600" b="1" dirty="0" err="1"/>
              <a:t>gov</a:t>
            </a:r>
            <a:endParaRPr lang="en-US" sz="3600" b="1" dirty="0"/>
          </a:p>
          <a:p>
            <a:r>
              <a:rPr lang="th-TH" sz="3600" b="1" dirty="0" smtClean="0"/>
              <a:t>        10</a:t>
            </a:r>
            <a:r>
              <a:rPr lang="th-TH" sz="3600" b="1" dirty="0"/>
              <a:t>)	การใช้ </a:t>
            </a:r>
            <a:r>
              <a:rPr lang="en-US" sz="3600" b="1" dirty="0"/>
              <a:t>relate</a:t>
            </a:r>
            <a:r>
              <a:rPr lang="th-TH" sz="3600" b="1" dirty="0"/>
              <a:t>: ไว้หน้าที่อยู่เว็บ ใช้ร่วมกับการใช้คำสำคัญ เพื่อค้นหาเว็บไซต์ที่เกี่ยวข้อง (การใช้งานคล้ายกับการใช้ </a:t>
            </a:r>
            <a:r>
              <a:rPr lang="en-US" sz="3600" b="1" dirty="0"/>
              <a:t>site</a:t>
            </a:r>
            <a:r>
              <a:rPr lang="th-TH" sz="3600" b="1" dirty="0"/>
              <a:t>:) เช่น ฝอยทอง </a:t>
            </a:r>
            <a:r>
              <a:rPr lang="en-US" sz="3600" b="1" dirty="0"/>
              <a:t>relate</a:t>
            </a:r>
            <a:r>
              <a:rPr lang="th-TH" sz="3600" b="1" dirty="0"/>
              <a:t>:</a:t>
            </a:r>
            <a:r>
              <a:rPr lang="en-US" sz="3600" b="1" dirty="0" err="1" smtClean="0"/>
              <a:t>pantip</a:t>
            </a:r>
            <a:endParaRPr lang="en-US" sz="3600" b="1" dirty="0" smtClean="0"/>
          </a:p>
          <a:p>
            <a:r>
              <a:rPr lang="th-TH" sz="3600" b="1" dirty="0" smtClean="0"/>
              <a:t>        11</a:t>
            </a:r>
            <a:r>
              <a:rPr lang="th-TH" sz="3600" b="1" dirty="0"/>
              <a:t>)	การใช้ </a:t>
            </a:r>
            <a:r>
              <a:rPr lang="en-US" sz="3600" b="1" dirty="0"/>
              <a:t>info</a:t>
            </a:r>
            <a:r>
              <a:rPr lang="th-TH" sz="3600" b="1" dirty="0"/>
              <a:t>: ไว้หน้าที่อยู่เว็บ เพื่อดูรายละเอียดเกี่ยวกับเว็บไซต์ เช่น </a:t>
            </a:r>
            <a:r>
              <a:rPr lang="en-US" sz="3600" b="1" dirty="0"/>
              <a:t>info</a:t>
            </a:r>
            <a:r>
              <a:rPr lang="th-TH" sz="3600" b="1" dirty="0"/>
              <a:t>:</a:t>
            </a:r>
            <a:r>
              <a:rPr lang="en-US" sz="3600" b="1" dirty="0"/>
              <a:t>www</a:t>
            </a:r>
            <a:r>
              <a:rPr lang="th-TH" sz="3600" b="1" dirty="0"/>
              <a:t>.</a:t>
            </a:r>
            <a:r>
              <a:rPr lang="en-US" sz="3600" b="1" dirty="0" err="1"/>
              <a:t>dusit</a:t>
            </a:r>
            <a:r>
              <a:rPr lang="th-TH" sz="3600" b="1" dirty="0"/>
              <a:t>.</a:t>
            </a:r>
            <a:r>
              <a:rPr lang="en-US" sz="3600" b="1" dirty="0"/>
              <a:t>ac</a:t>
            </a:r>
            <a:r>
              <a:rPr lang="th-TH" sz="3600" b="1" dirty="0"/>
              <a:t>.</a:t>
            </a:r>
            <a:r>
              <a:rPr lang="en-US" sz="3600" b="1" dirty="0" err="1"/>
              <a:t>th</a:t>
            </a:r>
            <a:endParaRPr lang="en-US" sz="3600" b="1" dirty="0"/>
          </a:p>
          <a:p>
            <a:endParaRPr lang="th-TH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3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90" y="2208879"/>
            <a:ext cx="10825409" cy="1676400"/>
          </a:xfrm>
        </p:spPr>
        <p:txBody>
          <a:bodyPr/>
          <a:lstStyle/>
          <a:p>
            <a:pPr algn="r"/>
            <a:r>
              <a:rPr lang="th-TH" sz="7200" b="1" dirty="0"/>
              <a:t>ช่องทางในการเข้าถึงสื่อ</a:t>
            </a:r>
            <a:r>
              <a:rPr lang="th-TH" sz="7200" b="1" dirty="0" smtClean="0"/>
              <a:t>ดิจิทัล</a:t>
            </a:r>
            <a:endParaRPr lang="th-TH" sz="7200" b="1" dirty="0"/>
          </a:p>
        </p:txBody>
      </p:sp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427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3219450" cy="26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820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</a:t>
            </a:r>
            <a:r>
              <a:rPr lang="th-TH" sz="6600" b="1" dirty="0"/>
              <a:t>เทคนิคการค้นหาข้อมูล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+mj-lt"/>
              </a:rPr>
              <a:t>1.2 </a:t>
            </a:r>
            <a:r>
              <a:rPr lang="th-TH" sz="3600" b="1" dirty="0">
                <a:latin typeface="+mj-lt"/>
              </a:rPr>
              <a:t>การใช้ตัวกรองค้นหาขั้นสูง (Advanced search</a:t>
            </a:r>
            <a:r>
              <a:rPr lang="th-TH" sz="3600" b="1" dirty="0" smtClean="0">
                <a:latin typeface="+mj-lt"/>
              </a:rPr>
              <a:t>)</a:t>
            </a: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47571"/>
            <a:ext cx="10161073" cy="21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6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820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</a:t>
            </a:r>
            <a:r>
              <a:rPr lang="th-TH" sz="6600" b="1" dirty="0"/>
              <a:t>เทคนิคการค้นหาข้อมูล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1181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+mj-lt"/>
              </a:rPr>
              <a:t>2</a:t>
            </a:r>
            <a:r>
              <a:rPr lang="en-US" sz="3600" b="1" dirty="0" smtClean="0">
                <a:latin typeface="+mj-lt"/>
              </a:rPr>
              <a:t>)</a:t>
            </a:r>
            <a:r>
              <a:rPr lang="th-TH" sz="3600" b="1" dirty="0" smtClean="0">
                <a:latin typeface="+mj-lt"/>
              </a:rPr>
              <a:t> </a:t>
            </a:r>
            <a:r>
              <a:rPr lang="th-TH" sz="3600" b="1" dirty="0">
                <a:latin typeface="+mj-lt"/>
              </a:rPr>
              <a:t>เทคนิคการค้นหาข้อมูลผ่านฐานข้อมูลออนไลน์ (</a:t>
            </a:r>
            <a:r>
              <a:rPr lang="en-US" sz="3600" b="1" dirty="0">
                <a:latin typeface="+mj-lt"/>
              </a:rPr>
              <a:t>Online database)</a:t>
            </a:r>
          </a:p>
          <a:p>
            <a:r>
              <a:rPr lang="en-US" sz="3600" b="1" dirty="0" smtClean="0">
                <a:latin typeface="+mj-lt"/>
              </a:rPr>
              <a:t>    2.1 </a:t>
            </a:r>
            <a:r>
              <a:rPr lang="th-TH" sz="3600" b="1" dirty="0">
                <a:latin typeface="+mj-lt"/>
              </a:rPr>
              <a:t>ฐานข้อมูลเชิงพาณิชย์ (</a:t>
            </a:r>
            <a:r>
              <a:rPr lang="en-US" sz="3600" b="1" dirty="0">
                <a:latin typeface="+mj-lt"/>
              </a:rPr>
              <a:t>Commercial database) </a:t>
            </a:r>
          </a:p>
          <a:p>
            <a:r>
              <a:rPr lang="en-US" sz="3600" b="1" dirty="0" smtClean="0">
                <a:latin typeface="+mj-lt"/>
              </a:rPr>
              <a:t>    2.2 </a:t>
            </a:r>
            <a:r>
              <a:rPr lang="th-TH" sz="3600" b="1" dirty="0">
                <a:latin typeface="+mj-lt"/>
              </a:rPr>
              <a:t>ฐานข้อมูลแบบเปิด (</a:t>
            </a:r>
            <a:r>
              <a:rPr lang="en-US" sz="3600" b="1" dirty="0">
                <a:latin typeface="+mj-lt"/>
              </a:rPr>
              <a:t>Open access database) </a:t>
            </a:r>
            <a:endParaRPr lang="th-TH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4176"/>
            <a:ext cx="11201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2.</a:t>
            </a:r>
            <a:r>
              <a:rPr lang="th-TH" sz="6600" b="1" dirty="0" smtClean="0"/>
              <a:t> </a:t>
            </a:r>
            <a:r>
              <a:rPr lang="th-TH" sz="7200" b="1" dirty="0"/>
              <a:t>เทคนิคการค้นหาภาพ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21336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2)	เทคนิคการค้นหารูปภาพ</a:t>
            </a:r>
          </a:p>
          <a:p>
            <a:r>
              <a:rPr lang="th-TH" sz="4000" b="1" dirty="0" smtClean="0"/>
              <a:t>    2.1 </a:t>
            </a:r>
            <a:r>
              <a:rPr lang="th-TH" sz="4000" b="1" dirty="0"/>
              <a:t>การค้นหารูปภาพแบบ Advance Search </a:t>
            </a:r>
          </a:p>
        </p:txBody>
      </p:sp>
    </p:spTree>
    <p:extLst>
      <p:ext uri="{BB962C8B-B14F-4D97-AF65-F5344CB8AC3E}">
        <p14:creationId xmlns:p14="http://schemas.microsoft.com/office/powerpoint/2010/main" val="38033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r="50209" b="50685"/>
          <a:stretch/>
        </p:blipFill>
        <p:spPr bwMode="auto">
          <a:xfrm>
            <a:off x="381000" y="228600"/>
            <a:ext cx="1148968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12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r="33301"/>
          <a:stretch/>
        </p:blipFill>
        <p:spPr bwMode="auto">
          <a:xfrm>
            <a:off x="762000" y="381000"/>
            <a:ext cx="10762374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5754" y="228600"/>
            <a:ext cx="1606446" cy="5562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8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4176"/>
            <a:ext cx="1120140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2.</a:t>
            </a:r>
            <a:r>
              <a:rPr lang="th-TH" sz="6600" b="1" dirty="0" smtClean="0"/>
              <a:t> </a:t>
            </a:r>
            <a:r>
              <a:rPr lang="th-TH" sz="7200" b="1" dirty="0"/>
              <a:t>เทคนิคการค้นหาภาพ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9812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2.2 </a:t>
            </a:r>
            <a:r>
              <a:rPr lang="th-TH" sz="4000" b="1" dirty="0"/>
              <a:t>การค้นหารูปภาพด้วย “รูปภาพ” (ต้นฉบับ)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950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9135" t="16053" r="28727" b="50985"/>
          <a:stretch/>
        </p:blipFill>
        <p:spPr bwMode="auto">
          <a:xfrm>
            <a:off x="381000" y="914400"/>
            <a:ext cx="11429844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8172" t="20762" r="31857" b="40497"/>
          <a:stretch/>
        </p:blipFill>
        <p:spPr bwMode="auto">
          <a:xfrm>
            <a:off x="685800" y="457200"/>
            <a:ext cx="10904322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2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0459" t="20120" r="29088" b="38142"/>
          <a:stretch/>
        </p:blipFill>
        <p:spPr bwMode="auto">
          <a:xfrm>
            <a:off x="1066800" y="609600"/>
            <a:ext cx="10058400" cy="5836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8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4176"/>
            <a:ext cx="11201400" cy="1508760"/>
          </a:xfrm>
        </p:spPr>
        <p:txBody>
          <a:bodyPr>
            <a:normAutofit/>
          </a:bodyPr>
          <a:lstStyle/>
          <a:p>
            <a:r>
              <a:rPr lang="en-US" sz="7200" b="1" dirty="0"/>
              <a:t>3</a:t>
            </a:r>
            <a:r>
              <a:rPr lang="th-TH" sz="7200" b="1" dirty="0" smtClean="0"/>
              <a:t>.</a:t>
            </a:r>
            <a:r>
              <a:rPr lang="th-TH" sz="6600" b="1" dirty="0" smtClean="0"/>
              <a:t> </a:t>
            </a:r>
            <a:r>
              <a:rPr lang="th-TH" sz="7200" b="1" dirty="0"/>
              <a:t>เทคนิคการค้นหาวิดีโอ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20980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dirty="0"/>
              <a:t>google.com</a:t>
            </a:r>
          </a:p>
          <a:p>
            <a:r>
              <a:rPr lang="th-TH" sz="4000" b="1" dirty="0"/>
              <a:t>youtube.com</a:t>
            </a:r>
          </a:p>
          <a:p>
            <a:r>
              <a:rPr lang="th-TH" sz="4000" b="1" dirty="0"/>
              <a:t>vimeo.com</a:t>
            </a:r>
          </a:p>
        </p:txBody>
      </p:sp>
    </p:spTree>
    <p:extLst>
      <p:ext uri="{BB962C8B-B14F-4D97-AF65-F5344CB8AC3E}">
        <p14:creationId xmlns:p14="http://schemas.microsoft.com/office/powerpoint/2010/main" val="3495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60" y="228600"/>
            <a:ext cx="7482840" cy="1508760"/>
          </a:xfrm>
        </p:spPr>
        <p:txBody>
          <a:bodyPr>
            <a:normAutofit/>
          </a:bodyPr>
          <a:lstStyle/>
          <a:p>
            <a:pPr algn="r"/>
            <a:r>
              <a:rPr lang="th-TH" sz="7200" b="1" dirty="0" smtClean="0"/>
              <a:t>1.</a:t>
            </a:r>
            <a:r>
              <a:rPr lang="th-TH" sz="7200" b="1" dirty="0"/>
              <a:t>แบบออฟไลน์</a:t>
            </a:r>
          </a:p>
        </p:txBody>
      </p:sp>
      <p:pic>
        <p:nvPicPr>
          <p:cNvPr id="9218" name="Picture 2" descr="à¸à¸¥à¸à¸²à¸£à¸à¹à¸à¸«à¸²à¸£à¸¹à¸à¸ à¸²à¸à¸ªà¸³à¸«à¸£à¸±à¸ multim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17571" r="5224" b="2207"/>
          <a:stretch/>
        </p:blipFill>
        <p:spPr bwMode="auto">
          <a:xfrm>
            <a:off x="1143000" y="203200"/>
            <a:ext cx="2438400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1066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         สื่อ</a:t>
            </a:r>
            <a:r>
              <a:rPr lang="th-TH" sz="4000" b="1" dirty="0"/>
              <a:t>ดิจิทัลแบบออฟไลน์ คือ การเก็บสื่อดิจิทัลทั้งที่เป็นตัวอักษร </a:t>
            </a:r>
            <a:r>
              <a:rPr lang="th-TH" sz="4000" b="1" dirty="0" smtClean="0"/>
              <a:t>ภาพ </a:t>
            </a:r>
            <a:r>
              <a:rPr lang="th-TH" sz="4000" b="1" dirty="0"/>
              <a:t>ภาพเคลื่อนไหว วิดีโอ และเสียง ให้อยู่ในรูปแบบของดิจิทัลไฟล์ แต่การเผยแพร่และการเข้าถึงทำได้แบบ</a:t>
            </a:r>
            <a:r>
              <a:rPr lang="th-TH" sz="4000" b="1" dirty="0" smtClean="0"/>
              <a:t>ออฟไลน์ </a:t>
            </a:r>
            <a:r>
              <a:rPr lang="th-TH" sz="4000" b="1" dirty="0" smtClean="0"/>
              <a:t>ตัวอย่าง เช่น</a:t>
            </a:r>
            <a:endParaRPr lang="th-TH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981200" y="38862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dirty="0"/>
              <a:t>- CD/DVD Training </a:t>
            </a:r>
          </a:p>
          <a:p>
            <a:r>
              <a:rPr lang="th-TH" sz="4000" b="1" dirty="0"/>
              <a:t>- CD/DVD Presentation </a:t>
            </a:r>
          </a:p>
          <a:p>
            <a:r>
              <a:rPr lang="th-TH" sz="4000" b="1" dirty="0"/>
              <a:t>- วิดีโอ VCD/DVD</a:t>
            </a:r>
          </a:p>
          <a:p>
            <a:r>
              <a:rPr lang="th-TH" sz="4000" b="1" dirty="0"/>
              <a:t>- E-book และ E-document</a:t>
            </a: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51252"/>
            <a:ext cx="4800600" cy="30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4176"/>
            <a:ext cx="11201400" cy="150876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4</a:t>
            </a:r>
            <a:r>
              <a:rPr lang="th-TH" sz="7200" b="1" dirty="0" smtClean="0"/>
              <a:t>.</a:t>
            </a:r>
            <a:r>
              <a:rPr lang="th-TH" sz="6600" b="1" dirty="0" smtClean="0"/>
              <a:t> </a:t>
            </a:r>
            <a:r>
              <a:rPr lang="th-TH" sz="7200" b="1" dirty="0"/>
              <a:t>เทคนิคการค้นหาเสียง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922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th-TH" sz="4000" b="1" dirty="0" smtClean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     เช่น </a:t>
            </a:r>
            <a:endParaRPr lang="en-US" sz="4000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70305">
              <a:spcAft>
                <a:spcPts val="0"/>
              </a:spcAft>
              <a:tabLst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https://soundcloud.com</a:t>
            </a:r>
          </a:p>
          <a:p>
            <a:pPr marL="1170305">
              <a:spcAft>
                <a:spcPts val="0"/>
              </a:spcAft>
              <a:tabLst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https://www.bensound.com</a:t>
            </a:r>
          </a:p>
          <a:p>
            <a:pPr marL="1170305">
              <a:spcAft>
                <a:spcPts val="0"/>
              </a:spcAft>
              <a:tabLst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https://www.audiolibrary.com.co</a:t>
            </a:r>
          </a:p>
          <a:p>
            <a:pPr marL="1170305">
              <a:spcAft>
                <a:spcPts val="0"/>
              </a:spcAft>
              <a:tabLst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https://www.audioblocks.com/</a:t>
            </a:r>
          </a:p>
          <a:p>
            <a:pPr marL="1170305">
              <a:spcAft>
                <a:spcPts val="0"/>
              </a:spcAft>
              <a:tabLst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en-US" sz="40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https://www.premiumbeat.com/royalty-free</a:t>
            </a:r>
            <a:endParaRPr lang="en-US" sz="4000" b="1" dirty="0">
              <a:effectLst/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50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4176"/>
            <a:ext cx="11201400" cy="150876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4</a:t>
            </a:r>
            <a:r>
              <a:rPr lang="th-TH" sz="7200" b="1" dirty="0" smtClean="0"/>
              <a:t>. </a:t>
            </a:r>
            <a:r>
              <a:rPr lang="th-TH" sz="6600" b="1" dirty="0" smtClean="0"/>
              <a:t>เทคนิค</a:t>
            </a:r>
            <a:r>
              <a:rPr lang="th-TH" sz="6600" b="1" dirty="0"/>
              <a:t>การค้นหาตำแหน่ง</a:t>
            </a:r>
            <a:endParaRPr lang="th-TH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1981200"/>
            <a:ext cx="731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/>
              <a:t>https</a:t>
            </a:r>
            <a:r>
              <a:rPr lang="th-TH" sz="4400" b="1" dirty="0"/>
              <a:t>://www.google.com/maps</a:t>
            </a:r>
          </a:p>
          <a:p>
            <a:r>
              <a:rPr lang="th-TH" sz="4400" b="1" dirty="0" smtClean="0"/>
              <a:t>https</a:t>
            </a:r>
            <a:r>
              <a:rPr lang="th-TH" sz="4400" b="1" dirty="0"/>
              <a:t>://map.longdo.com</a:t>
            </a:r>
          </a:p>
          <a:p>
            <a:r>
              <a:rPr lang="th-TH" sz="4400" b="1" dirty="0" smtClean="0"/>
              <a:t>https</a:t>
            </a:r>
            <a:r>
              <a:rPr lang="th-TH" sz="4400" b="1" dirty="0"/>
              <a:t>://map.nostramap.com</a:t>
            </a:r>
          </a:p>
          <a:p>
            <a:r>
              <a:rPr lang="th-TH" sz="4400" b="1" dirty="0" smtClean="0"/>
              <a:t>https</a:t>
            </a:r>
            <a:r>
              <a:rPr lang="th-TH" sz="4400" b="1" dirty="0"/>
              <a:t>://www.garmin.co.th/maps</a:t>
            </a:r>
          </a:p>
          <a:p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7065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60" y="228600"/>
            <a:ext cx="7482840" cy="1508760"/>
          </a:xfrm>
        </p:spPr>
        <p:txBody>
          <a:bodyPr>
            <a:normAutofit/>
          </a:bodyPr>
          <a:lstStyle/>
          <a:p>
            <a:r>
              <a:rPr lang="en-US" sz="7200" b="1" dirty="0"/>
              <a:t>2</a:t>
            </a:r>
            <a:r>
              <a:rPr lang="th-TH" sz="7200" b="1" dirty="0" smtClean="0"/>
              <a:t>. </a:t>
            </a:r>
            <a:r>
              <a:rPr lang="th-TH" sz="7200" b="1" dirty="0"/>
              <a:t>แบบออนไลน์</a:t>
            </a:r>
          </a:p>
        </p:txBody>
      </p:sp>
      <p:pic>
        <p:nvPicPr>
          <p:cNvPr id="9218" name="Picture 2" descr="à¸à¸¥à¸à¸²à¸£à¸à¹à¸à¸«à¸²à¸£à¸¹à¸à¸ à¸²à¸à¸ªà¸³à¸«à¸£à¸±à¸ multim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17571" r="5224" b="2207"/>
          <a:stretch/>
        </p:blipFill>
        <p:spPr bwMode="auto">
          <a:xfrm>
            <a:off x="1143000" y="203200"/>
            <a:ext cx="2438400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981200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        สื่อ</a:t>
            </a:r>
            <a:r>
              <a:rPr lang="th-TH" sz="4000" b="1" dirty="0"/>
              <a:t>ดิจิทัลแบบออนไลน์ คือ การนำสื่อดิจิทัล ทั้งข้อความ ภาพนิ่ง ภาพเคลื่อนไหว วิดีโอ และเสียง มานำเสนอในรูปแบบออนไลน์ผ่านสื่ออินเทอร์เน็ต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3200400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/>
              <a:t>- สื่อดิจิทัลแบบ</a:t>
            </a:r>
            <a:r>
              <a:rPr lang="th-TH" sz="3600" b="1" dirty="0" smtClean="0"/>
              <a:t>ออนไลน์ </a:t>
            </a:r>
            <a:r>
              <a:rPr lang="th-TH" sz="3600" b="1" dirty="0" smtClean="0"/>
              <a:t>ประเภทเว็บไซต์ </a:t>
            </a:r>
            <a:r>
              <a:rPr lang="th-TH" sz="3600" b="1" dirty="0"/>
              <a:t>(Website)</a:t>
            </a:r>
          </a:p>
          <a:p>
            <a:r>
              <a:rPr lang="th-TH" sz="3600" b="1" dirty="0"/>
              <a:t>- สื่อดิจิทัลแบบ</a:t>
            </a:r>
            <a:r>
              <a:rPr lang="th-TH" sz="3600" b="1" dirty="0" smtClean="0"/>
              <a:t>ออนไลน์ ประเภท</a:t>
            </a:r>
            <a:r>
              <a:rPr lang="th-TH" sz="3600" b="1" dirty="0"/>
              <a:t>สื่อสังคมออนไลน์ต่าง </a:t>
            </a:r>
            <a:r>
              <a:rPr lang="th-TH" sz="3600" b="1" dirty="0" smtClean="0"/>
              <a:t>ๆ เช่น </a:t>
            </a:r>
            <a:r>
              <a:rPr lang="en-US" sz="3600" b="1" dirty="0" smtClean="0"/>
              <a:t>Facebook, Instagram </a:t>
            </a:r>
            <a:r>
              <a:rPr lang="th-TH" sz="3600" b="1" dirty="0" smtClean="0"/>
              <a:t>เป็นต้น</a:t>
            </a:r>
            <a:endParaRPr lang="th-TH" sz="3600" b="1" dirty="0"/>
          </a:p>
          <a:p>
            <a:r>
              <a:rPr lang="th-TH" sz="3600" b="1" dirty="0"/>
              <a:t>- สื่อดิจิทัลแบบออนไลน์ </a:t>
            </a:r>
            <a:r>
              <a:rPr lang="th-TH" sz="3600" b="1" dirty="0" smtClean="0"/>
              <a:t>ประเภทเสียง เช่น Sound Cloud</a:t>
            </a:r>
            <a:endParaRPr lang="th-TH" sz="3600" b="1" dirty="0"/>
          </a:p>
          <a:p>
            <a:r>
              <a:rPr lang="th-TH" sz="3600" b="1" dirty="0"/>
              <a:t>- สื่อดิจิทัลแบบออนไลน์ </a:t>
            </a:r>
            <a:r>
              <a:rPr lang="th-TH" sz="3600" b="1" dirty="0" smtClean="0"/>
              <a:t>ประเภทวิดีโอ เช่น Youtube</a:t>
            </a:r>
            <a:endParaRPr lang="th-TH" sz="3600" b="1" dirty="0"/>
          </a:p>
          <a:p>
            <a:r>
              <a:rPr lang="th-TH" sz="3600" b="1" dirty="0"/>
              <a:t>- สื่อดิจิทัลแบบออนไลน์ </a:t>
            </a:r>
            <a:r>
              <a:rPr lang="th-TH" sz="3600" b="1" dirty="0" smtClean="0"/>
              <a:t>ประเภทที่เก็บและแชร์ข้อมูล เช่น Google Drive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9285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7200" b="1" dirty="0" smtClean="0"/>
              <a:t>ระบบเครือข่ายคอมพิวเตอร์</a:t>
            </a:r>
            <a:endParaRPr lang="en-US" sz="7200" b="1" dirty="0"/>
          </a:p>
        </p:txBody>
      </p:sp>
      <p:pic>
        <p:nvPicPr>
          <p:cNvPr id="2050" name="Picture 2" descr="https://www.mvps.net/docs/wp-content/uploads/2019/01/Network-fa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337810" cy="20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derndata.com/wp-content/uploads/2016/04/computer-network-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/>
              <a:t>ระบบเครือข่ายคอมพิวเตอร์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554" y="1981200"/>
            <a:ext cx="6434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1. LAN </a:t>
            </a:r>
            <a:r>
              <a:rPr lang="th-TH" sz="4000" b="1" dirty="0" smtClean="0"/>
              <a:t>(</a:t>
            </a:r>
            <a:r>
              <a:rPr lang="th-TH" sz="4000" b="1" dirty="0"/>
              <a:t>Local Area Network)</a:t>
            </a:r>
          </a:p>
          <a:p>
            <a:r>
              <a:rPr lang="th-TH" sz="4000" b="1" dirty="0"/>
              <a:t>2. MAN </a:t>
            </a:r>
            <a:r>
              <a:rPr lang="th-TH" sz="4000" b="1" dirty="0" smtClean="0"/>
              <a:t>(</a:t>
            </a:r>
            <a:r>
              <a:rPr lang="th-TH" sz="4000" b="1" dirty="0"/>
              <a:t>Metropolitan Area Network)</a:t>
            </a:r>
          </a:p>
          <a:p>
            <a:r>
              <a:rPr lang="th-TH" sz="4000" b="1" dirty="0"/>
              <a:t>3. </a:t>
            </a:r>
            <a:r>
              <a:rPr lang="th-TH" sz="4000" b="1" dirty="0" smtClean="0"/>
              <a:t>WAN (</a:t>
            </a:r>
            <a:r>
              <a:rPr lang="th-TH" sz="4000" b="1" dirty="0"/>
              <a:t>Wide Area Network)</a:t>
            </a:r>
          </a:p>
        </p:txBody>
      </p:sp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5098494" cy="38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b="1" dirty="0"/>
              <a:t>อินเทอร์เน็ตกับสื่อดิจิทัล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053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เทคโนโลยีอินเทอร์เน็ต</a:t>
            </a:r>
            <a:endParaRPr lang="th-TH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905000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1.1 อินเทอร์เน็ตแบบ ADSL (Asymmetric Digital Subscribers Line)</a:t>
            </a:r>
          </a:p>
          <a:p>
            <a:r>
              <a:rPr lang="th-TH" sz="4000" b="1" dirty="0"/>
              <a:t>1.2 อินเทอร์เน็ตผ่านสายเคเบิ้ล (Cable internet)</a:t>
            </a:r>
          </a:p>
          <a:p>
            <a:r>
              <a:rPr lang="th-TH" sz="4000" b="1" dirty="0"/>
              <a:t>1.3 อินเทอร์เน็ตแบบ Fiber Optic</a:t>
            </a:r>
          </a:p>
          <a:p>
            <a:r>
              <a:rPr lang="th-TH" sz="4000" b="1" dirty="0"/>
              <a:t>1.4 ระบบเครือข่าย 3G</a:t>
            </a:r>
          </a:p>
          <a:p>
            <a:r>
              <a:rPr lang="th-TH" sz="4000" b="1" dirty="0"/>
              <a:t>1.5 ระบบเครือข่าย 4G</a:t>
            </a:r>
          </a:p>
          <a:p>
            <a:r>
              <a:rPr lang="th-TH" sz="4000" b="1" dirty="0"/>
              <a:t>1.6 ระบบเครือข่าย 5G</a:t>
            </a:r>
          </a:p>
          <a:p>
            <a:r>
              <a:rPr lang="th-TH" sz="4000" b="1" dirty="0"/>
              <a:t>1.7 ระบบเครือข่าย Wi-Fi</a:t>
            </a:r>
          </a:p>
        </p:txBody>
      </p:sp>
    </p:spTree>
    <p:extLst>
      <p:ext uri="{BB962C8B-B14F-4D97-AF65-F5344CB8AC3E}">
        <p14:creationId xmlns:p14="http://schemas.microsoft.com/office/powerpoint/2010/main" val="1872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9784080" cy="1508760"/>
          </a:xfrm>
        </p:spPr>
        <p:txBody>
          <a:bodyPr>
            <a:normAutofit/>
          </a:bodyPr>
          <a:lstStyle/>
          <a:p>
            <a:r>
              <a:rPr lang="th-TH" sz="7200" b="1" dirty="0" smtClean="0"/>
              <a:t>1. เทคโนโลยีอินเทอร์เน็ต</a:t>
            </a:r>
            <a:endParaRPr lang="th-TH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905000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1.1 อินเทอร์เน็ตแบบ ADSL (Asymmetric Digital Subscribers Line</a:t>
            </a:r>
            <a:r>
              <a:rPr lang="th-TH" sz="4000" b="1" dirty="0" smtClean="0"/>
              <a:t>)</a:t>
            </a:r>
            <a:endParaRPr lang="th-TH" sz="4000" b="1" dirty="0"/>
          </a:p>
        </p:txBody>
      </p:sp>
      <p:pic>
        <p:nvPicPr>
          <p:cNvPr id="4098" name="Picture 2" descr="http://www.metfone.com.kh/Uploads/images/product/AD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30375"/>
            <a:ext cx="5857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เป็นแถบส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TH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เป็น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LiteracySDU" id="{0EFF328E-3656-4EEF-A31B-631F80298E33}" vid="{5CC150AF-2546-4FA0-86EA-658CABC5D65B}"/>
    </a:ext>
  </a:extLst>
</a:theme>
</file>

<file path=ppt/theme/theme2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B6B99A-792B-4F3C-B544-A5C5CAE15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4D9E17-9719-44C7-AF78-769609D9EB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DigitalLiteracySDU</Template>
  <TotalTime>0</TotalTime>
  <Words>559</Words>
  <Application>Microsoft Office PowerPoint</Application>
  <PresentationFormat>Widescreen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TH SarabunPSK</vt:lpstr>
      <vt:lpstr>Leelawadee</vt:lpstr>
      <vt:lpstr>Wingdings</vt:lpstr>
      <vt:lpstr>เป็นแถบสี</vt:lpstr>
      <vt:lpstr>อาจารย์ณรงค์ฤทธิ์  ภิรมย์นก และ ผศ.ดร.บรรพต พิจิตรกำเนิด</vt:lpstr>
      <vt:lpstr>ช่องทางในการเข้าถึงสื่อดิจิทัล</vt:lpstr>
      <vt:lpstr>1.แบบออฟไลน์</vt:lpstr>
      <vt:lpstr>2. แบบออนไลน์</vt:lpstr>
      <vt:lpstr>ระบบเครือข่ายคอมพิวเตอร์</vt:lpstr>
      <vt:lpstr>ระบบเครือข่ายคอมพิวเตอร์</vt:lpstr>
      <vt:lpstr>อินเทอร์เน็ตกับสื่อดิจิทัล</vt:lpstr>
      <vt:lpstr>1. เทคโนโลยีอินเทอร์เน็ต</vt:lpstr>
      <vt:lpstr>1. เทคโนโลยีอินเทอร์เน็ต</vt:lpstr>
      <vt:lpstr>1. เทคโนโลยีอินเทอร์เน็ต</vt:lpstr>
      <vt:lpstr>1. เทคโนโลยีอินเทอร์เน็ต</vt:lpstr>
      <vt:lpstr>1. เทคโนโลยีอินเทอร์เน็ต</vt:lpstr>
      <vt:lpstr>1. เทคโนโลยีอินเทอร์เน็ต</vt:lpstr>
      <vt:lpstr>เครื่องมือในการค้นหา</vt:lpstr>
      <vt:lpstr>1. เครื่องมือในการค้นหา (Search engine)</vt:lpstr>
      <vt:lpstr>เทคนิคการค้นหาข้อมูล</vt:lpstr>
      <vt:lpstr>1. เทคนิคการค้นหาข้อมูล</vt:lpstr>
      <vt:lpstr>1. เทคนิคการค้นหาข้อมูล</vt:lpstr>
      <vt:lpstr>1. เทคนิคการค้นหาข้อมูล</vt:lpstr>
      <vt:lpstr>1. เทคนิคการค้นหาข้อมูล</vt:lpstr>
      <vt:lpstr>1. เทคนิคการค้นหาข้อมูล</vt:lpstr>
      <vt:lpstr>2. เทคนิคการค้นหาภาพ</vt:lpstr>
      <vt:lpstr>PowerPoint Presentation</vt:lpstr>
      <vt:lpstr>PowerPoint Presentation</vt:lpstr>
      <vt:lpstr>2. เทคนิคการค้นหาภาพ</vt:lpstr>
      <vt:lpstr>PowerPoint Presentation</vt:lpstr>
      <vt:lpstr>PowerPoint Presentation</vt:lpstr>
      <vt:lpstr>PowerPoint Presentation</vt:lpstr>
      <vt:lpstr>3. เทคนิคการค้นหาวิดีโอ</vt:lpstr>
      <vt:lpstr>4. เทคนิคการค้นหาเสียง</vt:lpstr>
      <vt:lpstr>4. เทคนิคการค้นหาตำแหน่ง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การเข้าถึงสารสนเทศ</dc:title>
  <dc:creator/>
  <cp:lastModifiedBy/>
  <cp:revision>1</cp:revision>
  <dcterms:created xsi:type="dcterms:W3CDTF">2018-08-27T02:14:38Z</dcterms:created>
  <dcterms:modified xsi:type="dcterms:W3CDTF">2020-07-13T03:48:34Z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