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756" r:id="rId4"/>
  </p:sldMasterIdLst>
  <p:notesMasterIdLst>
    <p:notesMasterId r:id="rId42"/>
  </p:notesMasterIdLst>
  <p:handoutMasterIdLst>
    <p:handoutMasterId r:id="rId43"/>
  </p:handoutMasterIdLst>
  <p:sldIdLst>
    <p:sldId id="257" r:id="rId5"/>
    <p:sldId id="296" r:id="rId6"/>
    <p:sldId id="297" r:id="rId7"/>
    <p:sldId id="298" r:id="rId8"/>
    <p:sldId id="271" r:id="rId9"/>
    <p:sldId id="277" r:id="rId10"/>
    <p:sldId id="278" r:id="rId11"/>
    <p:sldId id="279" r:id="rId12"/>
    <p:sldId id="291" r:id="rId13"/>
    <p:sldId id="263" r:id="rId14"/>
    <p:sldId id="262" r:id="rId15"/>
    <p:sldId id="261" r:id="rId16"/>
    <p:sldId id="292" r:id="rId17"/>
    <p:sldId id="260" r:id="rId18"/>
    <p:sldId id="293" r:id="rId19"/>
    <p:sldId id="264" r:id="rId20"/>
    <p:sldId id="266" r:id="rId21"/>
    <p:sldId id="265" r:id="rId22"/>
    <p:sldId id="267" r:id="rId23"/>
    <p:sldId id="268" r:id="rId24"/>
    <p:sldId id="294" r:id="rId25"/>
    <p:sldId id="269" r:id="rId26"/>
    <p:sldId id="299" r:id="rId27"/>
    <p:sldId id="300" r:id="rId28"/>
    <p:sldId id="301" r:id="rId29"/>
    <p:sldId id="270" r:id="rId30"/>
    <p:sldId id="272" r:id="rId31"/>
    <p:sldId id="273" r:id="rId32"/>
    <p:sldId id="274" r:id="rId33"/>
    <p:sldId id="280" r:id="rId34"/>
    <p:sldId id="295" r:id="rId35"/>
    <p:sldId id="281" r:id="rId36"/>
    <p:sldId id="288" r:id="rId37"/>
    <p:sldId id="282" r:id="rId38"/>
    <p:sldId id="289" r:id="rId39"/>
    <p:sldId id="283" r:id="rId40"/>
    <p:sldId id="284" r:id="rId41"/>
  </p:sldIdLst>
  <p:sldSz cx="12192000" cy="6858000"/>
  <p:notesSz cx="6858000" cy="9144000"/>
  <p:embeddedFontLst>
    <p:embeddedFont>
      <p:font typeface="Leelawadee" panose="020B0502040204020203" pitchFamily="34" charset="-34"/>
      <p:regular r:id="rId44"/>
      <p:bold r:id="rId45"/>
    </p:embeddedFont>
    <p:embeddedFont>
      <p:font typeface="Tw Cen MT" panose="020B0602020104020603" pitchFamily="34" charset="0"/>
      <p:regular r:id="rId46"/>
      <p:bold r:id="rId47"/>
      <p:italic r:id="rId48"/>
      <p:boldItalic r:id="rId49"/>
    </p:embeddedFont>
    <p:embeddedFont>
      <p:font typeface="Tw Cen MT Condensed" panose="020B0606020104020203" pitchFamily="34" charset="0"/>
      <p:regular r:id="rId50"/>
      <p:bold r:id="rId51"/>
    </p:embeddedFont>
    <p:embeddedFont>
      <p:font typeface="Wingdings 3" panose="05040102010807070707" pitchFamily="18" charset="2"/>
      <p:regular r:id="rId5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A81"/>
    <a:srgbClr val="C6340C"/>
    <a:srgbClr val="000374"/>
    <a:srgbClr val="097679"/>
    <a:srgbClr val="004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915" autoAdjust="0"/>
  </p:normalViewPr>
  <p:slideViewPr>
    <p:cSldViewPr>
      <p:cViewPr varScale="1">
        <p:scale>
          <a:sx n="67" d="100"/>
          <a:sy n="67" d="100"/>
        </p:scale>
        <p:origin x="644" y="4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20"/>
    </p:cViewPr>
  </p:sorterViewPr>
  <p:notesViewPr>
    <p:cSldViewPr showGuides="1">
      <p:cViewPr varScale="1">
        <p:scale>
          <a:sx n="97" d="100"/>
          <a:sy n="97" d="100"/>
        </p:scale>
        <p:origin x="353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2.fntdata"/><Relationship Id="rId53" Type="http://schemas.openxmlformats.org/officeDocument/2006/relationships/commentAuthors" Target="commentAuthor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8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3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6.fntdata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1.fntdata"/><Relationship Id="rId52" Type="http://schemas.openxmlformats.org/officeDocument/2006/relationships/font" Target="fonts/font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772B8-94F4-4ECA-BC17-FA4E7B163446}" type="doc">
      <dgm:prSet loTypeId="urn:microsoft.com/office/officeart/2011/layout/CircleProcess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330D967-67E0-48DC-9C5B-D3C9288D74AD}">
      <dgm:prSet phldrT="[Text]" custT="1"/>
      <dgm:spPr/>
      <dgm:t>
        <a:bodyPr/>
        <a:lstStyle/>
        <a:p>
          <a:r>
            <a:rPr lang="th-TH" sz="2400" b="1" dirty="0">
              <a:latin typeface="+mj-lt"/>
            </a:rPr>
            <a:t>ความรุนแรง</a:t>
          </a:r>
          <a:endParaRPr lang="en-US" sz="2400" dirty="0"/>
        </a:p>
      </dgm:t>
    </dgm:pt>
    <dgm:pt modelId="{29716EA5-95E9-42B4-8D5D-A8D5489F09AB}" type="parTrans" cxnId="{6E6A4666-37F2-4215-8332-002BE4304A9F}">
      <dgm:prSet/>
      <dgm:spPr/>
      <dgm:t>
        <a:bodyPr/>
        <a:lstStyle/>
        <a:p>
          <a:endParaRPr lang="en-US"/>
        </a:p>
      </dgm:t>
    </dgm:pt>
    <dgm:pt modelId="{427299B0-1AF1-4E26-8ACE-9D9FE8F2DAC2}" type="sibTrans" cxnId="{6E6A4666-37F2-4215-8332-002BE4304A9F}">
      <dgm:prSet/>
      <dgm:spPr/>
      <dgm:t>
        <a:bodyPr/>
        <a:lstStyle/>
        <a:p>
          <a:endParaRPr lang="en-US"/>
        </a:p>
      </dgm:t>
    </dgm:pt>
    <dgm:pt modelId="{D7C61FEA-C74E-47B4-8897-B2EDB9C42BDC}">
      <dgm:prSet phldrT="[Text]" custT="1"/>
      <dgm:spPr/>
      <dgm:t>
        <a:bodyPr/>
        <a:lstStyle/>
        <a:p>
          <a:r>
            <a:rPr lang="th-TH" sz="2400" b="1" dirty="0">
              <a:latin typeface="+mj-lt"/>
            </a:rPr>
            <a:t>ความถี่ของการกลั่นแกล้งที่เกิดขึ้นอย่างต่อเนื่อง</a:t>
          </a:r>
          <a:r>
            <a:rPr lang="en-US" sz="2400" b="1" dirty="0">
              <a:latin typeface="+mj-lt"/>
            </a:rPr>
            <a:t> </a:t>
          </a:r>
          <a:endParaRPr lang="en-US" sz="2400" dirty="0"/>
        </a:p>
      </dgm:t>
    </dgm:pt>
    <dgm:pt modelId="{5D88DDAF-4180-49A3-A19D-6B3E97640AB8}" type="parTrans" cxnId="{8E06F647-02D3-4E61-8D20-A232783F670E}">
      <dgm:prSet/>
      <dgm:spPr/>
      <dgm:t>
        <a:bodyPr/>
        <a:lstStyle/>
        <a:p>
          <a:endParaRPr lang="en-US"/>
        </a:p>
      </dgm:t>
    </dgm:pt>
    <dgm:pt modelId="{A2AC30E4-8E5A-46FA-96E3-A929016017BF}" type="sibTrans" cxnId="{8E06F647-02D3-4E61-8D20-A232783F670E}">
      <dgm:prSet/>
      <dgm:spPr/>
      <dgm:t>
        <a:bodyPr/>
        <a:lstStyle/>
        <a:p>
          <a:endParaRPr lang="en-US"/>
        </a:p>
      </dgm:t>
    </dgm:pt>
    <dgm:pt modelId="{8352C4CA-3A75-4618-B402-CD3F79CE408B}">
      <dgm:prSet phldrT="[Text]" custT="1"/>
      <dgm:spPr/>
      <dgm:t>
        <a:bodyPr/>
        <a:lstStyle/>
        <a:p>
          <a:r>
            <a:rPr lang="en-US" sz="4400" dirty="0">
              <a:solidFill>
                <a:srgbClr val="C00000"/>
              </a:solidFill>
              <a:latin typeface="+mj-lt"/>
            </a:rPr>
            <a:t>Cyber Bullying</a:t>
          </a:r>
        </a:p>
      </dgm:t>
    </dgm:pt>
    <dgm:pt modelId="{0626CC7C-5719-45DC-9721-3B4038AA3372}" type="parTrans" cxnId="{36B443F8-8E55-4C3E-8CF0-CC1C89919D9F}">
      <dgm:prSet/>
      <dgm:spPr/>
      <dgm:t>
        <a:bodyPr/>
        <a:lstStyle/>
        <a:p>
          <a:endParaRPr lang="en-US"/>
        </a:p>
      </dgm:t>
    </dgm:pt>
    <dgm:pt modelId="{95AEA3B7-E4D6-4CB7-A4C2-8F0B5F3D674C}" type="sibTrans" cxnId="{36B443F8-8E55-4C3E-8CF0-CC1C89919D9F}">
      <dgm:prSet/>
      <dgm:spPr/>
      <dgm:t>
        <a:bodyPr/>
        <a:lstStyle/>
        <a:p>
          <a:endParaRPr lang="en-US"/>
        </a:p>
      </dgm:t>
    </dgm:pt>
    <dgm:pt modelId="{44BA20D0-16CD-45A1-A0A3-967094A29E41}">
      <dgm:prSet phldrT="[Text]"/>
      <dgm:spPr/>
      <dgm:t>
        <a:bodyPr/>
        <a:lstStyle/>
        <a:p>
          <a:r>
            <a:rPr lang="th-TH" b="1" dirty="0">
              <a:latin typeface="+mj-lt"/>
            </a:rPr>
            <a:t>ความสัมพันธ์เชิงอำนาจระหว่างสองฝ่ายที่ไม่เท่ากัน </a:t>
          </a:r>
          <a:endParaRPr lang="en-US" dirty="0"/>
        </a:p>
      </dgm:t>
    </dgm:pt>
    <dgm:pt modelId="{792216D3-EC3A-4AE8-8B17-AEC4A6FC0B35}" type="parTrans" cxnId="{E0A58A75-6948-4E0C-94C2-AEEFF6811492}">
      <dgm:prSet/>
      <dgm:spPr/>
      <dgm:t>
        <a:bodyPr/>
        <a:lstStyle/>
        <a:p>
          <a:endParaRPr lang="en-US"/>
        </a:p>
      </dgm:t>
    </dgm:pt>
    <dgm:pt modelId="{D19BD012-D626-4890-9A4C-0B3269EF4EAA}" type="sibTrans" cxnId="{E0A58A75-6948-4E0C-94C2-AEEFF6811492}">
      <dgm:prSet/>
      <dgm:spPr/>
      <dgm:t>
        <a:bodyPr/>
        <a:lstStyle/>
        <a:p>
          <a:endParaRPr lang="en-US"/>
        </a:p>
      </dgm:t>
    </dgm:pt>
    <dgm:pt modelId="{77DA3DB1-7544-4357-8561-C7BE9EB438DA}" type="pres">
      <dgm:prSet presAssocID="{8F5772B8-94F4-4ECA-BC17-FA4E7B163446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078B580D-B9EE-4E4D-AAD5-AFBBEA3F7C7E}" type="pres">
      <dgm:prSet presAssocID="{8352C4CA-3A75-4618-B402-CD3F79CE408B}" presName="Accent4" presStyleCnt="0"/>
      <dgm:spPr/>
    </dgm:pt>
    <dgm:pt modelId="{9646832A-05CD-4F56-AB96-AAAD926B5870}" type="pres">
      <dgm:prSet presAssocID="{8352C4CA-3A75-4618-B402-CD3F79CE408B}" presName="Accent" presStyleLbl="node1" presStyleIdx="0" presStyleCnt="4"/>
      <dgm:spPr/>
    </dgm:pt>
    <dgm:pt modelId="{31ECB39F-5A53-4445-A3E2-54DE3F05CEF6}" type="pres">
      <dgm:prSet presAssocID="{8352C4CA-3A75-4618-B402-CD3F79CE408B}" presName="ParentBackground4" presStyleCnt="0"/>
      <dgm:spPr/>
    </dgm:pt>
    <dgm:pt modelId="{4F7D92CA-644B-445E-BD1E-940A5B7DFCC2}" type="pres">
      <dgm:prSet presAssocID="{8352C4CA-3A75-4618-B402-CD3F79CE408B}" presName="ParentBackground" presStyleLbl="fgAcc1" presStyleIdx="0" presStyleCnt="4"/>
      <dgm:spPr/>
    </dgm:pt>
    <dgm:pt modelId="{4D8358CB-DA13-4A14-B181-D127E9819984}" type="pres">
      <dgm:prSet presAssocID="{8352C4CA-3A75-4618-B402-CD3F79CE408B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03A549E-519D-46C9-B2B4-14134A43B5BF}" type="pres">
      <dgm:prSet presAssocID="{D7C61FEA-C74E-47B4-8897-B2EDB9C42BDC}" presName="Accent3" presStyleCnt="0"/>
      <dgm:spPr/>
    </dgm:pt>
    <dgm:pt modelId="{84E2E16B-D430-41F7-8F85-28A1B2C366A2}" type="pres">
      <dgm:prSet presAssocID="{D7C61FEA-C74E-47B4-8897-B2EDB9C42BDC}" presName="Accent" presStyleLbl="node1" presStyleIdx="1" presStyleCnt="4"/>
      <dgm:spPr/>
    </dgm:pt>
    <dgm:pt modelId="{34B83EE1-8DD4-462E-946D-EA640058D876}" type="pres">
      <dgm:prSet presAssocID="{D7C61FEA-C74E-47B4-8897-B2EDB9C42BDC}" presName="ParentBackground3" presStyleCnt="0"/>
      <dgm:spPr/>
    </dgm:pt>
    <dgm:pt modelId="{79E2FF28-28AA-46BC-943A-3E76E24F8C65}" type="pres">
      <dgm:prSet presAssocID="{D7C61FEA-C74E-47B4-8897-B2EDB9C42BDC}" presName="ParentBackground" presStyleLbl="fgAcc1" presStyleIdx="1" presStyleCnt="4"/>
      <dgm:spPr/>
    </dgm:pt>
    <dgm:pt modelId="{F6BFF8AB-22A3-4947-8088-D628A099B774}" type="pres">
      <dgm:prSet presAssocID="{D7C61FEA-C74E-47B4-8897-B2EDB9C42BDC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64DEAD3-DD2E-4A5D-9063-1BD18B3F18BB}" type="pres">
      <dgm:prSet presAssocID="{44BA20D0-16CD-45A1-A0A3-967094A29E41}" presName="Accent2" presStyleCnt="0"/>
      <dgm:spPr/>
    </dgm:pt>
    <dgm:pt modelId="{C558B4B5-B35E-466E-997A-4C5B70220F69}" type="pres">
      <dgm:prSet presAssocID="{44BA20D0-16CD-45A1-A0A3-967094A29E41}" presName="Accent" presStyleLbl="node1" presStyleIdx="2" presStyleCnt="4"/>
      <dgm:spPr/>
    </dgm:pt>
    <dgm:pt modelId="{31FC0BDA-3334-4868-9ED2-CFC381F65934}" type="pres">
      <dgm:prSet presAssocID="{44BA20D0-16CD-45A1-A0A3-967094A29E41}" presName="ParentBackground2" presStyleCnt="0"/>
      <dgm:spPr/>
    </dgm:pt>
    <dgm:pt modelId="{A9FAB674-FD0A-43C8-A411-795100858DCB}" type="pres">
      <dgm:prSet presAssocID="{44BA20D0-16CD-45A1-A0A3-967094A29E41}" presName="ParentBackground" presStyleLbl="fgAcc1" presStyleIdx="2" presStyleCnt="4"/>
      <dgm:spPr/>
    </dgm:pt>
    <dgm:pt modelId="{1CF718DB-35AB-41A8-BF4E-817A341E8F37}" type="pres">
      <dgm:prSet presAssocID="{44BA20D0-16CD-45A1-A0A3-967094A29E41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8B988EA-8D8A-40A7-BFE2-A31D97F41382}" type="pres">
      <dgm:prSet presAssocID="{9330D967-67E0-48DC-9C5B-D3C9288D74AD}" presName="Accent1" presStyleCnt="0"/>
      <dgm:spPr/>
    </dgm:pt>
    <dgm:pt modelId="{991E9FEA-0E05-4AD8-8D86-5754C47DF2FF}" type="pres">
      <dgm:prSet presAssocID="{9330D967-67E0-48DC-9C5B-D3C9288D74AD}" presName="Accent" presStyleLbl="node1" presStyleIdx="3" presStyleCnt="4"/>
      <dgm:spPr/>
    </dgm:pt>
    <dgm:pt modelId="{6C3912E5-47D0-46F4-BA0B-D3957D9862EB}" type="pres">
      <dgm:prSet presAssocID="{9330D967-67E0-48DC-9C5B-D3C9288D74AD}" presName="ParentBackground1" presStyleCnt="0"/>
      <dgm:spPr/>
    </dgm:pt>
    <dgm:pt modelId="{8923C3F0-B239-480A-B891-E3AFA9530054}" type="pres">
      <dgm:prSet presAssocID="{9330D967-67E0-48DC-9C5B-D3C9288D74AD}" presName="ParentBackground" presStyleLbl="fgAcc1" presStyleIdx="3" presStyleCnt="4"/>
      <dgm:spPr/>
    </dgm:pt>
    <dgm:pt modelId="{D3288493-9898-4068-8AB1-091B2645612F}" type="pres">
      <dgm:prSet presAssocID="{9330D967-67E0-48DC-9C5B-D3C9288D74A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8E29E13-6FFB-41EA-8597-14213E67EFC0}" type="presOf" srcId="{8F5772B8-94F4-4ECA-BC17-FA4E7B163446}" destId="{77DA3DB1-7544-4357-8561-C7BE9EB438DA}" srcOrd="0" destOrd="0" presId="urn:microsoft.com/office/officeart/2011/layout/CircleProcess"/>
    <dgm:cxn modelId="{76FE3D26-7164-437C-A04E-44070C724C1B}" type="presOf" srcId="{D7C61FEA-C74E-47B4-8897-B2EDB9C42BDC}" destId="{79E2FF28-28AA-46BC-943A-3E76E24F8C65}" srcOrd="0" destOrd="0" presId="urn:microsoft.com/office/officeart/2011/layout/CircleProcess"/>
    <dgm:cxn modelId="{0CD96C27-26B4-46DC-832D-D3BAFE269718}" type="presOf" srcId="{9330D967-67E0-48DC-9C5B-D3C9288D74AD}" destId="{D3288493-9898-4068-8AB1-091B2645612F}" srcOrd="1" destOrd="0" presId="urn:microsoft.com/office/officeart/2011/layout/CircleProcess"/>
    <dgm:cxn modelId="{6E6A4666-37F2-4215-8332-002BE4304A9F}" srcId="{8F5772B8-94F4-4ECA-BC17-FA4E7B163446}" destId="{9330D967-67E0-48DC-9C5B-D3C9288D74AD}" srcOrd="0" destOrd="0" parTransId="{29716EA5-95E9-42B4-8D5D-A8D5489F09AB}" sibTransId="{427299B0-1AF1-4E26-8ACE-9D9FE8F2DAC2}"/>
    <dgm:cxn modelId="{8E06F647-02D3-4E61-8D20-A232783F670E}" srcId="{8F5772B8-94F4-4ECA-BC17-FA4E7B163446}" destId="{D7C61FEA-C74E-47B4-8897-B2EDB9C42BDC}" srcOrd="2" destOrd="0" parTransId="{5D88DDAF-4180-49A3-A19D-6B3E97640AB8}" sibTransId="{A2AC30E4-8E5A-46FA-96E3-A929016017BF}"/>
    <dgm:cxn modelId="{E0A58A75-6948-4E0C-94C2-AEEFF6811492}" srcId="{8F5772B8-94F4-4ECA-BC17-FA4E7B163446}" destId="{44BA20D0-16CD-45A1-A0A3-967094A29E41}" srcOrd="1" destOrd="0" parTransId="{792216D3-EC3A-4AE8-8B17-AEC4A6FC0B35}" sibTransId="{D19BD012-D626-4890-9A4C-0B3269EF4EAA}"/>
    <dgm:cxn modelId="{6F321E89-6F84-4F17-9726-E41E5092A635}" type="presOf" srcId="{44BA20D0-16CD-45A1-A0A3-967094A29E41}" destId="{A9FAB674-FD0A-43C8-A411-795100858DCB}" srcOrd="0" destOrd="0" presId="urn:microsoft.com/office/officeart/2011/layout/CircleProcess"/>
    <dgm:cxn modelId="{4B81ED9F-51FB-4CAD-84F1-CEA59860F9A4}" type="presOf" srcId="{8352C4CA-3A75-4618-B402-CD3F79CE408B}" destId="{4F7D92CA-644B-445E-BD1E-940A5B7DFCC2}" srcOrd="0" destOrd="0" presId="urn:microsoft.com/office/officeart/2011/layout/CircleProcess"/>
    <dgm:cxn modelId="{9FFDF3A3-DB8A-4881-B089-4967CE4AE11A}" type="presOf" srcId="{44BA20D0-16CD-45A1-A0A3-967094A29E41}" destId="{1CF718DB-35AB-41A8-BF4E-817A341E8F37}" srcOrd="1" destOrd="0" presId="urn:microsoft.com/office/officeart/2011/layout/CircleProcess"/>
    <dgm:cxn modelId="{44BDBAD8-E0DE-4A53-9E1D-500B88BFDE83}" type="presOf" srcId="{9330D967-67E0-48DC-9C5B-D3C9288D74AD}" destId="{8923C3F0-B239-480A-B891-E3AFA9530054}" srcOrd="0" destOrd="0" presId="urn:microsoft.com/office/officeart/2011/layout/CircleProcess"/>
    <dgm:cxn modelId="{F93AB8EA-D7A4-4CC2-B96A-6B228BD307AC}" type="presOf" srcId="{8352C4CA-3A75-4618-B402-CD3F79CE408B}" destId="{4D8358CB-DA13-4A14-B181-D127E9819984}" srcOrd="1" destOrd="0" presId="urn:microsoft.com/office/officeart/2011/layout/CircleProcess"/>
    <dgm:cxn modelId="{E679E1EC-46DB-4FD4-AEC5-7B36FBAB9985}" type="presOf" srcId="{D7C61FEA-C74E-47B4-8897-B2EDB9C42BDC}" destId="{F6BFF8AB-22A3-4947-8088-D628A099B774}" srcOrd="1" destOrd="0" presId="urn:microsoft.com/office/officeart/2011/layout/CircleProcess"/>
    <dgm:cxn modelId="{36B443F8-8E55-4C3E-8CF0-CC1C89919D9F}" srcId="{8F5772B8-94F4-4ECA-BC17-FA4E7B163446}" destId="{8352C4CA-3A75-4618-B402-CD3F79CE408B}" srcOrd="3" destOrd="0" parTransId="{0626CC7C-5719-45DC-9721-3B4038AA3372}" sibTransId="{95AEA3B7-E4D6-4CB7-A4C2-8F0B5F3D674C}"/>
    <dgm:cxn modelId="{AF52CBEE-6A23-4170-9622-758D41A6C948}" type="presParOf" srcId="{77DA3DB1-7544-4357-8561-C7BE9EB438DA}" destId="{078B580D-B9EE-4E4D-AAD5-AFBBEA3F7C7E}" srcOrd="0" destOrd="0" presId="urn:microsoft.com/office/officeart/2011/layout/CircleProcess"/>
    <dgm:cxn modelId="{77E1118E-BF9A-4396-A659-0C68B16FF6FB}" type="presParOf" srcId="{078B580D-B9EE-4E4D-AAD5-AFBBEA3F7C7E}" destId="{9646832A-05CD-4F56-AB96-AAAD926B5870}" srcOrd="0" destOrd="0" presId="urn:microsoft.com/office/officeart/2011/layout/CircleProcess"/>
    <dgm:cxn modelId="{7269A32B-E27F-447E-85A3-1513ABE13B17}" type="presParOf" srcId="{77DA3DB1-7544-4357-8561-C7BE9EB438DA}" destId="{31ECB39F-5A53-4445-A3E2-54DE3F05CEF6}" srcOrd="1" destOrd="0" presId="urn:microsoft.com/office/officeart/2011/layout/CircleProcess"/>
    <dgm:cxn modelId="{12EE0859-6F49-46DD-B827-2E03761E70C9}" type="presParOf" srcId="{31ECB39F-5A53-4445-A3E2-54DE3F05CEF6}" destId="{4F7D92CA-644B-445E-BD1E-940A5B7DFCC2}" srcOrd="0" destOrd="0" presId="urn:microsoft.com/office/officeart/2011/layout/CircleProcess"/>
    <dgm:cxn modelId="{1EB8B0B1-5CCC-40F8-A614-4335B3A049D3}" type="presParOf" srcId="{77DA3DB1-7544-4357-8561-C7BE9EB438DA}" destId="{4D8358CB-DA13-4A14-B181-D127E9819984}" srcOrd="2" destOrd="0" presId="urn:microsoft.com/office/officeart/2011/layout/CircleProcess"/>
    <dgm:cxn modelId="{F81F06EE-5BF5-492A-BE8A-92AF3557BF1C}" type="presParOf" srcId="{77DA3DB1-7544-4357-8561-C7BE9EB438DA}" destId="{903A549E-519D-46C9-B2B4-14134A43B5BF}" srcOrd="3" destOrd="0" presId="urn:microsoft.com/office/officeart/2011/layout/CircleProcess"/>
    <dgm:cxn modelId="{158E5F3C-47B8-4ABF-B239-EAB56462BA87}" type="presParOf" srcId="{903A549E-519D-46C9-B2B4-14134A43B5BF}" destId="{84E2E16B-D430-41F7-8F85-28A1B2C366A2}" srcOrd="0" destOrd="0" presId="urn:microsoft.com/office/officeart/2011/layout/CircleProcess"/>
    <dgm:cxn modelId="{48017C2D-6DC9-4F29-8DF8-60F44131FD22}" type="presParOf" srcId="{77DA3DB1-7544-4357-8561-C7BE9EB438DA}" destId="{34B83EE1-8DD4-462E-946D-EA640058D876}" srcOrd="4" destOrd="0" presId="urn:microsoft.com/office/officeart/2011/layout/CircleProcess"/>
    <dgm:cxn modelId="{7FDF79D8-2120-4A6C-B4A1-34252EA67BEC}" type="presParOf" srcId="{34B83EE1-8DD4-462E-946D-EA640058D876}" destId="{79E2FF28-28AA-46BC-943A-3E76E24F8C65}" srcOrd="0" destOrd="0" presId="urn:microsoft.com/office/officeart/2011/layout/CircleProcess"/>
    <dgm:cxn modelId="{B6F3908D-9213-4AFE-B976-6BBDC13256E3}" type="presParOf" srcId="{77DA3DB1-7544-4357-8561-C7BE9EB438DA}" destId="{F6BFF8AB-22A3-4947-8088-D628A099B774}" srcOrd="5" destOrd="0" presId="urn:microsoft.com/office/officeart/2011/layout/CircleProcess"/>
    <dgm:cxn modelId="{CD16DFB4-099F-4CA8-9CBE-5410456B91C6}" type="presParOf" srcId="{77DA3DB1-7544-4357-8561-C7BE9EB438DA}" destId="{464DEAD3-DD2E-4A5D-9063-1BD18B3F18BB}" srcOrd="6" destOrd="0" presId="urn:microsoft.com/office/officeart/2011/layout/CircleProcess"/>
    <dgm:cxn modelId="{9F5A262D-58B9-45DF-8AFE-F23486A1A216}" type="presParOf" srcId="{464DEAD3-DD2E-4A5D-9063-1BD18B3F18BB}" destId="{C558B4B5-B35E-466E-997A-4C5B70220F69}" srcOrd="0" destOrd="0" presId="urn:microsoft.com/office/officeart/2011/layout/CircleProcess"/>
    <dgm:cxn modelId="{B7C70298-37BE-413A-AABE-D9A93900F1D0}" type="presParOf" srcId="{77DA3DB1-7544-4357-8561-C7BE9EB438DA}" destId="{31FC0BDA-3334-4868-9ED2-CFC381F65934}" srcOrd="7" destOrd="0" presId="urn:microsoft.com/office/officeart/2011/layout/CircleProcess"/>
    <dgm:cxn modelId="{3456C0DC-0BD2-48DF-BF75-899D873B9D5C}" type="presParOf" srcId="{31FC0BDA-3334-4868-9ED2-CFC381F65934}" destId="{A9FAB674-FD0A-43C8-A411-795100858DCB}" srcOrd="0" destOrd="0" presId="urn:microsoft.com/office/officeart/2011/layout/CircleProcess"/>
    <dgm:cxn modelId="{1B06D483-B2A9-44BF-91AC-21707CE43B98}" type="presParOf" srcId="{77DA3DB1-7544-4357-8561-C7BE9EB438DA}" destId="{1CF718DB-35AB-41A8-BF4E-817A341E8F37}" srcOrd="8" destOrd="0" presId="urn:microsoft.com/office/officeart/2011/layout/CircleProcess"/>
    <dgm:cxn modelId="{A5ABAFC8-9B70-471F-B3E5-CAD89080E316}" type="presParOf" srcId="{77DA3DB1-7544-4357-8561-C7BE9EB438DA}" destId="{68B988EA-8D8A-40A7-BFE2-A31D97F41382}" srcOrd="9" destOrd="0" presId="urn:microsoft.com/office/officeart/2011/layout/CircleProcess"/>
    <dgm:cxn modelId="{09293CAF-1E7A-4ACF-9B9F-F21004EE4B97}" type="presParOf" srcId="{68B988EA-8D8A-40A7-BFE2-A31D97F41382}" destId="{991E9FEA-0E05-4AD8-8D86-5754C47DF2FF}" srcOrd="0" destOrd="0" presId="urn:microsoft.com/office/officeart/2011/layout/CircleProcess"/>
    <dgm:cxn modelId="{13175DAB-5010-4655-A00E-0719BFC71A7D}" type="presParOf" srcId="{77DA3DB1-7544-4357-8561-C7BE9EB438DA}" destId="{6C3912E5-47D0-46F4-BA0B-D3957D9862EB}" srcOrd="10" destOrd="0" presId="urn:microsoft.com/office/officeart/2011/layout/CircleProcess"/>
    <dgm:cxn modelId="{8937F35A-3910-410E-909D-2FD51FCE3D9E}" type="presParOf" srcId="{6C3912E5-47D0-46F4-BA0B-D3957D9862EB}" destId="{8923C3F0-B239-480A-B891-E3AFA9530054}" srcOrd="0" destOrd="0" presId="urn:microsoft.com/office/officeart/2011/layout/CircleProcess"/>
    <dgm:cxn modelId="{1A1FED28-5AD8-4847-855D-22559AFD0490}" type="presParOf" srcId="{77DA3DB1-7544-4357-8561-C7BE9EB438DA}" destId="{D3288493-9898-4068-8AB1-091B2645612F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7A334D-B78F-4880-98B1-D4F0E8383B5E}" type="doc">
      <dgm:prSet loTypeId="urn:microsoft.com/office/officeart/2005/8/layout/vList6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D353800-CE43-4E57-9FD9-29D79E0D8877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>
              <a:solidFill>
                <a:schemeClr val="accent3">
                  <a:lumMod val="40000"/>
                  <a:lumOff val="60000"/>
                </a:schemeClr>
              </a:solidFill>
            </a:rPr>
            <a:t>Do</a:t>
          </a:r>
        </a:p>
      </dgm:t>
    </dgm:pt>
    <dgm:pt modelId="{9BA400F0-EA78-4516-8249-3E087BF8C7B5}" type="parTrans" cxnId="{F169388E-36BF-4ACE-B187-08C8C0DD75DC}">
      <dgm:prSet/>
      <dgm:spPr/>
      <dgm:t>
        <a:bodyPr/>
        <a:lstStyle/>
        <a:p>
          <a:endParaRPr lang="en-US"/>
        </a:p>
      </dgm:t>
    </dgm:pt>
    <dgm:pt modelId="{0A867E6E-E338-48F7-9450-295F6EC8B910}" type="sibTrans" cxnId="{F169388E-36BF-4ACE-B187-08C8C0DD75DC}">
      <dgm:prSet/>
      <dgm:spPr/>
      <dgm:t>
        <a:bodyPr/>
        <a:lstStyle/>
        <a:p>
          <a:endParaRPr lang="en-US"/>
        </a:p>
      </dgm:t>
    </dgm:pt>
    <dgm:pt modelId="{1A1D6171-8276-43CD-A4B0-35E66CE97141}">
      <dgm:prSet phldrT="[Text]" custT="1"/>
      <dgm:spPr>
        <a:solidFill>
          <a:srgbClr val="00B0F0">
            <a:alpha val="90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th-TH" sz="2400" b="0" dirty="0"/>
            <a:t>การไม่ตอบสนอง ไม่การตอบโต้ </a:t>
          </a:r>
          <a:endParaRPr lang="en-US" sz="2400" b="0" dirty="0"/>
        </a:p>
      </dgm:t>
    </dgm:pt>
    <dgm:pt modelId="{7FF5A43F-983F-4841-B859-A5BD1DA00FBE}" type="parTrans" cxnId="{C3044337-5B0C-4E8B-A7B1-507C3268A69D}">
      <dgm:prSet/>
      <dgm:spPr/>
      <dgm:t>
        <a:bodyPr/>
        <a:lstStyle/>
        <a:p>
          <a:endParaRPr lang="en-US"/>
        </a:p>
      </dgm:t>
    </dgm:pt>
    <dgm:pt modelId="{E73F8C22-7E77-4635-A0BE-28D2911D1837}" type="sibTrans" cxnId="{C3044337-5B0C-4E8B-A7B1-507C3268A69D}">
      <dgm:prSet/>
      <dgm:spPr/>
      <dgm:t>
        <a:bodyPr/>
        <a:lstStyle/>
        <a:p>
          <a:endParaRPr lang="en-US"/>
        </a:p>
      </dgm:t>
    </dgm:pt>
    <dgm:pt modelId="{D00F6F63-ED12-4864-BE5B-8AB4E937BC47}">
      <dgm:prSet phldrT="[Text]" custT="1"/>
      <dgm:spPr>
        <a:solidFill>
          <a:srgbClr val="00B0F0">
            <a:alpha val="90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th-TH" sz="2400" b="0" dirty="0"/>
            <a:t>บล็อกหรือลบคนกลั่นแกล้ง</a:t>
          </a:r>
          <a:endParaRPr lang="en-US" sz="2400" b="0" dirty="0"/>
        </a:p>
      </dgm:t>
    </dgm:pt>
    <dgm:pt modelId="{6197ED29-2187-4231-B655-88285B90F84C}" type="parTrans" cxnId="{92CE05AC-1BA9-42DF-8900-C9E0CDD75B87}">
      <dgm:prSet/>
      <dgm:spPr/>
      <dgm:t>
        <a:bodyPr/>
        <a:lstStyle/>
        <a:p>
          <a:endParaRPr lang="en-US"/>
        </a:p>
      </dgm:t>
    </dgm:pt>
    <dgm:pt modelId="{0DCDB80F-5D61-4A85-B2C0-CF7A105226CA}" type="sibTrans" cxnId="{92CE05AC-1BA9-42DF-8900-C9E0CDD75B87}">
      <dgm:prSet/>
      <dgm:spPr/>
      <dgm:t>
        <a:bodyPr/>
        <a:lstStyle/>
        <a:p>
          <a:endParaRPr lang="en-US"/>
        </a:p>
      </dgm:t>
    </dgm:pt>
    <dgm:pt modelId="{57A1BC56-DA11-451A-889D-624D407F7F7C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Don’t</a:t>
          </a:r>
        </a:p>
      </dgm:t>
    </dgm:pt>
    <dgm:pt modelId="{EEDFA65F-A7EB-48F7-9575-1C4987E592E6}" type="parTrans" cxnId="{5E5785A2-3753-4F10-8C34-01ED45E730E6}">
      <dgm:prSet/>
      <dgm:spPr/>
      <dgm:t>
        <a:bodyPr/>
        <a:lstStyle/>
        <a:p>
          <a:endParaRPr lang="en-US"/>
        </a:p>
      </dgm:t>
    </dgm:pt>
    <dgm:pt modelId="{A3388B3B-B368-452C-A225-B2FCB241F99C}" type="sibTrans" cxnId="{5E5785A2-3753-4F10-8C34-01ED45E730E6}">
      <dgm:prSet/>
      <dgm:spPr/>
      <dgm:t>
        <a:bodyPr/>
        <a:lstStyle/>
        <a:p>
          <a:endParaRPr lang="en-US"/>
        </a:p>
      </dgm:t>
    </dgm:pt>
    <dgm:pt modelId="{77B694A4-A3D1-4AF7-B616-F4032BEF0056}">
      <dgm:prSet phldrT="[Text]" custT="1"/>
      <dgm:spPr>
        <a:solidFill>
          <a:srgbClr val="F79A81">
            <a:alpha val="89804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th-TH" sz="2400" b="0" dirty="0"/>
            <a:t>ตอบโต้หรือรังแกกลับทันทีในแบบที่โดนรังแก</a:t>
          </a:r>
          <a:endParaRPr lang="en-US" sz="2400" b="0" dirty="0"/>
        </a:p>
      </dgm:t>
    </dgm:pt>
    <dgm:pt modelId="{2FF155C1-DA55-40E3-A0D1-B73FE0474AD7}" type="parTrans" cxnId="{49FC21CD-283F-40EB-ABE0-59563EF5BDCC}">
      <dgm:prSet/>
      <dgm:spPr/>
      <dgm:t>
        <a:bodyPr/>
        <a:lstStyle/>
        <a:p>
          <a:endParaRPr lang="en-US"/>
        </a:p>
      </dgm:t>
    </dgm:pt>
    <dgm:pt modelId="{FDC35E02-FE68-411A-8EBB-E7E6C6A315BB}" type="sibTrans" cxnId="{49FC21CD-283F-40EB-ABE0-59563EF5BDCC}">
      <dgm:prSet/>
      <dgm:spPr/>
      <dgm:t>
        <a:bodyPr/>
        <a:lstStyle/>
        <a:p>
          <a:endParaRPr lang="en-US"/>
        </a:p>
      </dgm:t>
    </dgm:pt>
    <dgm:pt modelId="{8786170C-4344-4116-B40B-342FBBE37A14}">
      <dgm:prSet phldrT="[Text]" custT="1"/>
      <dgm:spPr>
        <a:solidFill>
          <a:srgbClr val="F79A81">
            <a:alpha val="89804"/>
          </a:srgbClr>
        </a:solidFill>
      </dgm:spPr>
      <dgm:t>
        <a:bodyPr/>
        <a:lstStyle/>
        <a:p>
          <a:r>
            <a:rPr lang="th-TH" sz="2400" b="0" dirty="0"/>
            <a:t>ทำร้ายร่างกาย คนที่ทำตัวเองเพื่อตอบโต้กลับไม่ให้มารังแกอีกต่อไป</a:t>
          </a:r>
          <a:endParaRPr lang="en-US" sz="2400" b="0" dirty="0"/>
        </a:p>
      </dgm:t>
    </dgm:pt>
    <dgm:pt modelId="{9CCB8370-24D9-419C-81DC-FAFD85D33C14}" type="parTrans" cxnId="{C101D7C4-ED23-49B6-B7C6-F605AD420E1F}">
      <dgm:prSet/>
      <dgm:spPr/>
      <dgm:t>
        <a:bodyPr/>
        <a:lstStyle/>
        <a:p>
          <a:endParaRPr lang="en-US"/>
        </a:p>
      </dgm:t>
    </dgm:pt>
    <dgm:pt modelId="{A91DD82C-AF17-4CB5-8F6B-4F73E069F3AE}" type="sibTrans" cxnId="{C101D7C4-ED23-49B6-B7C6-F605AD420E1F}">
      <dgm:prSet/>
      <dgm:spPr/>
      <dgm:t>
        <a:bodyPr/>
        <a:lstStyle/>
        <a:p>
          <a:endParaRPr lang="en-US"/>
        </a:p>
      </dgm:t>
    </dgm:pt>
    <dgm:pt modelId="{7CEAF358-A21D-4C3C-85C0-010992F6F4E6}">
      <dgm:prSet phldrT="[Text]" custT="1"/>
      <dgm:spPr>
        <a:solidFill>
          <a:srgbClr val="00B0F0">
            <a:alpha val="90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th-TH" sz="2400" b="0" dirty="0"/>
            <a:t>เก็บหลักฐานไว้ แจ้งขอความช่วยเหลือ ใช้เครื่องมือรายงาน หรือถึงขั้นแจ้งความดำเนินคดี</a:t>
          </a:r>
          <a:endParaRPr lang="en-US" sz="2400" b="0" dirty="0"/>
        </a:p>
      </dgm:t>
    </dgm:pt>
    <dgm:pt modelId="{23EB963B-92A4-47C9-80DC-54F4EA016D3F}" type="parTrans" cxnId="{5E34DB27-3273-4351-B0E8-697B55065006}">
      <dgm:prSet/>
      <dgm:spPr/>
      <dgm:t>
        <a:bodyPr/>
        <a:lstStyle/>
        <a:p>
          <a:endParaRPr lang="en-US"/>
        </a:p>
      </dgm:t>
    </dgm:pt>
    <dgm:pt modelId="{AC3C0B96-8793-4D72-ABB0-177EAF999F61}" type="sibTrans" cxnId="{5E34DB27-3273-4351-B0E8-697B55065006}">
      <dgm:prSet/>
      <dgm:spPr/>
      <dgm:t>
        <a:bodyPr/>
        <a:lstStyle/>
        <a:p>
          <a:endParaRPr lang="en-US"/>
        </a:p>
      </dgm:t>
    </dgm:pt>
    <dgm:pt modelId="{2874E40E-70C3-44EF-B748-B57CC91C75C2}">
      <dgm:prSet phldrT="[Text]" custT="1"/>
      <dgm:spPr>
        <a:solidFill>
          <a:srgbClr val="F79A81">
            <a:alpha val="89804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sz="2400" b="0" dirty="0"/>
        </a:p>
      </dgm:t>
    </dgm:pt>
    <dgm:pt modelId="{B8B5CDBF-B93E-4C25-B562-78C4FC9C0719}" type="parTrans" cxnId="{5665E6C0-02BD-47D7-AA6C-04DC87A3AEAC}">
      <dgm:prSet/>
      <dgm:spPr/>
      <dgm:t>
        <a:bodyPr/>
        <a:lstStyle/>
        <a:p>
          <a:endParaRPr lang="en-US"/>
        </a:p>
      </dgm:t>
    </dgm:pt>
    <dgm:pt modelId="{E97C02A5-3060-4ED1-B9A1-283CC0B749A6}" type="sibTrans" cxnId="{5665E6C0-02BD-47D7-AA6C-04DC87A3AEAC}">
      <dgm:prSet/>
      <dgm:spPr/>
      <dgm:t>
        <a:bodyPr/>
        <a:lstStyle/>
        <a:p>
          <a:endParaRPr lang="en-US"/>
        </a:p>
      </dgm:t>
    </dgm:pt>
    <dgm:pt modelId="{B33FB26D-BEBE-4CED-A5E6-59A807E78798}" type="pres">
      <dgm:prSet presAssocID="{507A334D-B78F-4880-98B1-D4F0E8383B5E}" presName="Name0" presStyleCnt="0">
        <dgm:presLayoutVars>
          <dgm:dir/>
          <dgm:animLvl val="lvl"/>
          <dgm:resizeHandles/>
        </dgm:presLayoutVars>
      </dgm:prSet>
      <dgm:spPr/>
    </dgm:pt>
    <dgm:pt modelId="{A63BCCCD-D146-4A81-B376-A4E882977131}" type="pres">
      <dgm:prSet presAssocID="{5D353800-CE43-4E57-9FD9-29D79E0D8877}" presName="linNode" presStyleCnt="0"/>
      <dgm:spPr/>
    </dgm:pt>
    <dgm:pt modelId="{9697FEE7-D0DD-46B0-B98B-63D171561788}" type="pres">
      <dgm:prSet presAssocID="{5D353800-CE43-4E57-9FD9-29D79E0D8877}" presName="parentShp" presStyleLbl="node1" presStyleIdx="0" presStyleCnt="2" custScaleX="62393">
        <dgm:presLayoutVars>
          <dgm:bulletEnabled val="1"/>
        </dgm:presLayoutVars>
      </dgm:prSet>
      <dgm:spPr/>
    </dgm:pt>
    <dgm:pt modelId="{6513B564-9C53-433E-A967-F192107CDC1C}" type="pres">
      <dgm:prSet presAssocID="{5D353800-CE43-4E57-9FD9-29D79E0D8877}" presName="childShp" presStyleLbl="bgAccFollowNode1" presStyleIdx="0" presStyleCnt="2">
        <dgm:presLayoutVars>
          <dgm:bulletEnabled val="1"/>
        </dgm:presLayoutVars>
      </dgm:prSet>
      <dgm:spPr/>
    </dgm:pt>
    <dgm:pt modelId="{034F0072-39B2-4521-B35C-17596DA365DE}" type="pres">
      <dgm:prSet presAssocID="{0A867E6E-E338-48F7-9450-295F6EC8B910}" presName="spacing" presStyleCnt="0"/>
      <dgm:spPr/>
    </dgm:pt>
    <dgm:pt modelId="{7CE02E5A-7E7F-492D-8F1A-8C80B3DA4D42}" type="pres">
      <dgm:prSet presAssocID="{57A1BC56-DA11-451A-889D-624D407F7F7C}" presName="linNode" presStyleCnt="0"/>
      <dgm:spPr/>
    </dgm:pt>
    <dgm:pt modelId="{82FD678B-E332-45AB-885F-28C016643125}" type="pres">
      <dgm:prSet presAssocID="{57A1BC56-DA11-451A-889D-624D407F7F7C}" presName="parentShp" presStyleLbl="node1" presStyleIdx="1" presStyleCnt="2" custScaleX="62393">
        <dgm:presLayoutVars>
          <dgm:bulletEnabled val="1"/>
        </dgm:presLayoutVars>
      </dgm:prSet>
      <dgm:spPr/>
    </dgm:pt>
    <dgm:pt modelId="{82C5743B-303D-40C5-99FB-9D13BC4C9E01}" type="pres">
      <dgm:prSet presAssocID="{57A1BC56-DA11-451A-889D-624D407F7F7C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E860C605-0CC1-4CD3-ACBC-4DC0B261A146}" type="presOf" srcId="{D00F6F63-ED12-4864-BE5B-8AB4E937BC47}" destId="{6513B564-9C53-433E-A967-F192107CDC1C}" srcOrd="0" destOrd="1" presId="urn:microsoft.com/office/officeart/2005/8/layout/vList6"/>
    <dgm:cxn modelId="{5E34DB27-3273-4351-B0E8-697B55065006}" srcId="{5D353800-CE43-4E57-9FD9-29D79E0D8877}" destId="{7CEAF358-A21D-4C3C-85C0-010992F6F4E6}" srcOrd="2" destOrd="0" parTransId="{23EB963B-92A4-47C9-80DC-54F4EA016D3F}" sibTransId="{AC3C0B96-8793-4D72-ABB0-177EAF999F61}"/>
    <dgm:cxn modelId="{F0851329-00F6-4AD1-B003-290481E75A75}" type="presOf" srcId="{1A1D6171-8276-43CD-A4B0-35E66CE97141}" destId="{6513B564-9C53-433E-A967-F192107CDC1C}" srcOrd="0" destOrd="0" presId="urn:microsoft.com/office/officeart/2005/8/layout/vList6"/>
    <dgm:cxn modelId="{C3044337-5B0C-4E8B-A7B1-507C3268A69D}" srcId="{5D353800-CE43-4E57-9FD9-29D79E0D8877}" destId="{1A1D6171-8276-43CD-A4B0-35E66CE97141}" srcOrd="0" destOrd="0" parTransId="{7FF5A43F-983F-4841-B859-A5BD1DA00FBE}" sibTransId="{E73F8C22-7E77-4635-A0BE-28D2911D1837}"/>
    <dgm:cxn modelId="{7849A941-8C88-4294-AE03-0B1A9E2BFF9D}" type="presOf" srcId="{57A1BC56-DA11-451A-889D-624D407F7F7C}" destId="{82FD678B-E332-45AB-885F-28C016643125}" srcOrd="0" destOrd="0" presId="urn:microsoft.com/office/officeart/2005/8/layout/vList6"/>
    <dgm:cxn modelId="{66912766-0BED-48DD-9A4D-70A3AF461078}" type="presOf" srcId="{77B694A4-A3D1-4AF7-B616-F4032BEF0056}" destId="{82C5743B-303D-40C5-99FB-9D13BC4C9E01}" srcOrd="0" destOrd="1" presId="urn:microsoft.com/office/officeart/2005/8/layout/vList6"/>
    <dgm:cxn modelId="{0E86B26C-04E0-4D64-9662-3599BADD1FC7}" type="presOf" srcId="{507A334D-B78F-4880-98B1-D4F0E8383B5E}" destId="{B33FB26D-BEBE-4CED-A5E6-59A807E78798}" srcOrd="0" destOrd="0" presId="urn:microsoft.com/office/officeart/2005/8/layout/vList6"/>
    <dgm:cxn modelId="{31CDEF4E-22A2-4AFE-BC0E-EB80D6562FC0}" type="presOf" srcId="{5D353800-CE43-4E57-9FD9-29D79E0D8877}" destId="{9697FEE7-D0DD-46B0-B98B-63D171561788}" srcOrd="0" destOrd="0" presId="urn:microsoft.com/office/officeart/2005/8/layout/vList6"/>
    <dgm:cxn modelId="{DD32F559-1C23-49E6-A113-702C964383A2}" type="presOf" srcId="{7CEAF358-A21D-4C3C-85C0-010992F6F4E6}" destId="{6513B564-9C53-433E-A967-F192107CDC1C}" srcOrd="0" destOrd="2" presId="urn:microsoft.com/office/officeart/2005/8/layout/vList6"/>
    <dgm:cxn modelId="{F169388E-36BF-4ACE-B187-08C8C0DD75DC}" srcId="{507A334D-B78F-4880-98B1-D4F0E8383B5E}" destId="{5D353800-CE43-4E57-9FD9-29D79E0D8877}" srcOrd="0" destOrd="0" parTransId="{9BA400F0-EA78-4516-8249-3E087BF8C7B5}" sibTransId="{0A867E6E-E338-48F7-9450-295F6EC8B910}"/>
    <dgm:cxn modelId="{5E5785A2-3753-4F10-8C34-01ED45E730E6}" srcId="{507A334D-B78F-4880-98B1-D4F0E8383B5E}" destId="{57A1BC56-DA11-451A-889D-624D407F7F7C}" srcOrd="1" destOrd="0" parTransId="{EEDFA65F-A7EB-48F7-9575-1C4987E592E6}" sibTransId="{A3388B3B-B368-452C-A225-B2FCB241F99C}"/>
    <dgm:cxn modelId="{92CE05AC-1BA9-42DF-8900-C9E0CDD75B87}" srcId="{5D353800-CE43-4E57-9FD9-29D79E0D8877}" destId="{D00F6F63-ED12-4864-BE5B-8AB4E937BC47}" srcOrd="1" destOrd="0" parTransId="{6197ED29-2187-4231-B655-88285B90F84C}" sibTransId="{0DCDB80F-5D61-4A85-B2C0-CF7A105226CA}"/>
    <dgm:cxn modelId="{7C12ABB0-FBC0-4EEF-9573-D8ED59F8AE5F}" type="presOf" srcId="{2874E40E-70C3-44EF-B748-B57CC91C75C2}" destId="{82C5743B-303D-40C5-99FB-9D13BC4C9E01}" srcOrd="0" destOrd="0" presId="urn:microsoft.com/office/officeart/2005/8/layout/vList6"/>
    <dgm:cxn modelId="{5665E6C0-02BD-47D7-AA6C-04DC87A3AEAC}" srcId="{57A1BC56-DA11-451A-889D-624D407F7F7C}" destId="{2874E40E-70C3-44EF-B748-B57CC91C75C2}" srcOrd="0" destOrd="0" parTransId="{B8B5CDBF-B93E-4C25-B562-78C4FC9C0719}" sibTransId="{E97C02A5-3060-4ED1-B9A1-283CC0B749A6}"/>
    <dgm:cxn modelId="{C101D7C4-ED23-49B6-B7C6-F605AD420E1F}" srcId="{57A1BC56-DA11-451A-889D-624D407F7F7C}" destId="{8786170C-4344-4116-B40B-342FBBE37A14}" srcOrd="2" destOrd="0" parTransId="{9CCB8370-24D9-419C-81DC-FAFD85D33C14}" sibTransId="{A91DD82C-AF17-4CB5-8F6B-4F73E069F3AE}"/>
    <dgm:cxn modelId="{49FC21CD-283F-40EB-ABE0-59563EF5BDCC}" srcId="{57A1BC56-DA11-451A-889D-624D407F7F7C}" destId="{77B694A4-A3D1-4AF7-B616-F4032BEF0056}" srcOrd="1" destOrd="0" parTransId="{2FF155C1-DA55-40E3-A0D1-B73FE0474AD7}" sibTransId="{FDC35E02-FE68-411A-8EBB-E7E6C6A315BB}"/>
    <dgm:cxn modelId="{C771CAE6-527C-4B1A-8B90-65E0A7A85B7F}" type="presOf" srcId="{8786170C-4344-4116-B40B-342FBBE37A14}" destId="{82C5743B-303D-40C5-99FB-9D13BC4C9E01}" srcOrd="0" destOrd="2" presId="urn:microsoft.com/office/officeart/2005/8/layout/vList6"/>
    <dgm:cxn modelId="{9BEF9A68-B7F0-4E05-B133-2474D5B76A1C}" type="presParOf" srcId="{B33FB26D-BEBE-4CED-A5E6-59A807E78798}" destId="{A63BCCCD-D146-4A81-B376-A4E882977131}" srcOrd="0" destOrd="0" presId="urn:microsoft.com/office/officeart/2005/8/layout/vList6"/>
    <dgm:cxn modelId="{28580CDF-F899-4F1B-B840-4577E9D2303C}" type="presParOf" srcId="{A63BCCCD-D146-4A81-B376-A4E882977131}" destId="{9697FEE7-D0DD-46B0-B98B-63D171561788}" srcOrd="0" destOrd="0" presId="urn:microsoft.com/office/officeart/2005/8/layout/vList6"/>
    <dgm:cxn modelId="{329A1856-FD0C-4A06-A69B-9173D3AA2881}" type="presParOf" srcId="{A63BCCCD-D146-4A81-B376-A4E882977131}" destId="{6513B564-9C53-433E-A967-F192107CDC1C}" srcOrd="1" destOrd="0" presId="urn:microsoft.com/office/officeart/2005/8/layout/vList6"/>
    <dgm:cxn modelId="{423E9892-BFA7-482C-A703-9BBF8112B7B1}" type="presParOf" srcId="{B33FB26D-BEBE-4CED-A5E6-59A807E78798}" destId="{034F0072-39B2-4521-B35C-17596DA365DE}" srcOrd="1" destOrd="0" presId="urn:microsoft.com/office/officeart/2005/8/layout/vList6"/>
    <dgm:cxn modelId="{369A30DB-663E-4E5D-B236-F53BE585E5B2}" type="presParOf" srcId="{B33FB26D-BEBE-4CED-A5E6-59A807E78798}" destId="{7CE02E5A-7E7F-492D-8F1A-8C80B3DA4D42}" srcOrd="2" destOrd="0" presId="urn:microsoft.com/office/officeart/2005/8/layout/vList6"/>
    <dgm:cxn modelId="{F1571958-CD3B-4239-881B-43AACB0E06E8}" type="presParOf" srcId="{7CE02E5A-7E7F-492D-8F1A-8C80B3DA4D42}" destId="{82FD678B-E332-45AB-885F-28C016643125}" srcOrd="0" destOrd="0" presId="urn:microsoft.com/office/officeart/2005/8/layout/vList6"/>
    <dgm:cxn modelId="{54643231-182B-433B-84AE-6AF0BACD8C74}" type="presParOf" srcId="{7CE02E5A-7E7F-492D-8F1A-8C80B3DA4D42}" destId="{82C5743B-303D-40C5-99FB-9D13BC4C9E0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6832A-05CD-4F56-AB96-AAAD926B5870}">
      <dsp:nvSpPr>
        <dsp:cNvPr id="0" name=""/>
        <dsp:cNvSpPr/>
      </dsp:nvSpPr>
      <dsp:spPr>
        <a:xfrm>
          <a:off x="7515213" y="877364"/>
          <a:ext cx="2268278" cy="226839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7D92CA-644B-445E-BD1E-940A5B7DFCC2}">
      <dsp:nvSpPr>
        <dsp:cNvPr id="0" name=""/>
        <dsp:cNvSpPr/>
      </dsp:nvSpPr>
      <dsp:spPr>
        <a:xfrm>
          <a:off x="7591082" y="952990"/>
          <a:ext cx="2117514" cy="211714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rgbClr val="C00000"/>
              </a:solidFill>
              <a:latin typeface="+mj-lt"/>
            </a:rPr>
            <a:t>Cyber Bullying</a:t>
          </a:r>
        </a:p>
      </dsp:txBody>
      <dsp:txXfrm>
        <a:off x="7893584" y="1255496"/>
        <a:ext cx="1512510" cy="1512130"/>
      </dsp:txXfrm>
    </dsp:sp>
    <dsp:sp modelId="{84E2E16B-D430-41F7-8F85-28A1B2C366A2}">
      <dsp:nvSpPr>
        <dsp:cNvPr id="0" name=""/>
        <dsp:cNvSpPr/>
      </dsp:nvSpPr>
      <dsp:spPr>
        <a:xfrm rot="2700000">
          <a:off x="5161321" y="877204"/>
          <a:ext cx="2268315" cy="226831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2">
                <a:hueOff val="-2447042"/>
                <a:satOff val="10798"/>
                <a:lumOff val="-183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2447042"/>
                <a:satOff val="10798"/>
                <a:lumOff val="-183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-2447042"/>
              <a:satOff val="10798"/>
              <a:lumOff val="-183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E2FF28-28AA-46BC-943A-3E76E24F8C65}">
      <dsp:nvSpPr>
        <dsp:cNvPr id="0" name=""/>
        <dsp:cNvSpPr/>
      </dsp:nvSpPr>
      <dsp:spPr>
        <a:xfrm>
          <a:off x="5246935" y="952990"/>
          <a:ext cx="2117514" cy="211714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447042"/>
              <a:satOff val="10798"/>
              <a:lumOff val="-183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+mj-lt"/>
            </a:rPr>
            <a:t>ความถี่ของการกลั่นแกล้งที่เกิดขึ้นอย่างต่อเนื่อง</a:t>
          </a:r>
          <a:r>
            <a:rPr lang="en-US" sz="2400" b="1" kern="1200" dirty="0">
              <a:latin typeface="+mj-lt"/>
            </a:rPr>
            <a:t> </a:t>
          </a:r>
          <a:endParaRPr lang="en-US" sz="2400" kern="1200" dirty="0"/>
        </a:p>
      </dsp:txBody>
      <dsp:txXfrm>
        <a:off x="5549437" y="1255496"/>
        <a:ext cx="1512510" cy="1512130"/>
      </dsp:txXfrm>
    </dsp:sp>
    <dsp:sp modelId="{C558B4B5-B35E-466E-997A-4C5B70220F69}">
      <dsp:nvSpPr>
        <dsp:cNvPr id="0" name=""/>
        <dsp:cNvSpPr/>
      </dsp:nvSpPr>
      <dsp:spPr>
        <a:xfrm rot="2700000">
          <a:off x="2826900" y="877204"/>
          <a:ext cx="2268315" cy="226831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2">
                <a:hueOff val="-4894083"/>
                <a:satOff val="21595"/>
                <a:lumOff val="-366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4894083"/>
                <a:satOff val="21595"/>
                <a:lumOff val="-366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-4894083"/>
              <a:satOff val="21595"/>
              <a:lumOff val="-366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FAB674-FD0A-43C8-A411-795100858DCB}">
      <dsp:nvSpPr>
        <dsp:cNvPr id="0" name=""/>
        <dsp:cNvSpPr/>
      </dsp:nvSpPr>
      <dsp:spPr>
        <a:xfrm>
          <a:off x="2902787" y="952990"/>
          <a:ext cx="2117514" cy="211714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894083"/>
              <a:satOff val="21595"/>
              <a:lumOff val="-366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+mj-lt"/>
            </a:rPr>
            <a:t>ความสัมพันธ์เชิงอำนาจระหว่างสองฝ่ายที่ไม่เท่ากัน </a:t>
          </a:r>
          <a:endParaRPr lang="en-US" sz="2400" kern="1200" dirty="0"/>
        </a:p>
      </dsp:txBody>
      <dsp:txXfrm>
        <a:off x="3205289" y="1255496"/>
        <a:ext cx="1512510" cy="1512130"/>
      </dsp:txXfrm>
    </dsp:sp>
    <dsp:sp modelId="{991E9FEA-0E05-4AD8-8D86-5754C47DF2FF}">
      <dsp:nvSpPr>
        <dsp:cNvPr id="0" name=""/>
        <dsp:cNvSpPr/>
      </dsp:nvSpPr>
      <dsp:spPr>
        <a:xfrm rot="2700000">
          <a:off x="482753" y="877204"/>
          <a:ext cx="2268315" cy="226831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2">
                <a:hueOff val="-7341125"/>
                <a:satOff val="32393"/>
                <a:lumOff val="-549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7341125"/>
                <a:satOff val="32393"/>
                <a:lumOff val="-549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-7341125"/>
              <a:satOff val="32393"/>
              <a:lumOff val="-549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923C3F0-B239-480A-B891-E3AFA9530054}">
      <dsp:nvSpPr>
        <dsp:cNvPr id="0" name=""/>
        <dsp:cNvSpPr/>
      </dsp:nvSpPr>
      <dsp:spPr>
        <a:xfrm>
          <a:off x="558640" y="952990"/>
          <a:ext cx="2117514" cy="211714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7341125"/>
              <a:satOff val="32393"/>
              <a:lumOff val="-549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+mj-lt"/>
            </a:rPr>
            <a:t>ความรุนแรง</a:t>
          </a:r>
          <a:endParaRPr lang="en-US" sz="2400" kern="1200" dirty="0"/>
        </a:p>
      </dsp:txBody>
      <dsp:txXfrm>
        <a:off x="861142" y="1255496"/>
        <a:ext cx="1512510" cy="1512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3B564-9C53-433E-A967-F192107CDC1C}">
      <dsp:nvSpPr>
        <dsp:cNvPr id="0" name=""/>
        <dsp:cNvSpPr/>
      </dsp:nvSpPr>
      <dsp:spPr>
        <a:xfrm>
          <a:off x="2895597" y="536"/>
          <a:ext cx="5349240" cy="2090997"/>
        </a:xfrm>
        <a:prstGeom prst="rightArrow">
          <a:avLst>
            <a:gd name="adj1" fmla="val 75000"/>
            <a:gd name="adj2" fmla="val 50000"/>
          </a:avLst>
        </a:prstGeom>
        <a:solidFill>
          <a:srgbClr val="00B0F0">
            <a:alpha val="90000"/>
          </a:srgb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th-TH" sz="2400" b="0" kern="1200" dirty="0"/>
            <a:t>การไม่ตอบสนอง ไม่การตอบโต้ </a:t>
          </a:r>
          <a:endParaRPr lang="en-US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th-TH" sz="2400" b="0" kern="1200" dirty="0"/>
            <a:t>บล็อกหรือลบคนกลั่นแกล้ง</a:t>
          </a:r>
          <a:endParaRPr lang="en-US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th-TH" sz="2400" b="0" kern="1200" dirty="0"/>
            <a:t>เก็บหลักฐานไว้ แจ้งขอความช่วยเหลือ ใช้เครื่องมือรายงาน หรือถึงขั้นแจ้งความดำเนินคดี</a:t>
          </a:r>
          <a:endParaRPr lang="en-US" sz="2400" b="0" kern="1200" dirty="0"/>
        </a:p>
      </dsp:txBody>
      <dsp:txXfrm>
        <a:off x="2895597" y="261911"/>
        <a:ext cx="4565116" cy="1568247"/>
      </dsp:txXfrm>
    </dsp:sp>
    <dsp:sp modelId="{9697FEE7-D0DD-46B0-B98B-63D171561788}">
      <dsp:nvSpPr>
        <dsp:cNvPr id="0" name=""/>
        <dsp:cNvSpPr/>
      </dsp:nvSpPr>
      <dsp:spPr>
        <a:xfrm>
          <a:off x="670562" y="536"/>
          <a:ext cx="2225034" cy="2090997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4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>
              <a:solidFill>
                <a:schemeClr val="accent3">
                  <a:lumMod val="40000"/>
                  <a:lumOff val="60000"/>
                </a:schemeClr>
              </a:solidFill>
            </a:rPr>
            <a:t>Do</a:t>
          </a:r>
        </a:p>
      </dsp:txBody>
      <dsp:txXfrm>
        <a:off x="772636" y="102610"/>
        <a:ext cx="2020886" cy="1886849"/>
      </dsp:txXfrm>
    </dsp:sp>
    <dsp:sp modelId="{82C5743B-303D-40C5-99FB-9D13BC4C9E01}">
      <dsp:nvSpPr>
        <dsp:cNvPr id="0" name=""/>
        <dsp:cNvSpPr/>
      </dsp:nvSpPr>
      <dsp:spPr>
        <a:xfrm>
          <a:off x="2895597" y="2300633"/>
          <a:ext cx="5349240" cy="2090997"/>
        </a:xfrm>
        <a:prstGeom prst="rightArrow">
          <a:avLst>
            <a:gd name="adj1" fmla="val 75000"/>
            <a:gd name="adj2" fmla="val 50000"/>
          </a:avLst>
        </a:prstGeom>
        <a:solidFill>
          <a:srgbClr val="F79A81">
            <a:alpha val="89804"/>
          </a:srgbClr>
        </a:solidFill>
        <a:ln w="9525" cap="flat" cmpd="sng" algn="ctr">
          <a:solidFill>
            <a:schemeClr val="accent4">
              <a:tint val="40000"/>
              <a:alpha val="90000"/>
              <a:hueOff val="-7323457"/>
              <a:satOff val="33215"/>
              <a:lumOff val="33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th-TH" sz="2400" b="0" kern="1200" dirty="0"/>
            <a:t>ตอบโต้หรือรังแกกลับทันทีในแบบที่โดนรังแก</a:t>
          </a:r>
          <a:endParaRPr lang="en-US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0" kern="1200" dirty="0"/>
            <a:t>ทำร้ายร่างกาย คนที่ทำตัวเองเพื่อตอบโต้กลับไม่ให้มารังแกอีกต่อไป</a:t>
          </a:r>
          <a:endParaRPr lang="en-US" sz="2400" b="0" kern="1200" dirty="0"/>
        </a:p>
      </dsp:txBody>
      <dsp:txXfrm>
        <a:off x="2895597" y="2562008"/>
        <a:ext cx="4565116" cy="1568247"/>
      </dsp:txXfrm>
    </dsp:sp>
    <dsp:sp modelId="{82FD678B-E332-45AB-885F-28C016643125}">
      <dsp:nvSpPr>
        <dsp:cNvPr id="0" name=""/>
        <dsp:cNvSpPr/>
      </dsp:nvSpPr>
      <dsp:spPr>
        <a:xfrm>
          <a:off x="670562" y="2300633"/>
          <a:ext cx="2225034" cy="2090997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4">
              <a:hueOff val="-7036575"/>
              <a:satOff val="42238"/>
              <a:lumOff val="-3725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>
              <a:solidFill>
                <a:schemeClr val="bg1"/>
              </a:solidFill>
            </a:rPr>
            <a:t>Don’t</a:t>
          </a:r>
        </a:p>
      </dsp:txBody>
      <dsp:txXfrm>
        <a:off x="772636" y="2402707"/>
        <a:ext cx="2020886" cy="1886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479F04A-3C5B-43A4-A9FA-A3F5242F6167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08/08/63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45ACAF8E-318A-4EFE-8633-D9E72ABCE0ED}" type="slidenum">
              <a:rPr lang="th-TH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70E797-13D9-49D4-99F5-FAF8CEFD133A}" type="datetime1">
              <a:rPr lang="th-TH" smtClean="0"/>
              <a:pPr/>
              <a:t>08/08/63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noProof="0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5EE2CF44-2B13-41B4-A334-1CDF534EEBBF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AD46CC4-8218-4A14-B18C-62623BD99434}" type="datetime1">
              <a:rPr lang="th-TH" smtClean="0"/>
              <a:pPr/>
              <a:t>08/08/63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917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6CC4-8218-4A14-B18C-62623BD99434}" type="datetime1">
              <a:rPr lang="th-TH" smtClean="0"/>
              <a:pPr/>
              <a:t>08/08/63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83263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6CC4-8218-4A14-B18C-62623BD99434}" type="datetime1">
              <a:rPr lang="th-TH" smtClean="0"/>
              <a:pPr/>
              <a:t>08/08/63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848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en-US" noProof="0"/>
              <a:t>Click to edit Master title style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th-TH" noProof="0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4DDE5C0C-3D08-4D71-AE64-C40C4F229AD2}" type="datetime1">
              <a:rPr lang="th-TH" smtClean="0"/>
              <a:pPr/>
              <a:t>08/08/63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6CC4-8218-4A14-B18C-62623BD99434}" type="datetime1">
              <a:rPr lang="th-TH" smtClean="0"/>
              <a:pPr/>
              <a:t>08/08/63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96018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6CC4-8218-4A14-B18C-62623BD99434}" type="datetime1">
              <a:rPr lang="th-TH" smtClean="0"/>
              <a:pPr/>
              <a:t>08/08/63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51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6CC4-8218-4A14-B18C-62623BD99434}" type="datetime1">
              <a:rPr lang="th-TH" smtClean="0"/>
              <a:pPr/>
              <a:t>08/08/63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44953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6CC4-8218-4A14-B18C-62623BD99434}" type="datetime1">
              <a:rPr lang="th-TH" smtClean="0"/>
              <a:pPr/>
              <a:t>08/08/63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0377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6CC4-8218-4A14-B18C-62623BD99434}" type="datetime1">
              <a:rPr lang="th-TH" smtClean="0"/>
              <a:pPr/>
              <a:t>08/08/63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3585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6CC4-8218-4A14-B18C-62623BD99434}" type="datetime1">
              <a:rPr lang="th-TH" smtClean="0"/>
              <a:pPr/>
              <a:t>08/08/63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8052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6CC4-8218-4A14-B18C-62623BD99434}" type="datetime1">
              <a:rPr lang="th-TH" smtClean="0"/>
              <a:pPr/>
              <a:t>08/08/63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7347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6CC4-8218-4A14-B18C-62623BD99434}" type="datetime1">
              <a:rPr lang="th-TH" smtClean="0"/>
              <a:pPr/>
              <a:t>08/08/63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10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7AD46CC4-8218-4A14-B18C-62623BD99434}" type="datetime1">
              <a:rPr lang="th-TH" smtClean="0"/>
              <a:pPr/>
              <a:t>08/08/63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27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656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OWmUq4IyQbo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4.svg"/><Relationship Id="rId2" Type="http://schemas.openxmlformats.org/officeDocument/2006/relationships/hyperlink" Target="https://www.youtube.com/watch?v=X6rxx6RJDz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hyperlink" Target="https://www.youtube.com/watch?v=gFYWCksu3-k" TargetMode="External"/><Relationship Id="rId10" Type="http://schemas.openxmlformats.org/officeDocument/2006/relationships/image" Target="../media/image16.svg"/><Relationship Id="rId4" Type="http://schemas.openxmlformats.org/officeDocument/2006/relationships/image" Target="../media/image12.sv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502A64C-BF00-4075-8BF5-A0E81CEE1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8200" y="4953300"/>
            <a:ext cx="3546765" cy="1739347"/>
          </a:xfrm>
        </p:spPr>
        <p:txBody>
          <a:bodyPr>
            <a:normAutofit/>
          </a:bodyPr>
          <a:lstStyle/>
          <a:p>
            <a:r>
              <a:rPr lang="en-US" sz="3200" dirty="0"/>
              <a:t>Week 5:</a:t>
            </a:r>
            <a:br>
              <a:rPr lang="en-US" sz="3200" dirty="0"/>
            </a:br>
            <a:r>
              <a:rPr lang="en-US" sz="3200" dirty="0"/>
              <a:t>Digital literacy </a:t>
            </a:r>
            <a:endParaRPr lang="th-TH" sz="3200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16C7CD36-BB19-4243-BEC8-866F9C2D0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029200"/>
            <a:ext cx="7162800" cy="1309255"/>
          </a:xfrm>
        </p:spPr>
        <p:txBody>
          <a:bodyPr>
            <a:normAutofit/>
          </a:bodyPr>
          <a:lstStyle/>
          <a:p>
            <a:pPr algn="r"/>
            <a:r>
              <a:rPr lang="th-TH" sz="4800" cap="all" spc="200" dirty="0">
                <a:latin typeface="+mj-lt"/>
                <a:ea typeface="+mj-ea"/>
                <a:cs typeface="+mj-cs"/>
              </a:rPr>
              <a:t>แนวปฏิบัติในสังคมดิจิทัล </a:t>
            </a:r>
          </a:p>
        </p:txBody>
      </p:sp>
    </p:spTree>
    <p:extLst>
      <p:ext uri="{BB962C8B-B14F-4D97-AF65-F5344CB8AC3E}">
        <p14:creationId xmlns:p14="http://schemas.microsoft.com/office/powerpoint/2010/main" val="225367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h-TH" sz="4800" dirty="0"/>
              <a:t>พฤติกรรมการกลั่นแกล้งบนสื่อสังคมออนไลน์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2343150"/>
            <a:ext cx="6858000" cy="3899261"/>
          </a:xfrm>
        </p:spPr>
        <p:txBody>
          <a:bodyPr>
            <a:noAutofit/>
          </a:bodyPr>
          <a:lstStyle/>
          <a:p>
            <a:r>
              <a:rPr lang="th-TH" sz="3600" dirty="0">
                <a:solidFill>
                  <a:srgbClr val="C00000"/>
                </a:solidFill>
                <a:latin typeface="+mj-lt"/>
              </a:rPr>
              <a:t>การกลั่นแกล้งบนสื่อสังคมออนไลน์ </a:t>
            </a:r>
            <a:r>
              <a:rPr lang="th-TH" sz="3600" dirty="0">
                <a:latin typeface="+mj-lt"/>
              </a:rPr>
              <a:t>หรือ</a:t>
            </a:r>
            <a:br>
              <a:rPr lang="en-US" sz="3600" dirty="0">
                <a:latin typeface="+mj-lt"/>
              </a:rPr>
            </a:br>
            <a:r>
              <a:rPr lang="th-TH" sz="3600" dirty="0">
                <a:latin typeface="+mj-lt"/>
              </a:rPr>
              <a:t>การกลั่นแกล้งทางไซเบอร์</a:t>
            </a:r>
            <a:r>
              <a:rPr lang="en-US" sz="3600" dirty="0">
                <a:latin typeface="+mj-lt"/>
              </a:rPr>
              <a:t> (Cyberbullying) </a:t>
            </a:r>
          </a:p>
          <a:p>
            <a:pPr lvl="3" algn="thaiDi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th-TH" sz="3600" dirty="0">
                <a:latin typeface="+mj-lt"/>
              </a:rPr>
              <a:t> การกระทำที่ก่อให้เกิดความเสียหาย</a:t>
            </a:r>
            <a:endParaRPr lang="en-US" sz="3600" dirty="0">
              <a:latin typeface="+mj-lt"/>
            </a:endParaRPr>
          </a:p>
          <a:p>
            <a:pPr lvl="3" algn="thaiDi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th-TH" sz="3600" dirty="0">
                <a:latin typeface="+mj-lt"/>
              </a:rPr>
              <a:t> การคุกคามผ่านเครือข่ายเทคโนโลยีสารสนเทศ</a:t>
            </a:r>
            <a:r>
              <a:rPr lang="en-US" sz="3600" dirty="0">
                <a:latin typeface="+mj-lt"/>
              </a:rPr>
              <a:t> </a:t>
            </a:r>
            <a:endParaRPr lang="th-TH" sz="3600" dirty="0">
              <a:latin typeface="+mj-lt"/>
            </a:endParaRPr>
          </a:p>
          <a:p>
            <a:pPr algn="thaiDist"/>
            <a:r>
              <a:rPr lang="th-TH" sz="3600" dirty="0">
                <a:latin typeface="+mj-lt"/>
              </a:rPr>
              <a:t>โดยวิธีการซ้ำแล้วซ้ำเล่า และไตร่ตรองไว้แล้ว</a:t>
            </a:r>
            <a:endParaRPr lang="en-US" sz="3600" dirty="0">
              <a:latin typeface="+mj-lt"/>
            </a:endParaRPr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D413E939-5EDD-48C4-944E-4DE12ABB5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432974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85D664-172C-47E2-B547-CEC1020A5CA0}"/>
              </a:ext>
            </a:extLst>
          </p:cNvPr>
          <p:cNvSpPr/>
          <p:nvPr/>
        </p:nvSpPr>
        <p:spPr>
          <a:xfrm>
            <a:off x="504825" y="5597069"/>
            <a:ext cx="3657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http://www.urbanhealth.com.my/health/helping-your-kids-deal-with-cyber-bullying/</a:t>
            </a:r>
          </a:p>
        </p:txBody>
      </p:sp>
    </p:spTree>
    <p:extLst>
      <p:ext uri="{BB962C8B-B14F-4D97-AF65-F5344CB8AC3E}">
        <p14:creationId xmlns:p14="http://schemas.microsoft.com/office/powerpoint/2010/main" val="941816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sz="4800" dirty="0"/>
              <a:t>พฤติกรรมการกลั่นแกล้งบนสื่อสังคมออนไลน์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11680"/>
            <a:ext cx="10287000" cy="4206240"/>
          </a:xfrm>
        </p:spPr>
        <p:txBody>
          <a:bodyPr>
            <a:noAutofit/>
          </a:bodyPr>
          <a:lstStyle/>
          <a:p>
            <a:pPr algn="thaiDist"/>
            <a:r>
              <a:rPr lang="en-US" sz="3200" dirty="0">
                <a:solidFill>
                  <a:srgbClr val="C00000"/>
                </a:solidFill>
                <a:latin typeface="+mj-lt"/>
              </a:rPr>
              <a:t>U.S. Legal Definitions </a:t>
            </a:r>
            <a:r>
              <a:rPr lang="th-TH" sz="3200" dirty="0">
                <a:solidFill>
                  <a:srgbClr val="C00000"/>
                </a:solidFill>
                <a:latin typeface="+mj-lt"/>
              </a:rPr>
              <a:t>ได้ให้คำนิยามเกี่ยวกับการกลั่นแกล้งทางไซเบอร์ ดังนี้</a:t>
            </a:r>
          </a:p>
          <a:p>
            <a:pPr lvl="3" algn="thaiDi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th-TH" sz="3600" dirty="0">
                <a:latin typeface="+mj-lt"/>
              </a:rPr>
              <a:t> </a:t>
            </a:r>
            <a:r>
              <a:rPr lang="th-TH" sz="3200" dirty="0">
                <a:latin typeface="+mj-lt"/>
              </a:rPr>
              <a:t>การประกาศข่าวลือหรือคำนินทาเกี่ยวกับบุคคลหนึ่งบนอินเทอร์เน็ต ซึ่งก่อให้เกิด</a:t>
            </a:r>
            <a:br>
              <a:rPr lang="en-US" sz="3200" dirty="0">
                <a:latin typeface="+mj-lt"/>
              </a:rPr>
            </a:br>
            <a:r>
              <a:rPr lang="th-TH" sz="3200" dirty="0">
                <a:latin typeface="+mj-lt"/>
              </a:rPr>
              <a:t>การรังเกียจแก่จิตใจต่อผู้อื่น </a:t>
            </a:r>
          </a:p>
          <a:p>
            <a:pPr lvl="3" algn="thaiDi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th-TH" sz="3200" dirty="0">
                <a:latin typeface="+mj-lt"/>
              </a:rPr>
              <a:t> การคุกคามเหยื่อโดยเผยแพร่เนื้อหาที่ทำลายชื่อเสียงหรือทำให้เกิดความขายหน้า โดยการใช้อินเทอร์เน็ตเป็นเครื่องมือหรือช่องทางเพื่อก่อให้เกิดการคุกคาม ล่อลวงและการกลั่นแกล้ง ซึ่งสามารถเป็นทั้งผู้กระทำและผู้ถูกกระทำ รวมถึงการทำให้อีกฝ่าย (คนที่ถูกกลั่นแกล้ง) รู้สึกถูกคุกคาม ถูกดูหมิ่น ถูกทำให้อับอาย ถูกข่มขู่ หรือถูกทำให้ทุกทรมาน จากการส่งข้อความ ภาพหรือคลิปวิดีโอผ่านช่องทางบนโลกอินเทอร์เน็ต ไม่ว่าจะส่งหาเจ้าตัวเอง หรือจะส่งไปตามกลุ่มสังคม</a:t>
            </a:r>
            <a:r>
              <a:rPr lang="th-TH" sz="3200" dirty="0"/>
              <a:t>ออนไลน์ต่าง ๆ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2576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sz="4800" dirty="0"/>
              <a:t>พฤติกรรมการกลั่นแกล้งบนสื่อสังคมออนไลน์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10287000" cy="4206240"/>
          </a:xfrm>
        </p:spPr>
        <p:txBody>
          <a:bodyPr>
            <a:normAutofit/>
          </a:bodyPr>
          <a:lstStyle/>
          <a:p>
            <a:pPr algn="thaiDist"/>
            <a:r>
              <a:rPr lang="th-TH" sz="3200" dirty="0">
                <a:solidFill>
                  <a:srgbClr val="C00000"/>
                </a:solidFill>
                <a:latin typeface="+mj-lt"/>
              </a:rPr>
              <a:t>การกลั่นแกล้งทางไซเบอร์ หรือ 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Cyberbullying </a:t>
            </a:r>
            <a:r>
              <a:rPr lang="th-TH" sz="3200" dirty="0">
                <a:latin typeface="+mj-lt"/>
              </a:rPr>
              <a:t>ในต่างประเทศมีมานานและเกิดขึ้นบ่อย จนทำให้เด็กบางคนรู้สึกอับอายจนต้องลาออกจากโรงเรียนหรือฆ่าตัวตาย</a:t>
            </a:r>
            <a:endParaRPr lang="en-US" sz="3200" dirty="0">
              <a:latin typeface="+mj-lt"/>
            </a:endParaRPr>
          </a:p>
        </p:txBody>
      </p:sp>
      <p:pic>
        <p:nvPicPr>
          <p:cNvPr id="6" name="Picture 4" descr="Image result for à¸à¸²à¸£à¸à¸¥à¸±à¹à¸à¹à¸à¸¥à¹à¸à¸à¸±à¸ à¸­à¸­à¸à¹à¸¥à¸à¹">
            <a:extLst>
              <a:ext uri="{FF2B5EF4-FFF2-40B4-BE49-F238E27FC236}">
                <a16:creationId xmlns:a16="http://schemas.microsoft.com/office/drawing/2014/main" id="{1976DD92-BAC5-4F71-B524-DA87EBEA9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203" y="3186375"/>
            <a:ext cx="5069683" cy="351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BB3035-BE06-43CE-96F9-9F06B9EAEE0B}"/>
              </a:ext>
            </a:extLst>
          </p:cNvPr>
          <p:cNvSpPr/>
          <p:nvPr/>
        </p:nvSpPr>
        <p:spPr>
          <a:xfrm>
            <a:off x="9829800" y="6443661"/>
            <a:ext cx="21907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https://blog.eset.co.th/2018/11/06</a:t>
            </a:r>
          </a:p>
        </p:txBody>
      </p:sp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33E22C26-4CFE-4D50-B3F9-FD9AA5CBF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00"/>
          <a:stretch/>
        </p:blipFill>
        <p:spPr bwMode="auto">
          <a:xfrm>
            <a:off x="3220642" y="3663313"/>
            <a:ext cx="32004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3AF281-C7B0-4690-B452-2D9C82FACE80}"/>
              </a:ext>
            </a:extLst>
          </p:cNvPr>
          <p:cNvSpPr/>
          <p:nvPr/>
        </p:nvSpPr>
        <p:spPr>
          <a:xfrm>
            <a:off x="4938277" y="6455568"/>
            <a:ext cx="16149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https://hilight.kapook.com/</a:t>
            </a:r>
          </a:p>
        </p:txBody>
      </p:sp>
      <p:pic>
        <p:nvPicPr>
          <p:cNvPr id="6148" name="Picture 4" descr="whatsappcankill_0">
            <a:extLst>
              <a:ext uri="{FF2B5EF4-FFF2-40B4-BE49-F238E27FC236}">
                <a16:creationId xmlns:a16="http://schemas.microsoft.com/office/drawing/2014/main" id="{C584D983-310D-444B-8911-28F557DC8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89" y="3148275"/>
            <a:ext cx="2486016" cy="351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D63EFA-F57E-4AB3-AFEE-B19D929A194A}"/>
              </a:ext>
            </a:extLst>
          </p:cNvPr>
          <p:cNvSpPr/>
          <p:nvPr/>
        </p:nvSpPr>
        <p:spPr>
          <a:xfrm>
            <a:off x="296681" y="6505216"/>
            <a:ext cx="31254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https://www.marketingoops.com/media-ads/traditional/print-ads-ads-ideas/unicef-social-media-can-kill/</a:t>
            </a:r>
          </a:p>
        </p:txBody>
      </p:sp>
    </p:spTree>
    <p:extLst>
      <p:ext uri="{BB962C8B-B14F-4D97-AF65-F5344CB8AC3E}">
        <p14:creationId xmlns:p14="http://schemas.microsoft.com/office/powerpoint/2010/main" val="4270117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E51AC-86D6-47DC-BFFA-79A141CC7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303" y="2258949"/>
            <a:ext cx="5119497" cy="4023360"/>
          </a:xfrm>
        </p:spPr>
        <p:txBody>
          <a:bodyPr>
            <a:normAutofit/>
          </a:bodyPr>
          <a:lstStyle/>
          <a:p>
            <a:pPr algn="thaiDist">
              <a:lnSpc>
                <a:spcPct val="100000"/>
              </a:lnSpc>
            </a:pPr>
            <a:r>
              <a:rPr lang="th-TH" sz="3600" dirty="0"/>
              <a:t>นอกจากนี้ ผลการวิจัยพบว่า</a:t>
            </a:r>
            <a:r>
              <a:rPr lang="en-US" sz="3600" dirty="0"/>
              <a:t> </a:t>
            </a:r>
            <a:endParaRPr lang="th-TH" sz="3600" dirty="0"/>
          </a:p>
          <a:p>
            <a:pPr algn="thaiDist">
              <a:lnSpc>
                <a:spcPct val="100000"/>
              </a:lnSpc>
            </a:pPr>
            <a:r>
              <a:rPr lang="th-TH" sz="3600" dirty="0">
                <a:solidFill>
                  <a:srgbClr val="FF0000"/>
                </a:solidFill>
              </a:rPr>
              <a:t>เด็กไทยร้อยละ 43 </a:t>
            </a:r>
            <a:r>
              <a:rPr lang="th-TH" sz="3600" dirty="0"/>
              <a:t>เคยโดนรังแกผ่านโลกไซเบอร์</a:t>
            </a:r>
            <a:endParaRPr lang="en-US" sz="32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B39444D-07B1-43E1-84B2-12EDF6672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pPr algn="r"/>
            <a:r>
              <a:rPr lang="th-TH" sz="4800" dirty="0"/>
              <a:t>พฤติกรรมการกลั่นแกล้งบนสื่อสังคมออนไลน์</a:t>
            </a:r>
            <a:endParaRPr lang="en-US" sz="4800" dirty="0"/>
          </a:p>
        </p:txBody>
      </p:sp>
      <p:pic>
        <p:nvPicPr>
          <p:cNvPr id="1030" name="Picture 6" descr="cyberbullying-02.jpg#asset:917">
            <a:extLst>
              <a:ext uri="{FF2B5EF4-FFF2-40B4-BE49-F238E27FC236}">
                <a16:creationId xmlns:a16="http://schemas.microsoft.com/office/drawing/2014/main" id="{A604733B-F28B-4E54-AF49-A1E198168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4"/>
          <a:stretch/>
        </p:blipFill>
        <p:spPr bwMode="auto">
          <a:xfrm>
            <a:off x="762000" y="2084832"/>
            <a:ext cx="5243732" cy="454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43F836-31B5-4114-950B-2DB3B21D94BD}"/>
              </a:ext>
            </a:extLst>
          </p:cNvPr>
          <p:cNvSpPr/>
          <p:nvPr/>
        </p:nvSpPr>
        <p:spPr>
          <a:xfrm>
            <a:off x="711500" y="6400800"/>
            <a:ext cx="21174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http://cclickthailand.com</a:t>
            </a:r>
          </a:p>
        </p:txBody>
      </p:sp>
    </p:spTree>
    <p:extLst>
      <p:ext uri="{BB962C8B-B14F-4D97-AF65-F5344CB8AC3E}">
        <p14:creationId xmlns:p14="http://schemas.microsoft.com/office/powerpoint/2010/main" val="25955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sz="4800" dirty="0"/>
              <a:t>พฤติกรรมการกลั่นแกล้งบนสื่อสังคมออนไลน์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1999" y="2084832"/>
            <a:ext cx="5454253" cy="4206240"/>
          </a:xfrm>
        </p:spPr>
        <p:txBody>
          <a:bodyPr>
            <a:noAutofit/>
          </a:bodyPr>
          <a:lstStyle/>
          <a:p>
            <a:pPr algn="thaiDist"/>
            <a:r>
              <a:rPr lang="th-TH" sz="3200" dirty="0"/>
              <a:t>มีเด็กร้อยละ 43.1 ระบุว่าเคยถูกรังแกผ่านโลก</a:t>
            </a:r>
            <a:br>
              <a:rPr lang="en-US" sz="3200" dirty="0"/>
            </a:br>
            <a:r>
              <a:rPr lang="th-TH" sz="3200" dirty="0"/>
              <a:t>ไซเบอร์มาแล้ว ทั้ง</a:t>
            </a:r>
            <a:r>
              <a:rPr lang="th-TH" sz="3200" dirty="0">
                <a:solidFill>
                  <a:srgbClr val="FF0000"/>
                </a:solidFill>
              </a:rPr>
              <a:t>การถูกนินทา การด่าทอ การส่งข้อความกวน การนำข้อมูลส่วนตัวไปเผยแพร่หรือล้อเลียนผ่านช่องทางสื่อสารอิเล็กทรอนิกส์ </a:t>
            </a:r>
            <a:r>
              <a:rPr lang="th-TH" sz="3200" dirty="0"/>
              <a:t>ได้แก่ โทรศัพท์มือถือและอินเทอร์เน็ต จนผู้ถูกกระทำเกิดความเสียหาย</a:t>
            </a:r>
            <a:endParaRPr lang="en-US" sz="3200" dirty="0"/>
          </a:p>
        </p:txBody>
      </p:sp>
      <p:pic>
        <p:nvPicPr>
          <p:cNvPr id="6" name="Picture 2" descr="https://www.secure-cyber.net/wp-content/uploads/2017/06/No.92_%E0%B8%81%E0%B8%B2%E0%B8%A3%E0%B8%81%E0%B8%A5%E0%B8%B1%E0%B9%88%E0%B8%99%E0%B9%81%E0%B8%81%E0%B8%A5%E0%B9%89%E0%B8%87%E0%B8%81%E0%B8%B1%E0%B8%99%E0%B9%83%E0%B8%99%E0%B9%82%E0%B8%A5%E0%B8%81%E0%B8%AD%E0%B8%AD%E0%B8%99%E0%B9%84%E0%B8%A5%E0%B8%99%E0%B9%8C-Cyber-Bullying-724x1024.jpg">
            <a:extLst>
              <a:ext uri="{FF2B5EF4-FFF2-40B4-BE49-F238E27FC236}">
                <a16:creationId xmlns:a16="http://schemas.microsoft.com/office/drawing/2014/main" id="{DA217DAD-D1AF-4E1F-9938-C91B20A628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6"/>
          <a:stretch/>
        </p:blipFill>
        <p:spPr bwMode="auto">
          <a:xfrm>
            <a:off x="6705600" y="2895600"/>
            <a:ext cx="5149453" cy="323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798B3-A37A-4021-BCD2-98E72FD01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sz="4800" dirty="0"/>
              <a:t>พฤติกรรมการกลั่นแกล้งบนสื่อสังคมออนไลน์</a:t>
            </a:r>
            <a:endParaRPr lang="en-US" sz="4800" dirty="0"/>
          </a:p>
        </p:txBody>
      </p:sp>
      <p:pic>
        <p:nvPicPr>
          <p:cNvPr id="4" name="Picture 2" descr="https://www.secure-cyber.net/wp-content/uploads/2017/06/No.92_%E0%B8%81%E0%B8%B2%E0%B8%A3%E0%B8%81%E0%B8%A5%E0%B8%B1%E0%B9%88%E0%B8%99%E0%B9%81%E0%B8%81%E0%B8%A5%E0%B9%89%E0%B8%87%E0%B8%81%E0%B8%B1%E0%B8%99%E0%B9%83%E0%B8%99%E0%B9%82%E0%B8%A5%E0%B8%81%E0%B8%AD%E0%B8%AD%E0%B8%99%E0%B9%84%E0%B8%A5%E0%B8%99%E0%B9%8C-Cyber-Bullying-724x1024.jpg">
            <a:extLst>
              <a:ext uri="{FF2B5EF4-FFF2-40B4-BE49-F238E27FC236}">
                <a16:creationId xmlns:a16="http://schemas.microsoft.com/office/drawing/2014/main" id="{8EF8B0F0-2681-408D-BCF1-D120FF8AF4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0" b="43334"/>
          <a:stretch/>
        </p:blipFill>
        <p:spPr bwMode="auto">
          <a:xfrm>
            <a:off x="1905000" y="2624225"/>
            <a:ext cx="8153400" cy="302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3BABB6-EEEB-481A-A22E-9FBD43867CD4}"/>
              </a:ext>
            </a:extLst>
          </p:cNvPr>
          <p:cNvSpPr/>
          <p:nvPr/>
        </p:nvSpPr>
        <p:spPr>
          <a:xfrm>
            <a:off x="8705850" y="5435991"/>
            <a:ext cx="21907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www.secure-cyber.net</a:t>
            </a:r>
          </a:p>
        </p:txBody>
      </p:sp>
    </p:spTree>
    <p:extLst>
      <p:ext uri="{BB962C8B-B14F-4D97-AF65-F5344CB8AC3E}">
        <p14:creationId xmlns:p14="http://schemas.microsoft.com/office/powerpoint/2010/main" val="3090488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sz="4800" dirty="0"/>
              <a:t>ลักษณะของการกลั่นแกล้งบนสื่อสังคมออนไลน์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5910072" cy="4023360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sz="3200" dirty="0">
                <a:latin typeface="+mj-lt"/>
              </a:rPr>
              <a:t>1. </a:t>
            </a:r>
            <a:r>
              <a:rPr lang="th-TH" sz="3200" dirty="0">
                <a:latin typeface="+mj-lt"/>
              </a:rPr>
              <a:t>เป็นพฤติกรรมซ้ำ ๆ ที่มีเจตนาทำให้เกิดความเสียหาย</a:t>
            </a:r>
            <a:endParaRPr lang="en-US" sz="3200" dirty="0">
              <a:latin typeface="+mj-lt"/>
            </a:endParaRPr>
          </a:p>
          <a:p>
            <a:pPr marL="0" indent="0" algn="thaiDist">
              <a:buNone/>
            </a:pPr>
            <a:r>
              <a:rPr lang="en-US" sz="3200" dirty="0">
                <a:latin typeface="+mj-lt"/>
              </a:rPr>
              <a:t>2. </a:t>
            </a:r>
            <a:r>
              <a:rPr lang="th-TH" sz="3200" dirty="0">
                <a:latin typeface="+mj-lt"/>
              </a:rPr>
              <a:t>เป็นการก่อการโดยการรังควาน การเกาะติดชีวิตออนไลน์ผู้อื่น </a:t>
            </a:r>
            <a:r>
              <a:rPr lang="th-TH" sz="3200" dirty="0">
                <a:solidFill>
                  <a:srgbClr val="C00000"/>
                </a:solidFill>
                <a:latin typeface="+mj-lt"/>
              </a:rPr>
              <a:t>การหมิ่นประมาท </a:t>
            </a:r>
            <a:r>
              <a:rPr lang="th-TH" sz="3200" dirty="0">
                <a:latin typeface="+mj-lt"/>
              </a:rPr>
              <a:t>(โดยการส่งหรือการประกาศคำนินทาและทำเรื่องลวงให้เกิดความเสียหายซ้ำแล้วซ้ำเล่า) </a:t>
            </a:r>
            <a:r>
              <a:rPr lang="th-TH" sz="3200" dirty="0">
                <a:solidFill>
                  <a:srgbClr val="C00000"/>
                </a:solidFill>
                <a:latin typeface="+mj-lt"/>
              </a:rPr>
              <a:t>การปลอมตัวเป็นผู้อื่น </a:t>
            </a:r>
            <a:r>
              <a:rPr lang="th-TH" sz="3200" dirty="0">
                <a:latin typeface="+mj-lt"/>
              </a:rPr>
              <a:t>และ</a:t>
            </a:r>
            <a:r>
              <a:rPr lang="th-TH" sz="3200" dirty="0">
                <a:solidFill>
                  <a:srgbClr val="C00000"/>
                </a:solidFill>
                <a:latin typeface="+mj-lt"/>
              </a:rPr>
              <a:t>การกีดกัน </a:t>
            </a:r>
            <a:r>
              <a:rPr lang="th-TH" sz="3200" dirty="0">
                <a:latin typeface="+mj-lt"/>
              </a:rPr>
              <a:t>(โดยตั้งใจและหยาบคาย เพื่อแยกให้เหยื่อออกจากกลุ่ม) </a:t>
            </a:r>
            <a:endParaRPr lang="en-US" sz="3200" dirty="0">
              <a:latin typeface="+mj-lt"/>
            </a:endParaRPr>
          </a:p>
        </p:txBody>
      </p:sp>
      <p:pic>
        <p:nvPicPr>
          <p:cNvPr id="8194" name="Picture 2" descr="Teen girl being cyberbullied at home">
            <a:extLst>
              <a:ext uri="{FF2B5EF4-FFF2-40B4-BE49-F238E27FC236}">
                <a16:creationId xmlns:a16="http://schemas.microsoft.com/office/drawing/2014/main" id="{575024E6-E042-4DE1-A068-5139C30F1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48000"/>
            <a:ext cx="4419600" cy="277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E9389F-2E5A-44B3-80AB-F2388C18B3B4}"/>
              </a:ext>
            </a:extLst>
          </p:cNvPr>
          <p:cNvSpPr/>
          <p:nvPr/>
        </p:nvSpPr>
        <p:spPr>
          <a:xfrm>
            <a:off x="9398160" y="6057340"/>
            <a:ext cx="24128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https://kidshelpline.com.au/teens/issues/cyberbullying</a:t>
            </a:r>
          </a:p>
        </p:txBody>
      </p:sp>
    </p:spTree>
    <p:extLst>
      <p:ext uri="{BB962C8B-B14F-4D97-AF65-F5344CB8AC3E}">
        <p14:creationId xmlns:p14="http://schemas.microsoft.com/office/powerpoint/2010/main" val="2374714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sz="4800" dirty="0"/>
              <a:t>ลักษณะของการกลั่นแกล้งบนสื่อสังคมออนไลน์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6519672" cy="4023360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sz="3200" dirty="0">
                <a:latin typeface="+mj-lt"/>
              </a:rPr>
              <a:t>3. </a:t>
            </a:r>
            <a:r>
              <a:rPr lang="th-TH" sz="3200" dirty="0">
                <a:latin typeface="+mj-lt"/>
              </a:rPr>
              <a:t>เป็นการกระทำอย่างง่าย เช่น </a:t>
            </a:r>
            <a:r>
              <a:rPr lang="th-TH" sz="3200" dirty="0">
                <a:solidFill>
                  <a:srgbClr val="C00000"/>
                </a:solidFill>
                <a:latin typeface="+mj-lt"/>
              </a:rPr>
              <a:t>การส่งอีเมล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 </a:t>
            </a:r>
            <a:r>
              <a:rPr lang="th-TH" sz="3200" dirty="0">
                <a:solidFill>
                  <a:srgbClr val="C00000"/>
                </a:solidFill>
                <a:latin typeface="+mj-lt"/>
              </a:rPr>
              <a:t>ส่งข้อความ</a:t>
            </a:r>
            <a:br>
              <a:rPr lang="en-US" sz="3200" dirty="0">
                <a:solidFill>
                  <a:srgbClr val="C00000"/>
                </a:solidFill>
                <a:latin typeface="+mj-lt"/>
              </a:rPr>
            </a:br>
            <a:r>
              <a:rPr lang="th-TH" sz="3200" dirty="0">
                <a:solidFill>
                  <a:srgbClr val="C00000"/>
                </a:solidFill>
                <a:latin typeface="+mj-lt"/>
              </a:rPr>
              <a:t>เพื่อรังควาน </a:t>
            </a:r>
            <a:r>
              <a:rPr lang="th-TH" sz="3200" dirty="0">
                <a:latin typeface="+mj-lt"/>
              </a:rPr>
              <a:t>จากใครบางคนที่ไม่เกี่ยวข้องกับผู้ส่ง </a:t>
            </a:r>
            <a:br>
              <a:rPr lang="en-US" sz="3200" dirty="0">
                <a:latin typeface="+mj-lt"/>
              </a:rPr>
            </a:br>
            <a:r>
              <a:rPr lang="th-TH" sz="3200" dirty="0">
                <a:latin typeface="+mj-lt"/>
              </a:rPr>
              <a:t>อาจเป็นการกระทำในสาธารณะ เช่น </a:t>
            </a:r>
            <a:r>
              <a:rPr lang="th-TH" sz="3200" dirty="0">
                <a:solidFill>
                  <a:srgbClr val="C00000"/>
                </a:solidFill>
                <a:latin typeface="+mj-lt"/>
              </a:rPr>
              <a:t>การข่มขู่ซ้ำๆ การให้ความเห็นทางเพศ การพูดคำหยาบ (เช่น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 </a:t>
            </a:r>
            <a:r>
              <a:rPr lang="th-TH" sz="3200" dirty="0">
                <a:solidFill>
                  <a:srgbClr val="C00000"/>
                </a:solidFill>
                <a:latin typeface="+mj-lt"/>
              </a:rPr>
              <a:t>ประทุษวาจา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) </a:t>
            </a:r>
            <a:r>
              <a:rPr lang="th-TH" sz="3200" dirty="0">
                <a:solidFill>
                  <a:srgbClr val="C00000"/>
                </a:solidFill>
                <a:latin typeface="+mj-lt"/>
              </a:rPr>
              <a:t>หรือการหมิ่นประมาทด้วยข้อความอันเป็นเท็จ </a:t>
            </a:r>
            <a:br>
              <a:rPr lang="en-US" sz="3200" dirty="0">
                <a:solidFill>
                  <a:srgbClr val="C00000"/>
                </a:solidFill>
                <a:latin typeface="+mj-lt"/>
              </a:rPr>
            </a:br>
            <a:r>
              <a:rPr lang="th-TH" sz="3200" dirty="0">
                <a:solidFill>
                  <a:srgbClr val="C00000"/>
                </a:solidFill>
                <a:latin typeface="+mj-lt"/>
              </a:rPr>
              <a:t>การรวมกลุ่มกันกลั่นแกล้งเป้าหมายโดยการล้อเลียน </a:t>
            </a:r>
            <a:br>
              <a:rPr lang="en-US" sz="3200" dirty="0">
                <a:solidFill>
                  <a:srgbClr val="C00000"/>
                </a:solidFill>
                <a:latin typeface="+mj-lt"/>
              </a:rPr>
            </a:br>
            <a:r>
              <a:rPr lang="th-TH" sz="3200" dirty="0">
                <a:solidFill>
                  <a:srgbClr val="C00000"/>
                </a:solidFill>
                <a:latin typeface="+mj-lt"/>
              </a:rPr>
              <a:t>การแฮ็ก หรือการทำเว็บไซต์ก่อกวน และการประกาศความเท็จว่าให้เป็นจริงโดยการทำลายชื่อเสียงหรือทำให้เกิดความขายหน้าต่อเหยื่อ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  <a:p>
            <a:endParaRPr lang="en-US" sz="4000" b="1" dirty="0">
              <a:cs typeface="+mj-cs"/>
            </a:endParaRPr>
          </a:p>
        </p:txBody>
      </p:sp>
      <p:pic>
        <p:nvPicPr>
          <p:cNvPr id="5122" name="Picture 2" descr="https://kidshelpline.com.au/sites/default/files/bdl_image/P_HEADER_Helping%20kids%20stop%20cyberbullying.png">
            <a:extLst>
              <a:ext uri="{FF2B5EF4-FFF2-40B4-BE49-F238E27FC236}">
                <a16:creationId xmlns:a16="http://schemas.microsoft.com/office/drawing/2014/main" id="{4CACE660-13DF-4683-BD61-D62C409AB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86200"/>
            <a:ext cx="4653013" cy="230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AE8ECA-24F3-46F9-BB02-E9ABCB0A1685}"/>
              </a:ext>
            </a:extLst>
          </p:cNvPr>
          <p:cNvSpPr/>
          <p:nvPr/>
        </p:nvSpPr>
        <p:spPr>
          <a:xfrm>
            <a:off x="8534400" y="6359900"/>
            <a:ext cx="32956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https://kidshelpline.com.au/parents/issues/helping-kids-stop-cyberbullying</a:t>
            </a:r>
          </a:p>
        </p:txBody>
      </p:sp>
    </p:spTree>
    <p:extLst>
      <p:ext uri="{BB962C8B-B14F-4D97-AF65-F5344CB8AC3E}">
        <p14:creationId xmlns:p14="http://schemas.microsoft.com/office/powerpoint/2010/main" val="3755954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sz="4800" dirty="0"/>
              <a:t>ลักษณะของการกลั่นแกล้งบนสื่อสังคมออนไลน์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7350" y="2286000"/>
            <a:ext cx="6267450" cy="4023360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sz="3200" dirty="0">
                <a:latin typeface="+mj-lt"/>
              </a:rPr>
              <a:t>4. </a:t>
            </a:r>
            <a:r>
              <a:rPr lang="th-TH" sz="3200" dirty="0">
                <a:latin typeface="+mj-lt"/>
              </a:rPr>
              <a:t>เป็นการ</a:t>
            </a:r>
            <a:r>
              <a:rPr lang="th-TH" sz="3200" dirty="0">
                <a:solidFill>
                  <a:srgbClr val="C00000"/>
                </a:solidFill>
                <a:latin typeface="+mj-lt"/>
              </a:rPr>
              <a:t>เปิดโปงข้อมูลส่วนตัวของเหยื่อ </a:t>
            </a:r>
            <a:r>
              <a:rPr lang="th-TH" sz="3200" dirty="0">
                <a:latin typeface="+mj-lt"/>
              </a:rPr>
              <a:t>เช่น ชื่อจริง ที่อยู่ ที่ทำงาน โรงเรียน </a:t>
            </a:r>
            <a:r>
              <a:rPr lang="th-TH" sz="3200" dirty="0">
                <a:solidFill>
                  <a:srgbClr val="C00000"/>
                </a:solidFill>
                <a:latin typeface="+mj-lt"/>
              </a:rPr>
              <a:t>บนเว็บไซต์หรืออาจปลอมตัว/สร้างบัญชีปลอม</a:t>
            </a:r>
            <a:r>
              <a:rPr lang="th-TH" sz="3200" dirty="0">
                <a:latin typeface="+mj-lt"/>
              </a:rPr>
              <a:t>เพื่อตอบความเห็นหรือแกล้งทำตัว</a:t>
            </a:r>
            <a:br>
              <a:rPr lang="en-US" sz="3200" dirty="0">
                <a:latin typeface="+mj-lt"/>
              </a:rPr>
            </a:br>
            <a:r>
              <a:rPr lang="th-TH" sz="3200" dirty="0">
                <a:latin typeface="+mj-lt"/>
              </a:rPr>
              <a:t>เป็นเหยื่อเพื่อทำลายชื่อเสียงผู้นั้น ซึ่งทำให้ผู้ก่อการ</a:t>
            </a:r>
            <a:br>
              <a:rPr lang="en-US" sz="3200" dirty="0">
                <a:latin typeface="+mj-lt"/>
              </a:rPr>
            </a:br>
            <a:r>
              <a:rPr lang="th-TH" sz="3200" dirty="0">
                <a:latin typeface="+mj-lt"/>
              </a:rPr>
              <a:t>นิรนามนี้ยากต่อการหาคนทำผิด หรือลงโทษจากพฤติกรรมดังกล่าว ถึงแม้ว่าผู้ก่อการมักจะไม่แสดงตน แต่ก็ไม่เสมอไป การส่งข้อความและอีเมล์ระหว่างเพื่อนด้วยกันเพื่อทำร้ายกันก็เป็นการกลั่นแกล้งทางไซเบอร์</a:t>
            </a:r>
            <a:endParaRPr lang="en-US" sz="3200" dirty="0">
              <a:latin typeface="+mj-lt"/>
            </a:endParaRPr>
          </a:p>
        </p:txBody>
      </p:sp>
      <p:pic>
        <p:nvPicPr>
          <p:cNvPr id="6146" name="Picture 2" descr="Illustration of online bullying via social media">
            <a:extLst>
              <a:ext uri="{FF2B5EF4-FFF2-40B4-BE49-F238E27FC236}">
                <a16:creationId xmlns:a16="http://schemas.microsoft.com/office/drawing/2014/main" id="{CE6ADA28-2277-4BC1-A713-2FAB95CD6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47053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175C39-DF98-49A4-B90D-75B87ED428BB}"/>
              </a:ext>
            </a:extLst>
          </p:cNvPr>
          <p:cNvSpPr/>
          <p:nvPr/>
        </p:nvSpPr>
        <p:spPr>
          <a:xfrm>
            <a:off x="1905000" y="5560796"/>
            <a:ext cx="32575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https://bullyingnoway.gov.au/WhatIsBullying/Pages/Online-bullying.aspx</a:t>
            </a:r>
          </a:p>
        </p:txBody>
      </p:sp>
    </p:spTree>
    <p:extLst>
      <p:ext uri="{BB962C8B-B14F-4D97-AF65-F5344CB8AC3E}">
        <p14:creationId xmlns:p14="http://schemas.microsoft.com/office/powerpoint/2010/main" val="1413205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sz="4800" dirty="0"/>
              <a:t>ลักษณะของการกลั่นแกล้งบนสื่อสังคมออนไลน์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7010400" cy="4023360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sz="3200" dirty="0">
                <a:latin typeface="+mj-lt"/>
              </a:rPr>
              <a:t>5. </a:t>
            </a:r>
            <a:r>
              <a:rPr lang="th-TH" sz="3200" dirty="0">
                <a:latin typeface="+mj-lt"/>
              </a:rPr>
              <a:t>เป็น</a:t>
            </a:r>
            <a:r>
              <a:rPr lang="th-TH" sz="3200" dirty="0">
                <a:solidFill>
                  <a:srgbClr val="C00000"/>
                </a:solidFill>
                <a:latin typeface="+mj-lt"/>
              </a:rPr>
              <a:t>การกระทำผ่านแอปพลิเคชันต่างๆ บนโทรศัพท์มือถือและอุปกรณ์พกพา </a:t>
            </a:r>
            <a:r>
              <a:rPr lang="th-TH" sz="3200" dirty="0">
                <a:latin typeface="+mj-lt"/>
              </a:rPr>
              <a:t>ซึ่งก่อให้เกิดรูปแบบที่ง่ายต่อการกลั่นแกล้งทางไซเบอร์ โดยมีการคาดการณ์ว่าการกลั่นแกล้งทางไซเบอร์ผ่านระบบโทรศัพท์มือถือนี้ จะมีขอบเขตหรือขยายกว้างมากขึ้น นอกจากนี้การใช้กล้องถ่ายรูปและอินเทอร์เน็ตผ่านเทคโนโลยีของสมาร์ตโฟนก็เป็นรูปแบบหนึ่งของการกลั่นแกล้ง</a:t>
            </a:r>
            <a:endParaRPr lang="en-US" sz="4000" b="1" dirty="0"/>
          </a:p>
        </p:txBody>
      </p:sp>
      <p:pic>
        <p:nvPicPr>
          <p:cNvPr id="7170" name="Picture 2" descr="Image result for cyber bullying">
            <a:extLst>
              <a:ext uri="{FF2B5EF4-FFF2-40B4-BE49-F238E27FC236}">
                <a16:creationId xmlns:a16="http://schemas.microsoft.com/office/drawing/2014/main" id="{AB1A3299-6434-4DFD-BDC1-6837D1629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01000" y="2718289"/>
            <a:ext cx="3848100" cy="379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A58916-7897-4AE5-BF19-9BFEB7BC0CDA}"/>
              </a:ext>
            </a:extLst>
          </p:cNvPr>
          <p:cNvSpPr/>
          <p:nvPr/>
        </p:nvSpPr>
        <p:spPr>
          <a:xfrm>
            <a:off x="10134600" y="6580655"/>
            <a:ext cx="180690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https://www.avast.com/c-cyberbullying</a:t>
            </a:r>
          </a:p>
        </p:txBody>
      </p:sp>
    </p:spTree>
    <p:extLst>
      <p:ext uri="{BB962C8B-B14F-4D97-AF65-F5344CB8AC3E}">
        <p14:creationId xmlns:p14="http://schemas.microsoft.com/office/powerpoint/2010/main" val="325171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315EC-3EE7-4BD7-A8D2-13E8529ED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th-TH" sz="3900"/>
              <a:t>ผลกระทบและการป้องกันภัยจากการใช้</a:t>
            </a:r>
            <a:br>
              <a:rPr lang="en-US" sz="3900"/>
            </a:br>
            <a:r>
              <a:rPr lang="th-TH" sz="3900"/>
              <a:t>สื่อสังคมออนไลน์</a:t>
            </a:r>
            <a:endParaRPr lang="en-US" sz="39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9FA0D-4744-432F-8E8A-45CF51414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 </a:t>
            </a:r>
            <a:r>
              <a:rPr lang="th-TH" sz="2800" dirty="0"/>
              <a:t>เครือข่ายสังคมออนไลน์ (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Social networking</a:t>
            </a:r>
            <a:r>
              <a:rPr lang="th-TH" sz="2800" dirty="0"/>
              <a:t>) เป็นปรากฏการณ์ของการเชื่อมต่อระหว่างบุคคลในเครือข่ายอินเทอร์เน็ต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th-TH" sz="2800" dirty="0"/>
              <a:t>การเชื่อมต่อระหว่างเครือข่ายกับเครือข่ายสังคมออนไลน์โดยประกอบด้วยบุคคลที่มีความสัมพันธ์ซึ่งกัน และกันตามบทบาทความสัมพันธ์ระหว่างบุคคลในเครือข่ายสังคม หรือตามบรรทัดฐานที่ได้รับถ่ายทอดเท่านั้น แต่ความสัมพันธ์ระหว่างบุคคลยังอยู่บนพื้นฐานของการรับรู้และการตัดสินใจในการแลกเปลี่ยนซึ่งกันและกัน</a:t>
            </a:r>
            <a:endParaRPr lang="en-US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F43141-E042-45D3-9B37-AF24DBB623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3" r="30341" b="-1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0D59D07-4DAD-4E4E-B56D-5F779591CE67}"/>
              </a:ext>
            </a:extLst>
          </p:cNvPr>
          <p:cNvSpPr/>
          <p:nvPr/>
        </p:nvSpPr>
        <p:spPr>
          <a:xfrm>
            <a:off x="7552266" y="6642556"/>
            <a:ext cx="3200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https://bohatala.com/are-social-networking-sites-harmful-or-helpful/</a:t>
            </a:r>
          </a:p>
        </p:txBody>
      </p:sp>
    </p:spTree>
    <p:extLst>
      <p:ext uri="{BB962C8B-B14F-4D97-AF65-F5344CB8AC3E}">
        <p14:creationId xmlns:p14="http://schemas.microsoft.com/office/powerpoint/2010/main" val="2724141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216002"/>
              </p:ext>
            </p:extLst>
          </p:nvPr>
        </p:nvGraphicFramePr>
        <p:xfrm>
          <a:off x="838200" y="3048000"/>
          <a:ext cx="8915400" cy="3490448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7428604">
                  <a:extLst>
                    <a:ext uri="{9D8B030D-6E8A-4147-A177-3AD203B41FA5}">
                      <a16:colId xmlns:a16="http://schemas.microsoft.com/office/drawing/2014/main" val="462927796"/>
                    </a:ext>
                  </a:extLst>
                </a:gridCol>
                <a:gridCol w="1486796">
                  <a:extLst>
                    <a:ext uri="{9D8B030D-6E8A-4147-A177-3AD203B41FA5}">
                      <a16:colId xmlns:a16="http://schemas.microsoft.com/office/drawing/2014/main" val="757799353"/>
                    </a:ext>
                  </a:extLst>
                </a:gridCol>
              </a:tblGrid>
              <a:tr h="5034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+mj-lt"/>
                          <a:cs typeface="+mj-cs"/>
                        </a:rPr>
                        <a:t>พฤติกรรม </a:t>
                      </a:r>
                      <a:r>
                        <a:rPr lang="en-US" sz="2800" dirty="0">
                          <a:effectLst/>
                          <a:latin typeface="+mj-lt"/>
                          <a:cs typeface="+mj-cs"/>
                        </a:rPr>
                        <a:t>Cyberbullying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94178" marR="941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+mj-lt"/>
                          <a:cs typeface="+mj-cs"/>
                        </a:rPr>
                        <a:t>ร้อยละ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94178" marR="94178" marT="0" marB="0"/>
                </a:tc>
                <a:extLst>
                  <a:ext uri="{0D108BD9-81ED-4DB2-BD59-A6C34878D82A}">
                    <a16:rowId xmlns:a16="http://schemas.microsoft.com/office/drawing/2014/main" val="3204512147"/>
                  </a:ext>
                </a:extLst>
              </a:tr>
              <a:tr h="2585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0" dirty="0">
                          <a:effectLst/>
                          <a:latin typeface="+mj-lt"/>
                          <a:cs typeface="+mj-cs"/>
                        </a:rPr>
                        <a:t>การโพสต์ด่าทอ พูดจาส่อเสียด ให้ร้าย ดูถูก หรือข่มขู่ทำร้าย</a:t>
                      </a:r>
                      <a:endParaRPr lang="en-US" sz="2800" b="0" dirty="0">
                        <a:effectLst/>
                        <a:latin typeface="+mj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94178" marR="941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+mj-lt"/>
                          <a:cs typeface="+mj-cs"/>
                        </a:rPr>
                        <a:t>29.18%</a:t>
                      </a:r>
                      <a:endParaRPr lang="en-US" sz="2800" b="0" dirty="0">
                        <a:effectLst/>
                        <a:latin typeface="+mj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94178" marR="94178" marT="0" marB="0"/>
                </a:tc>
                <a:extLst>
                  <a:ext uri="{0D108BD9-81ED-4DB2-BD59-A6C34878D82A}">
                    <a16:rowId xmlns:a16="http://schemas.microsoft.com/office/drawing/2014/main" val="1970384160"/>
                  </a:ext>
                </a:extLst>
              </a:tr>
              <a:tr h="604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0" dirty="0">
                          <a:effectLst/>
                          <a:latin typeface="+mj-lt"/>
                          <a:cs typeface="+mj-cs"/>
                        </a:rPr>
                        <a:t>การแอบอ้าง การสวมรอย</a:t>
                      </a:r>
                      <a:endParaRPr lang="en-US" sz="2800" b="0" dirty="0">
                        <a:effectLst/>
                        <a:latin typeface="+mj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94178" marR="941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+mj-lt"/>
                          <a:cs typeface="+mj-cs"/>
                        </a:rPr>
                        <a:t>17.04%</a:t>
                      </a:r>
                      <a:endParaRPr lang="en-US" sz="2800" b="0" dirty="0">
                        <a:effectLst/>
                        <a:latin typeface="+mj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94178" marR="94178" marT="0" marB="0"/>
                </a:tc>
                <a:extLst>
                  <a:ext uri="{0D108BD9-81ED-4DB2-BD59-A6C34878D82A}">
                    <a16:rowId xmlns:a16="http://schemas.microsoft.com/office/drawing/2014/main" val="22686158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0" dirty="0">
                          <a:effectLst/>
                          <a:latin typeface="+mj-lt"/>
                          <a:cs typeface="+mj-cs"/>
                        </a:rPr>
                        <a:t>การหลอกลวง ฉ้อโกง ต้มตุ๋น</a:t>
                      </a:r>
                      <a:endParaRPr lang="en-US" sz="2800" b="0" dirty="0">
                        <a:effectLst/>
                        <a:latin typeface="+mj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94178" marR="941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+mj-lt"/>
                          <a:cs typeface="+mj-cs"/>
                        </a:rPr>
                        <a:t>14.30%</a:t>
                      </a:r>
                      <a:endParaRPr lang="en-US" sz="2800" b="0" dirty="0">
                        <a:effectLst/>
                        <a:latin typeface="+mj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94178" marR="94178" marT="0" marB="0"/>
                </a:tc>
                <a:extLst>
                  <a:ext uri="{0D108BD9-81ED-4DB2-BD59-A6C34878D82A}">
                    <a16:rowId xmlns:a16="http://schemas.microsoft.com/office/drawing/2014/main" val="1630162094"/>
                  </a:ext>
                </a:extLst>
              </a:tr>
              <a:tr h="452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0" dirty="0">
                          <a:effectLst/>
                          <a:latin typeface="+mj-lt"/>
                          <a:cs typeface="+mj-cs"/>
                        </a:rPr>
                        <a:t>การสร้างกลุ่มโซเชียลเพื่อโจมตีโดยเฉพาะ</a:t>
                      </a:r>
                      <a:endParaRPr lang="en-US" sz="2800" b="0" dirty="0">
                        <a:effectLst/>
                        <a:latin typeface="+mj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94178" marR="941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+mj-lt"/>
                          <a:cs typeface="+mj-cs"/>
                        </a:rPr>
                        <a:t>13.67%</a:t>
                      </a:r>
                      <a:endParaRPr lang="en-US" sz="2800" b="0" dirty="0">
                        <a:effectLst/>
                        <a:latin typeface="+mj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94178" marR="94178" marT="0" marB="0"/>
                </a:tc>
                <a:extLst>
                  <a:ext uri="{0D108BD9-81ED-4DB2-BD59-A6C34878D82A}">
                    <a16:rowId xmlns:a16="http://schemas.microsoft.com/office/drawing/2014/main" val="42386201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0" dirty="0">
                          <a:effectLst/>
                          <a:latin typeface="+mj-lt"/>
                          <a:cs typeface="+mj-cs"/>
                        </a:rPr>
                        <a:t>การแบล็กเมล์กัน</a:t>
                      </a:r>
                      <a:endParaRPr lang="en-US" sz="2800" b="0" dirty="0">
                        <a:effectLst/>
                        <a:latin typeface="+mj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94178" marR="941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+mj-lt"/>
                          <a:cs typeface="+mj-cs"/>
                        </a:rPr>
                        <a:t>11.39%</a:t>
                      </a:r>
                      <a:endParaRPr lang="en-US" sz="2800" b="0" dirty="0">
                        <a:effectLst/>
                        <a:latin typeface="+mj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94178" marR="94178" marT="0" marB="0"/>
                </a:tc>
                <a:extLst>
                  <a:ext uri="{0D108BD9-81ED-4DB2-BD59-A6C34878D82A}">
                    <a16:rowId xmlns:a16="http://schemas.microsoft.com/office/drawing/2014/main" val="4276629535"/>
                  </a:ext>
                </a:extLst>
              </a:tr>
              <a:tr h="299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0" dirty="0">
                          <a:effectLst/>
                          <a:latin typeface="+mj-lt"/>
                          <a:cs typeface="+mj-cs"/>
                        </a:rPr>
                        <a:t>การคุกคามทางเพศแบบออนไลน์</a:t>
                      </a:r>
                      <a:endParaRPr lang="en-US" sz="2800" b="0" dirty="0">
                        <a:effectLst/>
                        <a:latin typeface="+mj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94178" marR="941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+mj-lt"/>
                          <a:cs typeface="+mj-cs"/>
                        </a:rPr>
                        <a:t>11.06%</a:t>
                      </a:r>
                      <a:endParaRPr lang="en-US" sz="2800" b="0" dirty="0">
                        <a:effectLst/>
                        <a:latin typeface="+mj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94178" marR="94178" marT="0" marB="0"/>
                </a:tc>
                <a:extLst>
                  <a:ext uri="{0D108BD9-81ED-4DB2-BD59-A6C34878D82A}">
                    <a16:rowId xmlns:a16="http://schemas.microsoft.com/office/drawing/2014/main" val="1861734711"/>
                  </a:ext>
                </a:extLst>
              </a:tr>
              <a:tr h="604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0" dirty="0">
                          <a:effectLst/>
                          <a:latin typeface="+mj-lt"/>
                          <a:cs typeface="+mj-cs"/>
                        </a:rPr>
                        <a:t>ไม่เคยพบเห็นพฤติกรรม </a:t>
                      </a:r>
                      <a:r>
                        <a:rPr lang="en-US" sz="2800" b="0" dirty="0">
                          <a:effectLst/>
                          <a:latin typeface="+mj-lt"/>
                          <a:cs typeface="+mj-cs"/>
                        </a:rPr>
                        <a:t>Cyberbullying</a:t>
                      </a:r>
                      <a:endParaRPr lang="en-US" sz="2800" b="0" dirty="0">
                        <a:effectLst/>
                        <a:latin typeface="+mj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94178" marR="941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+mj-lt"/>
                          <a:cs typeface="+mj-cs"/>
                        </a:rPr>
                        <a:t>3.37%</a:t>
                      </a:r>
                      <a:endParaRPr lang="en-US" sz="2800" b="0" dirty="0">
                        <a:effectLst/>
                        <a:latin typeface="+mj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94178" marR="94178" marT="0" marB="0"/>
                </a:tc>
                <a:extLst>
                  <a:ext uri="{0D108BD9-81ED-4DB2-BD59-A6C34878D82A}">
                    <a16:rowId xmlns:a16="http://schemas.microsoft.com/office/drawing/2014/main" val="134035807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582" y="3578980"/>
            <a:ext cx="2152650" cy="30137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A5DE8A-B39A-40BB-8414-B05C99482B2A}"/>
              </a:ext>
            </a:extLst>
          </p:cNvPr>
          <p:cNvSpPr/>
          <p:nvPr/>
        </p:nvSpPr>
        <p:spPr>
          <a:xfrm>
            <a:off x="685800" y="1941493"/>
            <a:ext cx="1120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/>
              <a:t>สถาบันบัณฑิตพัฒนบริหารศาสตร์ (นิด้า) ได้เปิดเผยผลสำรวจความคิดเห็นของประชาชน เรื่อง ทัศนคติของเด็กและเยาวชนไทยต่อพฤติกรรมการกลั่นแกล้งบนโลกไซเบอร์ ดังแสดงในตาราง</a:t>
            </a:r>
            <a:endParaRPr lang="en-US" sz="2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B67035-5DC7-4F7E-B099-CA2F5E6A7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pPr algn="r"/>
            <a:r>
              <a:rPr lang="th-TH" sz="4800" dirty="0"/>
              <a:t>ลักษณะของการกลั่นแกล้งบนสื่อสังคมออนไลน์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08420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EBB97-75C3-4236-880E-2939F5EC6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sz="4800" dirty="0"/>
              <a:t>ลักษณะของการกลั่นแกล้งบนสื่อสังคมออนไลน์</a:t>
            </a:r>
            <a:endParaRPr lang="en-US" sz="4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7B744FC-DCE7-45E5-AEBD-0CC9D00BCB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517745"/>
              </p:ext>
            </p:extLst>
          </p:nvPr>
        </p:nvGraphicFramePr>
        <p:xfrm>
          <a:off x="1023938" y="1997075"/>
          <a:ext cx="97964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0159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sz="4800" dirty="0"/>
              <a:t>ลักษณะของการกลั่นแกล้งบนสื่อสังคมออนไลน์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11680"/>
            <a:ext cx="10744200" cy="4206240"/>
          </a:xfrm>
        </p:spPr>
        <p:txBody>
          <a:bodyPr>
            <a:noAutofit/>
          </a:bodyPr>
          <a:lstStyle/>
          <a:p>
            <a:pPr algn="thaiDi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  </a:t>
            </a:r>
            <a:r>
              <a:rPr lang="th-TH" sz="3200" dirty="0">
                <a:solidFill>
                  <a:srgbClr val="C00000"/>
                </a:solidFill>
                <a:latin typeface="+mj-lt"/>
              </a:rPr>
              <a:t>ความรุนแรง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 </a:t>
            </a:r>
            <a:r>
              <a:rPr lang="th-TH" sz="3200" dirty="0">
                <a:latin typeface="+mj-lt"/>
              </a:rPr>
              <a:t>ไม่ว่าจะเป็นการใช้คำพูดทางวาจา หรือความรุนแรงทางกายภาพ</a:t>
            </a:r>
            <a:r>
              <a:rPr lang="en-US" sz="3200" dirty="0">
                <a:latin typeface="+mj-lt"/>
              </a:rPr>
              <a:t> </a:t>
            </a:r>
          </a:p>
          <a:p>
            <a:pPr algn="thaiDi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  </a:t>
            </a:r>
            <a:r>
              <a:rPr lang="th-TH" sz="3200" dirty="0">
                <a:solidFill>
                  <a:srgbClr val="C00000"/>
                </a:solidFill>
                <a:latin typeface="+mj-lt"/>
              </a:rPr>
              <a:t>ความสัมพันธ์เชิงอำนาจระหว่างสองฝ่ายที่ไม่เท่ากัน </a:t>
            </a:r>
            <a:r>
              <a:rPr lang="th-TH" sz="3200" dirty="0">
                <a:latin typeface="+mj-lt"/>
              </a:rPr>
              <a:t>เมื่อฝั่งหนึ่งไม่สามารถลุกขึ้นต่อสู้หรือ</a:t>
            </a:r>
            <a:br>
              <a:rPr lang="en-US" sz="3200" dirty="0">
                <a:latin typeface="+mj-lt"/>
              </a:rPr>
            </a:br>
            <a:r>
              <a:rPr lang="th-TH" sz="3200" dirty="0">
                <a:latin typeface="+mj-lt"/>
              </a:rPr>
              <a:t>ขัดขืนกับการกลั่นแกล้งของอีกฝ่ายได้ ทำให้เกิดสภาวะที่ฝ่ายที่มีสถานะทางอำนาจที่ด้อยกว่าต้องตกอยู่ในภาวะจำยอมจนหนีจากการกลั่นแกล้งไม่ได้ </a:t>
            </a:r>
            <a:endParaRPr lang="en-US" sz="3200" dirty="0">
              <a:latin typeface="+mj-lt"/>
            </a:endParaRPr>
          </a:p>
          <a:p>
            <a:pPr algn="thaiDi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  </a:t>
            </a:r>
            <a:r>
              <a:rPr lang="th-TH" sz="3200" dirty="0">
                <a:solidFill>
                  <a:srgbClr val="C00000"/>
                </a:solidFill>
                <a:latin typeface="+mj-lt"/>
              </a:rPr>
              <a:t>ความถี่ของการกลั่นแกล้งที่เกิดขึ้นอย่างต่อเนื่อง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th-TH" sz="3200" dirty="0">
                <a:latin typeface="+mj-lt"/>
              </a:rPr>
              <a:t>แบบพุ่งเป้าหมายเจาะจง กระทำซ้ำ ๆ ไปเรื่อย ๆ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8233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F1DFF-A6E8-41B0-89FC-561577106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800" dirty="0">
                <a:latin typeface="+mj-lt"/>
              </a:rPr>
              <a:t>ตัวอย่างของพฤติกรรมการกลั่นแกล้งทางไซเบอร์ที่พบเห็นได้บ่อยในปัจจุบัน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800" dirty="0">
                <a:latin typeface="+mj-lt"/>
              </a:rPr>
              <a:t>	</a:t>
            </a:r>
            <a:r>
              <a:rPr lang="th-TH" sz="2800" b="1" dirty="0">
                <a:solidFill>
                  <a:srgbClr val="C00000"/>
                </a:solidFill>
                <a:latin typeface="+mj-lt"/>
              </a:rPr>
              <a:t>การแกล้งแหย่ (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Trolling) </a:t>
            </a:r>
            <a:r>
              <a:rPr lang="th-TH" sz="2800" dirty="0">
                <a:latin typeface="+mj-lt"/>
              </a:rPr>
              <a:t>เป็นพฤติกรรมที่เกิดขึ้นมากที่สุด พบเห็นได้บ่อยครั้ง ไม่ว่าจะเป็นการใช้คอมเมนท์หรือการพิมพ์ข้อความในเชิงลบ การด่าทอ การดูถูกเหยียดหยาม หรือการล้อเลียนกับรูปร่างลักษณะ รวมทั้งรสนิยมส่วนตัวจนเกิดความอับอาย นอกจากนี้ การกดไลค์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800" dirty="0">
                <a:latin typeface="+mj-lt"/>
              </a:rPr>
              <a:t>กดแชร์ข้อความที่เข้าข่ายการกลั่นแกล้งทางไซเบอร์ เนื่องจากถือเป็นพฤติกรรมสนับสนุนและส่งเสริมการกลั่นแกล้ง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800" dirty="0">
                <a:latin typeface="+mj-lt"/>
              </a:rPr>
              <a:t>	</a:t>
            </a:r>
            <a:r>
              <a:rPr lang="th-TH" sz="2800" b="1" dirty="0">
                <a:solidFill>
                  <a:srgbClr val="C00000"/>
                </a:solidFill>
                <a:latin typeface="+mj-lt"/>
              </a:rPr>
              <a:t>การเผยแพร่ความลับ (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Outing) </a:t>
            </a:r>
            <a:r>
              <a:rPr lang="th-TH" sz="2800" dirty="0">
                <a:latin typeface="+mj-lt"/>
              </a:rPr>
              <a:t>เป็นการนำข้อมูล ภาพถ่าย หรือวิดิโอส่วนตัวของผู้อื่นมาเผยแพร่จนสร้างความอับอายและเสียหาย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800" dirty="0">
                <a:latin typeface="+mj-lt"/>
              </a:rPr>
              <a:t>	</a:t>
            </a:r>
            <a:r>
              <a:rPr lang="th-TH" sz="2800" b="1" dirty="0">
                <a:solidFill>
                  <a:srgbClr val="C00000"/>
                </a:solidFill>
                <a:latin typeface="+mj-lt"/>
              </a:rPr>
              <a:t>การใส่ความ (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Dissing) </a:t>
            </a:r>
            <a:r>
              <a:rPr lang="th-TH" sz="2800" dirty="0">
                <a:latin typeface="+mj-lt"/>
              </a:rPr>
              <a:t>เป็นการสร้างข้อมูลเท็จเพื่อให้ร้ายผู้อื่น</a:t>
            </a:r>
            <a:endParaRPr lang="en-US" sz="2800" dirty="0"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7CA0A6-346D-4AC5-9756-9F04B8A0AD43}"/>
              </a:ext>
            </a:extLst>
          </p:cNvPr>
          <p:cNvSpPr txBox="1">
            <a:spLocks/>
          </p:cNvSpPr>
          <p:nvPr/>
        </p:nvSpPr>
        <p:spPr>
          <a:xfrm>
            <a:off x="1176528" y="7376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4800"/>
              <a:t>ลักษณะของการกลั่นแกล้งบนสื่อสังคมออนไลน์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94205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F1DFF-A6E8-41B0-89FC-561577106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1440" lvl="8" indent="-914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w Cen MT" panose="020B0602020104020603" pitchFamily="34" charset="0"/>
              <a:buChar char=" "/>
            </a:pPr>
            <a:r>
              <a:rPr lang="th-TH" sz="2800" dirty="0">
                <a:latin typeface="+mj-lt"/>
              </a:rPr>
              <a:t>	</a:t>
            </a:r>
            <a:r>
              <a:rPr lang="th-TH" sz="2800" b="1" dirty="0">
                <a:solidFill>
                  <a:srgbClr val="C00000"/>
                </a:solidFill>
                <a:latin typeface="+mj-lt"/>
              </a:rPr>
              <a:t>การล่อลวง (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Trickery) </a:t>
            </a:r>
            <a:r>
              <a:rPr lang="th-TH" sz="2800" dirty="0">
                <a:latin typeface="+mj-lt"/>
              </a:rPr>
              <a:t>โดยใช้วิธีต่างๆ เพื่อหลอกให้ผู้อื่นเปิดเผยความลับ ข้อมูลส่วนตัว หรือภาพอนาจาร และนำไปเผยแพร่ในโลกออนไลน์จนสร้างความอับอายให้กับเจ้าของข้อมูล</a:t>
            </a:r>
          </a:p>
          <a:p>
            <a:pPr marL="91440" lvl="8" indent="-914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w Cen MT" panose="020B0602020104020603" pitchFamily="34" charset="0"/>
              <a:buChar char=" "/>
            </a:pPr>
            <a:r>
              <a:rPr lang="th-TH" sz="2800" dirty="0">
                <a:latin typeface="+mj-lt"/>
              </a:rPr>
              <a:t>	</a:t>
            </a:r>
            <a:r>
              <a:rPr lang="th-TH" sz="2800" b="1" dirty="0">
                <a:solidFill>
                  <a:srgbClr val="C00000"/>
                </a:solidFill>
                <a:latin typeface="+mj-lt"/>
              </a:rPr>
              <a:t>การแอบอ้าง (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Fraping) </a:t>
            </a:r>
            <a:r>
              <a:rPr lang="th-TH" sz="2800" dirty="0">
                <a:latin typeface="+mj-lt"/>
              </a:rPr>
              <a:t>เพื่อเข้าบัญชีสื่อออนไลน์ของผู้อื่นและใช้บัญชีนั้นโพสต์ข้อความหรือรูปภาพ ซึ่งก่อให้เกิดความเสียหายกับผู้เป็นเจ้าของบัญชี</a:t>
            </a:r>
          </a:p>
          <a:p>
            <a:pPr marL="91440" lvl="8" indent="-914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w Cen MT" panose="020B0602020104020603" pitchFamily="34" charset="0"/>
              <a:buChar char=" "/>
            </a:pPr>
            <a:r>
              <a:rPr lang="th-TH" sz="2800" dirty="0">
                <a:latin typeface="+mj-lt"/>
              </a:rPr>
              <a:t>	</a:t>
            </a:r>
            <a:r>
              <a:rPr lang="th-TH" sz="2800" b="1" dirty="0">
                <a:solidFill>
                  <a:srgbClr val="C00000"/>
                </a:solidFill>
                <a:latin typeface="+mj-lt"/>
              </a:rPr>
              <a:t>การปลอมบัญชี (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Fake Profiles) </a:t>
            </a:r>
            <a:r>
              <a:rPr lang="th-TH" sz="2800" dirty="0">
                <a:latin typeface="+mj-lt"/>
              </a:rPr>
              <a:t>โดยการสร้างบัญชีปลอม เพื่อใช้โจมตี โพสต์รูปภาพและข้อความ คอมเมนท์ผู้อื่นในด้านลบ รวมทั้งด่าทอผู้อื่น</a:t>
            </a:r>
          </a:p>
          <a:p>
            <a:pPr marL="91440" lvl="8" indent="-914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w Cen MT" panose="020B0602020104020603" pitchFamily="34" charset="0"/>
              <a:buChar char=" "/>
            </a:pPr>
            <a:r>
              <a:rPr lang="th-TH" sz="2800" dirty="0">
                <a:latin typeface="+mj-lt"/>
              </a:rPr>
              <a:t>	</a:t>
            </a:r>
            <a:r>
              <a:rPr lang="th-TH" sz="2800" b="1" dirty="0">
                <a:solidFill>
                  <a:srgbClr val="C00000"/>
                </a:solidFill>
                <a:latin typeface="+mj-lt"/>
              </a:rPr>
              <a:t>การขโมยอัตลักษณ์ดิจิทัล (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Catfish) </a:t>
            </a:r>
            <a:r>
              <a:rPr lang="th-TH" sz="2800" dirty="0">
                <a:latin typeface="+mj-lt"/>
              </a:rPr>
              <a:t>เช่น การนำรูปของผู้อื่นไปสร้างบัญชีใหม่เพื่อนำไปใช้โดยมีวัตถุประสงค์ในทางลบ เช่น การหลอกยืมเงิน การหลอกลวงเพื่อสานความสัมพันธ์ ตลอดจนการแกล้งผู้อื่นต่อจนสร้างความเสียหายให้แก่เจ้าของอัตลักษณ์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7CA0A6-346D-4AC5-9756-9F04B8A0AD43}"/>
              </a:ext>
            </a:extLst>
          </p:cNvPr>
          <p:cNvSpPr txBox="1">
            <a:spLocks/>
          </p:cNvSpPr>
          <p:nvPr/>
        </p:nvSpPr>
        <p:spPr>
          <a:xfrm>
            <a:off x="1176528" y="7376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4800"/>
              <a:t>ลักษณะของการกลั่นแกล้งบนสื่อสังคมออนไลน์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19296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F1DFF-A6E8-41B0-89FC-561577106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dirty="0">
                <a:latin typeface="+mj-lt"/>
              </a:rPr>
              <a:t>	</a:t>
            </a:r>
            <a:r>
              <a:rPr lang="th-TH" sz="2800" b="1" dirty="0">
                <a:solidFill>
                  <a:srgbClr val="C00000"/>
                </a:solidFill>
                <a:latin typeface="+mj-lt"/>
              </a:rPr>
              <a:t>การกีดกันผู้อื่นออกจากกลุ่ม (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Exclusion) </a:t>
            </a:r>
            <a:r>
              <a:rPr lang="th-TH" sz="2800" dirty="0">
                <a:latin typeface="+mj-lt"/>
              </a:rPr>
              <a:t>โดยการลบ บล็อก หรือขับไล่บุคคลออกจากกลุ่ม การตั้งกลุ่มลับในโลกออนไลน์เพื่อนินทาว่าร้ายบุคคลที่ไม่ได้อยู่ในกลุ่ม</a:t>
            </a:r>
          </a:p>
          <a:p>
            <a:r>
              <a:rPr lang="th-TH" sz="2800" dirty="0">
                <a:latin typeface="+mj-lt"/>
              </a:rPr>
              <a:t>	</a:t>
            </a:r>
            <a:r>
              <a:rPr lang="th-TH" sz="2800" b="1" dirty="0">
                <a:solidFill>
                  <a:srgbClr val="C00000"/>
                </a:solidFill>
                <a:latin typeface="+mj-lt"/>
              </a:rPr>
              <a:t>การก่อกวน คุกคาม (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Harassment) </a:t>
            </a:r>
            <a:r>
              <a:rPr lang="th-TH" sz="2800" dirty="0">
                <a:latin typeface="+mj-lt"/>
              </a:rPr>
              <a:t>เช่น การส่งข้อความไปก่อกวน ด่าทอ ดูถูก หรือเหยียดหยามผู้อื่นซ้ำๆ โดยข้อความส่วนใหญ่มักจะเกี่ยวกับการคุกคามทางเพศ การเหยียดหยามทำให้ผู้ถูกก่อกวนเกิดความรำคาญจนถึงความหวาดกลัว</a:t>
            </a:r>
          </a:p>
          <a:p>
            <a:r>
              <a:rPr lang="th-TH" sz="2800" dirty="0">
                <a:latin typeface="+mj-lt"/>
              </a:rPr>
              <a:t>	</a:t>
            </a:r>
            <a:r>
              <a:rPr lang="th-TH" sz="2800" b="1" dirty="0">
                <a:solidFill>
                  <a:srgbClr val="C00000"/>
                </a:solidFill>
                <a:latin typeface="+mj-lt"/>
              </a:rPr>
              <a:t>การข่มขู่ผ่านดิจิทัล (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Cyberstalking) </a:t>
            </a:r>
            <a:r>
              <a:rPr lang="th-TH" sz="2800" dirty="0">
                <a:latin typeface="+mj-lt"/>
              </a:rPr>
              <a:t>ถือเป็นการกลั่นแกล้งทางไซเบอร์ในระดับรุนแรง เนื่องจากการข่มขู่ด้วยถ้อยคำต่างๆ ในโลกออนไลน์ เช่น การจะทำให้เสียชื่อเสียง การขู่ทำร้ายร่างกาย การคุกความทางเพศ อาจสร้างความหวาดกลัวและกระทบต่อการใช้ชีวิตปกติ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7CA0A6-346D-4AC5-9756-9F04B8A0AD43}"/>
              </a:ext>
            </a:extLst>
          </p:cNvPr>
          <p:cNvSpPr txBox="1">
            <a:spLocks/>
          </p:cNvSpPr>
          <p:nvPr/>
        </p:nvSpPr>
        <p:spPr>
          <a:xfrm>
            <a:off x="1176528" y="7376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4800"/>
              <a:t>ลักษณะของการกลั่นแกล้งบนสื่อสังคมออนไลน์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40767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4176"/>
            <a:ext cx="10301199" cy="1508760"/>
          </a:xfrm>
        </p:spPr>
        <p:txBody>
          <a:bodyPr>
            <a:normAutofit/>
          </a:bodyPr>
          <a:lstStyle/>
          <a:p>
            <a:pPr algn="r"/>
            <a:r>
              <a:rPr lang="th-TH" sz="4800" dirty="0">
                <a:solidFill>
                  <a:schemeClr val="tx1"/>
                </a:solidFill>
              </a:rPr>
              <a:t>แนวปฏิบัติที่ดีในสังคมออนไลน์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8077200" cy="4267200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solidFill>
                  <a:srgbClr val="0070C0"/>
                </a:solidFill>
                <a:latin typeface="+mj-lt"/>
                <a:cs typeface="+mj-cs"/>
              </a:rPr>
              <a:t>การสร้างสุขภาวะที่ดีให้เกิดขึ้นในสังคมและลดปัญหาการกลั่นแกล้งบนสื่อสังคมออนไลน์ สามารถทำได้ด้วยวิธีง่าย ๆ ได้แก่</a:t>
            </a:r>
            <a:endParaRPr lang="en-US" sz="3200" dirty="0">
              <a:solidFill>
                <a:srgbClr val="0070C0"/>
              </a:solidFill>
              <a:latin typeface="+mj-lt"/>
              <a:cs typeface="+mj-cs"/>
            </a:endParaRPr>
          </a:p>
          <a:p>
            <a:pPr lvl="1" algn="thaiDist">
              <a:buClr>
                <a:srgbClr val="0070C0"/>
              </a:buClr>
            </a:pPr>
            <a:r>
              <a:rPr lang="en-US" sz="3200" dirty="0">
                <a:latin typeface="+mj-lt"/>
                <a:cs typeface="+mj-cs"/>
              </a:rPr>
              <a:t> </a:t>
            </a:r>
            <a:r>
              <a:rPr lang="th-TH" sz="3200" dirty="0">
                <a:latin typeface="+mj-lt"/>
                <a:cs typeface="+mj-cs"/>
              </a:rPr>
              <a:t>การแบ่งปันเรื่องดี ๆ ให้กัน เช่น ความรู้ใหม่ๆ คำพูดดีๆ</a:t>
            </a:r>
          </a:p>
          <a:p>
            <a:pPr lvl="1" algn="thaiDist">
              <a:buClr>
                <a:srgbClr val="0070C0"/>
              </a:buClr>
            </a:pPr>
            <a:r>
              <a:rPr lang="en-US" sz="3200" dirty="0">
                <a:latin typeface="+mj-lt"/>
                <a:cs typeface="+mj-cs"/>
              </a:rPr>
              <a:t> </a:t>
            </a:r>
            <a:r>
              <a:rPr lang="th-TH" sz="3200" dirty="0">
                <a:latin typeface="+mj-lt"/>
                <a:cs typeface="+mj-cs"/>
              </a:rPr>
              <a:t>การนำเสนอเกี่ยวกับเรื่องการช่วยเหลือสังคมจิตสาธารณะ</a:t>
            </a:r>
            <a:r>
              <a:rPr lang="en-US" sz="3200" dirty="0">
                <a:latin typeface="+mj-lt"/>
                <a:cs typeface="+mj-cs"/>
              </a:rPr>
              <a:t> </a:t>
            </a:r>
            <a:br>
              <a:rPr lang="en-US" sz="3200" dirty="0">
                <a:latin typeface="+mj-lt"/>
                <a:cs typeface="+mj-cs"/>
              </a:rPr>
            </a:br>
            <a:r>
              <a:rPr lang="th-TH" sz="3200" dirty="0">
                <a:latin typeface="+mj-lt"/>
                <a:cs typeface="+mj-cs"/>
              </a:rPr>
              <a:t>งานอาสาสมัคร กิจกรรมเพื่อสังคม </a:t>
            </a:r>
          </a:p>
          <a:p>
            <a:pPr lvl="1" algn="thaiDist">
              <a:buClr>
                <a:srgbClr val="0070C0"/>
              </a:buClr>
            </a:pPr>
            <a:r>
              <a:rPr lang="en-US" sz="3200" dirty="0">
                <a:latin typeface="+mj-lt"/>
                <a:cs typeface="+mj-cs"/>
              </a:rPr>
              <a:t> </a:t>
            </a:r>
            <a:r>
              <a:rPr lang="th-TH" sz="3200" dirty="0">
                <a:latin typeface="+mj-lt"/>
                <a:cs typeface="+mj-cs"/>
              </a:rPr>
              <a:t>การสร้างพื้นที่สำหรับช่วยเหลือแบ่งปันกันในสังคมออนไลน์</a:t>
            </a:r>
            <a:endParaRPr lang="en-US" sz="3200" dirty="0">
              <a:latin typeface="+mj-lt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657600"/>
            <a:ext cx="3837847" cy="304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734319-BD03-4AC4-BCF6-1A1C0CCE1308}"/>
              </a:ext>
            </a:extLst>
          </p:cNvPr>
          <p:cNvSpPr/>
          <p:nvPr/>
        </p:nvSpPr>
        <p:spPr>
          <a:xfrm>
            <a:off x="9019447" y="6597878"/>
            <a:ext cx="3048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https://www.trendsmap.com/twitter/tweet/991956364804018176</a:t>
            </a:r>
          </a:p>
        </p:txBody>
      </p:sp>
    </p:spTree>
    <p:extLst>
      <p:ext uri="{BB962C8B-B14F-4D97-AF65-F5344CB8AC3E}">
        <p14:creationId xmlns:p14="http://schemas.microsoft.com/office/powerpoint/2010/main" val="639430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1940"/>
            <a:ext cx="10972800" cy="1508760"/>
          </a:xfrm>
        </p:spPr>
        <p:txBody>
          <a:bodyPr>
            <a:noAutofit/>
          </a:bodyPr>
          <a:lstStyle/>
          <a:p>
            <a:pPr algn="r"/>
            <a:r>
              <a:rPr lang="th-TH" sz="4800" dirty="0">
                <a:solidFill>
                  <a:schemeClr val="tx1"/>
                </a:solidFill>
              </a:rPr>
              <a:t>แนวปฏิบัติที่ดีในสังคมออนไลน์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/>
              <a:t>:</a:t>
            </a:r>
            <a:r>
              <a:rPr lang="th-TH" sz="4800" dirty="0">
                <a:solidFill>
                  <a:srgbClr val="000374"/>
                </a:solidFill>
              </a:rPr>
              <a:t> </a:t>
            </a:r>
            <a:br>
              <a:rPr lang="en-US" sz="4800" dirty="0">
                <a:solidFill>
                  <a:srgbClr val="000374"/>
                </a:solidFill>
              </a:rPr>
            </a:br>
            <a:r>
              <a:rPr lang="th-TH" sz="4800" dirty="0">
                <a:solidFill>
                  <a:schemeClr val="tx1"/>
                </a:solidFill>
              </a:rPr>
              <a:t>หลักการและแนวทางการใช้สื่อสังคมออนไลน์อย่างสร้างสรรค์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6477000" cy="4267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>
                <a:latin typeface="+mj-lt"/>
              </a:rPr>
              <a:t>1. </a:t>
            </a:r>
            <a:r>
              <a:rPr lang="th-TH" sz="3200" dirty="0">
                <a:latin typeface="+mj-lt"/>
              </a:rPr>
              <a:t>หน่วยงานหรือองค์กร ควรแสดงชื่อผู้ใช้งานในโลกออนไลน์ เพื่อประโยชน์ในการติดต่อสื่อสารระหว่างกัน</a:t>
            </a:r>
            <a:endParaRPr lang="en-US" sz="3200" dirty="0">
              <a:latin typeface="+mj-lt"/>
            </a:endParaRPr>
          </a:p>
          <a:p>
            <a:pPr marL="0" indent="0">
              <a:buNone/>
            </a:pPr>
            <a:r>
              <a:rPr lang="en-US" sz="3200" dirty="0">
                <a:latin typeface="+mj-lt"/>
              </a:rPr>
              <a:t>2. </a:t>
            </a:r>
            <a:r>
              <a:rPr lang="th-TH" sz="3200" dirty="0">
                <a:latin typeface="+mj-lt"/>
              </a:rPr>
              <a:t>ในการเผยแพร่ข้อมูลและการประชาสัมพันธ์ใด ๆ ในนามของหน่วยงานหรือองค์กร ผู้เผยแพร่ต้องแสดงตำแหน่ง หน้าที่ สังกัด ให้ชัดเจน เพื่อความน่าเชื่อถือ และเพื่อให้ผู้ที่ติดตามสามารถใช้ดุลพินิจในการติดตามได้</a:t>
            </a:r>
            <a:endParaRPr lang="en-US" sz="3200" dirty="0">
              <a:latin typeface="+mj-lt"/>
            </a:endParaRPr>
          </a:p>
          <a:p>
            <a:pPr marL="0" indent="0">
              <a:buNone/>
            </a:pPr>
            <a:r>
              <a:rPr lang="en-US" sz="3200" dirty="0">
                <a:latin typeface="+mj-lt"/>
              </a:rPr>
              <a:t>3. </a:t>
            </a:r>
            <a:r>
              <a:rPr lang="th-TH" sz="3200" dirty="0">
                <a:latin typeface="+mj-lt"/>
              </a:rPr>
              <a:t>ระมัดระวังการใช้ถ้อยคำและภาษา ในการวิพากษ์ วิจารณ์ ตลอดจนแสดงความเห็นที่อาจเป็นการดูหมิ่น หรือ หมิ่นประมาทบุคคลอื่น และควรใช้ภาษาให้ถูกต้อง สุภาพ สร้างสรรค์</a:t>
            </a:r>
            <a:endParaRPr lang="en-US" sz="32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71" y="3962400"/>
            <a:ext cx="3566579" cy="25229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FA2814-4263-490E-A016-C3189C8D750A}"/>
              </a:ext>
            </a:extLst>
          </p:cNvPr>
          <p:cNvSpPr/>
          <p:nvPr/>
        </p:nvSpPr>
        <p:spPr>
          <a:xfrm>
            <a:off x="8991600" y="6576060"/>
            <a:ext cx="2971800" cy="22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https://view.genial.ly/56f73fd51561e80858f3555b/comunicacion</a:t>
            </a:r>
          </a:p>
        </p:txBody>
      </p:sp>
    </p:spTree>
    <p:extLst>
      <p:ext uri="{BB962C8B-B14F-4D97-AF65-F5344CB8AC3E}">
        <p14:creationId xmlns:p14="http://schemas.microsoft.com/office/powerpoint/2010/main" val="3734049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6934200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>
                <a:latin typeface="+mj-lt"/>
              </a:rPr>
              <a:t>4. </a:t>
            </a:r>
            <a:r>
              <a:rPr lang="th-TH" sz="3000" dirty="0">
                <a:latin typeface="+mj-lt"/>
              </a:rPr>
              <a:t>ละเว้นการโต้ตอบ ด้วยความรุนแรง กรณีบุคคลอื่นมีความคิดเห็นที่แตกต่าง การละเว้นไม่โต้ตอบจะทำให้ความขัดแย้งไม่บานปลายจนหาที่สิ้นสุดไม่ได้</a:t>
            </a:r>
            <a:endParaRPr lang="en-US" sz="3000" dirty="0">
              <a:latin typeface="+mj-lt"/>
            </a:endParaRPr>
          </a:p>
          <a:p>
            <a:pPr marL="0" indent="0">
              <a:buNone/>
            </a:pPr>
            <a:r>
              <a:rPr lang="en-US" sz="3000" dirty="0">
                <a:latin typeface="+mj-lt"/>
              </a:rPr>
              <a:t>5. </a:t>
            </a:r>
            <a:r>
              <a:rPr lang="th-TH" sz="3000" dirty="0">
                <a:latin typeface="+mj-lt"/>
              </a:rPr>
              <a:t>ใช้รูปแสดงตัวตนที่แท้จริง และพึงงดเว้นการนำรูปบุคคลอื่น รูปบุคคลสาธารณะ มาแสดงว่าเป็นรูปของตนเอง เว้นแต่เป็นสื่อสังคมในนามบุคคล</a:t>
            </a:r>
            <a:endParaRPr lang="en-US" sz="3000" dirty="0">
              <a:latin typeface="+mj-lt"/>
            </a:endParaRPr>
          </a:p>
          <a:p>
            <a:pPr marL="0" indent="0">
              <a:buNone/>
            </a:pPr>
            <a:r>
              <a:rPr lang="en-US" sz="3000" dirty="0">
                <a:latin typeface="+mj-lt"/>
              </a:rPr>
              <a:t>6. </a:t>
            </a:r>
            <a:r>
              <a:rPr lang="th-TH" sz="3000" dirty="0">
                <a:latin typeface="+mj-lt"/>
              </a:rPr>
              <a:t>ระมัดระวังข้อความที่ส่งผลกระทบต่อเด็ก สตรี หรือ ละเมิดสิทธิมนุษยชน</a:t>
            </a:r>
            <a:endParaRPr lang="en-US" sz="3000" dirty="0">
              <a:latin typeface="+mj-lt"/>
            </a:endParaRPr>
          </a:p>
          <a:p>
            <a:pPr marL="0" indent="0">
              <a:buNone/>
            </a:pPr>
            <a:r>
              <a:rPr lang="en-US" sz="3000" dirty="0">
                <a:latin typeface="+mj-lt"/>
              </a:rPr>
              <a:t>7. </a:t>
            </a:r>
            <a:r>
              <a:rPr lang="th-TH" sz="3000" dirty="0">
                <a:latin typeface="+mj-lt"/>
              </a:rPr>
              <a:t>ควรส่งข้อมูลข่าวสารเฉพาะบุคคลที่รู้จัก แสดงตัวตน ตำแหน่ง หน้าที่การงาน สถานะที่ชัดเจนเท่านั้น</a:t>
            </a:r>
            <a:endParaRPr lang="en-US" sz="30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886200"/>
            <a:ext cx="3810000" cy="25844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81C8AFE-828A-40E8-8BFA-E41AC4A70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940"/>
            <a:ext cx="10972800" cy="1508760"/>
          </a:xfrm>
        </p:spPr>
        <p:txBody>
          <a:bodyPr>
            <a:noAutofit/>
          </a:bodyPr>
          <a:lstStyle/>
          <a:p>
            <a:pPr algn="r"/>
            <a:r>
              <a:rPr lang="th-TH" sz="4800" dirty="0">
                <a:solidFill>
                  <a:schemeClr val="tx1"/>
                </a:solidFill>
              </a:rPr>
              <a:t>แนวปฏิบัติที่ดีในสังคมออนไลน์</a:t>
            </a:r>
            <a:r>
              <a:rPr lang="en-US" sz="4800" dirty="0">
                <a:solidFill>
                  <a:schemeClr val="tx1"/>
                </a:solidFill>
              </a:rPr>
              <a:t> :</a:t>
            </a:r>
            <a:r>
              <a:rPr lang="th-TH" sz="4800" dirty="0">
                <a:solidFill>
                  <a:schemeClr val="tx1"/>
                </a:solidFill>
              </a:rPr>
              <a:t> 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th-TH" sz="4800" dirty="0">
                <a:solidFill>
                  <a:schemeClr val="tx1"/>
                </a:solidFill>
              </a:rPr>
              <a:t>หลักการและแนวทางการใช้สื่อสังคมออนไลน์อย่างสร้างสรรค์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8B389F-4632-48F9-85A7-752284A5DF01}"/>
              </a:ext>
            </a:extLst>
          </p:cNvPr>
          <p:cNvSpPr/>
          <p:nvPr/>
        </p:nvSpPr>
        <p:spPr>
          <a:xfrm>
            <a:off x="9525000" y="6576060"/>
            <a:ext cx="243688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https://www.theodysseyonline.com/how-to-keep-secret</a:t>
            </a:r>
          </a:p>
        </p:txBody>
      </p:sp>
    </p:spTree>
    <p:extLst>
      <p:ext uri="{BB962C8B-B14F-4D97-AF65-F5344CB8AC3E}">
        <p14:creationId xmlns:p14="http://schemas.microsoft.com/office/powerpoint/2010/main" val="172472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162800" cy="4267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dirty="0">
                <a:latin typeface="+mj-lt"/>
              </a:rPr>
              <a:t>8. </a:t>
            </a:r>
            <a:r>
              <a:rPr lang="th-TH" sz="3000" dirty="0">
                <a:latin typeface="+mj-lt"/>
              </a:rPr>
              <a:t>ไม่ส่งข้อมูลที่เป็นข่าวลือ ข่าวไม่ปรากฎที่มา หรือเป็นเพียงการคาดเดา</a:t>
            </a:r>
            <a:endParaRPr lang="en-US" sz="3000" dirty="0">
              <a:latin typeface="+mj-lt"/>
            </a:endParaRPr>
          </a:p>
          <a:p>
            <a:pPr marL="0" indent="0">
              <a:buNone/>
            </a:pPr>
            <a:r>
              <a:rPr lang="en-US" sz="3000" dirty="0">
                <a:latin typeface="+mj-lt"/>
              </a:rPr>
              <a:t>9. </a:t>
            </a:r>
            <a:r>
              <a:rPr lang="th-TH" sz="3000" dirty="0">
                <a:latin typeface="+mj-lt"/>
              </a:rPr>
              <a:t>ระลึกไว้เสมอว่าการส่งต่อข้อความที่เป็นเท็จ หรือ ข้อความที่เจ้าของประสงค์กระจายข่าวสร้างความสับสน วุ่นวายในบ้านเมือง เท่ากับตกเป็นเครื่องมือของบุคคลเหล่านั้น</a:t>
            </a:r>
            <a:endParaRPr lang="en-US" sz="3000" dirty="0">
              <a:latin typeface="+mj-lt"/>
            </a:endParaRPr>
          </a:p>
          <a:p>
            <a:pPr marL="0" indent="0">
              <a:buNone/>
            </a:pPr>
            <a:r>
              <a:rPr lang="en-US" sz="3000" dirty="0">
                <a:latin typeface="+mj-lt"/>
              </a:rPr>
              <a:t>10. </a:t>
            </a:r>
            <a:r>
              <a:rPr lang="th-TH" sz="3000" dirty="0">
                <a:latin typeface="+mj-lt"/>
              </a:rPr>
              <a:t>ควรแสดงความรับผิดชอบ ด้วยการขอโทษ แสดงความเสียใจทันที เมื่อรู้ว่า มีการเผยแพร่ข้อมูลที่ผิดพลาดหรือกระทบต่อบุคคลอื่น</a:t>
            </a:r>
            <a:endParaRPr lang="en-US" sz="3000" dirty="0">
              <a:latin typeface="+mj-lt"/>
            </a:endParaRPr>
          </a:p>
          <a:p>
            <a:pPr marL="0" indent="0">
              <a:buNone/>
            </a:pPr>
            <a:r>
              <a:rPr lang="en-US" sz="3000" dirty="0">
                <a:latin typeface="+mj-lt"/>
              </a:rPr>
              <a:t>11. </a:t>
            </a:r>
            <a:r>
              <a:rPr lang="th-TH" sz="3000" dirty="0">
                <a:latin typeface="+mj-lt"/>
              </a:rPr>
              <a:t>กรณีการส่งต่อข้อความข่าวลือ หรือ ข่าวเท็จ ต้องแก้ไขข้อความนั้นโดยทันที หากสามารถตรวจสอบข้อเท็จจริงได้ พึงแสดงข้อเท็จจริงให้เป็นที่ประจักษ์</a:t>
            </a:r>
            <a:endParaRPr lang="en-US" sz="3000" dirty="0"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3A20B8-5C32-48A2-A109-A3D1BBA10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940"/>
            <a:ext cx="10972800" cy="1508760"/>
          </a:xfrm>
        </p:spPr>
        <p:txBody>
          <a:bodyPr>
            <a:noAutofit/>
          </a:bodyPr>
          <a:lstStyle/>
          <a:p>
            <a:pPr algn="r"/>
            <a:r>
              <a:rPr lang="th-TH" sz="4800" dirty="0">
                <a:solidFill>
                  <a:schemeClr val="tx1"/>
                </a:solidFill>
              </a:rPr>
              <a:t>แนวปฏิบัติที่ดีในสังคมออนไลน์</a:t>
            </a:r>
            <a:r>
              <a:rPr lang="en-US" sz="4800" dirty="0">
                <a:solidFill>
                  <a:schemeClr val="tx1"/>
                </a:solidFill>
              </a:rPr>
              <a:t> :</a:t>
            </a:r>
            <a:r>
              <a:rPr lang="th-TH" sz="4800" dirty="0">
                <a:solidFill>
                  <a:schemeClr val="tx1"/>
                </a:solidFill>
              </a:rPr>
              <a:t> 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th-TH" sz="4800" dirty="0">
                <a:solidFill>
                  <a:schemeClr val="tx1"/>
                </a:solidFill>
              </a:rPr>
              <a:t>หลักการและแนวทางการใช้สื่อสังคมออนไลน์อย่างสร้างสรรค์ 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B52A5D-F7E5-464F-8BB1-5C43BB28A4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851910"/>
            <a:ext cx="3657600" cy="2743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3E02E24-DDFE-4D8E-B1E8-56A21A3D94BE}"/>
              </a:ext>
            </a:extLst>
          </p:cNvPr>
          <p:cNvSpPr/>
          <p:nvPr/>
        </p:nvSpPr>
        <p:spPr>
          <a:xfrm>
            <a:off x="10611633" y="6566535"/>
            <a:ext cx="119936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http://jpninfo.com/4520</a:t>
            </a:r>
          </a:p>
        </p:txBody>
      </p:sp>
    </p:spTree>
    <p:extLst>
      <p:ext uri="{BB962C8B-B14F-4D97-AF65-F5344CB8AC3E}">
        <p14:creationId xmlns:p14="http://schemas.microsoft.com/office/powerpoint/2010/main" val="4254323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315EC-3EE7-4BD7-A8D2-13E8529ED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th-TH" sz="3900"/>
              <a:t>ผลกระทบและการป้องกันภัยจากการใช้</a:t>
            </a:r>
            <a:br>
              <a:rPr lang="en-US" sz="3900"/>
            </a:br>
            <a:r>
              <a:rPr lang="th-TH" sz="3900"/>
              <a:t>สื่อสังคมออนไลน์</a:t>
            </a:r>
            <a:endParaRPr lang="en-US" sz="39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9FA0D-4744-432F-8E8A-45CF51414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362200"/>
            <a:ext cx="7315200" cy="40233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th-TH" sz="2400" b="1" dirty="0">
                <a:solidFill>
                  <a:srgbClr val="00B0F0"/>
                </a:solidFill>
              </a:rPr>
              <a:t>ผลกระทบของเครือข่ายสังคมดิจิทัลในเชิงบวก 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h-TH" sz="2400" dirty="0"/>
              <a:t>   เป็นช่องทางในการนำเสนอผลงานของตัวเอง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h-TH" sz="2400" dirty="0"/>
              <a:t>  เป็นตัวกลางในการแบ่งปันข้อมูล และแลกเปลี่ยนข้อมูลต่างๆ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h-TH" sz="2400" dirty="0"/>
              <a:t>  เป็นสื่อกลางในการแสดงความคิดเห็นเกี่ยวกับเรื่องต่างๆ 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h-TH" sz="2400" dirty="0"/>
              <a:t>  เป็นเครือข่ายขนาดใหญ่ที่ทำให้เกิดการสร้างความสัมพันธ์จากเพื่อนสู่เพื่อนได้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h-TH" sz="2400" dirty="0"/>
              <a:t>  เป็นเครื่องมือที่มีประสิทธิภาพในการสื่อสารระหว่างทั้งผู้รับข้อมูลและผู้ส่งข้อมูล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h-TH" sz="2400" dirty="0"/>
              <a:t>  เป็นเครื่องมือที่ช่วยพัฒนาชุมชนในมิติต่างๆ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h-TH" sz="2400" dirty="0"/>
              <a:t>  เป็นสื่อกลางในการโฆษณา ประชาสัมพันธ์ สร้างกิจกรรม ลดต้นทุนในการทำการตลาด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h-TH" sz="2400" dirty="0"/>
              <a:t>  ช่วยประหยัดค่าใช้จ่ายในการติดต่อสื่อสารกับผู้อื่น ด้วยช่องที่สะดวกและรวดเร็ว</a:t>
            </a:r>
            <a:endParaRPr lang="en-US" sz="2400" dirty="0"/>
          </a:p>
        </p:txBody>
      </p:sp>
      <p:pic>
        <p:nvPicPr>
          <p:cNvPr id="3074" name="Picture 2" descr="Image result for impact">
            <a:extLst>
              <a:ext uri="{FF2B5EF4-FFF2-40B4-BE49-F238E27FC236}">
                <a16:creationId xmlns:a16="http://schemas.microsoft.com/office/drawing/2014/main" id="{EDC82EB7-D69F-4536-BE4C-45FAB4E051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2" r="35339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E338A6-6E54-4C6D-99A6-9B155B5E6224}"/>
              </a:ext>
            </a:extLst>
          </p:cNvPr>
          <p:cNvSpPr/>
          <p:nvPr/>
        </p:nvSpPr>
        <p:spPr>
          <a:xfrm>
            <a:off x="7552266" y="6642546"/>
            <a:ext cx="4191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https://www.inc.com/lolly-daskal/10-ways-you-can-make-an-impressive-impact-at-work.html</a:t>
            </a:r>
          </a:p>
        </p:txBody>
      </p:sp>
    </p:spTree>
    <p:extLst>
      <p:ext uri="{BB962C8B-B14F-4D97-AF65-F5344CB8AC3E}">
        <p14:creationId xmlns:p14="http://schemas.microsoft.com/office/powerpoint/2010/main" val="1625587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sz="4800" dirty="0">
                <a:solidFill>
                  <a:schemeClr val="tx1"/>
                </a:solidFill>
              </a:rPr>
              <a:t>แนวทางปฏิบัติเมื่อเกิดภัยจากสังคมออนไลน์</a:t>
            </a:r>
            <a:endParaRPr lang="en-US" sz="48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FEC9BF1-6CCF-4F33-9D82-8B07C71D22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0119931"/>
              </p:ext>
            </p:extLst>
          </p:nvPr>
        </p:nvGraphicFramePr>
        <p:xfrm>
          <a:off x="1676400" y="2084832"/>
          <a:ext cx="8915400" cy="439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88257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81F1D-94A0-41FA-8764-3D2FAD261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0" y="685800"/>
            <a:ext cx="4191000" cy="1499616"/>
          </a:xfrm>
        </p:spPr>
        <p:txBody>
          <a:bodyPr/>
          <a:lstStyle/>
          <a:p>
            <a:pPr algn="r"/>
            <a:r>
              <a:rPr lang="th-TH" sz="4800" dirty="0">
                <a:solidFill>
                  <a:schemeClr val="tx1"/>
                </a:solidFill>
              </a:rPr>
              <a:t>แนวทางปฏิบัติเมื่อเกิดภัยจากสังคมออนไลน์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4" name="Picture 2" descr="cyberbullying-06.jpg#asset:921">
            <a:extLst>
              <a:ext uri="{FF2B5EF4-FFF2-40B4-BE49-F238E27FC236}">
                <a16:creationId xmlns:a16="http://schemas.microsoft.com/office/drawing/2014/main" id="{962B00DC-CE0C-4570-BA75-ADAE540E0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8125"/>
            <a:ext cx="6400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6827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h-TH" sz="4800" dirty="0">
                <a:solidFill>
                  <a:schemeClr val="tx1"/>
                </a:solidFill>
              </a:rPr>
              <a:t>กรณีศึกษาการกลั่นแกล้งบนสื่อสังคมออนไลน์</a:t>
            </a:r>
            <a:r>
              <a:rPr lang="en-US" sz="4800" dirty="0">
                <a:solidFill>
                  <a:schemeClr val="tx1"/>
                </a:solidFill>
              </a:rPr>
              <a:t> :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th-TH" sz="4800" dirty="0">
                <a:solidFill>
                  <a:srgbClr val="0070C0"/>
                </a:solidFill>
              </a:rPr>
              <a:t>กรณีศึกษา เรื่อง </a:t>
            </a:r>
            <a:r>
              <a:rPr lang="en-US" sz="4800" dirty="0">
                <a:solidFill>
                  <a:srgbClr val="0070C0"/>
                </a:solidFill>
              </a:rPr>
              <a:t>Amanda Todd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10439400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+mj-lt"/>
              </a:rPr>
              <a:t>Amanda Todd </a:t>
            </a:r>
          </a:p>
          <a:p>
            <a:pPr algn="thaiDi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th-TH" sz="3200" dirty="0"/>
              <a:t>เด็กสาวชาวแคนาดาวัย </a:t>
            </a:r>
            <a:r>
              <a:rPr lang="en-US" sz="3200" dirty="0">
                <a:latin typeface="+mj-lt"/>
              </a:rPr>
              <a:t>15</a:t>
            </a:r>
            <a:r>
              <a:rPr lang="en-US" sz="3200" dirty="0"/>
              <a:t> </a:t>
            </a:r>
            <a:r>
              <a:rPr lang="th-TH" sz="3200" dirty="0"/>
              <a:t>ปี ที่โด่งดังไปทั่วโลกจากการเล่นเว็บแคม แล้วถูกชายคนหนึ่งใช้คารมเกลี้ยกล่อมให้เธอเปลือยหน้าอกโชว์ โดยแคปเจอร์ภาพอกอันเปลือยเปล่าของเธอเก็บไว้ ก่อนเผยแพร่ในเฟซบุ๊ก ไม่ว่าเธอย้ายที่อยู่หรือโรงเรียนหนีกี่ครั้ง เขาก็ตามไปเผยแพร่ภาพนั้นให้กับเพื่อนในโรงเรียนใหม่ จนเธอไม่มีใครคบ </a:t>
            </a:r>
            <a:endParaRPr lang="en-US" sz="3200" dirty="0"/>
          </a:p>
          <a:p>
            <a:pPr algn="thaiDi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th-TH" sz="3200" dirty="0"/>
              <a:t>ซ้ำร้ายความอ่อนแอทางจิตใจทำให้อแมนด้าเผลอไปมีความสัมพันธ์กับเพื่อนชายที่มีแฟนแล้ว จึงทำให้คนรอบตัวยิ่งทวีความเกลียดชังเธอเข้าไปใหญ่ </a:t>
            </a:r>
            <a:endParaRPr lang="en-US" sz="3200" dirty="0"/>
          </a:p>
          <a:p>
            <a:pPr algn="thaiDi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th-TH" sz="3200" dirty="0"/>
              <a:t>เธอตัดสินใจกินน้ำยาฟอกขาวฆ่าตัวตาย โชคดีที่ช่วยชีวิตได้ทัน</a:t>
            </a:r>
            <a:endParaRPr lang="en-US" sz="3200" dirty="0"/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67874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4942"/>
            <a:ext cx="10515600" cy="4422058"/>
          </a:xfrm>
        </p:spPr>
        <p:txBody>
          <a:bodyPr>
            <a:noAutofit/>
          </a:bodyPr>
          <a:lstStyle/>
          <a:p>
            <a:pPr algn="thaiDi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th-TH" sz="3200" dirty="0"/>
              <a:t> </a:t>
            </a:r>
            <a:r>
              <a:rPr lang="th-TH" sz="3200" dirty="0">
                <a:latin typeface="+mj-lt"/>
              </a:rPr>
              <a:t>แทนที่เพื่อนจะสงสารกลับยิ่งโหดร้าย โพสต์ข้อความเกลียดชังเธอรุนแรงกว่าเดิม ด่าว่า ‘สมควรตายแล้ว</a:t>
            </a:r>
            <a:r>
              <a:rPr lang="en-US" sz="3200" dirty="0">
                <a:latin typeface="+mj-lt"/>
              </a:rPr>
              <a:t>, </a:t>
            </a:r>
            <a:r>
              <a:rPr lang="th-TH" sz="3200" dirty="0">
                <a:latin typeface="+mj-lt"/>
              </a:rPr>
              <a:t>ตายซะดีกว่าอยู่</a:t>
            </a:r>
            <a:r>
              <a:rPr lang="en-US" sz="3200" dirty="0">
                <a:latin typeface="+mj-lt"/>
              </a:rPr>
              <a:t>, </a:t>
            </a:r>
            <a:r>
              <a:rPr lang="th-TH" sz="3200" dirty="0">
                <a:latin typeface="+mj-lt"/>
              </a:rPr>
              <a:t>ทำไมไม่ตาย ๆ ไป’ หนำซ้ำยังแชร์ภาพน้ำยาฟอกขาวแนะนำให้เธอดื่ม แท็กเธอบนเฟซบุ๊กทุกครั้ง เพื่อช่วยให้ฆ่าตัวตายสำเร็จ </a:t>
            </a:r>
          </a:p>
          <a:p>
            <a:pPr algn="thaiDi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th-TH" sz="3200" dirty="0">
                <a:latin typeface="+mj-lt"/>
              </a:rPr>
              <a:t> ในที่สุดเธอรับแรงกดดันจากสังคม และถูกกลั่นแกล้งรังควานโดยไม่สิ้นสุดไม่ไหว จึงทำคลิประบายทุกข์ ระบายความในใจ ความเจ็บปวดที่ถูกแกล้ง ก่อนจะผูกคอตายในวันที่ </a:t>
            </a:r>
            <a:r>
              <a:rPr lang="en-US" sz="3200" dirty="0">
                <a:latin typeface="+mj-lt"/>
              </a:rPr>
              <a:t>10 </a:t>
            </a:r>
            <a:r>
              <a:rPr lang="th-TH" sz="3200" dirty="0">
                <a:latin typeface="+mj-lt"/>
              </a:rPr>
              <a:t>ตุลาคม </a:t>
            </a:r>
            <a:r>
              <a:rPr lang="en-US" sz="3200" dirty="0">
                <a:latin typeface="+mj-lt"/>
              </a:rPr>
              <a:t>2012</a:t>
            </a:r>
          </a:p>
          <a:p>
            <a:pPr marL="0" indent="0" algn="r">
              <a:buNone/>
            </a:pPr>
            <a:r>
              <a:rPr lang="th-TH" sz="2400" dirty="0">
                <a:latin typeface="+mj-lt"/>
              </a:rPr>
              <a:t>ที่มา : </a:t>
            </a:r>
            <a:r>
              <a:rPr lang="en-US" sz="2400" dirty="0">
                <a:latin typeface="+mj-lt"/>
              </a:rPr>
              <a:t>www.dek-d.com</a:t>
            </a:r>
          </a:p>
          <a:p>
            <a:endParaRPr lang="en-US" sz="40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0845AF-47CD-428C-AD1D-13BC1E33C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pPr algn="r"/>
            <a:r>
              <a:rPr lang="th-TH" sz="4800" dirty="0">
                <a:solidFill>
                  <a:schemeClr val="tx1"/>
                </a:solidFill>
              </a:rPr>
              <a:t>กรณีศึกษาการกลั่นแกล้งบนสื่อสังคมออนไลน์</a:t>
            </a:r>
            <a:r>
              <a:rPr lang="en-US" sz="4800" dirty="0">
                <a:solidFill>
                  <a:schemeClr val="tx1"/>
                </a:solidFill>
              </a:rPr>
              <a:t> :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th-TH" sz="4800" dirty="0">
                <a:solidFill>
                  <a:srgbClr val="0070C0"/>
                </a:solidFill>
              </a:rPr>
              <a:t>กรณีศึกษา เรื่อง </a:t>
            </a:r>
            <a:r>
              <a:rPr lang="en-US" sz="4800" dirty="0">
                <a:solidFill>
                  <a:srgbClr val="0070C0"/>
                </a:solidFill>
              </a:rPr>
              <a:t>Amanda Todd (</a:t>
            </a:r>
            <a:r>
              <a:rPr lang="th-TH" sz="4800" dirty="0">
                <a:solidFill>
                  <a:srgbClr val="0070C0"/>
                </a:solidFill>
              </a:rPr>
              <a:t>ต่อ</a:t>
            </a:r>
            <a:r>
              <a:rPr lang="en-US" sz="4800" dirty="0">
                <a:solidFill>
                  <a:srgbClr val="0070C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14887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h-TH" sz="4800" dirty="0">
                <a:solidFill>
                  <a:schemeClr val="tx1"/>
                </a:solidFill>
              </a:rPr>
              <a:t>กรณีศึกษาการกลั่นแกล้งบนสื่อสังคมออนไลน์</a:t>
            </a:r>
            <a:r>
              <a:rPr lang="en-US" sz="4800" dirty="0">
                <a:solidFill>
                  <a:schemeClr val="tx1"/>
                </a:solidFill>
              </a:rPr>
              <a:t> :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th-TH" sz="4800" dirty="0">
                <a:solidFill>
                  <a:srgbClr val="0070C0"/>
                </a:solidFill>
              </a:rPr>
              <a:t>กรณีศึกษา เรื่อง โทวอนนา ฮัลตัน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11680"/>
            <a:ext cx="11201400" cy="4206240"/>
          </a:xfrm>
        </p:spPr>
        <p:txBody>
          <a:bodyPr>
            <a:noAutofit/>
          </a:bodyPr>
          <a:lstStyle/>
          <a:p>
            <a:pPr algn="thaiDi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</a:rPr>
              <a:t> </a:t>
            </a:r>
            <a:r>
              <a:rPr lang="th-TH" sz="3200" dirty="0">
                <a:latin typeface="+mj-lt"/>
              </a:rPr>
              <a:t>เมื่อวันที่ </a:t>
            </a:r>
            <a:r>
              <a:rPr lang="en-US" sz="3200" dirty="0">
                <a:latin typeface="+mj-lt"/>
              </a:rPr>
              <a:t>10 </a:t>
            </a:r>
            <a:r>
              <a:rPr lang="th-TH" sz="3200" dirty="0">
                <a:latin typeface="+mj-lt"/>
              </a:rPr>
              <a:t>มิ.ย. สำนักข่าวต่างประเทศได้เผยแพร่อีกหนึ่งเรื่องราวสุดสลดใจในยุคอินเทอร์เน็ตครองเมือง </a:t>
            </a:r>
            <a:endParaRPr lang="en-US" sz="3200" dirty="0">
              <a:latin typeface="+mj-lt"/>
            </a:endParaRPr>
          </a:p>
          <a:p>
            <a:pPr algn="thaiDi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</a:rPr>
              <a:t> </a:t>
            </a:r>
            <a:r>
              <a:rPr lang="th-TH" sz="3200" dirty="0">
                <a:latin typeface="+mj-lt"/>
              </a:rPr>
              <a:t>โทวอนนา ฮัลตัน เด็กสาวชาวฟลอริดาวัย </a:t>
            </a:r>
            <a:r>
              <a:rPr lang="en-US" sz="3200" dirty="0">
                <a:latin typeface="+mj-lt"/>
              </a:rPr>
              <a:t>15 </a:t>
            </a:r>
            <a:r>
              <a:rPr lang="th-TH" sz="3200" dirty="0">
                <a:latin typeface="+mj-lt"/>
              </a:rPr>
              <a:t>ปี ได้แอบหยิบปืนมายิงฆ่าตัวตายภายในบ้านพัก หลังรับไม่ได้ที่เพื่อนแอบถ่ายภาพเปลือยขณะอาบน้ำไปเผยแพร่บนโซเชียลมีเดียจนถูกคนแชร์กระจายไปทั่ว </a:t>
            </a:r>
            <a:endParaRPr lang="en-US" sz="3200" dirty="0">
              <a:latin typeface="+mj-lt"/>
            </a:endParaRPr>
          </a:p>
          <a:p>
            <a:pPr algn="thaiDi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</a:rPr>
              <a:t> </a:t>
            </a:r>
            <a:r>
              <a:rPr lang="th-TH" sz="3200" dirty="0">
                <a:latin typeface="+mj-lt"/>
              </a:rPr>
              <a:t>เรื่องราวเกิดขึ้นเมื่อวันอาทิตย์ที่ </a:t>
            </a:r>
            <a:r>
              <a:rPr lang="en-US" sz="3200" dirty="0">
                <a:latin typeface="+mj-lt"/>
              </a:rPr>
              <a:t>5 </a:t>
            </a:r>
            <a:r>
              <a:rPr lang="th-TH" sz="3200" dirty="0">
                <a:latin typeface="+mj-lt"/>
              </a:rPr>
              <a:t>มิ.ย. คลิปวิดีโอเปลือยขณะอาบน้ำของฮัลตันถูกเผยแพร่ผ่านแอพพลิเคชั่น </a:t>
            </a:r>
            <a:r>
              <a:rPr lang="en-US" sz="3200" dirty="0">
                <a:latin typeface="+mj-lt"/>
              </a:rPr>
              <a:t>Snapchat </a:t>
            </a:r>
            <a:r>
              <a:rPr lang="th-TH" sz="3200" dirty="0">
                <a:latin typeface="+mj-lt"/>
              </a:rPr>
              <a:t>ก่อนจะถูกเพื่อนคนอื่นแชร์ต่อกระจายไปทั้งบน </a:t>
            </a:r>
            <a:r>
              <a:rPr lang="en-US" sz="3200" dirty="0">
                <a:latin typeface="+mj-lt"/>
              </a:rPr>
              <a:t>Twitter </a:t>
            </a:r>
            <a:r>
              <a:rPr lang="th-TH" sz="3200" dirty="0">
                <a:latin typeface="+mj-lt"/>
              </a:rPr>
              <a:t>และ </a:t>
            </a:r>
            <a:r>
              <a:rPr lang="en-US" sz="3200" dirty="0">
                <a:latin typeface="+mj-lt"/>
              </a:rPr>
              <a:t>Facebook </a:t>
            </a:r>
            <a:r>
              <a:rPr lang="th-TH" sz="3200" dirty="0">
                <a:latin typeface="+mj-lt"/>
              </a:rPr>
              <a:t>ในช่วงเช้าวันนั้นจนสร้างความอับอายให้ฮัลตันอย่างมาก กระทั่งเธอแอบหยิบปืนพกในบ้านไปยิงฆ่าตัวตายในห้องน้ำ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4407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h-TH" sz="4800" dirty="0">
                <a:solidFill>
                  <a:schemeClr val="tx1"/>
                </a:solidFill>
              </a:rPr>
              <a:t>กรณีศึกษาการกลั่นแกล้งบนสื่อสังคมออนไลน์</a:t>
            </a:r>
            <a:r>
              <a:rPr lang="en-US" sz="4800" dirty="0">
                <a:solidFill>
                  <a:schemeClr val="tx1"/>
                </a:solidFill>
              </a:rPr>
              <a:t> :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th-TH" sz="4800" dirty="0">
                <a:solidFill>
                  <a:srgbClr val="0070C0"/>
                </a:solidFill>
              </a:rPr>
              <a:t>กรณีศึกษา เรื่อง โทวอนนา ฮัลตัน </a:t>
            </a:r>
            <a:r>
              <a:rPr lang="en-US" sz="4800" dirty="0">
                <a:solidFill>
                  <a:srgbClr val="0070C0"/>
                </a:solidFill>
              </a:rPr>
              <a:t>(</a:t>
            </a:r>
            <a:r>
              <a:rPr lang="th-TH" sz="4800" dirty="0">
                <a:solidFill>
                  <a:srgbClr val="0070C0"/>
                </a:solidFill>
              </a:rPr>
              <a:t>ต่อ</a:t>
            </a:r>
            <a:r>
              <a:rPr lang="en-US" sz="48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84832"/>
            <a:ext cx="10744200" cy="4206240"/>
          </a:xfrm>
        </p:spPr>
        <p:txBody>
          <a:bodyPr>
            <a:noAutofit/>
          </a:bodyPr>
          <a:lstStyle/>
          <a:p>
            <a:pPr algn="thaiDi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th-TH" sz="3200" dirty="0"/>
              <a:t>แม่ของโทวอนนาเปิดเผยว่าเธอรู้สึกได้ว่าลูกสาวแปลกๆ ไปในเช้าวันนั้น จนกระทั่งเธอ</a:t>
            </a:r>
            <a:br>
              <a:rPr lang="en-US" sz="3200" dirty="0"/>
            </a:br>
            <a:r>
              <a:rPr lang="th-TH" sz="3200" dirty="0"/>
              <a:t>เริ่มผิดสังเกตเมื่อประตูห้องน้ำล็อคและไม่มีเสียงตอบจากภายใน </a:t>
            </a:r>
            <a:endParaRPr lang="en-US" sz="3200" dirty="0"/>
          </a:p>
          <a:p>
            <a:pPr algn="thaiDi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th-TH" sz="3200" dirty="0"/>
              <a:t>เมื่อเธอพังประตูเข้าไปก็พบร่างไร้วิญญาณของลูกสาวนอนแน่นิ่งจมกองเลือดอยู่ เธอพยายามทุกอย่างเพื่อให้ลูกสาวฟื้นขึ้นแต่ก็ไม่เป็นผล ลูกสาวเธอตายแล้ว</a:t>
            </a:r>
            <a:endParaRPr lang="en-US" sz="3200" dirty="0"/>
          </a:p>
          <a:p>
            <a:pPr marL="0" indent="0" algn="r">
              <a:buClr>
                <a:srgbClr val="C00000"/>
              </a:buClr>
              <a:buNone/>
            </a:pPr>
            <a:r>
              <a:rPr lang="th-TH" sz="2400" dirty="0">
                <a:latin typeface="+mj-lt"/>
              </a:rPr>
              <a:t>ที่มา :</a:t>
            </a:r>
            <a:r>
              <a:rPr lang="en-US" sz="2400" dirty="0">
                <a:latin typeface="+mj-lt"/>
              </a:rPr>
              <a:t> www.posttoday.com</a:t>
            </a:r>
          </a:p>
        </p:txBody>
      </p:sp>
    </p:spTree>
    <p:extLst>
      <p:ext uri="{BB962C8B-B14F-4D97-AF65-F5344CB8AC3E}">
        <p14:creationId xmlns:p14="http://schemas.microsoft.com/office/powerpoint/2010/main" val="17556700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h-TH" sz="4800" dirty="0">
                <a:solidFill>
                  <a:schemeClr val="tx1"/>
                </a:solidFill>
              </a:rPr>
              <a:t>กรณีศึกษาการกลั่นแกล้งบนสื่อสังคมออนไลน์</a:t>
            </a:r>
            <a:r>
              <a:rPr lang="en-US" sz="4800" dirty="0">
                <a:solidFill>
                  <a:schemeClr val="tx1"/>
                </a:solidFill>
              </a:rPr>
              <a:t> :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th-TH" sz="4800" dirty="0">
                <a:solidFill>
                  <a:srgbClr val="0070C0"/>
                </a:solidFill>
              </a:rPr>
              <a:t>กรณีศึกษา เรื่อง </a:t>
            </a:r>
            <a:r>
              <a:rPr lang="en-US" sz="4800" dirty="0">
                <a:solidFill>
                  <a:srgbClr val="0070C0"/>
                </a:solidFill>
              </a:rPr>
              <a:t>Megan Meier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11680"/>
            <a:ext cx="10591799" cy="4206240"/>
          </a:xfrm>
        </p:spPr>
        <p:txBody>
          <a:bodyPr>
            <a:noAutofit/>
          </a:bodyPr>
          <a:lstStyle/>
          <a:p>
            <a:pPr algn="thaiDi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th-TH" sz="3200" dirty="0">
                <a:latin typeface="+mj-lt"/>
              </a:rPr>
              <a:t> </a:t>
            </a:r>
            <a:r>
              <a:rPr lang="en-US" sz="3200" dirty="0">
                <a:latin typeface="+mj-lt"/>
              </a:rPr>
              <a:t>Megan Meier </a:t>
            </a:r>
            <a:r>
              <a:rPr lang="th-TH" sz="3200" dirty="0">
                <a:latin typeface="+mj-lt"/>
              </a:rPr>
              <a:t>เป็นเด็กอายุ </a:t>
            </a:r>
            <a:r>
              <a:rPr lang="en-US" sz="3200" dirty="0">
                <a:latin typeface="+mj-lt"/>
              </a:rPr>
              <a:t>14 </a:t>
            </a:r>
            <a:r>
              <a:rPr lang="th-TH" sz="3200" dirty="0">
                <a:latin typeface="+mj-lt"/>
              </a:rPr>
              <a:t>ที่ผูกมิตรกับเพื่อนชายชื่อ </a:t>
            </a:r>
            <a:r>
              <a:rPr lang="en-US" sz="3200" dirty="0">
                <a:latin typeface="+mj-lt"/>
              </a:rPr>
              <a:t>Josh Evans </a:t>
            </a:r>
            <a:r>
              <a:rPr lang="th-TH" sz="3200" dirty="0">
                <a:latin typeface="+mj-lt"/>
              </a:rPr>
              <a:t>ทาง </a:t>
            </a:r>
            <a:r>
              <a:rPr lang="en-US" sz="3200" dirty="0" err="1">
                <a:latin typeface="+mj-lt"/>
              </a:rPr>
              <a:t>MySpace</a:t>
            </a:r>
            <a:r>
              <a:rPr lang="en-US" sz="3200" dirty="0">
                <a:latin typeface="+mj-lt"/>
              </a:rPr>
              <a:t> </a:t>
            </a:r>
            <a:r>
              <a:rPr lang="th-TH" sz="3200" dirty="0">
                <a:latin typeface="+mj-lt"/>
              </a:rPr>
              <a:t>โดยไม่เคยพบกันมาก่อน  </a:t>
            </a:r>
          </a:p>
          <a:p>
            <a:pPr algn="thaiDi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th-TH" sz="3200" dirty="0">
                <a:latin typeface="+mj-lt"/>
              </a:rPr>
              <a:t> ภายหลังเพื่อนชายคนนี้ได้เปลี่ยนท่าทีจากที่เคยเป็นมิตร ให้กำลังใจ ชมเชย </a:t>
            </a:r>
            <a:r>
              <a:rPr lang="en-US" sz="3200" dirty="0">
                <a:latin typeface="+mj-lt"/>
              </a:rPr>
              <a:t>Megan </a:t>
            </a:r>
            <a:r>
              <a:rPr lang="th-TH" sz="3200" dirty="0">
                <a:latin typeface="+mj-lt"/>
              </a:rPr>
              <a:t>กลับเปลี่ยนเป็นรำคาญ ส่งข้อความมาด่าทอ และไล่ให้ไปตาย สุดท้าย </a:t>
            </a:r>
            <a:r>
              <a:rPr lang="en-US" sz="3200" dirty="0">
                <a:latin typeface="+mj-lt"/>
              </a:rPr>
              <a:t>Megan </a:t>
            </a:r>
            <a:r>
              <a:rPr lang="th-TH" sz="3200" dirty="0">
                <a:latin typeface="+mj-lt"/>
              </a:rPr>
              <a:t>ก็ตัดสินใจฆ่าตัวตายจริงๆ </a:t>
            </a:r>
          </a:p>
          <a:p>
            <a:pPr algn="thaiDi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th-TH" sz="3200" dirty="0">
                <a:latin typeface="+mj-lt"/>
              </a:rPr>
              <a:t> โดยกรณีนี้ถูกเปิดเผยภายหลังว่า </a:t>
            </a:r>
            <a:r>
              <a:rPr lang="en-US" sz="3200" dirty="0">
                <a:latin typeface="+mj-lt"/>
              </a:rPr>
              <a:t>Josh Evans </a:t>
            </a:r>
            <a:r>
              <a:rPr lang="th-TH" sz="3200" dirty="0">
                <a:latin typeface="+mj-lt"/>
              </a:rPr>
              <a:t>เป็นแอคเคานท์ปลอมที่ถูกสร้างขึ้นมาโดยแม่ของคนร่วมชั้นกับ </a:t>
            </a:r>
            <a:r>
              <a:rPr lang="en-US" sz="3200" dirty="0">
                <a:latin typeface="+mj-lt"/>
              </a:rPr>
              <a:t>Megan </a:t>
            </a:r>
            <a:r>
              <a:rPr lang="th-TH" sz="3200" dirty="0">
                <a:latin typeface="+mj-lt"/>
              </a:rPr>
              <a:t>โดยมีเจตนาเอาไว้หลอกหาข้อมูลของ </a:t>
            </a:r>
            <a:r>
              <a:rPr lang="en-US" sz="3200" dirty="0">
                <a:latin typeface="+mj-lt"/>
              </a:rPr>
              <a:t>Megan </a:t>
            </a:r>
            <a:r>
              <a:rPr lang="th-TH" sz="3200" dirty="0">
                <a:latin typeface="+mj-lt"/>
              </a:rPr>
              <a:t>เพื่อเอาไปใช้รังแกกันภายหลัง</a:t>
            </a:r>
            <a:endParaRPr lang="en-US" sz="3200" dirty="0">
              <a:latin typeface="+mj-lt"/>
            </a:endParaRPr>
          </a:p>
          <a:p>
            <a:pPr marL="0" indent="0" algn="r">
              <a:buClr>
                <a:srgbClr val="C00000"/>
              </a:buClr>
              <a:buNone/>
            </a:pPr>
            <a:r>
              <a:rPr lang="th-TH" sz="2400" dirty="0">
                <a:latin typeface="+mj-lt"/>
              </a:rPr>
              <a:t>ที่มา : </a:t>
            </a:r>
            <a:r>
              <a:rPr lang="en-US" sz="2400" dirty="0">
                <a:latin typeface="+mj-lt"/>
              </a:rPr>
              <a:t>en.wikipedia.org</a:t>
            </a:r>
          </a:p>
          <a:p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8658268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dirty="0">
                <a:solidFill>
                  <a:schemeClr val="tx1"/>
                </a:solidFill>
              </a:rPr>
              <a:t>สรุป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304800"/>
            <a:ext cx="6477000" cy="6248400"/>
          </a:xfrm>
        </p:spPr>
        <p:txBody>
          <a:bodyPr>
            <a:noAutofit/>
          </a:bodyPr>
          <a:lstStyle/>
          <a:p>
            <a:pPr algn="thaiDi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th-TH" sz="3200" dirty="0">
                <a:latin typeface="+mj-lt"/>
              </a:rPr>
              <a:t> สังคมออนไลน์เป็นสังคมที่ไม่สามารถมองเห็นซึ่งกันและกันจึงมีทั้งคนดีและคนร้าย </a:t>
            </a:r>
          </a:p>
          <a:p>
            <a:pPr algn="thaiDi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th-TH" sz="3200" dirty="0">
                <a:latin typeface="+mj-lt"/>
              </a:rPr>
              <a:t> ปัจจุบันจึงมีกลุ่มคนที่ได้รับอิทธิพลด้านลบจากสื่อสังคมออนไลน์ ทั้งต่อชีวิตประจำวันและความสัมพันธ์ของคนในสังคมอย่างชัดเจนมากยิ่งขึ้นจนกลายเป็นประเด็นทางสังคม </a:t>
            </a:r>
          </a:p>
          <a:p>
            <a:pPr algn="thaiDi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th-TH" sz="3200" dirty="0">
                <a:latin typeface="+mj-lt"/>
              </a:rPr>
              <a:t> ภัยจากสังคมออนไลน์สามารถแบ่งออกเป็น 2 ลักษณะ ได้แก่ ภัยที่เกิดกับบุคคลและภัยที่เกิดกับเครื่องคอมพิวเตอร์หรืออุปกรณ์ต่างๆ </a:t>
            </a:r>
          </a:p>
          <a:p>
            <a:pPr algn="thaiDi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th-TH" sz="3200" dirty="0">
                <a:latin typeface="+mj-lt"/>
              </a:rPr>
              <a:t> ในฐานะผู้ใช้สังคมออนไลน์ นักศึกษาควรจะตระหนัก มีความรู้ความเข้าใจ เพื่อสามารถปกป้องตนเองและดูแลคนรอบข้างให้รอดพ้นจากภัยคุกคามที่เกิดจากสังคมออนไลน์ได้</a:t>
            </a:r>
            <a:endParaRPr lang="en-US" sz="3200" dirty="0">
              <a:latin typeface="+mj-lt"/>
            </a:endParaRP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</p:txBody>
      </p:sp>
      <p:pic>
        <p:nvPicPr>
          <p:cNvPr id="5" name="Picture 2" descr="https://blogging.com/wp-content/uploads/2017/09/Cyber-bullying-02.jpg">
            <a:extLst>
              <a:ext uri="{FF2B5EF4-FFF2-40B4-BE49-F238E27FC236}">
                <a16:creationId xmlns:a16="http://schemas.microsoft.com/office/drawing/2014/main" id="{6CAD08CB-1AD2-4283-9BF0-AC802DBAB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78" y="3124200"/>
            <a:ext cx="4343400" cy="290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10BEB8-78A0-48BD-A412-459D27755943}"/>
              </a:ext>
            </a:extLst>
          </p:cNvPr>
          <p:cNvSpPr/>
          <p:nvPr/>
        </p:nvSpPr>
        <p:spPr>
          <a:xfrm>
            <a:off x="2895600" y="5916905"/>
            <a:ext cx="170271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https://blogging.com/cyberbullying/</a:t>
            </a:r>
          </a:p>
        </p:txBody>
      </p:sp>
    </p:spTree>
    <p:extLst>
      <p:ext uri="{BB962C8B-B14F-4D97-AF65-F5344CB8AC3E}">
        <p14:creationId xmlns:p14="http://schemas.microsoft.com/office/powerpoint/2010/main" val="3852382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315EC-3EE7-4BD7-A8D2-13E8529ED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pPr algn="r"/>
            <a:r>
              <a:rPr lang="th-TH" dirty="0"/>
              <a:t>ผลกระทบและการป้องกันภัยจากการใช้</a:t>
            </a:r>
            <a:br>
              <a:rPr lang="en-US" dirty="0"/>
            </a:br>
            <a:r>
              <a:rPr lang="th-TH" dirty="0"/>
              <a:t>สื่อสังคมออนไลน์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9BFFB04-023D-446E-B95B-C0D953325E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" r="-1" b="-1"/>
          <a:stretch/>
        </p:blipFill>
        <p:spPr bwMode="auto">
          <a:xfrm>
            <a:off x="304800" y="2514600"/>
            <a:ext cx="3149870" cy="34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9FA0D-4744-432F-8E8A-45CF51414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6595" y="2103882"/>
            <a:ext cx="8364797" cy="402336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th-TH" sz="2800" b="1" dirty="0">
                <a:solidFill>
                  <a:srgbClr val="C00000"/>
                </a:solidFill>
              </a:rPr>
              <a:t>ผลกระทบของเครือข่ายสังคมดิจิทัลในเชิงลบ</a:t>
            </a:r>
          </a:p>
          <a:p>
            <a:pPr lvl="2" algn="thaiDi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h-TH" sz="2800" dirty="0"/>
              <a:t>  เป็นช่องทางที่เปิดโอกาสให้ผู้ไม่ประสงค์ดีเข้ามาละเมิดลิขสิทธิ์ ขโมยผลงาน หรือถูกแอบอ้างได้ง่าย </a:t>
            </a:r>
          </a:p>
          <a:p>
            <a:pPr lvl="2" algn="thaiDi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h-TH" sz="2800" dirty="0"/>
              <a:t>  เป็นช่องทางที่ทำให้ผู้ใช้เข้าไปใช้งานได้ง่ายและสะดวกทำให้ผู้ใช้มีโอกาสที่จะหมกมุ่นกับการเข้าร่วมเครือข่ายสังคมออนไลน์มากเกินไป อาจส่งผลเสียต่อสุขภาพ เสียเวลาในการทำงาน ตลอดจนความสัมพันธ์ทางสังคมกับคนใกล้ชิดได้</a:t>
            </a:r>
            <a:endParaRPr lang="en-US" sz="2800" dirty="0"/>
          </a:p>
          <a:p>
            <a:pPr lvl="2" algn="thaiDi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h-TH" sz="2800" dirty="0"/>
              <a:t>  เป็นช่องทางที่สามารถวิพากษ์วิจารณ์กระแสสังคมในเรื่องเชิงไม่สร้างสรรค์ซึ่งนำมาสู่การพิพาทในสังคมระดับกว้างได้ </a:t>
            </a:r>
          </a:p>
          <a:p>
            <a:pPr lvl="2" algn="thaiDi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h-TH" sz="2800" dirty="0"/>
              <a:t>  เป็นภัยคุกคามจากเครือข่ายสังคมออนไลน์ในรูปแบบต่างๆ </a:t>
            </a:r>
          </a:p>
          <a:p>
            <a:pPr lvl="2" algn="thaiDi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h-TH" sz="2800" dirty="0"/>
              <a:t>  เป็นช่องทางที่สามารถเผยแพร่ข้อมูลที่บิดเบือนได้ง่าย ทำให้เป็นภัยคุกคามด้านต่าง ๆ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B30631-DB9F-4B8F-8C06-A2B7318AC740}"/>
              </a:ext>
            </a:extLst>
          </p:cNvPr>
          <p:cNvSpPr/>
          <p:nvPr/>
        </p:nvSpPr>
        <p:spPr>
          <a:xfrm>
            <a:off x="152400" y="6272784"/>
            <a:ext cx="3901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http://www.impacthosting.co.uk/impact/</a:t>
            </a:r>
          </a:p>
        </p:txBody>
      </p:sp>
    </p:spTree>
    <p:extLst>
      <p:ext uri="{BB962C8B-B14F-4D97-AF65-F5344CB8AC3E}">
        <p14:creationId xmlns:p14="http://schemas.microsoft.com/office/powerpoint/2010/main" val="2478244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sz="4800" dirty="0">
                <a:solidFill>
                  <a:schemeClr val="tx1"/>
                </a:solidFill>
              </a:rPr>
              <a:t>การป้องกันภัยจากสังคมออนไลน์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91023"/>
            <a:ext cx="7086600" cy="431292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3200" dirty="0">
                <a:latin typeface="+mj-lt"/>
              </a:rPr>
              <a:t>1. </a:t>
            </a:r>
            <a:r>
              <a:rPr lang="th-TH" sz="3200" dirty="0">
                <a:latin typeface="+mj-lt"/>
              </a:rPr>
              <a:t>การสร้างความตระหนักถึงมารยาทในการสื่อสารกับบุคคลอื่น</a:t>
            </a:r>
            <a:endParaRPr lang="en-US" sz="3200" dirty="0">
              <a:latin typeface="+mj-lt"/>
            </a:endParaRPr>
          </a:p>
          <a:p>
            <a:pPr marL="0" indent="0">
              <a:buNone/>
            </a:pPr>
            <a:r>
              <a:rPr lang="en-US" sz="3200" dirty="0">
                <a:latin typeface="+mj-lt"/>
              </a:rPr>
              <a:t>2. </a:t>
            </a:r>
            <a:r>
              <a:rPr lang="th-TH" sz="3200" dirty="0">
                <a:latin typeface="+mj-lt"/>
              </a:rPr>
              <a:t>การคิดให้รอบคอบก่อนโพสต์ข้อมูลใด ๆ </a:t>
            </a:r>
            <a:endParaRPr lang="en-US" sz="3200" dirty="0">
              <a:latin typeface="+mj-lt"/>
            </a:endParaRPr>
          </a:p>
          <a:p>
            <a:pPr marL="0" indent="0">
              <a:buNone/>
            </a:pPr>
            <a:r>
              <a:rPr lang="en-US" sz="3200" dirty="0">
                <a:latin typeface="+mj-lt"/>
              </a:rPr>
              <a:t>3. </a:t>
            </a:r>
            <a:r>
              <a:rPr lang="th-TH" sz="3200" dirty="0">
                <a:latin typeface="+mj-lt"/>
              </a:rPr>
              <a:t>การใช้ความระมัดระวังในการคลิกลิงก์ต่าง ๆ ที่มากับการแชร์หรือข้อความ </a:t>
            </a:r>
            <a:endParaRPr lang="en-US" sz="3200" dirty="0">
              <a:latin typeface="+mj-lt"/>
            </a:endParaRPr>
          </a:p>
          <a:p>
            <a:pPr marL="0" indent="0">
              <a:buNone/>
            </a:pPr>
            <a:r>
              <a:rPr lang="en-US" sz="3200" dirty="0">
                <a:latin typeface="+mj-lt"/>
              </a:rPr>
              <a:t>4. </a:t>
            </a:r>
            <a:r>
              <a:rPr lang="th-TH" sz="3200" dirty="0">
                <a:latin typeface="+mj-lt"/>
              </a:rPr>
              <a:t>การระมัดระวังในการพิมพ์ที่อยู่ </a:t>
            </a:r>
            <a:r>
              <a:rPr lang="en-US" sz="3200" dirty="0">
                <a:latin typeface="+mj-lt"/>
              </a:rPr>
              <a:t>URL </a:t>
            </a:r>
            <a:r>
              <a:rPr lang="th-TH" sz="3200" dirty="0">
                <a:latin typeface="+mj-lt"/>
              </a:rPr>
              <a:t>ของเว็บไซต์โซเชียลเน็ตเวิร์กโดยตรง</a:t>
            </a:r>
            <a:endParaRPr lang="en-US" sz="3200" dirty="0">
              <a:latin typeface="+mj-lt"/>
            </a:endParaRPr>
          </a:p>
          <a:p>
            <a:pPr marL="0" indent="0">
              <a:buNone/>
            </a:pPr>
            <a:r>
              <a:rPr lang="en-US" sz="3200" dirty="0">
                <a:latin typeface="+mj-lt"/>
              </a:rPr>
              <a:t>5.  </a:t>
            </a:r>
            <a:r>
              <a:rPr lang="th-TH" sz="3200" dirty="0">
                <a:latin typeface="+mj-lt"/>
              </a:rPr>
              <a:t>การคัดกรองคนที่ขอเป็นเพื่อน หรือขอเชื่อมโยงกับเครือข่ายสังคมออนไลน์ของเรา </a:t>
            </a:r>
            <a:endParaRPr lang="en-US" sz="3200" dirty="0">
              <a:latin typeface="+mj-lt"/>
            </a:endParaRPr>
          </a:p>
          <a:p>
            <a:pPr marL="0" indent="0">
              <a:buNone/>
            </a:pPr>
            <a:endParaRPr lang="en-US" sz="3200" dirty="0">
              <a:latin typeface="+mj-lt"/>
            </a:endParaRPr>
          </a:p>
        </p:txBody>
      </p:sp>
      <p:pic>
        <p:nvPicPr>
          <p:cNvPr id="7170" name="Picture 2" descr="https://c.min.ms/t/og/member/c/35/35860/chapterbigcover/03996561.png">
            <a:extLst>
              <a:ext uri="{FF2B5EF4-FFF2-40B4-BE49-F238E27FC236}">
                <a16:creationId xmlns:a16="http://schemas.microsoft.com/office/drawing/2014/main" id="{809EB223-57D4-4212-B831-DAC9ED3E6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r="10314"/>
          <a:stretch/>
        </p:blipFill>
        <p:spPr bwMode="auto">
          <a:xfrm>
            <a:off x="8382000" y="4183189"/>
            <a:ext cx="3352800" cy="22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65B996-9A42-4D19-BFEB-783BE54BE63E}"/>
              </a:ext>
            </a:extLst>
          </p:cNvPr>
          <p:cNvSpPr/>
          <p:nvPr/>
        </p:nvSpPr>
        <p:spPr>
          <a:xfrm>
            <a:off x="8839200" y="6422993"/>
            <a:ext cx="3124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https://minimore.com/b/chick-chick/www.facebook.com/RPSThailand</a:t>
            </a:r>
          </a:p>
        </p:txBody>
      </p:sp>
    </p:spTree>
    <p:extLst>
      <p:ext uri="{BB962C8B-B14F-4D97-AF65-F5344CB8AC3E}">
        <p14:creationId xmlns:p14="http://schemas.microsoft.com/office/powerpoint/2010/main" val="2648878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sz="4800" dirty="0">
                <a:solidFill>
                  <a:schemeClr val="tx1"/>
                </a:solidFill>
              </a:rPr>
              <a:t>การป้องกันภัยจากสังคมออนไลน์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2066544"/>
            <a:ext cx="6485141" cy="4206240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sz="3200" dirty="0">
                <a:latin typeface="+mj-lt"/>
              </a:rPr>
              <a:t>6. </a:t>
            </a:r>
            <a:r>
              <a:rPr lang="th-TH" sz="3200" dirty="0">
                <a:latin typeface="+mj-lt"/>
              </a:rPr>
              <a:t>การตั้งค่าความเป็นส่วนตัว</a:t>
            </a:r>
            <a:endParaRPr lang="en-US" sz="3200" dirty="0">
              <a:latin typeface="+mj-lt"/>
            </a:endParaRPr>
          </a:p>
          <a:p>
            <a:pPr marL="0" indent="0" algn="thaiDist">
              <a:buNone/>
            </a:pPr>
            <a:r>
              <a:rPr lang="th-TH" sz="3200" dirty="0">
                <a:latin typeface="+mj-lt"/>
              </a:rPr>
              <a:t>7. การไม่แสดงข้อมูลส่วนตัวหรือข้อมูลที่เป็นความลับ </a:t>
            </a:r>
            <a:endParaRPr lang="en-US" sz="3200" dirty="0">
              <a:latin typeface="+mj-lt"/>
            </a:endParaRPr>
          </a:p>
          <a:p>
            <a:pPr marL="0" indent="0" algn="thaiDist">
              <a:buNone/>
            </a:pPr>
            <a:r>
              <a:rPr lang="th-TH" sz="3200" dirty="0">
                <a:latin typeface="+mj-lt"/>
              </a:rPr>
              <a:t>8. การเปิดใช้งาน </a:t>
            </a:r>
            <a:r>
              <a:rPr lang="en-US" sz="3200" dirty="0">
                <a:latin typeface="+mj-lt"/>
              </a:rPr>
              <a:t>Do Not Track </a:t>
            </a:r>
            <a:r>
              <a:rPr lang="th-TH" sz="3200" dirty="0">
                <a:latin typeface="+mj-lt"/>
              </a:rPr>
              <a:t>เพื่อป้องกันการติดตามและการเก็บข้อมูลของผู้ให้บริการ</a:t>
            </a:r>
            <a:endParaRPr lang="en-US" sz="3200" dirty="0">
              <a:latin typeface="+mj-lt"/>
            </a:endParaRPr>
          </a:p>
          <a:p>
            <a:pPr marL="0" indent="0" algn="thaiDist">
              <a:buNone/>
            </a:pPr>
            <a:r>
              <a:rPr lang="th-TH" sz="3200" dirty="0">
                <a:latin typeface="+mj-lt"/>
              </a:rPr>
              <a:t>9. การใช้วิจารณญาณในการรับข่าวสาร และอย่าปักใจเชื่อข้อมูลที่เผยแพร่เข้ามาในทันที</a:t>
            </a:r>
            <a:endParaRPr lang="en-US" sz="3200" dirty="0">
              <a:latin typeface="+mj-lt"/>
            </a:endParaRPr>
          </a:p>
          <a:p>
            <a:pPr marL="0" indent="0" algn="thaiDist">
              <a:buNone/>
            </a:pPr>
            <a:r>
              <a:rPr lang="th-TH" sz="3200" dirty="0">
                <a:latin typeface="+mj-lt"/>
              </a:rPr>
              <a:t>10.</a:t>
            </a:r>
            <a:r>
              <a:rPr lang="en-US" sz="3200" dirty="0">
                <a:latin typeface="+mj-lt"/>
              </a:rPr>
              <a:t> </a:t>
            </a:r>
            <a:r>
              <a:rPr lang="th-TH" sz="3200" dirty="0">
                <a:latin typeface="+mj-lt"/>
              </a:rPr>
              <a:t>การดูแลและควบคุมการใช้งานของบุตรหลานอย่างใกล้ชิด สอนให้เด็กรู้จักวิเคราะห์ข้อมูล และรู้จักเล่นอย่างถูกวิธี </a:t>
            </a:r>
          </a:p>
          <a:p>
            <a:pPr marL="0" indent="0">
              <a:buNone/>
            </a:pPr>
            <a:endParaRPr lang="en-US" sz="3200" dirty="0">
              <a:latin typeface="+mj-lt"/>
            </a:endParaRPr>
          </a:p>
        </p:txBody>
      </p:sp>
      <p:pic>
        <p:nvPicPr>
          <p:cNvPr id="8194" name="Picture 2" descr="https://scontent.fbkk10-1.fna.fbcdn.net/v/t1.0-0/p552x414/17362413_281830508915911_8815087897165264088_n.jpg?_nc_cat=105&amp;_nc_ht=scontent.fbkk10-1.fna&amp;oh=3b5756bf0289bf2bc757a32542841e67&amp;oe=5CCE61D8">
            <a:extLst>
              <a:ext uri="{FF2B5EF4-FFF2-40B4-BE49-F238E27FC236}">
                <a16:creationId xmlns:a16="http://schemas.microsoft.com/office/drawing/2014/main" id="{ED699CF6-2875-4774-9695-A79A59C61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76069"/>
            <a:ext cx="4206240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185E8A-9320-41CC-9B87-9ECF790192BC}"/>
              </a:ext>
            </a:extLst>
          </p:cNvPr>
          <p:cNvSpPr/>
          <p:nvPr/>
        </p:nvSpPr>
        <p:spPr>
          <a:xfrm>
            <a:off x="2667000" y="6553200"/>
            <a:ext cx="18309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https://www.facebook.com/jibshops38/</a:t>
            </a:r>
          </a:p>
        </p:txBody>
      </p:sp>
    </p:spTree>
    <p:extLst>
      <p:ext uri="{BB962C8B-B14F-4D97-AF65-F5344CB8AC3E}">
        <p14:creationId xmlns:p14="http://schemas.microsoft.com/office/powerpoint/2010/main" val="3001251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sz="4800" dirty="0">
                <a:solidFill>
                  <a:schemeClr val="tx1"/>
                </a:solidFill>
              </a:rPr>
              <a:t>การป้องกันภัยจากสังคมออนไลน์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011680"/>
            <a:ext cx="7162799" cy="4206240"/>
          </a:xfrm>
        </p:spPr>
        <p:txBody>
          <a:bodyPr>
            <a:normAutofit/>
          </a:bodyPr>
          <a:lstStyle/>
          <a:p>
            <a:pPr marL="0" indent="0" algn="thaiDist">
              <a:lnSpc>
                <a:spcPct val="100000"/>
              </a:lnSpc>
              <a:buNone/>
            </a:pPr>
            <a:r>
              <a:rPr lang="th-TH" sz="3200" dirty="0">
                <a:latin typeface="+mj-lt"/>
              </a:rPr>
              <a:t>11. การตระหนักว่าสังคมออนไลน์เป็นสังคมเสรี แม้ว่าทุกคนจะมีสิทธิ์ในการแสดงความคิดเห็น แต่ทุกคำพูดและการกระทำที่ไม่เหมาะสมก็สามารถเป็นเหตุในการฟ้องร้อง</a:t>
            </a:r>
          </a:p>
          <a:p>
            <a:pPr marL="0" indent="0" algn="thaiDist">
              <a:lnSpc>
                <a:spcPct val="100000"/>
              </a:lnSpc>
              <a:buNone/>
            </a:pPr>
            <a:r>
              <a:rPr lang="th-TH" sz="3200" dirty="0">
                <a:latin typeface="+mj-lt"/>
              </a:rPr>
              <a:t>12. การให้ความสำคัญกับภาษาที่ใช้ในการติดต่อสื่อสารกันผ่านสื่อสังคมออน์ไลน์ </a:t>
            </a:r>
          </a:p>
          <a:p>
            <a:pPr marL="0" indent="0" algn="thaiDist">
              <a:lnSpc>
                <a:spcPct val="100000"/>
              </a:lnSpc>
              <a:buNone/>
            </a:pPr>
            <a:r>
              <a:rPr lang="th-TH" sz="3200" dirty="0">
                <a:latin typeface="+mj-lt"/>
              </a:rPr>
              <a:t>13. การจำกัดเวลา สิ่งสำคัญอีกอย่างหนึ่งที่ควรทำ</a:t>
            </a:r>
            <a:endParaRPr lang="en-US" sz="3200" dirty="0">
              <a:latin typeface="+mj-lt"/>
            </a:endParaRPr>
          </a:p>
          <a:p>
            <a:pPr marL="0" indent="0">
              <a:buNone/>
            </a:pPr>
            <a:endParaRPr lang="en-US" sz="4000" b="1" dirty="0">
              <a:cs typeface="+mj-cs"/>
            </a:endParaRPr>
          </a:p>
        </p:txBody>
      </p:sp>
      <p:pic>
        <p:nvPicPr>
          <p:cNvPr id="1028" name="Picture 4" descr="Image result for blame people cyber">
            <a:extLst>
              <a:ext uri="{FF2B5EF4-FFF2-40B4-BE49-F238E27FC236}">
                <a16:creationId xmlns:a16="http://schemas.microsoft.com/office/drawing/2014/main" id="{9EBE7D99-90F9-4A45-B566-DE59428C6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4" y="3560445"/>
            <a:ext cx="35433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13DC8C7-EA9A-47A7-8CEF-49CA48572717}"/>
              </a:ext>
            </a:extLst>
          </p:cNvPr>
          <p:cNvSpPr/>
          <p:nvPr/>
        </p:nvSpPr>
        <p:spPr>
          <a:xfrm>
            <a:off x="8458200" y="6303062"/>
            <a:ext cx="3276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https://www.wikihow.com/Deal-With-Cyber-Bullying-As-a-Child-or-Teen</a:t>
            </a:r>
          </a:p>
        </p:txBody>
      </p:sp>
    </p:spTree>
    <p:extLst>
      <p:ext uri="{BB962C8B-B14F-4D97-AF65-F5344CB8AC3E}">
        <p14:creationId xmlns:p14="http://schemas.microsoft.com/office/powerpoint/2010/main" val="1373231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FE786E-817A-4D88-8594-BA6A9D0394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" r="5025" b="7036"/>
          <a:stretch/>
        </p:blipFill>
        <p:spPr>
          <a:xfrm>
            <a:off x="8258175" y="3887444"/>
            <a:ext cx="3962400" cy="281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4176"/>
            <a:ext cx="10301199" cy="1508760"/>
          </a:xfrm>
        </p:spPr>
        <p:txBody>
          <a:bodyPr/>
          <a:lstStyle/>
          <a:p>
            <a:pPr algn="r"/>
            <a:r>
              <a:rPr lang="th-TH" sz="4800" dirty="0">
                <a:solidFill>
                  <a:schemeClr val="tx1"/>
                </a:solidFill>
              </a:rPr>
              <a:t>บทบาทของครอบครัวและผู้ปกครอง</a:t>
            </a:r>
            <a:br>
              <a:rPr lang="th-TH" sz="4800" dirty="0">
                <a:solidFill>
                  <a:schemeClr val="tx1"/>
                </a:solidFill>
              </a:rPr>
            </a:br>
            <a:r>
              <a:rPr lang="th-TH" sz="4800" dirty="0">
                <a:solidFill>
                  <a:schemeClr val="tx1"/>
                </a:solidFill>
              </a:rPr>
              <a:t>ต่อการป้องกันภัยจากสังคมออนไลน์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8153400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+mj-lt"/>
              </a:rPr>
              <a:t>1. </a:t>
            </a:r>
            <a:r>
              <a:rPr lang="th-TH" sz="3200" dirty="0">
                <a:latin typeface="+mj-lt"/>
              </a:rPr>
              <a:t>การสร้างพื้นฐานครอบครัวที่อบอุ่น มีความรักและความเข้าใจ พร้อมที่จะอยู่เคียงข้างลูกเสมอเมื่อเกิดปัญหา</a:t>
            </a:r>
          </a:p>
          <a:p>
            <a:pPr marL="0" indent="0">
              <a:buNone/>
            </a:pPr>
            <a:r>
              <a:rPr lang="en-US" sz="3200" dirty="0">
                <a:latin typeface="+mj-lt"/>
              </a:rPr>
              <a:t>2. </a:t>
            </a:r>
            <a:r>
              <a:rPr lang="th-TH" sz="3200" dirty="0">
                <a:latin typeface="+mj-lt"/>
              </a:rPr>
              <a:t>การเข้าใจในพฤติกรรมการใช้งานในอินเตอร์เน็ตของลูก ช่วยแนะนำและเลือกใช้แต่ในด้านที่มีประโยชน์ </a:t>
            </a:r>
          </a:p>
          <a:p>
            <a:pPr marL="0" indent="0">
              <a:buNone/>
            </a:pPr>
            <a:r>
              <a:rPr lang="en-US" sz="3200" dirty="0">
                <a:latin typeface="+mj-lt"/>
              </a:rPr>
              <a:t>3. </a:t>
            </a:r>
            <a:r>
              <a:rPr lang="th-TH" sz="3200" dirty="0">
                <a:latin typeface="+mj-lt"/>
              </a:rPr>
              <a:t>การสอนให้บุตรหลาน รู้จักเคารพในตัวเองและเห็นคุณค่าในตัวเอง </a:t>
            </a:r>
            <a:endParaRPr lang="en-US" sz="3200" dirty="0">
              <a:latin typeface="+mj-lt"/>
            </a:endParaRPr>
          </a:p>
          <a:p>
            <a:pPr marL="0" indent="0">
              <a:buNone/>
            </a:pPr>
            <a:r>
              <a:rPr lang="en-US" sz="3200" dirty="0">
                <a:latin typeface="+mj-lt"/>
              </a:rPr>
              <a:t>4</a:t>
            </a:r>
            <a:r>
              <a:rPr lang="th-TH" sz="3200" dirty="0">
                <a:latin typeface="+mj-lt"/>
              </a:rPr>
              <a:t>.</a:t>
            </a:r>
            <a:r>
              <a:rPr lang="en-US" sz="3200" dirty="0">
                <a:latin typeface="+mj-lt"/>
              </a:rPr>
              <a:t> </a:t>
            </a:r>
            <a:r>
              <a:rPr lang="th-TH" sz="3200" dirty="0">
                <a:latin typeface="+mj-lt"/>
              </a:rPr>
              <a:t>การปฏิบัติเป็นแบบอย่าง</a:t>
            </a:r>
          </a:p>
        </p:txBody>
      </p:sp>
      <p:pic>
        <p:nvPicPr>
          <p:cNvPr id="9220" name="Picture 4" descr="happy family cartoon illustration vector 05">
            <a:extLst>
              <a:ext uri="{FF2B5EF4-FFF2-40B4-BE49-F238E27FC236}">
                <a16:creationId xmlns:a16="http://schemas.microsoft.com/office/drawing/2014/main" id="{C973047B-CEB4-4CC3-911A-405F31716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8296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4EEF19-7347-459D-8516-6CFD84FA4BCF}"/>
              </a:ext>
            </a:extLst>
          </p:cNvPr>
          <p:cNvSpPr/>
          <p:nvPr/>
        </p:nvSpPr>
        <p:spPr>
          <a:xfrm>
            <a:off x="739585" y="1685214"/>
            <a:ext cx="214033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https://th.kisspng.com/png-le6fn4/preview.html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9DAC61-C796-418C-838E-864501548F4A}"/>
              </a:ext>
            </a:extLst>
          </p:cNvPr>
          <p:cNvSpPr/>
          <p:nvPr/>
        </p:nvSpPr>
        <p:spPr>
          <a:xfrm>
            <a:off x="9413675" y="6599122"/>
            <a:ext cx="27783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https://www.pinterest.com/pin/3518505939534908/?lp=true</a:t>
            </a:r>
          </a:p>
        </p:txBody>
      </p:sp>
    </p:spTree>
    <p:extLst>
      <p:ext uri="{BB962C8B-B14F-4D97-AF65-F5344CB8AC3E}">
        <p14:creationId xmlns:p14="http://schemas.microsoft.com/office/powerpoint/2010/main" val="4084611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684B3-C2AE-4C09-AA36-7D32B1C4C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h-TH" sz="4800" dirty="0"/>
              <a:t>พฤติกรรมการกลั่นแกล้งบนสื่อสังคมออนไลน์</a:t>
            </a:r>
            <a:endParaRPr lang="en-US" sz="4800" dirty="0"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627D9-CA66-45FE-BF43-E2A0CD8A5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th-TH" sz="3600" dirty="0"/>
              <a:t>นักศึกษาหรือคนใกล้ชิดเคยเจอเหตุการณ์แบบนี้หรือไม่</a:t>
            </a:r>
            <a:endParaRPr lang="en-US" sz="3600" dirty="0"/>
          </a:p>
        </p:txBody>
      </p:sp>
      <p:pic>
        <p:nvPicPr>
          <p:cNvPr id="5" name="Graphic 4" descr="Clapperboard">
            <a:hlinkClick r:id="rId2"/>
            <a:extLst>
              <a:ext uri="{FF2B5EF4-FFF2-40B4-BE49-F238E27FC236}">
                <a16:creationId xmlns:a16="http://schemas.microsoft.com/office/drawing/2014/main" id="{1F5E03F9-D312-4FF7-9FD2-F31F032B9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61046" y="3629467"/>
            <a:ext cx="914400" cy="914400"/>
          </a:xfrm>
          <a:prstGeom prst="rect">
            <a:avLst/>
          </a:prstGeom>
        </p:spPr>
      </p:pic>
      <p:pic>
        <p:nvPicPr>
          <p:cNvPr id="6" name="Graphic 5" descr="Clapperboard">
            <a:hlinkClick r:id="rId5"/>
            <a:extLst>
              <a:ext uri="{FF2B5EF4-FFF2-40B4-BE49-F238E27FC236}">
                <a16:creationId xmlns:a16="http://schemas.microsoft.com/office/drawing/2014/main" id="{1A82C52D-4B69-4B12-84A1-38CC8CDE7C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51733" y="3629467"/>
            <a:ext cx="914400" cy="914400"/>
          </a:xfrm>
          <a:prstGeom prst="rect">
            <a:avLst/>
          </a:prstGeom>
        </p:spPr>
      </p:pic>
      <p:pic>
        <p:nvPicPr>
          <p:cNvPr id="7" name="Graphic 6" descr="Clapperboard">
            <a:hlinkClick r:id="rId8"/>
            <a:extLst>
              <a:ext uri="{FF2B5EF4-FFF2-40B4-BE49-F238E27FC236}">
                <a16:creationId xmlns:a16="http://schemas.microsoft.com/office/drawing/2014/main" id="{850DCBD2-A8B6-4792-963C-F889F03E77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60743" y="3589366"/>
            <a:ext cx="914400" cy="914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C62766-BC0D-4A5D-8696-83CEBE586A8A}"/>
              </a:ext>
            </a:extLst>
          </p:cNvPr>
          <p:cNvSpPr/>
          <p:nvPr/>
        </p:nvSpPr>
        <p:spPr>
          <a:xfrm>
            <a:off x="2772799" y="5670649"/>
            <a:ext cx="7043927" cy="76944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>
              <a:buClrTx/>
            </a:pPr>
            <a:r>
              <a:rPr lang="th-TH" sz="4400" dirty="0">
                <a:solidFill>
                  <a:schemeClr val="bg1"/>
                </a:solidFill>
              </a:rPr>
              <a:t>แล้วนักศึกษาคิดอย่างไรกับเหตุการณ์เหล่านี้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www.mobile-spy.com/blog/wp-content/uploads/2015/06/cyberbully-1-694x300.png?crop">
            <a:extLst>
              <a:ext uri="{FF2B5EF4-FFF2-40B4-BE49-F238E27FC236}">
                <a16:creationId xmlns:a16="http://schemas.microsoft.com/office/drawing/2014/main" id="{3D0B76C2-34EC-4F42-A5BA-1F29C5ABB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01" y="3060244"/>
            <a:ext cx="4579096" cy="197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142986-890D-4A22-B9E0-FAC307BE88A4}"/>
              </a:ext>
            </a:extLst>
          </p:cNvPr>
          <p:cNvSpPr/>
          <p:nvPr/>
        </p:nvSpPr>
        <p:spPr>
          <a:xfrm>
            <a:off x="540401" y="5063015"/>
            <a:ext cx="6096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https://edtech4beginners.com/2017/03/21/how-do-you-deal-with-cyber-bullying-in-schools/</a:t>
            </a:r>
          </a:p>
        </p:txBody>
      </p:sp>
    </p:spTree>
    <p:extLst>
      <p:ext uri="{BB962C8B-B14F-4D97-AF65-F5344CB8AC3E}">
        <p14:creationId xmlns:p14="http://schemas.microsoft.com/office/powerpoint/2010/main" val="312195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ธีมของ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AA452CA02E9540AFE24DD9802841DF" ma:contentTypeVersion="7" ma:contentTypeDescription="Create a new document." ma:contentTypeScope="" ma:versionID="e0d04cdaed6893ab02149d2c1039bd31">
  <xsd:schema xmlns:xsd="http://www.w3.org/2001/XMLSchema" xmlns:xs="http://www.w3.org/2001/XMLSchema" xmlns:p="http://schemas.microsoft.com/office/2006/metadata/properties" xmlns:ns2="873ccccd-d8af-478e-8545-c25aff6fc942" xmlns:ns3="8d9615be-608b-4648-b632-d8f8e20993dc" targetNamespace="http://schemas.microsoft.com/office/2006/metadata/properties" ma:root="true" ma:fieldsID="b6812919685caf5c0a4ca8c5373046e0" ns2:_="" ns3:_="">
    <xsd:import namespace="873ccccd-d8af-478e-8545-c25aff6fc942"/>
    <xsd:import namespace="8d9615be-608b-4648-b632-d8f8e20993d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3ccccd-d8af-478e-8545-c25aff6fc9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9615be-608b-4648-b632-d8f8e20993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098515-0C12-46CF-BC7C-69B4A13CD5FA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8d9615be-608b-4648-b632-d8f8e20993dc"/>
    <ds:schemaRef ds:uri="873ccccd-d8af-478e-8545-c25aff6fc942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063DD22-FF70-4155-9605-16144CF6F8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3ccccd-d8af-478e-8545-c25aff6fc942"/>
    <ds:schemaRef ds:uri="8d9615be-608b-4648-b632-d8f8e20993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F902CE-76BA-40E9-BB66-7A5EA5F7F0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3670</Words>
  <Application>Microsoft Office PowerPoint</Application>
  <PresentationFormat>Widescreen</PresentationFormat>
  <Paragraphs>193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Tw Cen MT</vt:lpstr>
      <vt:lpstr>Tw Cen MT Condensed</vt:lpstr>
      <vt:lpstr>Leelawadee</vt:lpstr>
      <vt:lpstr>Wingdings</vt:lpstr>
      <vt:lpstr>Wingdings 3</vt:lpstr>
      <vt:lpstr>Arial</vt:lpstr>
      <vt:lpstr>Integral</vt:lpstr>
      <vt:lpstr>Week 5: Digital literacy </vt:lpstr>
      <vt:lpstr>ผลกระทบและการป้องกันภัยจากการใช้ สื่อสังคมออนไลน์</vt:lpstr>
      <vt:lpstr>ผลกระทบและการป้องกันภัยจากการใช้ สื่อสังคมออนไลน์</vt:lpstr>
      <vt:lpstr>ผลกระทบและการป้องกันภัยจากการใช้ สื่อสังคมออนไลน์</vt:lpstr>
      <vt:lpstr>การป้องกันภัยจากสังคมออนไลน์</vt:lpstr>
      <vt:lpstr>การป้องกันภัยจากสังคมออนไลน์</vt:lpstr>
      <vt:lpstr>การป้องกันภัยจากสังคมออนไลน์</vt:lpstr>
      <vt:lpstr>บทบาทของครอบครัวและผู้ปกครอง ต่อการป้องกันภัยจากสังคมออนไลน์</vt:lpstr>
      <vt:lpstr>พฤติกรรมการกลั่นแกล้งบนสื่อสังคมออนไลน์</vt:lpstr>
      <vt:lpstr>พฤติกรรมการกลั่นแกล้งบนสื่อสังคมออนไลน์</vt:lpstr>
      <vt:lpstr>พฤติกรรมการกลั่นแกล้งบนสื่อสังคมออนไลน์</vt:lpstr>
      <vt:lpstr>พฤติกรรมการกลั่นแกล้งบนสื่อสังคมออนไลน์</vt:lpstr>
      <vt:lpstr>พฤติกรรมการกลั่นแกล้งบนสื่อสังคมออนไลน์</vt:lpstr>
      <vt:lpstr>พฤติกรรมการกลั่นแกล้งบนสื่อสังคมออนไลน์</vt:lpstr>
      <vt:lpstr>พฤติกรรมการกลั่นแกล้งบนสื่อสังคมออนไลน์</vt:lpstr>
      <vt:lpstr>ลักษณะของการกลั่นแกล้งบนสื่อสังคมออนไลน์</vt:lpstr>
      <vt:lpstr>ลักษณะของการกลั่นแกล้งบนสื่อสังคมออนไลน์</vt:lpstr>
      <vt:lpstr>ลักษณะของการกลั่นแกล้งบนสื่อสังคมออนไลน์</vt:lpstr>
      <vt:lpstr>ลักษณะของการกลั่นแกล้งบนสื่อสังคมออนไลน์</vt:lpstr>
      <vt:lpstr>ลักษณะของการกลั่นแกล้งบนสื่อสังคมออนไลน์</vt:lpstr>
      <vt:lpstr>ลักษณะของการกลั่นแกล้งบนสื่อสังคมออนไลน์</vt:lpstr>
      <vt:lpstr>ลักษณะของการกลั่นแกล้งบนสื่อสังคมออนไลน์</vt:lpstr>
      <vt:lpstr>PowerPoint Presentation</vt:lpstr>
      <vt:lpstr>PowerPoint Presentation</vt:lpstr>
      <vt:lpstr>PowerPoint Presentation</vt:lpstr>
      <vt:lpstr>แนวปฏิบัติที่ดีในสังคมออนไลน์</vt:lpstr>
      <vt:lpstr>แนวปฏิบัติที่ดีในสังคมออนไลน์ :  หลักการและแนวทางการใช้สื่อสังคมออนไลน์อย่างสร้างสรรค์ </vt:lpstr>
      <vt:lpstr>แนวปฏิบัติที่ดีในสังคมออนไลน์ :  หลักการและแนวทางการใช้สื่อสังคมออนไลน์อย่างสร้างสรรค์ </vt:lpstr>
      <vt:lpstr>แนวปฏิบัติที่ดีในสังคมออนไลน์ :  หลักการและแนวทางการใช้สื่อสังคมออนไลน์อย่างสร้างสรรค์ </vt:lpstr>
      <vt:lpstr>แนวทางปฏิบัติเมื่อเกิดภัยจากสังคมออนไลน์</vt:lpstr>
      <vt:lpstr>แนวทางปฏิบัติเมื่อเกิดภัยจากสังคมออนไลน์</vt:lpstr>
      <vt:lpstr>กรณีศึกษาการกลั่นแกล้งบนสื่อสังคมออนไลน์ : กรณีศึกษา เรื่อง Amanda Todd</vt:lpstr>
      <vt:lpstr>กรณีศึกษาการกลั่นแกล้งบนสื่อสังคมออนไลน์ : กรณีศึกษา เรื่อง Amanda Todd (ต่อ)</vt:lpstr>
      <vt:lpstr>กรณีศึกษาการกลั่นแกล้งบนสื่อสังคมออนไลน์ : กรณีศึกษา เรื่อง โทวอนนา ฮัลตัน</vt:lpstr>
      <vt:lpstr>กรณีศึกษาการกลั่นแกล้งบนสื่อสังคมออนไลน์ : กรณีศึกษา เรื่อง โทวอนนา ฮัลตัน (ต่อ)</vt:lpstr>
      <vt:lpstr>กรณีศึกษาการกลั่นแกล้งบนสื่อสังคมออนไลน์ : กรณีศึกษา เรื่อง Megan Meier </vt:lpstr>
      <vt:lpstr>สรุป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2019-08-06T03:29:51Z</dcterms:created>
  <dcterms:modified xsi:type="dcterms:W3CDTF">2020-08-08T03:45:06Z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0x01010068AA452CA02E9540AFE24DD9802841DF</vt:lpwstr>
  </property>
</Properties>
</file>