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430" r:id="rId5"/>
    <p:sldId id="266" r:id="rId6"/>
    <p:sldId id="267" r:id="rId7"/>
    <p:sldId id="268" r:id="rId8"/>
    <p:sldId id="260" r:id="rId9"/>
    <p:sldId id="261" r:id="rId10"/>
    <p:sldId id="269" r:id="rId11"/>
    <p:sldId id="277" r:id="rId12"/>
    <p:sldId id="278" r:id="rId13"/>
    <p:sldId id="279" r:id="rId14"/>
    <p:sldId id="469" r:id="rId15"/>
    <p:sldId id="470" r:id="rId16"/>
    <p:sldId id="467" r:id="rId17"/>
  </p:sldIdLst>
  <p:sldSz cx="12192000" cy="6858000"/>
  <p:notesSz cx="6858000" cy="9144000"/>
  <p:embeddedFontLst>
    <p:embeddedFont>
      <p:font typeface="Leelawadee" panose="020B0502040204020203" pitchFamily="34" charset="-34"/>
      <p:regular r:id="rId20"/>
      <p:bold r:id="rId21"/>
    </p:embeddedFont>
    <p:embeddedFont>
      <p:font typeface="TH Sarabun New" panose="020B0604020202020204" charset="-34"/>
      <p:regular r:id="rId22"/>
      <p:bold r:id="rId23"/>
      <p:italic r:id="rId24"/>
      <p:boldItalic r:id="rId25"/>
    </p:embeddedFont>
    <p:embeddedFont>
      <p:font typeface="TH SarabunPSK" panose="020B0500040200020003" pitchFamily="34" charset="-34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2915" autoAdjust="0"/>
  </p:normalViewPr>
  <p:slideViewPr>
    <p:cSldViewPr>
      <p:cViewPr varScale="1">
        <p:scale>
          <a:sx n="84" d="100"/>
          <a:sy n="84" d="100"/>
        </p:scale>
        <p:origin x="108" y="1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35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F04A-3C5B-43A4-A9FA-A3F5242F6167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03/08/63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70E797-13D9-49D4-99F5-FAF8CEFD133A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EE2CF44-2B13-41B4-A334-1CDF534EEBB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AEFAB54-1D8D-4E6A-ACA5-FC28748BBD49}"/>
              </a:ext>
            </a:extLst>
          </p:cNvPr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92E1EBD6-C0AD-46D0-B488-E5CAD392DCA8}"/>
              </a:ext>
            </a:extLst>
          </p:cNvPr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38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62D7-3826-4F3D-9180-2A8CBFC50762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27795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AD46CC4-8218-4A14-B18C-62623BD99434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509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en-US" noProof="0"/>
              <a:t>Click to edit Master title style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DDE5C0C-3D08-4D71-AE64-C40C4F229AD2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B251-E040-4086-91E6-3DAA9FB7C232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5882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D46CC4-8218-4A14-B18C-62623BD99434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8149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7338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1DD-1E33-4EF3-AE71-0526C6C545A1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65062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4865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1946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244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309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AD46CC4-8218-4A14-B18C-62623BD99434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35393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6C7CD36-BB19-4243-BEC8-866F9C2D0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1000"/>
            <a:ext cx="9144000" cy="1309255"/>
          </a:xfrm>
        </p:spPr>
        <p:txBody>
          <a:bodyPr>
            <a:normAutofit/>
          </a:bodyPr>
          <a:lstStyle/>
          <a:p>
            <a:r>
              <a:rPr lang="th-TH" sz="7200" b="1" dirty="0">
                <a:latin typeface="+mj-lt"/>
              </a:rPr>
              <a:t>สิทธิและความรับผิดชอบ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122682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2819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B7DDDE-4F93-4716-98AB-27E6BD697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628" y="3200400"/>
            <a:ext cx="8676222" cy="1446415"/>
          </a:xfrm>
        </p:spPr>
        <p:txBody>
          <a:bodyPr>
            <a:normAutofit/>
          </a:bodyPr>
          <a:lstStyle/>
          <a:p>
            <a:r>
              <a:rPr lang="th-TH" sz="8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สัปดาห์ที่ 6</a:t>
            </a:r>
            <a:endParaRPr lang="en-US" sz="8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151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7030A0"/>
                </a:solidFill>
              </a:rPr>
              <a:t>ความรับผิดชอบต่อสังคมยุคดิจิทัล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23813" y="1828800"/>
            <a:ext cx="12215813" cy="5029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685800" y="2133600"/>
            <a:ext cx="10134600" cy="15841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th-TH" sz="3600" b="1" dirty="0">
                <a:solidFill>
                  <a:schemeClr val="tx1"/>
                </a:solidFill>
              </a:rPr>
              <a:t>ความรับผิดชอบต่อตนเอง ได้แก่ การส่งข้อความ (</a:t>
            </a:r>
            <a:r>
              <a:rPr lang="en-US" sz="3600" b="1" dirty="0">
                <a:solidFill>
                  <a:schemeClr val="tx1"/>
                </a:solidFill>
              </a:rPr>
              <a:t>text) </a:t>
            </a:r>
            <a:r>
              <a:rPr lang="th-TH" sz="3600" b="1" dirty="0">
                <a:solidFill>
                  <a:schemeClr val="tx1"/>
                </a:solidFill>
              </a:rPr>
              <a:t>ภาพ (</a:t>
            </a:r>
            <a:r>
              <a:rPr lang="en-US" sz="3600" b="1" dirty="0">
                <a:solidFill>
                  <a:schemeClr val="tx1"/>
                </a:solidFill>
              </a:rPr>
              <a:t>image) </a:t>
            </a:r>
            <a:r>
              <a:rPr lang="th-TH" sz="3600" b="1" dirty="0">
                <a:solidFill>
                  <a:schemeClr val="tx1"/>
                </a:solidFill>
              </a:rPr>
              <a:t>เสียง (</a:t>
            </a:r>
            <a:r>
              <a:rPr lang="en-US" sz="3600" b="1" dirty="0">
                <a:solidFill>
                  <a:schemeClr val="tx1"/>
                </a:solidFill>
              </a:rPr>
              <a:t>voice) </a:t>
            </a:r>
            <a:r>
              <a:rPr lang="th-TH" sz="3600" b="1" dirty="0">
                <a:solidFill>
                  <a:schemeClr val="tx1"/>
                </a:solidFill>
              </a:rPr>
              <a:t>หรือ วิดีโอ (</a:t>
            </a:r>
            <a:r>
              <a:rPr lang="en-US" sz="3600" b="1" dirty="0">
                <a:solidFill>
                  <a:schemeClr val="tx1"/>
                </a:solidFill>
              </a:rPr>
              <a:t>video) </a:t>
            </a:r>
            <a:r>
              <a:rPr lang="th-TH" sz="3600" b="1" dirty="0">
                <a:solidFill>
                  <a:schemeClr val="tx1"/>
                </a:solidFill>
              </a:rPr>
              <a:t>ที่ทำการโพสต์ แสดงความคิดเห็น ทัศนคติ ส่งต่อ หรือจัดเก็บข้อมูล</a:t>
            </a:r>
          </a:p>
          <a:p>
            <a:pPr marL="571500" indent="-571500" algn="thaiDi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th-TH" sz="3600" b="1" dirty="0">
                <a:solidFill>
                  <a:schemeClr val="tx1"/>
                </a:solidFill>
              </a:rPr>
              <a:t>ความรับผิดชอบสังคม ได้แก่ การปฏิบัติตามพระราชบัญญัติว่าด้วยการกระทำความผิดเกี่ยวกับคอมพิวเตอร์ พ.ศ. 2550 และฉบับแก้ไขเพิ่มเติม (ฉบับที่ 2) พ.ศ. 2560 และพระราชบัญญัติว่าด้วยธุรกรรมทางอิเล็กทรอนิกส์ พ.ศ. 2544 และฉบับแก้ไขเพิ่มเติม (ฉบับที่ 2) พ.ศ. 2551</a:t>
            </a:r>
          </a:p>
        </p:txBody>
      </p:sp>
    </p:spTree>
    <p:extLst>
      <p:ext uri="{BB962C8B-B14F-4D97-AF65-F5344CB8AC3E}">
        <p14:creationId xmlns:p14="http://schemas.microsoft.com/office/powerpoint/2010/main" val="361413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-23813" y="1828800"/>
            <a:ext cx="12215813" cy="5029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chemeClr val="accent6">
                    <a:lumMod val="75000"/>
                  </a:schemeClr>
                </a:solidFill>
              </a:rPr>
              <a:t>ความเป็นพลเมืองในสังคมดิจิทัล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1040607" y="2819400"/>
            <a:ext cx="10134600" cy="2057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</a:rPr>
              <a:t>1. ความเป็นพลเมืองภายใต้กฎหมาย</a:t>
            </a:r>
          </a:p>
          <a:p>
            <a:pPr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</a:rPr>
              <a:t>2. ความเป็นพลเมืองโลก </a:t>
            </a:r>
          </a:p>
          <a:p>
            <a:pPr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</a:rPr>
              <a:t>3. ความเป็นพลเมืองดิจิทัล </a:t>
            </a: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0410614E-9CBE-4C66-8ACE-255BA0BF4189}"/>
              </a:ext>
            </a:extLst>
          </p:cNvPr>
          <p:cNvSpPr txBox="1">
            <a:spLocks/>
          </p:cNvSpPr>
          <p:nvPr/>
        </p:nvSpPr>
        <p:spPr>
          <a:xfrm>
            <a:off x="1040607" y="1649730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solidFill>
                  <a:schemeClr val="tx1"/>
                </a:solidFill>
              </a:rPr>
              <a:t>พลเมืองในศตวรรษที่ 21 แบ่งเป็น 3 แนวคิดหลัก </a:t>
            </a:r>
          </a:p>
        </p:txBody>
      </p:sp>
    </p:spTree>
    <p:extLst>
      <p:ext uri="{BB962C8B-B14F-4D97-AF65-F5344CB8AC3E}">
        <p14:creationId xmlns:p14="http://schemas.microsoft.com/office/powerpoint/2010/main" val="355161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-23813" y="1828800"/>
            <a:ext cx="12215813" cy="5029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607" y="284176"/>
            <a:ext cx="9322593" cy="150876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chemeClr val="accent6">
                    <a:lumMod val="75000"/>
                  </a:schemeClr>
                </a:solidFill>
              </a:rPr>
              <a:t>พลเมืองดิจิทัล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1040607" y="2819400"/>
            <a:ext cx="10134600" cy="2057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</a:rPr>
              <a:t>1. มิติด้านความรู้เกี่ยวกับสื่อและสารสนเทศ </a:t>
            </a:r>
          </a:p>
          <a:p>
            <a:pPr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</a:rPr>
              <a:t>2. มิติด้านจริยธรรม </a:t>
            </a:r>
          </a:p>
          <a:p>
            <a:pPr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</a:rPr>
              <a:t>3. มิติด้านการมีส่วนร่วมทางการเมืองและสังคม </a:t>
            </a: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0410614E-9CBE-4C66-8ACE-255BA0BF4189}"/>
              </a:ext>
            </a:extLst>
          </p:cNvPr>
          <p:cNvSpPr txBox="1">
            <a:spLocks/>
          </p:cNvSpPr>
          <p:nvPr/>
        </p:nvSpPr>
        <p:spPr>
          <a:xfrm>
            <a:off x="1040607" y="1649730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solidFill>
                  <a:schemeClr val="tx1"/>
                </a:solidFill>
              </a:rPr>
              <a:t>พลเมืองดิจิทัล แบ่งเป็น 3 มิติ </a:t>
            </a:r>
          </a:p>
        </p:txBody>
      </p:sp>
    </p:spTree>
    <p:extLst>
      <p:ext uri="{BB962C8B-B14F-4D97-AF65-F5344CB8AC3E}">
        <p14:creationId xmlns:p14="http://schemas.microsoft.com/office/powerpoint/2010/main" val="94101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760481" cy="150876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kind attention</a:t>
            </a:r>
            <a:endParaRPr lang="th-TH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hop - Deehub">
            <a:extLst>
              <a:ext uri="{FF2B5EF4-FFF2-40B4-BE49-F238E27FC236}">
                <a16:creationId xmlns:a16="http://schemas.microsoft.com/office/drawing/2014/main" id="{33343917-A501-4CDA-9BC3-E2CD32D53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74789"/>
            <a:ext cx="2666999" cy="279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ny Questions&quot; photos, royalty-free images, graphics, vectors ...">
            <a:extLst>
              <a:ext uri="{FF2B5EF4-FFF2-40B4-BE49-F238E27FC236}">
                <a16:creationId xmlns:a16="http://schemas.microsoft.com/office/drawing/2014/main" id="{440517A3-75EB-4D23-B92A-BEC949B49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95091"/>
            <a:ext cx="4641467" cy="173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4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84176"/>
            <a:ext cx="9996399" cy="150876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</a:rPr>
              <a:t>ความเป็นมาของสิทธิและเสรีภาพ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1828800"/>
            <a:ext cx="12192000" cy="5029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457200" y="2057028"/>
            <a:ext cx="7391400" cy="45727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thaiDi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th-TH" sz="3600" b="1" dirty="0">
                <a:solidFill>
                  <a:srgbClr val="002060"/>
                </a:solidFill>
              </a:rPr>
              <a:t>พจนานุกรมฉบับราชบัณฑิตยสถาน พ.ศ. 2525 อธิบายความหมาย </a:t>
            </a:r>
            <a:r>
              <a:rPr lang="th-TH" sz="3600" b="1" dirty="0">
                <a:solidFill>
                  <a:schemeClr val="accent4">
                    <a:lumMod val="75000"/>
                  </a:schemeClr>
                </a:solidFill>
              </a:rPr>
              <a:t>“สิทธิ” </a:t>
            </a:r>
            <a:r>
              <a:rPr lang="th-TH" sz="3600" b="1" dirty="0">
                <a:solidFill>
                  <a:srgbClr val="002060"/>
                </a:solidFill>
              </a:rPr>
              <a:t>ไว้ว่า “ความสำเร็จ หรืออำนาจที่จะกระทำการใด ๆ ได้อย่างอิสระ โดยได้รับการรับรองจากกฎหมาย”     </a:t>
            </a:r>
          </a:p>
          <a:p>
            <a:pPr marL="571500" indent="-571500" algn="thaiDi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th-TH" sz="3600" b="1" dirty="0">
                <a:solidFill>
                  <a:srgbClr val="002060"/>
                </a:solidFill>
              </a:rPr>
              <a:t>สวนคําวา </a:t>
            </a:r>
            <a:r>
              <a:rPr lang="th-TH" sz="3600" b="1" dirty="0">
                <a:solidFill>
                  <a:srgbClr val="FF0000"/>
                </a:solidFill>
              </a:rPr>
              <a:t>“เสรีภาพ” </a:t>
            </a:r>
            <a:r>
              <a:rPr lang="th-TH" sz="3600" b="1" dirty="0">
                <a:solidFill>
                  <a:srgbClr val="002060"/>
                </a:solidFill>
              </a:rPr>
              <a:t>หมายความวา การที่บุคคลสามารถจะเลือกคิด ทํา พูดอยางไรก็ตามความพอใจของตน ดังนั้น </a:t>
            </a:r>
            <a:r>
              <a:rPr lang="en-US" sz="3600" b="1" dirty="0">
                <a:solidFill>
                  <a:srgbClr val="7030A0"/>
                </a:solidFill>
              </a:rPr>
              <a:t>“</a:t>
            </a:r>
            <a:r>
              <a:rPr lang="th-TH" sz="3600" b="1" dirty="0">
                <a:solidFill>
                  <a:srgbClr val="7030A0"/>
                </a:solidFill>
              </a:rPr>
              <a:t>สิทธิเสรีภาพ” </a:t>
            </a:r>
            <a:r>
              <a:rPr lang="th-TH" sz="3600" b="1" dirty="0">
                <a:solidFill>
                  <a:srgbClr val="002060"/>
                </a:solidFill>
              </a:rPr>
              <a:t>ซึ่งหมายถึง อำนาจอันชอบธรรมตามกฎหมายของบุคคลที่จะกระทำหรือไม่กระทำการต่าง ๆ โดยปลอดจากการรบกวนขัดขวางของรัฐหรือบุคคลอื่น</a:t>
            </a:r>
          </a:p>
        </p:txBody>
      </p:sp>
      <p:pic>
        <p:nvPicPr>
          <p:cNvPr id="3074" name="Picture 2" descr="à¸à¸¥à¸à¸²à¸£à¸à¹à¸à¸«à¸²à¸£à¸¹à¸à¸ à¸²à¸à¸ªà¸³à¸«à¸£à¸±à¸ à¸à¸à¸à¸²à¸à¸¸à¸à¸£à¸¡à¸à¸à¸±à¸à¸£à¸²à¸à¸à¸±à¸à¸à¸´à¸à¸¢à¸ªà¸à¸²à¸ à¸.à¸¨. 2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71514"/>
            <a:ext cx="3378489" cy="434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50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12807"/>
            <a:ext cx="9784080" cy="1183336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</a:rPr>
              <a:t>สิทธิและเสรีภาพของปวงชนชาวไทย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1828800"/>
            <a:ext cx="12192000" cy="5029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685800" y="2057028"/>
            <a:ext cx="6096000" cy="45727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thaiDi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th-TH" sz="3600" b="1" dirty="0">
                <a:solidFill>
                  <a:srgbClr val="002060"/>
                </a:solidFill>
              </a:rPr>
              <a:t>รัฐธรรมนูญแห่งราชอาณาจักรไทย พุทธศักราช 2560 ได้แสดงให้เห็นถึงความก้าวหน้าในการคุ้มครองสิทธิและเสรีภาพของปวงชนชาวไทย มีทั้งหมด 25 มาตรา (ตั้งแต่มาตรา 25 ถึง มาตรา 49) แบ่งออกเป็น </a:t>
            </a:r>
            <a:r>
              <a:rPr lang="th-TH" sz="3600" b="1" dirty="0">
                <a:solidFill>
                  <a:srgbClr val="FF0000"/>
                </a:solidFill>
              </a:rPr>
              <a:t>4</a:t>
            </a:r>
            <a:r>
              <a:rPr lang="th-TH" sz="3600" b="1" dirty="0">
                <a:solidFill>
                  <a:srgbClr val="002060"/>
                </a:solidFill>
              </a:rPr>
              <a:t> กลุ่ม สรุปได้ดังนี้</a:t>
            </a:r>
            <a:endParaRPr lang="en-US" sz="3600" b="1" dirty="0">
              <a:solidFill>
                <a:srgbClr val="002060"/>
              </a:solidFill>
            </a:endParaRPr>
          </a:p>
          <a:p>
            <a:pPr algn="thaiDist">
              <a:lnSpc>
                <a:spcPct val="100000"/>
              </a:lnSpc>
            </a:pPr>
            <a:endParaRPr lang="th-TH" sz="36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à¸à¸¥à¸à¸²à¸£à¸à¹à¸à¸«à¸²à¸£à¸¹à¸à¸ à¸²à¸à¸ªà¸³à¸«à¸£à¸±à¸ à¸£à¸±à¸à¸à¸£à¸£à¸¡à¸à¸¹à¸à¹à¸«à¹à¸à¸£à¸²à¸à¸­à¸²à¸à¸²à¸à¸±à¸à¸£à¹à¸à¸¢ à¸à¸¸à¸à¸à¸¨à¸±à¸à¸£à¸²à¸ 2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092251"/>
            <a:ext cx="3500438" cy="42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6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</a:rPr>
              <a:t>สิทธิและเสรีภาพของปวงชนชาวไทย</a:t>
            </a:r>
            <a:r>
              <a:rPr lang="en-US" sz="5400" b="1" dirty="0">
                <a:solidFill>
                  <a:srgbClr val="002060"/>
                </a:solidFill>
              </a:rPr>
              <a:t> (</a:t>
            </a:r>
            <a:r>
              <a:rPr lang="th-TH" sz="5400" b="1" dirty="0">
                <a:solidFill>
                  <a:srgbClr val="002060"/>
                </a:solidFill>
              </a:rPr>
              <a:t>ต่อ)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1828800"/>
            <a:ext cx="12192000" cy="5029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11424" y="2256309"/>
            <a:ext cx="10369152" cy="45727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thaiDi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th-TH" b="1" dirty="0">
                <a:solidFill>
                  <a:srgbClr val="002060"/>
                </a:solidFill>
              </a:rPr>
              <a:t>กลุ่มที่ 1 ว่าด้วยเรื่องสิทธิและเสรีภาพคู่กัน </a:t>
            </a:r>
          </a:p>
          <a:p>
            <a:pPr marL="571500" indent="-571500" algn="thaiDi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th-TH" b="1" dirty="0">
                <a:solidFill>
                  <a:srgbClr val="002060"/>
                </a:solidFill>
              </a:rPr>
              <a:t>กลุ่มที่ 2 ว่าด้วยเรื่องสิทธิอย่างเดียว </a:t>
            </a:r>
          </a:p>
          <a:p>
            <a:pPr marL="571500" indent="-571500" algn="thaiDi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th-TH" b="1" dirty="0">
                <a:solidFill>
                  <a:srgbClr val="002060"/>
                </a:solidFill>
              </a:rPr>
              <a:t>กลุ่มที่ 3 ว่าด้วยเรื่องเสรีภาพอย่างเดียว </a:t>
            </a:r>
          </a:p>
          <a:p>
            <a:pPr marL="571500" indent="-571500" algn="thaiDi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th-TH" b="1" dirty="0">
                <a:solidFill>
                  <a:srgbClr val="002060"/>
                </a:solidFill>
              </a:rPr>
              <a:t>กลุ่มที่ 4 ว่าด้วยเรื่องการรับโทษ บทบัญญัติ และสัญชาติ </a:t>
            </a:r>
          </a:p>
        </p:txBody>
      </p:sp>
    </p:spTree>
    <p:extLst>
      <p:ext uri="{BB962C8B-B14F-4D97-AF65-F5344CB8AC3E}">
        <p14:creationId xmlns:p14="http://schemas.microsoft.com/office/powerpoint/2010/main" val="415948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58C18308-B4FB-4FD2-96BC-3AEE76DE6D0C}"/>
              </a:ext>
            </a:extLst>
          </p:cNvPr>
          <p:cNvSpPr txBox="1">
            <a:spLocks/>
          </p:cNvSpPr>
          <p:nvPr/>
        </p:nvSpPr>
        <p:spPr>
          <a:xfrm>
            <a:off x="914400" y="2057400"/>
            <a:ext cx="10515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/>
              <a:t>สิทธิบนสื่อสาธารณะ</a:t>
            </a:r>
            <a:r>
              <a:rPr lang="th-TH" sz="6600" b="1" dirty="0" err="1"/>
              <a:t>ยุคดิจิทัล</a:t>
            </a:r>
            <a:endParaRPr lang="th-TH" sz="6600" b="1" dirty="0"/>
          </a:p>
        </p:txBody>
      </p:sp>
      <p:pic>
        <p:nvPicPr>
          <p:cNvPr id="9218" name="Picture 2" descr="à¸à¸¥à¸à¸²à¸£à¸à¹à¸à¸«à¸²à¸£à¸¹à¸à¸ à¸²à¸à¸ªà¸³à¸«à¸£à¸±à¸ à¸ªà¸·à¹à¸­à¸ªà¸²à¸à¸²à¸£à¸à¸°à¸¢à¸¸à¸à¸à¸´à¸à¸´à¸à¸±à¸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929062"/>
            <a:ext cx="5715000" cy="28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9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</a:rPr>
              <a:t>ความหมายของสื่อสาธารณะยุคดิจิทัล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1828800"/>
            <a:ext cx="12192000" cy="5029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533401" y="2133600"/>
            <a:ext cx="7391400" cy="15841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thaiDi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th-TH" sz="3600" b="1" dirty="0">
                <a:solidFill>
                  <a:srgbClr val="FF0000"/>
                </a:solidFill>
              </a:rPr>
              <a:t>สื่อสาธารณะ </a:t>
            </a:r>
            <a:r>
              <a:rPr lang="th-TH" sz="3600" b="1" dirty="0">
                <a:solidFill>
                  <a:srgbClr val="002060"/>
                </a:solidFill>
              </a:rPr>
              <a:t>คือ สื่อที่เป็นพื้นที่สำหรับการแสดงความคิดเห็นอย่างมีเสรีภาพมีลักษณะการดำเนินงานที่ไม่ได้เป็นสื่อเชิงพาณิชย์ โดยเป็นสื่อที่ปราศจากอิทธิพลจากกลุ่มทุนและรัฐบาล ประชาชนทุกคนมีโอกาสเข้าถึงพื้นที่นี้ได้โดยไม่เสียค่าบริการ และเป็นสื่อที่มุ่งสร้างคุณภาพให้กับสังคม ทำให้กลุ่มชนหลากหลายฝ่ายรวมไปถึงคนชายขอบสามารถนำเสนอความคิดเห็นหรือเรื่องราวของตนผ่านสื่อสาธารณะได้อย่างเสรี </a:t>
            </a:r>
          </a:p>
        </p:txBody>
      </p:sp>
      <p:pic>
        <p:nvPicPr>
          <p:cNvPr id="11266" name="Picture 2" descr="à¸à¸¥à¸à¸²à¸£à¸à¹à¸à¸«à¸²à¸£à¸¹à¸à¸ à¸²à¸à¸ªà¸³à¸«à¸£à¸±à¸ à¸ªà¸·à¹à¸­à¸ªà¸²à¸à¸²à¸£à¸à¸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384276"/>
            <a:ext cx="3886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48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th-TH" sz="5400" b="1" dirty="0"/>
              <a:t>สิทธิการใช้งานข้อมูลบนสื่อสาธารณะยุคดิจิทัล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1828800"/>
            <a:ext cx="12192000" cy="5029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152400" y="1828800"/>
            <a:ext cx="10591800" cy="47450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thaiDi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th-TH" sz="3600" b="1" dirty="0">
                <a:solidFill>
                  <a:srgbClr val="FF0000"/>
                </a:solidFill>
              </a:rPr>
              <a:t>มักจะเกี่ยวข้องกับการกระทำผิดที่ถือเป็นความผิด ตาม พ.ร.บ. ว่าด้วยการกระทำผิดเกี่ยวกับคอมพิวเตอร์ พ.ศ. 2550 และที่ปรับปรุง พ.ศ. 2560 ดังนี้</a:t>
            </a:r>
          </a:p>
          <a:p>
            <a:pPr marL="571500" indent="-571500" algn="thaiDi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th-TH" sz="1200" b="1" dirty="0">
              <a:solidFill>
                <a:srgbClr val="FF0000"/>
              </a:solidFill>
            </a:endParaRPr>
          </a:p>
          <a:p>
            <a:r>
              <a:rPr lang="th-TH" sz="3200" b="1" dirty="0">
                <a:solidFill>
                  <a:srgbClr val="FF0000"/>
                </a:solidFill>
              </a:rPr>
              <a:t>	1. สิทธิในการเข้าถึงระบบ หรือข้อมูลทางคอมพิวเตอร์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th-TH" sz="3200" b="1" dirty="0">
                <a:solidFill>
                  <a:srgbClr val="FF0000"/>
                </a:solidFill>
              </a:rPr>
              <a:t>	2. สิทธิในแก้ไข หรือดัดแปลงข้อมูล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th-TH" sz="3200" b="1" dirty="0">
                <a:solidFill>
                  <a:srgbClr val="FF0000"/>
                </a:solidFill>
              </a:rPr>
              <a:t>	3. สิทธิในการส่งข้อมูลหรืออีเมล์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th-TH" sz="3200" b="1" dirty="0">
                <a:solidFill>
                  <a:srgbClr val="FF0000"/>
                </a:solidFill>
              </a:rPr>
              <a:t>	4. สิทธิในการจำหน่ายหรือเผยแพร่ชุดคำสั่ง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th-TH" sz="3200" b="1" dirty="0">
                <a:solidFill>
                  <a:srgbClr val="FF0000"/>
                </a:solidFill>
              </a:rPr>
              <a:t>	5. สิทธิในการนำข้อมูลเข้าถึงระบบ </a:t>
            </a:r>
          </a:p>
          <a:p>
            <a:r>
              <a:rPr lang="th-TH" sz="3200" b="1" dirty="0">
                <a:solidFill>
                  <a:srgbClr val="FF0000"/>
                </a:solidFill>
              </a:rPr>
              <a:t>             หรือข้อมูลที่เกี่ยวข้องกับความมั่นคงของประเทศ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th-TH" sz="3200" b="1" dirty="0">
                <a:solidFill>
                  <a:srgbClr val="FF0000"/>
                </a:solidFill>
              </a:rPr>
              <a:t>	6. สิทธิในการตัดต่อ เติม ตัดแปลงภาพ ของผู้อื่น</a:t>
            </a:r>
            <a:endParaRPr lang="en-US" sz="2400" b="1" dirty="0">
              <a:solidFill>
                <a:srgbClr val="FF0000"/>
              </a:solidFill>
            </a:endParaRPr>
          </a:p>
          <a:p>
            <a:pPr marL="1028700" lvl="1" indent="-571500" algn="thaiDist">
              <a:buFont typeface="Wingdings" panose="05000000000000000000" pitchFamily="2" charset="2"/>
              <a:buChar char="v"/>
            </a:pPr>
            <a:endParaRPr lang="th-TH" sz="1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691C77-9C55-4354-B0D5-B334FB40C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276600"/>
            <a:ext cx="3121198" cy="29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9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1981200"/>
            <a:ext cx="12211050" cy="1905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58C18308-B4FB-4FD2-96BC-3AEE76DE6D0C}"/>
              </a:ext>
            </a:extLst>
          </p:cNvPr>
          <p:cNvSpPr txBox="1">
            <a:spLocks/>
          </p:cNvSpPr>
          <p:nvPr/>
        </p:nvSpPr>
        <p:spPr>
          <a:xfrm>
            <a:off x="933440" y="2095500"/>
            <a:ext cx="10515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/>
              <a:t>ความรับผิดชอบต่อสังคมยุคดิจิทัล</a:t>
            </a:r>
            <a:endParaRPr lang="th-TH" sz="6600" b="1" dirty="0"/>
          </a:p>
        </p:txBody>
      </p:sp>
    </p:spTree>
    <p:extLst>
      <p:ext uri="{BB962C8B-B14F-4D97-AF65-F5344CB8AC3E}">
        <p14:creationId xmlns:p14="http://schemas.microsoft.com/office/powerpoint/2010/main" val="235191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7030A0"/>
                </a:solidFill>
              </a:rPr>
              <a:t>ความรับผิดชอบต่อสังคมยุคดิจิทัล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23813" y="1828800"/>
            <a:ext cx="12215813" cy="5029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304800" y="2057400"/>
            <a:ext cx="7848600" cy="4191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th-TH" sz="3600" b="1" dirty="0">
                <a:solidFill>
                  <a:schemeClr val="tx1"/>
                </a:solidFill>
              </a:rPr>
              <a:t>ปัจจุบันมีโปรแกรมสื่อสังคมออนไลน์อยู่มากมายที่ได้รับความนิยม เช่น เฟซบุ๊ก (</a:t>
            </a:r>
            <a:r>
              <a:rPr lang="en-US" sz="3600" b="1" dirty="0">
                <a:solidFill>
                  <a:schemeClr val="tx1"/>
                </a:solidFill>
              </a:rPr>
              <a:t>Facebook) </a:t>
            </a:r>
            <a:r>
              <a:rPr lang="th-TH" sz="3600" b="1" dirty="0">
                <a:solidFill>
                  <a:schemeClr val="tx1"/>
                </a:solidFill>
              </a:rPr>
              <a:t>ทวิต</a:t>
            </a:r>
            <a:r>
              <a:rPr lang="th-TH" sz="3600" b="1" dirty="0" err="1">
                <a:solidFill>
                  <a:schemeClr val="tx1"/>
                </a:solidFill>
              </a:rPr>
              <a:t>เต</a:t>
            </a:r>
            <a:r>
              <a:rPr lang="th-TH" sz="3600" b="1" dirty="0">
                <a:solidFill>
                  <a:schemeClr val="tx1"/>
                </a:solidFill>
              </a:rPr>
              <a:t>อร์ (</a:t>
            </a:r>
            <a:r>
              <a:rPr lang="en-US" sz="3600" b="1" dirty="0">
                <a:solidFill>
                  <a:schemeClr val="tx1"/>
                </a:solidFill>
              </a:rPr>
              <a:t>Twitter) </a:t>
            </a:r>
            <a:r>
              <a:rPr lang="th-TH" sz="3600" b="1" dirty="0">
                <a:solidFill>
                  <a:schemeClr val="tx1"/>
                </a:solidFill>
              </a:rPr>
              <a:t>อินสตาเกรม (</a:t>
            </a:r>
            <a:r>
              <a:rPr lang="en-US" sz="3600" b="1" dirty="0">
                <a:solidFill>
                  <a:schemeClr val="tx1"/>
                </a:solidFill>
              </a:rPr>
              <a:t>Instagram) </a:t>
            </a:r>
            <a:r>
              <a:rPr lang="th-TH" sz="3600" b="1" dirty="0">
                <a:solidFill>
                  <a:schemeClr val="tx1"/>
                </a:solidFill>
              </a:rPr>
              <a:t>หรือไลน์ (</a:t>
            </a:r>
            <a:r>
              <a:rPr lang="en-US" sz="3600" b="1" dirty="0">
                <a:solidFill>
                  <a:schemeClr val="tx1"/>
                </a:solidFill>
              </a:rPr>
              <a:t>Line) </a:t>
            </a:r>
            <a:r>
              <a:rPr lang="th-TH" sz="3600" b="1" dirty="0">
                <a:solidFill>
                  <a:schemeClr val="tx1"/>
                </a:solidFill>
              </a:rPr>
              <a:t>เป็นต้น ดังนั้น ทุกหน่วยงาน ทั้งภาครัฐและภาคเอกชน ประชาชน หรือตัวบุคคล จะต้องแสดงความรับผิดชอบ ต่อสิ่งต่าง ๆ ได้กระทำลงไป ผ่านสื่อสังคมออนไลน์หรือต่อสังคมยุคดิจิทัลทุกรูปแบบ</a:t>
            </a:r>
          </a:p>
        </p:txBody>
      </p:sp>
      <p:pic>
        <p:nvPicPr>
          <p:cNvPr id="2052" name="Picture 4" descr="ไอคอน Facebook Fb ไอคอนโลโก้ Fb โลโก้ Facebook, Facebook ไอคอน ...">
            <a:extLst>
              <a:ext uri="{FF2B5EF4-FFF2-40B4-BE49-F238E27FC236}">
                <a16:creationId xmlns:a16="http://schemas.microsoft.com/office/drawing/2014/main" id="{AEABA5FA-B9E0-4BCE-9AC4-75FFAAAE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018" y="2286000"/>
            <a:ext cx="1795771" cy="17957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view : ญี่ปุ่น ตลาดใหญ่อันดับ 2 ของ Twitter « TipSiam">
            <a:extLst>
              <a:ext uri="{FF2B5EF4-FFF2-40B4-BE49-F238E27FC236}">
                <a16:creationId xmlns:a16="http://schemas.microsoft.com/office/drawing/2014/main" id="{BFF41BF0-CFA6-4974-A65A-6B184736E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09" y="2267580"/>
            <a:ext cx="1687089" cy="18141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ไอคอน Instagram, ไอคอน Ig, โลโก้ Instagram, ไอคอน Instagramภาพ PNG ...">
            <a:extLst>
              <a:ext uri="{FF2B5EF4-FFF2-40B4-BE49-F238E27FC236}">
                <a16:creationId xmlns:a16="http://schemas.microsoft.com/office/drawing/2014/main" id="{D676786D-ECE6-46CD-AEEA-E0BAC43C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69" y="4343400"/>
            <a:ext cx="1795771" cy="17957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INE: โทรและส่งข้อความฟรี - แอปพลิเคชันใน Google Play">
            <a:extLst>
              <a:ext uri="{FF2B5EF4-FFF2-40B4-BE49-F238E27FC236}">
                <a16:creationId xmlns:a16="http://schemas.microsoft.com/office/drawing/2014/main" id="{73BBECD7-8895-4483-B5CD-A427E3B98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08" y="4191000"/>
            <a:ext cx="1795771" cy="17957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51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ป็นแถบสี">
  <a:themeElements>
    <a:clrScheme name="เป็นแถบส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TH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เป็นแถบส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LiteracySDU" id="{0EFF328E-3656-4EEF-A31B-631F80298E33}" vid="{5CC150AF-2546-4FA0-86EA-658CABC5D65B}"/>
    </a:ext>
  </a:extLst>
</a:theme>
</file>

<file path=ppt/theme/theme2.xml><?xml version="1.0" encoding="utf-8"?>
<a:theme xmlns:a="http://schemas.openxmlformats.org/drawingml/2006/main" name="ธีมของ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AA452CA02E9540AFE24DD9802841DF" ma:contentTypeVersion="7" ma:contentTypeDescription="Create a new document." ma:contentTypeScope="" ma:versionID="e0d04cdaed6893ab02149d2c1039bd31">
  <xsd:schema xmlns:xsd="http://www.w3.org/2001/XMLSchema" xmlns:xs="http://www.w3.org/2001/XMLSchema" xmlns:p="http://schemas.microsoft.com/office/2006/metadata/properties" xmlns:ns2="873ccccd-d8af-478e-8545-c25aff6fc942" xmlns:ns3="8d9615be-608b-4648-b632-d8f8e20993dc" targetNamespace="http://schemas.microsoft.com/office/2006/metadata/properties" ma:root="true" ma:fieldsID="b6812919685caf5c0a4ca8c5373046e0" ns2:_="" ns3:_="">
    <xsd:import namespace="873ccccd-d8af-478e-8545-c25aff6fc942"/>
    <xsd:import namespace="8d9615be-608b-4648-b632-d8f8e20993d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ccccd-d8af-478e-8545-c25aff6fc9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615be-608b-4648-b632-d8f8e20993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24E623-DF65-4A45-BAB6-96C68894F2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BCF27A-4E4D-4A6F-8A85-0ECC567AEE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3ccccd-d8af-478e-8545-c25aff6fc942"/>
    <ds:schemaRef ds:uri="8d9615be-608b-4648-b632-d8f8e2099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098515-0C12-46CF-BC7C-69B4A13CD5F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สัปดาห์ที่ 2 สิทธิและความรับผิดชอบ</Template>
  <TotalTime>0</TotalTime>
  <Words>592</Words>
  <Application>Microsoft Office PowerPoint</Application>
  <PresentationFormat>แบบจอกว้าง</PresentationFormat>
  <Paragraphs>42</Paragraphs>
  <Slides>13</Slides>
  <Notes>0</Notes>
  <HiddenSlides>0</HiddenSlides>
  <MMClips>0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4" baseType="lpstr">
      <vt:lpstr>เป็นแถบสี</vt:lpstr>
      <vt:lpstr>สัปดาห์ที่ 6</vt:lpstr>
      <vt:lpstr>ความเป็นมาของสิทธิและเสรีภาพ</vt:lpstr>
      <vt:lpstr>สิทธิและเสรีภาพของปวงชนชาวไทย</vt:lpstr>
      <vt:lpstr>สิทธิและเสรีภาพของปวงชนชาวไทย (ต่อ)</vt:lpstr>
      <vt:lpstr>งานนำเสนอ PowerPoint</vt:lpstr>
      <vt:lpstr>ความหมายของสื่อสาธารณะยุคดิจิทัล</vt:lpstr>
      <vt:lpstr>สิทธิการใช้งานข้อมูลบนสื่อสาธารณะยุคดิจิทัล</vt:lpstr>
      <vt:lpstr>งานนำเสนอ PowerPoint</vt:lpstr>
      <vt:lpstr>ความรับผิดชอบต่อสังคมยุคดิจิทัล</vt:lpstr>
      <vt:lpstr>ความรับผิดชอบต่อสังคมยุคดิจิทัล</vt:lpstr>
      <vt:lpstr>ความเป็นพลเมืองในสังคมดิจิทัล</vt:lpstr>
      <vt:lpstr>พลเมืองดิจิทัล</vt:lpstr>
      <vt:lpstr>Thank You for your kind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</cp:revision>
  <dcterms:created xsi:type="dcterms:W3CDTF">2018-08-28T01:53:52Z</dcterms:created>
  <dcterms:modified xsi:type="dcterms:W3CDTF">2020-08-04T05:53:22Z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0x01010068AA452CA02E9540AFE24DD9802841DF</vt:lpwstr>
  </property>
</Properties>
</file>