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60" r:id="rId4"/>
  </p:sldMasterIdLst>
  <p:notesMasterIdLst>
    <p:notesMasterId r:id="rId36"/>
  </p:notesMasterIdLst>
  <p:handoutMasterIdLst>
    <p:handoutMasterId r:id="rId37"/>
  </p:handoutMasterIdLst>
  <p:sldIdLst>
    <p:sldId id="257" r:id="rId5"/>
    <p:sldId id="280" r:id="rId6"/>
    <p:sldId id="273" r:id="rId7"/>
    <p:sldId id="281" r:id="rId8"/>
    <p:sldId id="299" r:id="rId9"/>
    <p:sldId id="277" r:id="rId10"/>
    <p:sldId id="278" r:id="rId11"/>
    <p:sldId id="279" r:id="rId12"/>
    <p:sldId id="287" r:id="rId13"/>
    <p:sldId id="282" r:id="rId14"/>
    <p:sldId id="300" r:id="rId15"/>
    <p:sldId id="258" r:id="rId16"/>
    <p:sldId id="259" r:id="rId17"/>
    <p:sldId id="262" r:id="rId18"/>
    <p:sldId id="263" r:id="rId19"/>
    <p:sldId id="264" r:id="rId20"/>
    <p:sldId id="265" r:id="rId21"/>
    <p:sldId id="283" r:id="rId22"/>
    <p:sldId id="266" r:id="rId23"/>
    <p:sldId id="267" r:id="rId24"/>
    <p:sldId id="268" r:id="rId25"/>
    <p:sldId id="269" r:id="rId26"/>
    <p:sldId id="292" r:id="rId27"/>
    <p:sldId id="270" r:id="rId28"/>
    <p:sldId id="274" r:id="rId29"/>
    <p:sldId id="284" r:id="rId30"/>
    <p:sldId id="285" r:id="rId31"/>
    <p:sldId id="286" r:id="rId32"/>
    <p:sldId id="288" r:id="rId33"/>
    <p:sldId id="271" r:id="rId34"/>
    <p:sldId id="303" r:id="rId35"/>
  </p:sldIdLst>
  <p:sldSz cx="12192000" cy="6858000"/>
  <p:notesSz cx="6761163" cy="9942513"/>
  <p:embeddedFontLst>
    <p:embeddedFont>
      <p:font typeface="Leelawadee" panose="020B0502040204020203" pitchFamily="34" charset="-34"/>
      <p:regular r:id="rId38"/>
      <p:bold r:id="rId39"/>
    </p:embeddedFont>
    <p:embeddedFont>
      <p:font typeface="TH SarabunPSK" panose="020B0500040200020003" pitchFamily="34" charset="-34"/>
      <p:regular r:id="rId40"/>
      <p:bold r:id="rId41"/>
      <p:italic r:id="rId42"/>
      <p:boldItalic r:id="rId4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38" autoAdjust="0"/>
    <p:restoredTop sz="92915" autoAdjust="0"/>
  </p:normalViewPr>
  <p:slideViewPr>
    <p:cSldViewPr>
      <p:cViewPr varScale="1">
        <p:scale>
          <a:sx n="66" d="100"/>
          <a:sy n="66" d="100"/>
        </p:scale>
        <p:origin x="632" y="4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6" d="100"/>
        <a:sy n="56" d="100"/>
      </p:scale>
      <p:origin x="0" y="0"/>
    </p:cViewPr>
  </p:sorterViewPr>
  <p:notesViewPr>
    <p:cSldViewPr showGuides="1">
      <p:cViewPr varScale="1">
        <p:scale>
          <a:sx n="97" d="100"/>
          <a:sy n="97" d="100"/>
        </p:scale>
        <p:origin x="353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2.fntdata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font" Target="fonts/font5.fntdata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handoutMaster" Target="handoutMasters/handoutMaster1.xml"/><Relationship Id="rId40" Type="http://schemas.openxmlformats.org/officeDocument/2006/relationships/font" Target="fonts/font3.fntdata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font" Target="fonts/font6.fntdata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font" Target="fonts/font1.fntdata"/><Relationship Id="rId46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font" Target="fonts/font4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5479F04A-3C5B-43A4-A9FA-A3F5242F6167}" type="datetime1">
              <a:rPr lang="th-TH" smtClean="0">
                <a:latin typeface="Leelawadee" panose="020B0502040204020203" pitchFamily="34" charset="-34"/>
                <a:cs typeface="Leelawadee" panose="020B0502040204020203" pitchFamily="34" charset="-34"/>
              </a:rPr>
              <a:pPr algn="r" rtl="0"/>
              <a:t>03/08/63</a:t>
            </a:fld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45ACAF8E-318A-4EFE-8633-D9E72ABCE0ED}" type="slidenum">
              <a:rPr lang="th-TH">
                <a:latin typeface="Leelawadee" panose="020B0502040204020203" pitchFamily="34" charset="-34"/>
                <a:cs typeface="Leelawadee" panose="020B0502040204020203" pitchFamily="34" charset="-34"/>
              </a:rPr>
              <a:pPr algn="r" rtl="0"/>
              <a:t>‹#›</a:t>
            </a:fld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065597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th-TH" noProof="0" dirty="0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BE70E797-13D9-49D4-99F5-FAF8CEFD133A}" type="datetime1">
              <a:rPr lang="th-TH" smtClean="0"/>
              <a:pPr/>
              <a:t>03/08/63</a:t>
            </a:fld>
            <a:endParaRPr lang="th-TH" dirty="0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th-TH" noProof="0" dirty="0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76117" y="4784835"/>
            <a:ext cx="540893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th-TH" noProof="0" dirty="0"/>
              <a:t>คลิกเพื่อแก้ไขสไตล์ของข้อความต้นแบบ</a:t>
            </a:r>
          </a:p>
          <a:p>
            <a:pPr lvl="1" rtl="0"/>
            <a:r>
              <a:rPr lang="th-TH" noProof="0" dirty="0"/>
              <a:t>ระดับที่สอง</a:t>
            </a:r>
          </a:p>
          <a:p>
            <a:pPr lvl="2" rtl="0"/>
            <a:r>
              <a:rPr lang="th-TH" noProof="0" dirty="0"/>
              <a:t>ระดับที่สาม</a:t>
            </a:r>
          </a:p>
          <a:p>
            <a:pPr lvl="3" rtl="0"/>
            <a:r>
              <a:rPr lang="th-TH" noProof="0" dirty="0"/>
              <a:t>ระดับที่สี่</a:t>
            </a:r>
          </a:p>
          <a:p>
            <a:pPr lvl="4" rtl="0"/>
            <a:r>
              <a:rPr lang="th-TH" noProof="0" dirty="0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th-TH" noProof="0" dirty="0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5EE2CF44-2B13-41B4-A334-1CDF534EEBBF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45385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8/3/2020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id="{AAEFAB54-1D8D-4E6A-ACA5-FC28748BBD49}"/>
              </a:ext>
            </a:extLst>
          </p:cNvPr>
          <p:cNvSpPr/>
          <p:nvPr userDrawn="1"/>
        </p:nvSpPr>
        <p:spPr bwMode="gray">
          <a:xfrm>
            <a:off x="0" y="2825016"/>
            <a:ext cx="12188952" cy="3180930"/>
          </a:xfrm>
          <a:prstGeom prst="rect">
            <a:avLst/>
          </a:prstGeom>
          <a:solidFill>
            <a:schemeClr val="bg1">
              <a:lumMod val="85000"/>
              <a:lumOff val="1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h-TH" noProof="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id="{92E1EBD6-C0AD-46D0-B488-E5CAD392DCA8}"/>
              </a:ext>
            </a:extLst>
          </p:cNvPr>
          <p:cNvSpPr/>
          <p:nvPr userDrawn="1"/>
        </p:nvSpPr>
        <p:spPr bwMode="black">
          <a:xfrm>
            <a:off x="0" y="3075709"/>
            <a:ext cx="12188952" cy="26392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h-TH" noProof="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2384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262D7-3826-4F3D-9180-2A8CBFC50762}" type="datetime1">
              <a:rPr lang="th-TH" smtClean="0"/>
              <a:pPr/>
              <a:t>03/08/63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th-TH" noProof="0" smtClean="0"/>
              <a:pPr/>
              <a:t>‹#›</a:t>
            </a:fld>
            <a:endParaRPr lang="th-TH" noProof="0" dirty="0"/>
          </a:p>
        </p:txBody>
      </p:sp>
    </p:spTree>
    <p:extLst>
      <p:ext uri="{BB962C8B-B14F-4D97-AF65-F5344CB8AC3E}">
        <p14:creationId xmlns:p14="http://schemas.microsoft.com/office/powerpoint/2010/main" val="2277954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7AD46CC4-8218-4A14-B18C-62623BD99434}" type="datetime1">
              <a:rPr lang="th-TH" smtClean="0"/>
              <a:pPr/>
              <a:t>03/08/63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th-TH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E31375A4-56A4-47D6-9801-1991572033F7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0350993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เนื้อหาที่มี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002587" y="1600200"/>
            <a:ext cx="3122613" cy="1828800"/>
          </a:xfrm>
        </p:spPr>
        <p:txBody>
          <a:bodyPr rtlCol="0" anchor="b">
            <a:normAutofit/>
          </a:bodyPr>
          <a:lstStyle>
            <a:lvl1pPr algn="l" rtl="0">
              <a:defRPr sz="3400"/>
            </a:lvl1pPr>
          </a:lstStyle>
          <a:p>
            <a:pPr rtl="0"/>
            <a:r>
              <a:rPr lang="en-US" noProof="0"/>
              <a:t>Click to edit Master title style</a:t>
            </a:r>
            <a:endParaRPr lang="th-TH" noProof="0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760412" y="762000"/>
            <a:ext cx="6400800" cy="53340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th-TH" noProof="0" dirty="0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001039" y="3429000"/>
            <a:ext cx="3124161" cy="18288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4DDE5C0C-3D08-4D71-AE64-C40C4F229AD2}" type="datetime1">
              <a:rPr lang="th-TH" smtClean="0"/>
              <a:pPr/>
              <a:t>03/08/63</a:t>
            </a:fld>
            <a:endParaRPr lang="th-TH" dirty="0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h-TH" noProof="0" dirty="0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th-TH" noProof="0" smtClean="0"/>
              <a:t>‹#›</a:t>
            </a:fld>
            <a:endParaRPr lang="th-TH" noProof="0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FB251-E040-4086-91E6-3DAA9FB7C232}" type="datetime1">
              <a:rPr lang="th-TH" smtClean="0"/>
              <a:pPr/>
              <a:t>03/08/63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h-TH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th-TH" noProof="0" smtClean="0"/>
              <a:t>‹#›</a:t>
            </a:fld>
            <a:endParaRPr lang="th-TH" noProof="0" dirty="0"/>
          </a:p>
        </p:txBody>
      </p:sp>
    </p:spTree>
    <p:extLst>
      <p:ext uri="{BB962C8B-B14F-4D97-AF65-F5344CB8AC3E}">
        <p14:creationId xmlns:p14="http://schemas.microsoft.com/office/powerpoint/2010/main" val="458821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AD46CC4-8218-4A14-B18C-62623BD99434}" type="datetime1">
              <a:rPr lang="th-TH" smtClean="0"/>
              <a:pPr/>
              <a:t>03/08/63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th-TH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31375A4-56A4-47D6-9801-1991572033F7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2281494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46CC4-8218-4A14-B18C-62623BD99434}" type="datetime1">
              <a:rPr lang="th-TH" smtClean="0"/>
              <a:pPr/>
              <a:t>03/08/63</a:t>
            </a:fld>
            <a:endParaRPr lang="th-T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073384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EE1DD-1E33-4EF3-AE71-0526C6C545A1}" type="datetime1">
              <a:rPr lang="th-TH" smtClean="0"/>
              <a:pPr/>
              <a:t>03/08/63</a:t>
            </a:fld>
            <a:endParaRPr lang="th-TH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h-TH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th-TH" noProof="0" smtClean="0"/>
              <a:t>‹#›</a:t>
            </a:fld>
            <a:endParaRPr lang="th-TH" noProof="0" dirty="0"/>
          </a:p>
        </p:txBody>
      </p:sp>
    </p:spTree>
    <p:extLst>
      <p:ext uri="{BB962C8B-B14F-4D97-AF65-F5344CB8AC3E}">
        <p14:creationId xmlns:p14="http://schemas.microsoft.com/office/powerpoint/2010/main" val="2650629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46CC4-8218-4A14-B18C-62623BD99434}" type="datetime1">
              <a:rPr lang="th-TH" smtClean="0"/>
              <a:pPr/>
              <a:t>03/08/63</a:t>
            </a:fld>
            <a:endParaRPr lang="th-T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348656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46CC4-8218-4A14-B18C-62623BD99434}" type="datetime1">
              <a:rPr lang="th-TH" smtClean="0"/>
              <a:pPr/>
              <a:t>03/08/63</a:t>
            </a:fld>
            <a:endParaRPr lang="th-TH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019461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46CC4-8218-4A14-B18C-62623BD99434}" type="datetime1">
              <a:rPr lang="th-TH" smtClean="0"/>
              <a:pPr/>
              <a:t>03/08/63</a:t>
            </a:fld>
            <a:endParaRPr lang="th-T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992441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46CC4-8218-4A14-B18C-62623BD99434}" type="datetime1">
              <a:rPr lang="th-TH" smtClean="0"/>
              <a:pPr/>
              <a:t>03/08/63</a:t>
            </a:fld>
            <a:endParaRPr lang="th-T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83094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7AD46CC4-8218-4A14-B18C-62623BD99434}" type="datetime1">
              <a:rPr lang="th-TH" smtClean="0"/>
              <a:pPr/>
              <a:t>03/08/63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th-TH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0353938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56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jpeg"/><Relationship Id="rId4" Type="http://schemas.openxmlformats.org/officeDocument/2006/relationships/image" Target="../media/image2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pn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jpeg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7" Type="http://schemas.openxmlformats.org/officeDocument/2006/relationships/image" Target="../media/image48.jp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jpg"/><Relationship Id="rId5" Type="http://schemas.openxmlformats.org/officeDocument/2006/relationships/image" Target="../media/image46.jpeg"/><Relationship Id="rId4" Type="http://schemas.openxmlformats.org/officeDocument/2006/relationships/image" Target="../media/image45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4.jpg"/><Relationship Id="rId4" Type="http://schemas.openxmlformats.org/officeDocument/2006/relationships/image" Target="../media/image53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7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502A64C-BF00-4075-8BF5-A0E81CEE15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759" y="1689653"/>
            <a:ext cx="11471565" cy="1739347"/>
          </a:xfrm>
        </p:spPr>
        <p:txBody>
          <a:bodyPr>
            <a:normAutofit/>
          </a:bodyPr>
          <a:lstStyle/>
          <a:p>
            <a:r>
              <a:rPr lang="th-TH" sz="4000" b="1" dirty="0"/>
              <a:t>ฐิติยา เนตรวงษ์</a:t>
            </a: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16C7CD36-BB19-4243-BEC8-866F9C2D03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31913"/>
            <a:ext cx="9144000" cy="1309255"/>
          </a:xfrm>
        </p:spPr>
        <p:txBody>
          <a:bodyPr>
            <a:normAutofit/>
          </a:bodyPr>
          <a:lstStyle/>
          <a:p>
            <a:r>
              <a:rPr lang="th-TH" sz="7200" b="1" dirty="0" err="1">
                <a:latin typeface="+mj-lt"/>
              </a:rPr>
              <a:t>กฎหมายดิจิทัล</a:t>
            </a:r>
            <a:endParaRPr lang="th-TH" sz="7200" b="1" dirty="0"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8736" y="4581128"/>
            <a:ext cx="12601400" cy="227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672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23677EF-22AE-4B57-9790-9D3FD4A47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</p:spPr>
        <p:txBody>
          <a:bodyPr>
            <a:normAutofit fontScale="90000"/>
          </a:bodyPr>
          <a:lstStyle/>
          <a:p>
            <a:r>
              <a:rPr lang="th-TH" sz="4800" b="1" dirty="0"/>
              <a:t>การกระทำความผิดเกี่ยวกับคอมพิวเตอร์ตามพระราชบัญญัติว่าด้วยการกระทำผิดเกี่ยวกับคอมพิวเตอร์ (ฉบับที่ </a:t>
            </a:r>
            <a:r>
              <a:rPr lang="en-US" sz="4800" b="1" dirty="0"/>
              <a:t>2) </a:t>
            </a:r>
            <a:r>
              <a:rPr lang="th-TH" sz="4800" b="1" dirty="0"/>
              <a:t>พ.ศ. </a:t>
            </a:r>
            <a:r>
              <a:rPr lang="en-US" sz="4800" b="1" dirty="0"/>
              <a:t>2560</a:t>
            </a:r>
            <a:endParaRPr lang="th-TH" sz="4800" dirty="0"/>
          </a:p>
        </p:txBody>
      </p:sp>
      <p:sp>
        <p:nvSpPr>
          <p:cNvPr id="5" name="ชื่อเรื่อง 1">
            <a:extLst>
              <a:ext uri="{FF2B5EF4-FFF2-40B4-BE49-F238E27FC236}">
                <a16:creationId xmlns:a16="http://schemas.microsoft.com/office/drawing/2014/main" id="{D5F24131-44C9-46D0-AE4E-3811CAAEACE0}"/>
              </a:ext>
            </a:extLst>
          </p:cNvPr>
          <p:cNvSpPr txBox="1">
            <a:spLocks/>
          </p:cNvSpPr>
          <p:nvPr/>
        </p:nvSpPr>
        <p:spPr>
          <a:xfrm>
            <a:off x="943586" y="1916832"/>
            <a:ext cx="10801200" cy="122413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th-TH" sz="3600" b="1" dirty="0">
                <a:solidFill>
                  <a:schemeClr val="tx1"/>
                </a:solidFill>
              </a:rPr>
              <a:t>การตัดต่อภาพ ความผิดฐานการตัดต่อภายให้ผู้อื่นได้รับความเสียหาย ซึ่งการกระทำผิดรวมถึงการแต่งเติม หรือดัดแปลงรูปภาพด้วยวิธีใดๆ จนเป็นเหตุให้ผู้ถูกกระทำได้รับความเสื่อมเสียชื่อเสียง ถูกเกลียดชังหรือได้รับความอับอาย 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endParaRPr lang="th-TH" sz="36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8" y="1844824"/>
            <a:ext cx="824250" cy="6930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A group of people standing in a room&#10;&#10;Description automatically generated">
            <a:extLst>
              <a:ext uri="{FF2B5EF4-FFF2-40B4-BE49-F238E27FC236}">
                <a16:creationId xmlns:a16="http://schemas.microsoft.com/office/drawing/2014/main" id="{F1020C4E-ACBF-4800-968A-6FDB5A1543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48" y="3573016"/>
            <a:ext cx="4144302" cy="3166672"/>
          </a:xfrm>
          <a:prstGeom prst="rect">
            <a:avLst/>
          </a:prstGeom>
        </p:spPr>
      </p:pic>
      <p:pic>
        <p:nvPicPr>
          <p:cNvPr id="10" name="Picture 9" descr="A person posing for a picture&#10;&#10;Description automatically generated">
            <a:extLst>
              <a:ext uri="{FF2B5EF4-FFF2-40B4-BE49-F238E27FC236}">
                <a16:creationId xmlns:a16="http://schemas.microsoft.com/office/drawing/2014/main" id="{52B1DDC6-423B-4774-B4AE-C955019FD6E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154" y="3654667"/>
            <a:ext cx="4930845" cy="3081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8609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68B03-5026-494A-8B38-D0B538974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352" y="284176"/>
            <a:ext cx="11305256" cy="1508760"/>
          </a:xfrm>
        </p:spPr>
        <p:txBody>
          <a:bodyPr/>
          <a:lstStyle/>
          <a:p>
            <a:r>
              <a:rPr lang="th-TH" b="1" dirty="0"/>
              <a:t>จากภาพเป็นการโจมตีการเข้าถึงระบบและข้อมูลคอมพิวเตอร์แบบใด</a:t>
            </a:r>
            <a:endParaRPr lang="en-US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2D822B-D27C-439F-B3C6-5685284BED85}"/>
              </a:ext>
            </a:extLst>
          </p:cNvPr>
          <p:cNvSpPr txBox="1"/>
          <p:nvPr/>
        </p:nvSpPr>
        <p:spPr>
          <a:xfrm>
            <a:off x="8570048" y="2204864"/>
            <a:ext cx="345638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5400" b="1" dirty="0">
                <a:latin typeface="+mj-lt"/>
              </a:rPr>
              <a:t>ก. </a:t>
            </a:r>
            <a:r>
              <a:rPr lang="en-US" sz="5400" b="1" dirty="0">
                <a:latin typeface="+mj-lt"/>
              </a:rPr>
              <a:t>Phishing</a:t>
            </a:r>
            <a:endParaRPr lang="th-TH" sz="5400" b="1" dirty="0">
              <a:latin typeface="+mj-lt"/>
            </a:endParaRPr>
          </a:p>
          <a:p>
            <a:r>
              <a:rPr lang="th-TH" sz="5400" b="1" dirty="0">
                <a:latin typeface="+mj-lt"/>
              </a:rPr>
              <a:t>ข. </a:t>
            </a:r>
            <a:r>
              <a:rPr lang="en-US" sz="5400" b="1" dirty="0">
                <a:latin typeface="+mj-lt"/>
              </a:rPr>
              <a:t>Spyware</a:t>
            </a:r>
            <a:endParaRPr lang="th-TH" sz="5400" b="1" dirty="0">
              <a:latin typeface="+mj-lt"/>
            </a:endParaRPr>
          </a:p>
          <a:p>
            <a:r>
              <a:rPr lang="th-TH" sz="5400" b="1" dirty="0">
                <a:latin typeface="+mj-lt"/>
              </a:rPr>
              <a:t>ค. </a:t>
            </a:r>
            <a:r>
              <a:rPr lang="en-US" sz="5400" b="1" dirty="0">
                <a:latin typeface="+mj-lt"/>
              </a:rPr>
              <a:t>Sniffer</a:t>
            </a:r>
          </a:p>
          <a:p>
            <a:r>
              <a:rPr lang="th-TH" sz="5400" b="1" dirty="0">
                <a:latin typeface="+mj-lt"/>
              </a:rPr>
              <a:t>ง. </a:t>
            </a:r>
            <a:r>
              <a:rPr lang="en-US" sz="5400" b="1" dirty="0">
                <a:latin typeface="+mj-lt"/>
              </a:rPr>
              <a:t>Denial of Service</a:t>
            </a:r>
            <a:endParaRPr lang="th-TH" sz="5400" b="1" dirty="0"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163181-CA2D-48A4-A151-37B147D82031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63"/>
          <a:stretch/>
        </p:blipFill>
        <p:spPr bwMode="auto">
          <a:xfrm>
            <a:off x="133795" y="1311876"/>
            <a:ext cx="8379022" cy="54657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059631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58C18308-B4FB-4FD2-96BC-3AEE76DE6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/>
              <a:t>ความรู้เบื้องต้นเกี่ยวกับทรัพย์สินทางปัญญา</a:t>
            </a:r>
            <a:endParaRPr lang="th-TH" dirty="0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B8581BCB-3F27-44EE-AF7C-47F6F8AF77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712" y="3885278"/>
            <a:ext cx="4914900" cy="2972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2533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23677EF-22AE-4B57-9790-9D3FD4A47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3432" y="188640"/>
            <a:ext cx="9784080" cy="1728192"/>
          </a:xfrm>
        </p:spPr>
        <p:txBody>
          <a:bodyPr>
            <a:normAutofit fontScale="90000"/>
          </a:bodyPr>
          <a:lstStyle/>
          <a:p>
            <a:r>
              <a:rPr lang="th-TH" sz="4800" b="1" dirty="0"/>
              <a:t>ทรัพย์สินทางอุตสาหกรรม</a:t>
            </a:r>
            <a:br>
              <a:rPr lang="th-TH" sz="4800" b="1" dirty="0"/>
            </a:br>
            <a:r>
              <a:rPr lang="en-US" b="1" dirty="0">
                <a:latin typeface="+mn-lt"/>
              </a:rPr>
              <a:t>5 </a:t>
            </a:r>
            <a:r>
              <a:rPr lang="th-TH" b="1" dirty="0">
                <a:latin typeface="+mn-lt"/>
              </a:rPr>
              <a:t>ประเภทคือ สิทธิบัตร แบบผังภูมิของวงจร</a:t>
            </a:r>
            <a:r>
              <a:rPr lang="th-TH" b="1">
                <a:latin typeface="+mn-lt"/>
              </a:rPr>
              <a:t>รวม เครื่องหมายทางการค้า </a:t>
            </a:r>
            <a:r>
              <a:rPr lang="th-TH" b="1" dirty="0">
                <a:latin typeface="+mn-lt"/>
              </a:rPr>
              <a:t>ความลับทางการค้า และสิ่งบ่งชี้ทางภูมิศาสตร์ </a:t>
            </a:r>
          </a:p>
        </p:txBody>
      </p:sp>
      <p:sp>
        <p:nvSpPr>
          <p:cNvPr id="3" name="ชื่อเรื่อง 1">
            <a:extLst>
              <a:ext uri="{FF2B5EF4-FFF2-40B4-BE49-F238E27FC236}">
                <a16:creationId xmlns:a16="http://schemas.microsoft.com/office/drawing/2014/main" id="{D5F24131-44C9-46D0-AE4E-3811CAAEACE0}"/>
              </a:ext>
            </a:extLst>
          </p:cNvPr>
          <p:cNvSpPr txBox="1">
            <a:spLocks/>
          </p:cNvSpPr>
          <p:nvPr/>
        </p:nvSpPr>
        <p:spPr>
          <a:xfrm>
            <a:off x="1040658" y="1946474"/>
            <a:ext cx="11032005" cy="100811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th-TH" b="1" dirty="0">
                <a:solidFill>
                  <a:schemeClr val="tx1"/>
                </a:solidFill>
                <a:latin typeface="+mn-lt"/>
              </a:rPr>
              <a:t>สิทธิบัตร เป็นการคุ้มครองการคิดค้นสร้างสรรค์ที่เกี่ยวกับการประดิษฐ์ หรือการออกแบบผลิตภัณฑ์ประกอบด้วย </a:t>
            </a:r>
            <a:r>
              <a:rPr lang="th-TH" b="1" dirty="0">
                <a:solidFill>
                  <a:schemeClr val="tx1"/>
                </a:solidFill>
              </a:rPr>
              <a:t>สิทธิบัตรการประดิษฐ์ อนุสิทธิบัตร สิทธิบัตรการออกแบบผลิตภัณฑ์ </a:t>
            </a:r>
            <a:endParaRPr lang="th-TH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5" y="1943869"/>
            <a:ext cx="824250" cy="6930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472" y="4005064"/>
            <a:ext cx="2016224" cy="27513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857" y="4054563"/>
            <a:ext cx="2016224" cy="27690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256" y="4005064"/>
            <a:ext cx="2088232" cy="2886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8986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23677EF-22AE-4B57-9790-9D3FD4A47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</p:spPr>
        <p:txBody>
          <a:bodyPr>
            <a:normAutofit/>
          </a:bodyPr>
          <a:lstStyle/>
          <a:p>
            <a:r>
              <a:rPr lang="th-TH" sz="4800" b="1" dirty="0"/>
              <a:t>ทรัพย์สินทางอุตสาหกรรม</a:t>
            </a:r>
          </a:p>
        </p:txBody>
      </p:sp>
      <p:sp>
        <p:nvSpPr>
          <p:cNvPr id="3" name="ชื่อเรื่อง 1">
            <a:extLst>
              <a:ext uri="{FF2B5EF4-FFF2-40B4-BE49-F238E27FC236}">
                <a16:creationId xmlns:a16="http://schemas.microsoft.com/office/drawing/2014/main" id="{D5F24131-44C9-46D0-AE4E-3811CAAEACE0}"/>
              </a:ext>
            </a:extLst>
          </p:cNvPr>
          <p:cNvSpPr txBox="1">
            <a:spLocks/>
          </p:cNvSpPr>
          <p:nvPr/>
        </p:nvSpPr>
        <p:spPr>
          <a:xfrm>
            <a:off x="1040658" y="1946474"/>
            <a:ext cx="11032005" cy="100811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th-TH" b="1" dirty="0">
                <a:solidFill>
                  <a:schemeClr val="tx1"/>
                </a:solidFill>
              </a:rPr>
              <a:t>แบบผังภูมิของวงจรรวม หมายถึง แบบ แผนผัง หรือภาพที่ทำขึ้น ไม่ว่าจะปรากฏในรูปแบบ หรือวิธีใดเพื่อแสดงถึงการจัดวางและการเชื่อมต่อของวงจรไฟฟ้า เช่น ตัวนำไฟฟ้า หรือตัวต้านทาน เป็นต้น </a:t>
            </a:r>
            <a:endParaRPr lang="th-TH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5" y="1943869"/>
            <a:ext cx="824250" cy="6930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5" y="4077072"/>
            <a:ext cx="6552728" cy="24193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096" y="4077072"/>
            <a:ext cx="1914525" cy="23907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320" y="4397103"/>
            <a:ext cx="2965511" cy="17793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914208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23677EF-22AE-4B57-9790-9D3FD4A47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</p:spPr>
        <p:txBody>
          <a:bodyPr>
            <a:normAutofit/>
          </a:bodyPr>
          <a:lstStyle/>
          <a:p>
            <a:r>
              <a:rPr lang="th-TH" sz="4800" b="1" dirty="0"/>
              <a:t>ทรัพย์สินทางอุตสาหกรรม</a:t>
            </a:r>
          </a:p>
        </p:txBody>
      </p:sp>
      <p:sp>
        <p:nvSpPr>
          <p:cNvPr id="3" name="ชื่อเรื่อง 1">
            <a:extLst>
              <a:ext uri="{FF2B5EF4-FFF2-40B4-BE49-F238E27FC236}">
                <a16:creationId xmlns:a16="http://schemas.microsoft.com/office/drawing/2014/main" id="{D5F24131-44C9-46D0-AE4E-3811CAAEACE0}"/>
              </a:ext>
            </a:extLst>
          </p:cNvPr>
          <p:cNvSpPr txBox="1">
            <a:spLocks/>
          </p:cNvSpPr>
          <p:nvPr/>
        </p:nvSpPr>
        <p:spPr>
          <a:xfrm>
            <a:off x="1040658" y="1946474"/>
            <a:ext cx="11032005" cy="100811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th-TH" b="1" dirty="0">
                <a:solidFill>
                  <a:schemeClr val="tx1"/>
                </a:solidFill>
              </a:rPr>
              <a:t>เครื่องหมายการค้า หมายถึง เครื่องหมาย สัญลักษณ์ หรือตรา ที่ใช้กับสินค้าหรือบริการ กฎหมายให้ความคุ้มครองเครื่องหมายทั้งหมด </a:t>
            </a:r>
            <a:r>
              <a:rPr lang="en-US" b="1" dirty="0">
                <a:solidFill>
                  <a:schemeClr val="tx1"/>
                </a:solidFill>
              </a:rPr>
              <a:t>4 </a:t>
            </a:r>
            <a:r>
              <a:rPr lang="th-TH" b="1" dirty="0">
                <a:solidFill>
                  <a:schemeClr val="tx1"/>
                </a:solidFill>
              </a:rPr>
              <a:t>ประเภท </a:t>
            </a:r>
            <a:endParaRPr lang="th-TH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5" y="1943869"/>
            <a:ext cx="824250" cy="6930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919" y="3429000"/>
            <a:ext cx="10009112" cy="32129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9562142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23677EF-22AE-4B57-9790-9D3FD4A47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</p:spPr>
        <p:txBody>
          <a:bodyPr>
            <a:normAutofit/>
          </a:bodyPr>
          <a:lstStyle/>
          <a:p>
            <a:r>
              <a:rPr lang="th-TH" sz="4800" b="1" dirty="0"/>
              <a:t>เครื่องหมายการค้า มี </a:t>
            </a:r>
            <a:r>
              <a:rPr lang="en-US" sz="4800" b="1" dirty="0"/>
              <a:t>4 </a:t>
            </a:r>
            <a:r>
              <a:rPr lang="th-TH" sz="4800" b="1" dirty="0"/>
              <a:t>ประเภท</a:t>
            </a:r>
          </a:p>
        </p:txBody>
      </p:sp>
      <p:sp>
        <p:nvSpPr>
          <p:cNvPr id="3" name="ชื่อเรื่อง 1">
            <a:extLst>
              <a:ext uri="{FF2B5EF4-FFF2-40B4-BE49-F238E27FC236}">
                <a16:creationId xmlns:a16="http://schemas.microsoft.com/office/drawing/2014/main" id="{D5F24131-44C9-46D0-AE4E-3811CAAEACE0}"/>
              </a:ext>
            </a:extLst>
          </p:cNvPr>
          <p:cNvSpPr txBox="1">
            <a:spLocks/>
          </p:cNvSpPr>
          <p:nvPr/>
        </p:nvSpPr>
        <p:spPr>
          <a:xfrm>
            <a:off x="911424" y="1928552"/>
            <a:ext cx="11089232" cy="129614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th-TH" b="1" dirty="0">
                <a:solidFill>
                  <a:schemeClr val="tx1"/>
                </a:solidFill>
              </a:rPr>
              <a:t>เครื่องหมายการค้าที่ใช้หรือจะใช้กับสินค้าเพื่อแสดงว่าสินค้าที่ใช้เครื่องหมายของเจ้าของเครื่องหมายการค้านั้นแตกต่างจากสินค้าบุคคลอื่น</a:t>
            </a:r>
          </a:p>
        </p:txBody>
      </p:sp>
      <p:sp>
        <p:nvSpPr>
          <p:cNvPr id="4" name="Right Arrow 3"/>
          <p:cNvSpPr/>
          <p:nvPr/>
        </p:nvSpPr>
        <p:spPr>
          <a:xfrm>
            <a:off x="263352" y="1950320"/>
            <a:ext cx="648072" cy="648072"/>
          </a:xfrm>
          <a:prstGeom prst="rightArrow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ชื่อเรื่อง 1">
            <a:extLst>
              <a:ext uri="{FF2B5EF4-FFF2-40B4-BE49-F238E27FC236}">
                <a16:creationId xmlns:a16="http://schemas.microsoft.com/office/drawing/2014/main" id="{D5F24131-44C9-46D0-AE4E-3811CAAEACE0}"/>
              </a:ext>
            </a:extLst>
          </p:cNvPr>
          <p:cNvSpPr txBox="1">
            <a:spLocks/>
          </p:cNvSpPr>
          <p:nvPr/>
        </p:nvSpPr>
        <p:spPr>
          <a:xfrm>
            <a:off x="923144" y="4510792"/>
            <a:ext cx="8568952" cy="129614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th-TH" b="1" dirty="0">
                <a:solidFill>
                  <a:schemeClr val="tx1"/>
                </a:solidFill>
              </a:rPr>
              <a:t>เครื่องหมายบริการ หมายถึง เครื่องหมายที่ใช้หรือจะใช้กับบริการที่เกี่ยวข้อง เพื่อแสดงว่าบริการที่ใช้เครื่องหมายของเจ้าของเครื่องหมายบริการ</a:t>
            </a:r>
          </a:p>
        </p:txBody>
      </p:sp>
      <p:sp>
        <p:nvSpPr>
          <p:cNvPr id="6" name="Right Arrow 5"/>
          <p:cNvSpPr/>
          <p:nvPr/>
        </p:nvSpPr>
        <p:spPr>
          <a:xfrm>
            <a:off x="275072" y="4522512"/>
            <a:ext cx="648072" cy="648072"/>
          </a:xfrm>
          <a:prstGeom prst="rightArrow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027" name="Picture 3" descr="za-10-17-2016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440" y="3379444"/>
            <a:ext cx="2016224" cy="849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436" y="3429000"/>
            <a:ext cx="3312368" cy="8958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4" r="50259"/>
          <a:stretch/>
        </p:blipFill>
        <p:spPr>
          <a:xfrm>
            <a:off x="10776520" y="2760686"/>
            <a:ext cx="1118280" cy="16354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574" y="3379444"/>
            <a:ext cx="3288928" cy="945401"/>
          </a:xfrm>
          <a:prstGeom prst="rect">
            <a:avLst/>
          </a:prstGeom>
        </p:spPr>
      </p:pic>
      <p:pic>
        <p:nvPicPr>
          <p:cNvPr id="1028" name="Picture 4" descr="AirAsia_Lo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31" t="4260" r="24728" b="3587"/>
          <a:stretch>
            <a:fillRect/>
          </a:stretch>
        </p:blipFill>
        <p:spPr bwMode="auto">
          <a:xfrm>
            <a:off x="8902640" y="5806936"/>
            <a:ext cx="868114" cy="860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pg-logo-facebook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2" r="16867"/>
          <a:stretch>
            <a:fillRect/>
          </a:stretch>
        </p:blipFill>
        <p:spPr bwMode="auto">
          <a:xfrm>
            <a:off x="10140167" y="5157192"/>
            <a:ext cx="1984063" cy="1515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scb-ไทยพาณิชย์-logo-c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1" t="16962" r="7831" b="19241"/>
          <a:stretch>
            <a:fillRect/>
          </a:stretch>
        </p:blipFill>
        <p:spPr bwMode="auto">
          <a:xfrm>
            <a:off x="6226121" y="5834303"/>
            <a:ext cx="2322339" cy="857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5858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23677EF-22AE-4B57-9790-9D3FD4A47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</p:spPr>
        <p:txBody>
          <a:bodyPr>
            <a:normAutofit/>
          </a:bodyPr>
          <a:lstStyle/>
          <a:p>
            <a:r>
              <a:rPr lang="th-TH" sz="4800" b="1" dirty="0"/>
              <a:t>เครื่องหมายการค้า มี </a:t>
            </a:r>
            <a:r>
              <a:rPr lang="en-US" sz="4800" b="1" dirty="0"/>
              <a:t>4 </a:t>
            </a:r>
            <a:r>
              <a:rPr lang="th-TH" sz="4800" b="1" dirty="0"/>
              <a:t>ประเภท</a:t>
            </a:r>
          </a:p>
        </p:txBody>
      </p:sp>
      <p:sp>
        <p:nvSpPr>
          <p:cNvPr id="3" name="ชื่อเรื่อง 1">
            <a:extLst>
              <a:ext uri="{FF2B5EF4-FFF2-40B4-BE49-F238E27FC236}">
                <a16:creationId xmlns:a16="http://schemas.microsoft.com/office/drawing/2014/main" id="{D5F24131-44C9-46D0-AE4E-3811CAAEACE0}"/>
              </a:ext>
            </a:extLst>
          </p:cNvPr>
          <p:cNvSpPr txBox="1">
            <a:spLocks/>
          </p:cNvSpPr>
          <p:nvPr/>
        </p:nvSpPr>
        <p:spPr>
          <a:xfrm>
            <a:off x="911424" y="1988840"/>
            <a:ext cx="11089232" cy="129614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th-TH" b="1" dirty="0">
                <a:solidFill>
                  <a:schemeClr val="tx1"/>
                </a:solidFill>
              </a:rPr>
              <a:t>เครื่องหมายรับรอง หมายถึง เครื่องหมายที่เจ้าของเครื่องหมายรับรองใช้หรือจะใช้กับสินค้าหรือบริการของบุคคลอื่น เพื่อเป็นการรับรองเกี่ยวกับสินค้า</a:t>
            </a:r>
          </a:p>
        </p:txBody>
      </p:sp>
      <p:sp>
        <p:nvSpPr>
          <p:cNvPr id="4" name="Right Arrow 3"/>
          <p:cNvSpPr/>
          <p:nvPr/>
        </p:nvSpPr>
        <p:spPr>
          <a:xfrm>
            <a:off x="263352" y="1988840"/>
            <a:ext cx="648072" cy="648072"/>
          </a:xfrm>
          <a:prstGeom prst="rightArrow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ชื่อเรื่อง 1">
            <a:extLst>
              <a:ext uri="{FF2B5EF4-FFF2-40B4-BE49-F238E27FC236}">
                <a16:creationId xmlns:a16="http://schemas.microsoft.com/office/drawing/2014/main" id="{D5F24131-44C9-46D0-AE4E-3811CAAEACE0}"/>
              </a:ext>
            </a:extLst>
          </p:cNvPr>
          <p:cNvSpPr txBox="1">
            <a:spLocks/>
          </p:cNvSpPr>
          <p:nvPr/>
        </p:nvSpPr>
        <p:spPr>
          <a:xfrm>
            <a:off x="923144" y="4510792"/>
            <a:ext cx="8568952" cy="129614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th-TH" b="1" dirty="0">
                <a:solidFill>
                  <a:schemeClr val="tx1"/>
                </a:solidFill>
              </a:rPr>
              <a:t>เครื่องหมายร่วม หมายถึง เครื่องหมายการค้าหรือเครื่องหมายบริการที่ใช้ บริษัทกลุ่มเดียวกัน รัฐวิสาหกิจในกลุ่มเดียวกัน หรือโดยสมาชิกของสมาคม สหกรณ์</a:t>
            </a:r>
          </a:p>
        </p:txBody>
      </p:sp>
      <p:sp>
        <p:nvSpPr>
          <p:cNvPr id="6" name="Right Arrow 5"/>
          <p:cNvSpPr/>
          <p:nvPr/>
        </p:nvSpPr>
        <p:spPr>
          <a:xfrm>
            <a:off x="275072" y="4512463"/>
            <a:ext cx="648072" cy="648072"/>
          </a:xfrm>
          <a:prstGeom prst="rightArrow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2050" name="Picture 2" descr="p1a9ci789dr8s1nph1cbv10j7oom5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0" t="10339" r="12410" b="16577"/>
          <a:stretch>
            <a:fillRect/>
          </a:stretch>
        </p:blipFill>
        <p:spPr bwMode="auto">
          <a:xfrm>
            <a:off x="1415480" y="3250860"/>
            <a:ext cx="1549400" cy="101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2017-03-15_08-03-3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752" y="3250861"/>
            <a:ext cx="2437259" cy="1064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P000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0" t="9645" r="6049" b="11023"/>
          <a:stretch>
            <a:fillRect/>
          </a:stretch>
        </p:blipFill>
        <p:spPr bwMode="auto">
          <a:xfrm>
            <a:off x="7127147" y="3284984"/>
            <a:ext cx="1081317" cy="1030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is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9" t="5252" r="4222" b="11134"/>
          <a:stretch>
            <a:fillRect/>
          </a:stretch>
        </p:blipFill>
        <p:spPr bwMode="auto">
          <a:xfrm>
            <a:off x="9034421" y="3236832"/>
            <a:ext cx="1094027" cy="1088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Shining-Consult-training-SC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336" y="4953428"/>
            <a:ext cx="2481262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21857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EB40DAC-7078-4806-A757-577A3133C9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966" t="30051" r="21060" b="143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6044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23677EF-22AE-4B57-9790-9D3FD4A47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</p:spPr>
        <p:txBody>
          <a:bodyPr>
            <a:normAutofit/>
          </a:bodyPr>
          <a:lstStyle/>
          <a:p>
            <a:r>
              <a:rPr lang="th-TH" sz="4800" b="1" dirty="0"/>
              <a:t>ทรัพย์สินทางอุตสาหกรรม</a:t>
            </a:r>
            <a:endParaRPr lang="th-TH" sz="4800" dirty="0"/>
          </a:p>
        </p:txBody>
      </p:sp>
      <p:sp>
        <p:nvSpPr>
          <p:cNvPr id="3" name="ชื่อเรื่อง 1">
            <a:extLst>
              <a:ext uri="{FF2B5EF4-FFF2-40B4-BE49-F238E27FC236}">
                <a16:creationId xmlns:a16="http://schemas.microsoft.com/office/drawing/2014/main" id="{D5F24131-44C9-46D0-AE4E-3811CAAEACE0}"/>
              </a:ext>
            </a:extLst>
          </p:cNvPr>
          <p:cNvSpPr txBox="1">
            <a:spLocks/>
          </p:cNvSpPr>
          <p:nvPr/>
        </p:nvSpPr>
        <p:spPr>
          <a:xfrm>
            <a:off x="911424" y="1988840"/>
            <a:ext cx="10369152" cy="158417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th-TH" b="1" dirty="0">
                <a:solidFill>
                  <a:schemeClr val="tx1"/>
                </a:solidFill>
              </a:rPr>
              <a:t>ความลับทางการค้า หมายถึง ข้อมูลการค้าซึ่งยังไม่เป็นที่รู้จักกันโดยทั่วไป โดยเป็นข้อมูลที่มีมูลค่าในเชิงพาณิชย์ เนื่องจากข้อมูลนั้นเป็นความลับ และมีการดำเนินการตามสมควรเพื่อทำให้ข้อมูลนั้นปกปิดเป็นความลับ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5" y="2015877"/>
            <a:ext cx="824250" cy="6930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ชื่อเรื่อง 1">
            <a:extLst>
              <a:ext uri="{FF2B5EF4-FFF2-40B4-BE49-F238E27FC236}">
                <a16:creationId xmlns:a16="http://schemas.microsoft.com/office/drawing/2014/main" id="{D5F24131-44C9-46D0-AE4E-3811CAAEACE0}"/>
              </a:ext>
            </a:extLst>
          </p:cNvPr>
          <p:cNvSpPr txBox="1">
            <a:spLocks/>
          </p:cNvSpPr>
          <p:nvPr/>
        </p:nvSpPr>
        <p:spPr>
          <a:xfrm>
            <a:off x="839415" y="4005064"/>
            <a:ext cx="10369152" cy="158417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th-TH" b="1" dirty="0">
                <a:solidFill>
                  <a:schemeClr val="tx1"/>
                </a:solidFill>
              </a:rPr>
              <a:t>สิ่งบ่งชี้ทางภูมิศาสตร์ (</a:t>
            </a:r>
            <a:r>
              <a:rPr lang="en-US" b="1" dirty="0">
                <a:solidFill>
                  <a:schemeClr val="tx1"/>
                </a:solidFill>
              </a:rPr>
              <a:t>GI) </a:t>
            </a:r>
            <a:r>
              <a:rPr lang="th-TH" b="1" dirty="0">
                <a:solidFill>
                  <a:schemeClr val="tx1"/>
                </a:solidFill>
              </a:rPr>
              <a:t>หมายถึง ชื่อ สัญลักษณ์ หรือสิ่งอื่นใดที่ใช้เรียกหรือใช้แทนแหล่งภูมิศาสตร์ และสามารถบ่งบอกว่าสินค้าที่เกิดจากแหล่งภูมิศาสตร์นั้น เป็นสินค้าที่มีคุณภาพ ชื่อเสียง หรือคุณลักษณะเฉพาะของแหล่งภูมิศาสตร์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4005064"/>
            <a:ext cx="824250" cy="6930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58677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58C18308-B4FB-4FD2-96BC-3AEE76DE6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/>
              <a:t>พระราชบัญญัติว่าด้วยการกระทำผิดเกี่ยวกับคอมพิวเตอร์ พ.ศ. 2560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B8581BCB-3F27-44EE-AF7C-47F6F8AF77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5" name="Picture 4" descr="A screenshot of a map&#10;&#10;Description automatically generated">
            <a:extLst>
              <a:ext uri="{FF2B5EF4-FFF2-40B4-BE49-F238E27FC236}">
                <a16:creationId xmlns:a16="http://schemas.microsoft.com/office/drawing/2014/main" id="{9C22850D-39BB-4670-9ACF-A7C48FD62D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704" y="3911547"/>
            <a:ext cx="4511229" cy="2932053"/>
          </a:xfrm>
          <a:prstGeom prst="rect">
            <a:avLst/>
          </a:prstGeom>
        </p:spPr>
      </p:pic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612BF1AB-86D5-4A01-A83F-567D019EAD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933" y="3885279"/>
            <a:ext cx="4249067" cy="29711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40B5BD4-BAED-4EC0-B29C-14ACC2D0E05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6" y="3911547"/>
            <a:ext cx="3405858" cy="2932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3201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23677EF-22AE-4B57-9790-9D3FD4A47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6501" y="218114"/>
            <a:ext cx="7125329" cy="1508760"/>
          </a:xfrm>
        </p:spPr>
        <p:txBody>
          <a:bodyPr>
            <a:normAutofit/>
          </a:bodyPr>
          <a:lstStyle/>
          <a:p>
            <a:r>
              <a:rPr lang="th-TH" sz="4800" b="1" dirty="0"/>
              <a:t>สินค้ามาจากจังหวัดใด...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8114"/>
            <a:ext cx="2736304" cy="16042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48" y="2097983"/>
            <a:ext cx="3299012" cy="22897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080" y="2097984"/>
            <a:ext cx="2592288" cy="2289775"/>
          </a:xfrm>
          <a:prstGeom prst="rect">
            <a:avLst/>
          </a:prstGeom>
        </p:spPr>
      </p:pic>
      <p:sp>
        <p:nvSpPr>
          <p:cNvPr id="7" name="ชื่อเรื่อง 1">
            <a:extLst>
              <a:ext uri="{FF2B5EF4-FFF2-40B4-BE49-F238E27FC236}">
                <a16:creationId xmlns:a16="http://schemas.microsoft.com/office/drawing/2014/main" id="{D5F24131-44C9-46D0-AE4E-3811CAAEACE0}"/>
              </a:ext>
            </a:extLst>
          </p:cNvPr>
          <p:cNvSpPr txBox="1">
            <a:spLocks/>
          </p:cNvSpPr>
          <p:nvPr/>
        </p:nvSpPr>
        <p:spPr>
          <a:xfrm>
            <a:off x="4583832" y="2803582"/>
            <a:ext cx="1512168" cy="112947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th-TH" sz="3600" b="1" dirty="0">
                <a:solidFill>
                  <a:schemeClr val="tx1"/>
                </a:solidFill>
              </a:rPr>
              <a:t>ชามไก่</a:t>
            </a:r>
          </a:p>
        </p:txBody>
      </p:sp>
      <p:sp>
        <p:nvSpPr>
          <p:cNvPr id="8" name="ชื่อเรื่อง 1">
            <a:extLst>
              <a:ext uri="{FF2B5EF4-FFF2-40B4-BE49-F238E27FC236}">
                <a16:creationId xmlns:a16="http://schemas.microsoft.com/office/drawing/2014/main" id="{D5F24131-44C9-46D0-AE4E-3811CAAEACE0}"/>
              </a:ext>
            </a:extLst>
          </p:cNvPr>
          <p:cNvSpPr txBox="1">
            <a:spLocks/>
          </p:cNvSpPr>
          <p:nvPr/>
        </p:nvSpPr>
        <p:spPr>
          <a:xfrm>
            <a:off x="9624392" y="2753432"/>
            <a:ext cx="2304256" cy="112947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th-TH" sz="3600" b="1" dirty="0">
                <a:solidFill>
                  <a:schemeClr val="tx1"/>
                </a:solidFill>
              </a:rPr>
              <a:t>ผ้าไหมมัดหมี่ชนบท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4758867"/>
            <a:ext cx="4680520" cy="18703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912" y="4819171"/>
            <a:ext cx="4320480" cy="181003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424" y="4819171"/>
            <a:ext cx="1882656" cy="181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8441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23677EF-22AE-4B57-9790-9D3FD4A47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7608" y="323903"/>
            <a:ext cx="6477257" cy="1508760"/>
          </a:xfrm>
        </p:spPr>
        <p:txBody>
          <a:bodyPr>
            <a:normAutofit/>
          </a:bodyPr>
          <a:lstStyle/>
          <a:p>
            <a:r>
              <a:rPr lang="th-TH" sz="4800" b="1" dirty="0"/>
              <a:t>ลิขสิทธิ์</a:t>
            </a:r>
          </a:p>
        </p:txBody>
      </p:sp>
      <p:sp>
        <p:nvSpPr>
          <p:cNvPr id="3" name="ชื่อเรื่อง 1">
            <a:extLst>
              <a:ext uri="{FF2B5EF4-FFF2-40B4-BE49-F238E27FC236}">
                <a16:creationId xmlns:a16="http://schemas.microsoft.com/office/drawing/2014/main" id="{D5F24131-44C9-46D0-AE4E-3811CAAEACE0}"/>
              </a:ext>
            </a:extLst>
          </p:cNvPr>
          <p:cNvSpPr txBox="1">
            <a:spLocks/>
          </p:cNvSpPr>
          <p:nvPr/>
        </p:nvSpPr>
        <p:spPr>
          <a:xfrm>
            <a:off x="911424" y="2132856"/>
            <a:ext cx="10369152" cy="158417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th-TH" b="1" dirty="0">
                <a:solidFill>
                  <a:schemeClr val="tx1"/>
                </a:solidFill>
              </a:rPr>
              <a:t>สิทธิแต่เพียงผู้เดียวของผู้สร้างสรรค์ที่จะกระทำการใดๆ กับงานที่ผู้สร้างสรรค์ได้ทำขึ้น โดยประเภทของงานอันมีลิขสิทธิ์ที่กฎหมายกำหนดไว้ ได้แก่ งานวรรณกรรม  นาฏกรรม  ศิลปกรรม  ดนตรีกรรม  โสตทัศนวัสดุ  ภาพยนตร์  สิ่งบันทึกเสียง  งานแพร่เสียง  แพร่ภาพ  หรืองานอื่นใดในแผนวรรณคดี  แผนกวิทยาศาสตร์  หรือแผนกศิลปะ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9" y="260648"/>
            <a:ext cx="2554169" cy="15720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71" b="5771"/>
          <a:stretch/>
        </p:blipFill>
        <p:spPr>
          <a:xfrm>
            <a:off x="6274288" y="5085184"/>
            <a:ext cx="5541153" cy="16547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525980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23677EF-22AE-4B57-9790-9D3FD4A47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</p:spPr>
        <p:txBody>
          <a:bodyPr>
            <a:normAutofit/>
          </a:bodyPr>
          <a:lstStyle/>
          <a:p>
            <a:r>
              <a:rPr lang="th-TH" sz="4800" b="1" dirty="0"/>
              <a:t>ลิขสิทธิ์และการใช้งานที่เป็นธรรม</a:t>
            </a:r>
            <a:endParaRPr lang="th-TH" sz="4800" dirty="0"/>
          </a:p>
        </p:txBody>
      </p:sp>
      <p:sp>
        <p:nvSpPr>
          <p:cNvPr id="3" name="ชื่อเรื่อง 1">
            <a:extLst>
              <a:ext uri="{FF2B5EF4-FFF2-40B4-BE49-F238E27FC236}">
                <a16:creationId xmlns:a16="http://schemas.microsoft.com/office/drawing/2014/main" id="{D5F24131-44C9-46D0-AE4E-3811CAAEACE0}"/>
              </a:ext>
            </a:extLst>
          </p:cNvPr>
          <p:cNvSpPr txBox="1">
            <a:spLocks/>
          </p:cNvSpPr>
          <p:nvPr/>
        </p:nvSpPr>
        <p:spPr>
          <a:xfrm>
            <a:off x="1127448" y="2132856"/>
            <a:ext cx="10801200" cy="79208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th-TH" sz="3600" b="1" dirty="0">
                <a:solidFill>
                  <a:schemeClr val="tx1"/>
                </a:solidFill>
              </a:rPr>
              <a:t>การนำไปใช้มิใช่เป็นเชิงพาณิชย์ เช่น เพื่อการศึกษา การอนุรักษ์</a:t>
            </a:r>
          </a:p>
        </p:txBody>
      </p:sp>
      <p:sp>
        <p:nvSpPr>
          <p:cNvPr id="4" name="ชื่อเรื่อง 1">
            <a:extLst>
              <a:ext uri="{FF2B5EF4-FFF2-40B4-BE49-F238E27FC236}">
                <a16:creationId xmlns:a16="http://schemas.microsoft.com/office/drawing/2014/main" id="{D5F24131-44C9-46D0-AE4E-3811CAAEACE0}"/>
              </a:ext>
            </a:extLst>
          </p:cNvPr>
          <p:cNvSpPr txBox="1">
            <a:spLocks/>
          </p:cNvSpPr>
          <p:nvPr/>
        </p:nvSpPr>
        <p:spPr>
          <a:xfrm>
            <a:off x="1127448" y="2996952"/>
            <a:ext cx="10801200" cy="79208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th-TH" sz="3600" b="1" dirty="0">
                <a:solidFill>
                  <a:schemeClr val="tx1"/>
                </a:solidFill>
              </a:rPr>
              <a:t>ข้อมูลดังกล่าวเป็นข้อเท็จจริง เป็นความจริง อันเป็นสาธารณประโยชน์ เช่น ข่าว การวิเคราะห์ วิจารณ์</a:t>
            </a:r>
          </a:p>
        </p:txBody>
      </p:sp>
      <p:sp>
        <p:nvSpPr>
          <p:cNvPr id="5" name="ชื่อเรื่อง 1">
            <a:extLst>
              <a:ext uri="{FF2B5EF4-FFF2-40B4-BE49-F238E27FC236}">
                <a16:creationId xmlns:a16="http://schemas.microsoft.com/office/drawing/2014/main" id="{D5F24131-44C9-46D0-AE4E-3811CAAEACE0}"/>
              </a:ext>
            </a:extLst>
          </p:cNvPr>
          <p:cNvSpPr txBox="1">
            <a:spLocks/>
          </p:cNvSpPr>
          <p:nvPr/>
        </p:nvSpPr>
        <p:spPr>
          <a:xfrm>
            <a:off x="1127448" y="4509120"/>
            <a:ext cx="11161240" cy="79208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th-TH" sz="3600" b="1" dirty="0">
                <a:solidFill>
                  <a:schemeClr val="tx1"/>
                </a:solidFill>
              </a:rPr>
              <a:t>จำนวนและเนื้อหาที่จะคัดลอกไปใช้อยู่ในเกณฑ์เหมาะสม เช่น การสำเนาเพื่อการอ้างอิง </a:t>
            </a:r>
          </a:p>
        </p:txBody>
      </p:sp>
      <p:sp>
        <p:nvSpPr>
          <p:cNvPr id="6" name="ชื่อเรื่อง 1">
            <a:extLst>
              <a:ext uri="{FF2B5EF4-FFF2-40B4-BE49-F238E27FC236}">
                <a16:creationId xmlns:a16="http://schemas.microsoft.com/office/drawing/2014/main" id="{D5F24131-44C9-46D0-AE4E-3811CAAEACE0}"/>
              </a:ext>
            </a:extLst>
          </p:cNvPr>
          <p:cNvSpPr txBox="1">
            <a:spLocks/>
          </p:cNvSpPr>
          <p:nvPr/>
        </p:nvSpPr>
        <p:spPr>
          <a:xfrm>
            <a:off x="1127448" y="5733256"/>
            <a:ext cx="10441160" cy="79208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th-TH" sz="3600" b="1" dirty="0">
                <a:solidFill>
                  <a:schemeClr val="tx1"/>
                </a:solidFill>
              </a:rPr>
              <a:t>ไม่มีผลกระทบต่อการตลาด โดยการดัดแปลงโปรแกรมคอมพิวเตอร์ในกรณีที่จำเป็นแก่การใช้</a:t>
            </a:r>
          </a:p>
        </p:txBody>
      </p:sp>
      <p:sp>
        <p:nvSpPr>
          <p:cNvPr id="7" name="5-Point Star 6"/>
          <p:cNvSpPr/>
          <p:nvPr/>
        </p:nvSpPr>
        <p:spPr>
          <a:xfrm>
            <a:off x="407368" y="2132856"/>
            <a:ext cx="576064" cy="504056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5-Point Star 7"/>
          <p:cNvSpPr/>
          <p:nvPr/>
        </p:nvSpPr>
        <p:spPr>
          <a:xfrm>
            <a:off x="407368" y="2996952"/>
            <a:ext cx="576064" cy="504056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5-Point Star 8"/>
          <p:cNvSpPr/>
          <p:nvPr/>
        </p:nvSpPr>
        <p:spPr>
          <a:xfrm>
            <a:off x="407368" y="4509120"/>
            <a:ext cx="576064" cy="504056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5-Point Star 9"/>
          <p:cNvSpPr/>
          <p:nvPr/>
        </p:nvSpPr>
        <p:spPr>
          <a:xfrm>
            <a:off x="407368" y="5805264"/>
            <a:ext cx="576064" cy="504056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054889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68B03-5026-494A-8B38-D0B538974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352" y="284176"/>
            <a:ext cx="11305256" cy="1508760"/>
          </a:xfrm>
        </p:spPr>
        <p:txBody>
          <a:bodyPr>
            <a:normAutofit/>
          </a:bodyPr>
          <a:lstStyle/>
          <a:p>
            <a:r>
              <a:rPr lang="th-TH" sz="5400" b="1" dirty="0"/>
              <a:t>ข้อใดเป็นเครื่องหมายการค้า </a:t>
            </a:r>
            <a:endParaRPr lang="en-US" sz="54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2D822B-D27C-439F-B3C6-5685284BED85}"/>
              </a:ext>
            </a:extLst>
          </p:cNvPr>
          <p:cNvSpPr txBox="1"/>
          <p:nvPr/>
        </p:nvSpPr>
        <p:spPr>
          <a:xfrm>
            <a:off x="479376" y="2060848"/>
            <a:ext cx="1144927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>
                <a:latin typeface="+mj-lt"/>
              </a:rPr>
              <a:t>ก.</a:t>
            </a:r>
            <a:r>
              <a:rPr lang="en-US" sz="4400" b="1" dirty="0">
                <a:latin typeface="+mj-lt"/>
              </a:rPr>
              <a:t>                                         </a:t>
            </a:r>
            <a:r>
              <a:rPr lang="th-TH" sz="4400" b="1" dirty="0">
                <a:latin typeface="+mj-lt"/>
              </a:rPr>
              <a:t>ข.</a:t>
            </a:r>
            <a:endParaRPr lang="en-US" sz="4400" b="1" dirty="0">
              <a:latin typeface="+mj-lt"/>
            </a:endParaRPr>
          </a:p>
          <a:p>
            <a:r>
              <a:rPr lang="th-TH" sz="4400" b="1" dirty="0">
                <a:latin typeface="+mj-lt"/>
              </a:rPr>
              <a:t> </a:t>
            </a:r>
          </a:p>
          <a:p>
            <a:endParaRPr lang="en-US" sz="4400" b="1" dirty="0">
              <a:latin typeface="+mj-lt"/>
            </a:endParaRPr>
          </a:p>
          <a:p>
            <a:r>
              <a:rPr lang="th-TH" sz="4400" b="1" dirty="0">
                <a:latin typeface="+mj-lt"/>
              </a:rPr>
              <a:t>ค.</a:t>
            </a:r>
            <a:r>
              <a:rPr lang="en-US" sz="4400" b="1" dirty="0">
                <a:latin typeface="+mj-lt"/>
              </a:rPr>
              <a:t>                                       </a:t>
            </a:r>
            <a:r>
              <a:rPr lang="th-TH" sz="4400" b="1" dirty="0">
                <a:latin typeface="+mj-lt"/>
              </a:rPr>
              <a:t>ง.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35CED0-6240-4451-8A4D-9B97F559FBD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464" y="2204864"/>
            <a:ext cx="2304256" cy="10801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C6DB0AF-04D6-49D0-876A-E5717E8E9C4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072" y="1682284"/>
            <a:ext cx="3398986" cy="15987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C907A32-8BEF-496D-B0FC-77C25FDE07E5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464" y="3573016"/>
            <a:ext cx="2304256" cy="18722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A9EC093-A169-4846-BECA-C140A0849484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096" y="3985123"/>
            <a:ext cx="2304256" cy="119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487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58C18308-B4FB-4FD2-96BC-3AEE76DE6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/>
              <a:t>ธุรกรรมอิเล็กทรอนิกส์ใน</a:t>
            </a:r>
            <a:r>
              <a:rPr lang="th-TH" b="1" dirty="0" err="1"/>
              <a:t>วิถีดิจิทัล</a:t>
            </a:r>
            <a:endParaRPr lang="th-TH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8A5024-218D-4795-A723-E8FDDA4A4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4005064"/>
            <a:ext cx="3270217" cy="2736304"/>
          </a:xfrm>
          <a:prstGeom prst="rect">
            <a:avLst/>
          </a:prstGeom>
        </p:spPr>
      </p:pic>
      <p:pic>
        <p:nvPicPr>
          <p:cNvPr id="7" name="Picture 6" descr="A picture containing object&#10;&#10;Description automatically generated">
            <a:extLst>
              <a:ext uri="{FF2B5EF4-FFF2-40B4-BE49-F238E27FC236}">
                <a16:creationId xmlns:a16="http://schemas.microsoft.com/office/drawing/2014/main" id="{D8099EAE-6B60-44C6-A167-A8E8B28B72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848" y="4035664"/>
            <a:ext cx="3024336" cy="2725155"/>
          </a:xfrm>
          <a:prstGeom prst="rect">
            <a:avLst/>
          </a:prstGeom>
        </p:spPr>
      </p:pic>
      <p:pic>
        <p:nvPicPr>
          <p:cNvPr id="9" name="Picture 8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D9D5B0D5-54E6-4B87-B45B-CA126B90A6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264" y="4035664"/>
            <a:ext cx="3384376" cy="2628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0219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1">
            <a:extLst>
              <a:ext uri="{FF2B5EF4-FFF2-40B4-BE49-F238E27FC236}">
                <a16:creationId xmlns:a16="http://schemas.microsoft.com/office/drawing/2014/main" id="{D5F24131-44C9-46D0-AE4E-3811CAAEACE0}"/>
              </a:ext>
            </a:extLst>
          </p:cNvPr>
          <p:cNvSpPr txBox="1">
            <a:spLocks/>
          </p:cNvSpPr>
          <p:nvPr/>
        </p:nvSpPr>
        <p:spPr>
          <a:xfrm>
            <a:off x="911424" y="2132856"/>
            <a:ext cx="10585176" cy="158417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th-TH" b="1" dirty="0">
                <a:solidFill>
                  <a:schemeClr val="tx1"/>
                </a:solidFill>
              </a:rPr>
              <a:t>ปัจจุบันใช้พระราชบัญญัติว่าด้วยธุรกรรมอิเล็กทรอนิกส์ (ฉบับที่ </a:t>
            </a:r>
            <a:r>
              <a:rPr lang="en-US" b="1" dirty="0">
                <a:solidFill>
                  <a:schemeClr val="tx1"/>
                </a:solidFill>
              </a:rPr>
              <a:t>2) </a:t>
            </a:r>
            <a:r>
              <a:rPr lang="th-TH" b="1" dirty="0">
                <a:solidFill>
                  <a:schemeClr val="tx1"/>
                </a:solidFill>
              </a:rPr>
              <a:t>พ.ศ. </a:t>
            </a:r>
            <a:r>
              <a:rPr lang="en-US" b="1" dirty="0">
                <a:solidFill>
                  <a:schemeClr val="tx1"/>
                </a:solidFill>
              </a:rPr>
              <a:t>2551 </a:t>
            </a:r>
            <a:r>
              <a:rPr lang="th-TH" b="1" dirty="0">
                <a:solidFill>
                  <a:schemeClr val="tx1"/>
                </a:solidFill>
              </a:rPr>
              <a:t>เนื่องจากปัจจุบันกฎหมายว่าด้วยธุรกรรมทางอิเล็กทรอนิกส์ยังไม่มี</a:t>
            </a:r>
            <a:r>
              <a:rPr lang="th-TH" b="1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บทบัญญัติรองรับในเรื่องตราประทับอิเล็กทรอนิกส์ </a:t>
            </a:r>
            <a:r>
              <a:rPr lang="th-TH" b="1" dirty="0">
                <a:solidFill>
                  <a:schemeClr val="tx1"/>
                </a:solidFill>
              </a:rPr>
              <a:t>ซึ่งเป็นสิ่งที่สามารถระบุถึงตัวผู้ทำธุรกรรมทางอิเล็กทรอนิกส์ได้เช่นเดียวกับลายมือชื่ออิเล็กทรอนิกส์ </a:t>
            </a:r>
            <a:r>
              <a:rPr lang="th-TH" b="1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ส่งเสริมความเชื่อมั่นในการทำธุรกรรมทางอิเล็กทรอนิกส์ </a:t>
            </a:r>
            <a:r>
              <a:rPr lang="th-TH" b="1" dirty="0">
                <a:solidFill>
                  <a:schemeClr val="tx1"/>
                </a:solidFill>
              </a:rPr>
              <a:t>และ</a:t>
            </a:r>
            <a:r>
              <a:rPr lang="th-TH" b="1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สามารถแข่งขันในเวทีการค้าระหว่างประเทศ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/>
              <a:t>วัตถุประสงค์</a:t>
            </a:r>
          </a:p>
        </p:txBody>
      </p:sp>
    </p:spTree>
    <p:extLst>
      <p:ext uri="{BB962C8B-B14F-4D97-AF65-F5344CB8AC3E}">
        <p14:creationId xmlns:p14="http://schemas.microsoft.com/office/powerpoint/2010/main" val="28046036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0B4D8DD-2C19-459D-B23C-B52800A9AB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334" t="31100" r="18698" b="3800"/>
          <a:stretch/>
        </p:blipFill>
        <p:spPr>
          <a:xfrm>
            <a:off x="0" y="16768"/>
            <a:ext cx="6709792" cy="37818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988975F-4845-43AC-B971-0C712FDC20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926" t="27951" r="18107" b="14300"/>
          <a:stretch/>
        </p:blipFill>
        <p:spPr>
          <a:xfrm>
            <a:off x="4943872" y="3059349"/>
            <a:ext cx="7128792" cy="3781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1190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F5522C1-D689-401B-A9D3-1B24C4C645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335" t="24800" r="17516" b="19551"/>
          <a:stretch/>
        </p:blipFill>
        <p:spPr>
          <a:xfrm>
            <a:off x="0" y="8384"/>
            <a:ext cx="7176120" cy="339584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6FC57D0-41B1-4F63-979C-F18558774D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516" t="30601" r="17516" b="19550"/>
          <a:stretch/>
        </p:blipFill>
        <p:spPr>
          <a:xfrm>
            <a:off x="4271120" y="3404227"/>
            <a:ext cx="7920880" cy="3418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7985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7A22BF1-6143-4DDF-B95A-1366BB3927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925" t="25850" r="17517" b="23099"/>
          <a:stretch/>
        </p:blipFill>
        <p:spPr>
          <a:xfrm>
            <a:off x="0" y="0"/>
            <a:ext cx="7992888" cy="350100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9364C9F-510A-42A1-B074-8ADDA4B435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516" t="35585" r="17516" b="8767"/>
          <a:stretch/>
        </p:blipFill>
        <p:spPr>
          <a:xfrm>
            <a:off x="3996444" y="2852935"/>
            <a:ext cx="7920880" cy="381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7165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58C18308-B4FB-4FD2-96BC-3AEE76DE6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/>
              <a:t>พระราชบัญญัติกฎหมายคุ้มครองข้อมูลส่วนบุคคลและจริยธรรมการใช้เทคโนโลยีดิจิทัล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403EB9-9EBD-4958-8FF6-C81E0AE2B2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512" y="4036381"/>
            <a:ext cx="4248472" cy="23791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C13F3E6-7E06-4908-A2BE-56DEA9889D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024" y="4042508"/>
            <a:ext cx="4248472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136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23677EF-22AE-4B57-9790-9D3FD4A47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</p:spPr>
        <p:txBody>
          <a:bodyPr>
            <a:normAutofit fontScale="90000"/>
          </a:bodyPr>
          <a:lstStyle/>
          <a:p>
            <a:r>
              <a:rPr lang="th-TH" sz="4800" b="1" dirty="0"/>
              <a:t>การกระทำความผิดเกี่ยวกับคอมพิวเตอร์ตามพระราชบัญญัติว่าด้วยการกระทำผิดเกี่ยวกับคอมพิวเตอร์ (ฉบับที่ </a:t>
            </a:r>
            <a:r>
              <a:rPr lang="en-US" sz="4800" b="1" dirty="0"/>
              <a:t>2) </a:t>
            </a:r>
            <a:r>
              <a:rPr lang="th-TH" sz="4800" b="1" dirty="0"/>
              <a:t>พ.ศ. </a:t>
            </a:r>
            <a:r>
              <a:rPr lang="en-US" sz="4800" b="1" dirty="0"/>
              <a:t>2560</a:t>
            </a:r>
            <a:endParaRPr lang="th-TH" sz="4800" dirty="0"/>
          </a:p>
        </p:txBody>
      </p:sp>
      <p:sp>
        <p:nvSpPr>
          <p:cNvPr id="3" name="ชื่อเรื่อง 1">
            <a:extLst>
              <a:ext uri="{FF2B5EF4-FFF2-40B4-BE49-F238E27FC236}">
                <a16:creationId xmlns:a16="http://schemas.microsoft.com/office/drawing/2014/main" id="{D5F24131-44C9-46D0-AE4E-3811CAAEACE0}"/>
              </a:ext>
            </a:extLst>
          </p:cNvPr>
          <p:cNvSpPr txBox="1">
            <a:spLocks/>
          </p:cNvSpPr>
          <p:nvPr/>
        </p:nvSpPr>
        <p:spPr>
          <a:xfrm>
            <a:off x="911424" y="2132856"/>
            <a:ext cx="10801200" cy="158417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th-TH" sz="3600" b="1" dirty="0">
                <a:solidFill>
                  <a:schemeClr val="tx1"/>
                </a:solidFill>
                <a:latin typeface="+mn-lt"/>
              </a:rPr>
              <a:t>การเข้าถึงระบบและข้อมูลคอมพิวเตอร์ หมายถึง การบุกรุก และการล่วงรู้มาตรการป้องกันระบบคอมพิวเตอร์ ซึ่งอาจเกิดจากการใช้โปรแกรมสปาย</a:t>
            </a:r>
            <a:r>
              <a:rPr lang="th-TH" sz="3600" b="1" dirty="0" err="1">
                <a:solidFill>
                  <a:schemeClr val="tx1"/>
                </a:solidFill>
                <a:latin typeface="+mn-lt"/>
              </a:rPr>
              <a:t>แวร์</a:t>
            </a:r>
            <a:r>
              <a:rPr lang="th-TH" sz="3600" b="1" dirty="0">
                <a:solidFill>
                  <a:schemeClr val="tx1"/>
                </a:solidFill>
                <a:latin typeface="+mn-lt"/>
              </a:rPr>
              <a:t> เพื่อเจาะเข้ามาในเครื่องคอมพิวเตอร์เป้าหมาย การใช้</a:t>
            </a:r>
            <a:r>
              <a:rPr lang="th-TH" sz="3600" b="1" dirty="0" err="1">
                <a:solidFill>
                  <a:schemeClr val="tx1"/>
                </a:solidFill>
                <a:latin typeface="+mn-lt"/>
              </a:rPr>
              <a:t>โปรแกรมสนิฟเฟอร์</a:t>
            </a:r>
            <a:r>
              <a:rPr lang="th-TH" sz="3600" b="1" dirty="0">
                <a:solidFill>
                  <a:schemeClr val="tx1"/>
                </a:solidFill>
                <a:latin typeface="+mn-lt"/>
              </a:rPr>
              <a:t> เพื่อดักข้อมูลที่อยู่ในระบบคอมพิวเตอร์ขององค์กร </a:t>
            </a:r>
            <a:r>
              <a:rPr lang="th-TH" sz="3600" b="1" dirty="0" err="1">
                <a:solidFill>
                  <a:schemeClr val="tx1"/>
                </a:solidFill>
                <a:latin typeface="+mn-lt"/>
              </a:rPr>
              <a:t>ฟิชชิ่ง</a:t>
            </a:r>
            <a:r>
              <a:rPr lang="th-TH" sz="3600" b="1" dirty="0">
                <a:solidFill>
                  <a:schemeClr val="tx1"/>
                </a:solidFill>
                <a:latin typeface="+mn-lt"/>
              </a:rPr>
              <a:t> ซึ่งเป็นการโจมตีในรูปแบบการปลอมแปลงอี</a:t>
            </a:r>
            <a:r>
              <a:rPr lang="th-TH" sz="3600" b="1" dirty="0" err="1">
                <a:solidFill>
                  <a:schemeClr val="tx1"/>
                </a:solidFill>
                <a:latin typeface="+mn-lt"/>
              </a:rPr>
              <a:t>เมล</a:t>
            </a:r>
            <a:r>
              <a:rPr lang="th-TH" sz="3600" b="1" dirty="0">
                <a:solidFill>
                  <a:schemeClr val="tx1"/>
                </a:solidFill>
                <a:latin typeface="+mn-lt"/>
              </a:rPr>
              <a:t> (</a:t>
            </a:r>
            <a:r>
              <a:rPr lang="en-US" sz="3600" b="1" dirty="0">
                <a:solidFill>
                  <a:schemeClr val="tx1"/>
                </a:solidFill>
                <a:latin typeface="+mn-lt"/>
              </a:rPr>
              <a:t>Spoofing) </a:t>
            </a:r>
            <a:r>
              <a:rPr lang="th-TH" sz="3600" b="1" dirty="0">
                <a:solidFill>
                  <a:schemeClr val="tx1"/>
                </a:solidFill>
                <a:latin typeface="+mn-lt"/>
              </a:rPr>
              <a:t>และสร้างเว็บไซต์ปลอมเพื่อหลอกลวงให้ผู้รับอี</a:t>
            </a:r>
            <a:r>
              <a:rPr lang="th-TH" sz="3600" b="1" dirty="0" err="1">
                <a:solidFill>
                  <a:schemeClr val="tx1"/>
                </a:solidFill>
                <a:latin typeface="+mn-lt"/>
              </a:rPr>
              <a:t>เมล</a:t>
            </a:r>
            <a:r>
              <a:rPr lang="th-TH" sz="3600" b="1" dirty="0">
                <a:solidFill>
                  <a:schemeClr val="tx1"/>
                </a:solidFill>
                <a:latin typeface="+mn-lt"/>
              </a:rPr>
              <a:t>เปิดเผยข้อมูลส่วนบุคคล หรือข้อมูลทางการเงินของบุคคลนั้น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6" y="2060848"/>
            <a:ext cx="824250" cy="6930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F04C4B29-D782-4FDB-AEB2-9E321A77C3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040" y="5085184"/>
            <a:ext cx="2112235" cy="15841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04C3071-39D0-4210-AF85-C876E0AF4D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2304" y="5087685"/>
            <a:ext cx="3096344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0971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23677EF-22AE-4B57-9790-9D3FD4A47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</p:spPr>
        <p:txBody>
          <a:bodyPr>
            <a:normAutofit/>
          </a:bodyPr>
          <a:lstStyle/>
          <a:p>
            <a:r>
              <a:rPr lang="th-TH" sz="4800" b="1" dirty="0"/>
              <a:t>จริยธรรมในการให้บริการ</a:t>
            </a:r>
            <a:r>
              <a:rPr lang="th-TH" sz="4800" b="1" dirty="0" err="1"/>
              <a:t>สารสนเทศดิจิทัล</a:t>
            </a:r>
            <a:r>
              <a:rPr lang="th-TH" sz="4800" b="1" dirty="0"/>
              <a:t>โดยใช้เทคโนโลยีสารสนเทศต้องอยู่บนพื้นฐาน </a:t>
            </a:r>
            <a:r>
              <a:rPr lang="en-US" sz="4800" b="1" dirty="0"/>
              <a:t>5 </a:t>
            </a:r>
            <a:r>
              <a:rPr lang="th-TH" sz="4800" b="1" dirty="0"/>
              <a:t>ประเด็น</a:t>
            </a:r>
          </a:p>
        </p:txBody>
      </p:sp>
      <p:sp>
        <p:nvSpPr>
          <p:cNvPr id="3" name="ชื่อเรื่อง 1">
            <a:extLst>
              <a:ext uri="{FF2B5EF4-FFF2-40B4-BE49-F238E27FC236}">
                <a16:creationId xmlns:a16="http://schemas.microsoft.com/office/drawing/2014/main" id="{D5F24131-44C9-46D0-AE4E-3811CAAEACE0}"/>
              </a:ext>
            </a:extLst>
          </p:cNvPr>
          <p:cNvSpPr txBox="1">
            <a:spLocks/>
          </p:cNvSpPr>
          <p:nvPr/>
        </p:nvSpPr>
        <p:spPr>
          <a:xfrm>
            <a:off x="911424" y="2132856"/>
            <a:ext cx="10369152" cy="93610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th-TH" b="1" dirty="0">
                <a:solidFill>
                  <a:schemeClr val="tx1"/>
                </a:solidFill>
              </a:rPr>
              <a:t>ความเป็นส่วนตัวและการปกป้องข้อมูล</a:t>
            </a:r>
          </a:p>
        </p:txBody>
      </p:sp>
      <p:sp>
        <p:nvSpPr>
          <p:cNvPr id="4" name="ชื่อเรื่อง 1">
            <a:extLst>
              <a:ext uri="{FF2B5EF4-FFF2-40B4-BE49-F238E27FC236}">
                <a16:creationId xmlns:a16="http://schemas.microsoft.com/office/drawing/2014/main" id="{D5F24131-44C9-46D0-AE4E-3811CAAEACE0}"/>
              </a:ext>
            </a:extLst>
          </p:cNvPr>
          <p:cNvSpPr txBox="1">
            <a:spLocks/>
          </p:cNvSpPr>
          <p:nvPr/>
        </p:nvSpPr>
        <p:spPr>
          <a:xfrm>
            <a:off x="911424" y="3068960"/>
            <a:ext cx="10369152" cy="93610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th-TH" b="1" dirty="0">
                <a:solidFill>
                  <a:schemeClr val="tx1"/>
                </a:solidFill>
              </a:rPr>
              <a:t>ความถูกต้องแม่นยำ ในการเผยแพร่ข้อมูล</a:t>
            </a:r>
          </a:p>
        </p:txBody>
      </p:sp>
      <p:sp>
        <p:nvSpPr>
          <p:cNvPr id="5" name="ชื่อเรื่อง 1">
            <a:extLst>
              <a:ext uri="{FF2B5EF4-FFF2-40B4-BE49-F238E27FC236}">
                <a16:creationId xmlns:a16="http://schemas.microsoft.com/office/drawing/2014/main" id="{D5F24131-44C9-46D0-AE4E-3811CAAEACE0}"/>
              </a:ext>
            </a:extLst>
          </p:cNvPr>
          <p:cNvSpPr txBox="1">
            <a:spLocks/>
          </p:cNvSpPr>
          <p:nvPr/>
        </p:nvSpPr>
        <p:spPr>
          <a:xfrm>
            <a:off x="911424" y="3933056"/>
            <a:ext cx="10369152" cy="93610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th-TH" b="1" dirty="0">
                <a:solidFill>
                  <a:schemeClr val="tx1"/>
                </a:solidFill>
              </a:rPr>
              <a:t>ความเป็นเจ้าของสิทธิในทรัพย์สินทางปัญญา </a:t>
            </a:r>
          </a:p>
        </p:txBody>
      </p:sp>
      <p:sp>
        <p:nvSpPr>
          <p:cNvPr id="6" name="ชื่อเรื่อง 1">
            <a:extLst>
              <a:ext uri="{FF2B5EF4-FFF2-40B4-BE49-F238E27FC236}">
                <a16:creationId xmlns:a16="http://schemas.microsoft.com/office/drawing/2014/main" id="{D5F24131-44C9-46D0-AE4E-3811CAAEACE0}"/>
              </a:ext>
            </a:extLst>
          </p:cNvPr>
          <p:cNvSpPr txBox="1">
            <a:spLocks/>
          </p:cNvSpPr>
          <p:nvPr/>
        </p:nvSpPr>
        <p:spPr>
          <a:xfrm>
            <a:off x="911424" y="4797152"/>
            <a:ext cx="10369152" cy="93610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th-TH" b="1" dirty="0">
                <a:solidFill>
                  <a:schemeClr val="tx1"/>
                </a:solidFill>
              </a:rPr>
              <a:t>การเข้าถึงข้อมูล ไม่พยายามเจาะระบบเครือข่ายของผู้อื่น</a:t>
            </a:r>
          </a:p>
        </p:txBody>
      </p:sp>
      <p:sp>
        <p:nvSpPr>
          <p:cNvPr id="7" name="ชื่อเรื่อง 1">
            <a:extLst>
              <a:ext uri="{FF2B5EF4-FFF2-40B4-BE49-F238E27FC236}">
                <a16:creationId xmlns:a16="http://schemas.microsoft.com/office/drawing/2014/main" id="{D5F24131-44C9-46D0-AE4E-3811CAAEACE0}"/>
              </a:ext>
            </a:extLst>
          </p:cNvPr>
          <p:cNvSpPr txBox="1">
            <a:spLocks/>
          </p:cNvSpPr>
          <p:nvPr/>
        </p:nvSpPr>
        <p:spPr>
          <a:xfrm>
            <a:off x="911424" y="5661248"/>
            <a:ext cx="10369152" cy="93610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th-TH" sz="3600" b="1" dirty="0">
                <a:solidFill>
                  <a:schemeClr val="tx1"/>
                </a:solidFill>
              </a:rPr>
              <a:t>ความมั่นคงปลอดภัยของเทคโนโลยีสารสนเทศ ของระบบองค์กรให้บริการสารสนเทศ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89" y="2161510"/>
            <a:ext cx="608226" cy="5114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3133618"/>
            <a:ext cx="608226" cy="5114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4005064"/>
            <a:ext cx="608226" cy="5114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42" y="4869160"/>
            <a:ext cx="608226" cy="5114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42" y="5729648"/>
            <a:ext cx="608226" cy="5114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 descr="A picture containing text&#10;&#10;Description automatically generated">
            <a:extLst>
              <a:ext uri="{FF2B5EF4-FFF2-40B4-BE49-F238E27FC236}">
                <a16:creationId xmlns:a16="http://schemas.microsoft.com/office/drawing/2014/main" id="{E8743759-764C-4140-911D-82B033BA91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312" y="1823586"/>
            <a:ext cx="3287688" cy="3477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1528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68B03-5026-494A-8B38-D0B538974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352" y="284176"/>
            <a:ext cx="11737304" cy="1508760"/>
          </a:xfrm>
        </p:spPr>
        <p:txBody>
          <a:bodyPr>
            <a:noAutofit/>
          </a:bodyPr>
          <a:lstStyle/>
          <a:p>
            <a:r>
              <a:rPr lang="th-TH" sz="4400" b="1" dirty="0"/>
              <a:t>การลงทะเบียนเรียนโดยนำ </a:t>
            </a:r>
            <a:r>
              <a:rPr lang="en-US" sz="4400" b="1" dirty="0"/>
              <a:t>username </a:t>
            </a:r>
            <a:r>
              <a:rPr lang="th-TH" sz="4400" b="1" dirty="0"/>
              <a:t>และ </a:t>
            </a:r>
            <a:r>
              <a:rPr lang="en-US" sz="4400" b="1" dirty="0"/>
              <a:t>password </a:t>
            </a:r>
            <a:r>
              <a:rPr lang="th-TH" sz="4400" b="1" dirty="0"/>
              <a:t>ของผู้อื่นไปใช้โดยมิชอบถือเป็นความผิดจริยธรรมการใช้เทคโนโลยีดิจิทัลในข้อใด</a:t>
            </a:r>
            <a:endParaRPr lang="en-US" sz="44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2D822B-D27C-439F-B3C6-5685284BED85}"/>
              </a:ext>
            </a:extLst>
          </p:cNvPr>
          <p:cNvSpPr txBox="1"/>
          <p:nvPr/>
        </p:nvSpPr>
        <p:spPr>
          <a:xfrm>
            <a:off x="371364" y="1916832"/>
            <a:ext cx="1162929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5400" b="1" dirty="0">
                <a:latin typeface="+mj-lt"/>
              </a:rPr>
              <a:t>ก. การเข้าถึงข้อมูล</a:t>
            </a:r>
          </a:p>
          <a:p>
            <a:r>
              <a:rPr lang="th-TH" sz="5400" b="1" dirty="0">
                <a:latin typeface="+mj-lt"/>
              </a:rPr>
              <a:t>ข. ความถูกต้องแม่นยำ</a:t>
            </a:r>
          </a:p>
          <a:p>
            <a:r>
              <a:rPr lang="th-TH" sz="5400" b="1" dirty="0">
                <a:latin typeface="+mj-lt"/>
              </a:rPr>
              <a:t>ค. ความเป็นส่วนตัวและการปกป้องข้อมูล</a:t>
            </a:r>
          </a:p>
          <a:p>
            <a:r>
              <a:rPr lang="th-TH" sz="5400" b="1" dirty="0">
                <a:latin typeface="+mj-lt"/>
              </a:rPr>
              <a:t>ง. ความเป็นเจ้าของสิทธิในทรัพย์สินทางปัญญา</a:t>
            </a:r>
          </a:p>
          <a:p>
            <a:endParaRPr lang="th-TH" sz="5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98954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E77329A2-B184-4E81-A447-1A82EBBF60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" t="23099" b="5501"/>
          <a:stretch/>
        </p:blipFill>
        <p:spPr>
          <a:xfrm>
            <a:off x="191344" y="152636"/>
            <a:ext cx="4223792" cy="6552728"/>
          </a:xfrm>
          <a:prstGeom prst="rect">
            <a:avLst/>
          </a:prstGeom>
        </p:spPr>
      </p:pic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D79B7757-93AF-48A8-B2AC-95578A5D959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91" b="11809"/>
          <a:stretch/>
        </p:blipFill>
        <p:spPr>
          <a:xfrm>
            <a:off x="5159896" y="1052735"/>
            <a:ext cx="5832648" cy="552965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CA2643E-8653-46FD-8061-8DA8C5460FB0}"/>
              </a:ext>
            </a:extLst>
          </p:cNvPr>
          <p:cNvSpPr txBox="1"/>
          <p:nvPr/>
        </p:nvSpPr>
        <p:spPr>
          <a:xfrm>
            <a:off x="4871864" y="404664"/>
            <a:ext cx="5256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Spoofing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316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A2B0F-3EE1-4699-BAFA-E9DCDC7F4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696552"/>
          </a:xfrm>
        </p:spPr>
        <p:txBody>
          <a:bodyPr/>
          <a:lstStyle/>
          <a:p>
            <a:r>
              <a:rPr lang="en-US" dirty="0"/>
              <a:t>https://www.scbeasy.com/v1.4/site/presignon/index.asp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E95C2E-AEE0-4BA7-A1A3-3E6727E983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900" r="25194" b="14301"/>
          <a:stretch/>
        </p:blipFill>
        <p:spPr>
          <a:xfrm>
            <a:off x="1083331" y="1268760"/>
            <a:ext cx="9912424" cy="537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578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23677EF-22AE-4B57-9790-9D3FD4A47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</p:spPr>
        <p:txBody>
          <a:bodyPr>
            <a:normAutofit fontScale="90000"/>
          </a:bodyPr>
          <a:lstStyle/>
          <a:p>
            <a:r>
              <a:rPr lang="th-TH" sz="4800" b="1" dirty="0"/>
              <a:t>การกระทำความผิดเกี่ยวกับคอมพิวเตอร์ตามพระราชบัญญัติว่าด้วยการกระทำผิดเกี่ยวกับคอมพิวเตอร์ (ฉบับที่ </a:t>
            </a:r>
            <a:r>
              <a:rPr lang="en-US" sz="4800" b="1" dirty="0"/>
              <a:t>2) </a:t>
            </a:r>
            <a:r>
              <a:rPr lang="th-TH" sz="4800" b="1" dirty="0"/>
              <a:t>พ.ศ. </a:t>
            </a:r>
            <a:r>
              <a:rPr lang="en-US" sz="4800" b="1" dirty="0"/>
              <a:t>2560</a:t>
            </a:r>
            <a:endParaRPr lang="th-TH" sz="4800" dirty="0"/>
          </a:p>
        </p:txBody>
      </p:sp>
      <p:sp>
        <p:nvSpPr>
          <p:cNvPr id="3" name="ชื่อเรื่อง 1">
            <a:extLst>
              <a:ext uri="{FF2B5EF4-FFF2-40B4-BE49-F238E27FC236}">
                <a16:creationId xmlns:a16="http://schemas.microsoft.com/office/drawing/2014/main" id="{D5F24131-44C9-46D0-AE4E-3811CAAEACE0}"/>
              </a:ext>
            </a:extLst>
          </p:cNvPr>
          <p:cNvSpPr txBox="1">
            <a:spLocks/>
          </p:cNvSpPr>
          <p:nvPr/>
        </p:nvSpPr>
        <p:spPr>
          <a:xfrm>
            <a:off x="911424" y="2132856"/>
            <a:ext cx="10801200" cy="158417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th-TH" sz="3600" b="1" dirty="0">
                <a:solidFill>
                  <a:schemeClr val="tx1"/>
                </a:solidFill>
              </a:rPr>
              <a:t>การรบกวนระบบและข้อมูลคอมพิวเตอร์  การกระทำผิดเกี่ยวกับการรบกวนระบบและข้อมูลคอมพิวเตอร์ ลักษณะความผิดจะทำการรบกวนหรือทำลายระบบ และข้อมูลคอมพิวเตอร์ โดยใช้เครื่องมือที่ผู้กระทำผิดกระทำการเรียกว่า </a:t>
            </a:r>
            <a:r>
              <a:rPr lang="th-TH" sz="3600" b="1" dirty="0" err="1">
                <a:solidFill>
                  <a:schemeClr val="tx1"/>
                </a:solidFill>
              </a:rPr>
              <a:t>มะลิซเชิส</a:t>
            </a:r>
            <a:r>
              <a:rPr lang="th-TH" sz="3600" b="1" dirty="0">
                <a:solidFill>
                  <a:schemeClr val="tx1"/>
                </a:solidFill>
              </a:rPr>
              <a:t> โค้ด (</a:t>
            </a:r>
            <a:r>
              <a:rPr lang="en-US" sz="3600" b="1" dirty="0">
                <a:solidFill>
                  <a:schemeClr val="tx1"/>
                </a:solidFill>
              </a:rPr>
              <a:t>Malicious Code) </a:t>
            </a:r>
            <a:r>
              <a:rPr lang="th-TH" sz="3600" b="1" dirty="0">
                <a:solidFill>
                  <a:schemeClr val="tx1"/>
                </a:solidFill>
              </a:rPr>
              <a:t>ซึ่งจะอยู่ในรูปแบบต่างๆ เช่น </a:t>
            </a:r>
            <a:r>
              <a:rPr lang="th-TH" sz="3600" b="1" dirty="0" err="1">
                <a:solidFill>
                  <a:schemeClr val="tx1"/>
                </a:solidFill>
              </a:rPr>
              <a:t>ไวรัส</a:t>
            </a:r>
            <a:r>
              <a:rPr lang="th-TH" sz="3600" b="1" dirty="0">
                <a:solidFill>
                  <a:schemeClr val="tx1"/>
                </a:solidFill>
              </a:rPr>
              <a:t> </a:t>
            </a:r>
            <a:r>
              <a:rPr lang="th-TH" sz="3600" b="1" dirty="0" err="1">
                <a:solidFill>
                  <a:schemeClr val="tx1"/>
                </a:solidFill>
              </a:rPr>
              <a:t>เวิร์ม</a:t>
            </a:r>
            <a:r>
              <a:rPr lang="th-TH" sz="3600" b="1" dirty="0">
                <a:solidFill>
                  <a:schemeClr val="tx1"/>
                </a:solidFill>
              </a:rPr>
              <a:t> การโจมตีแบบ        </a:t>
            </a:r>
            <a:r>
              <a:rPr lang="th-TH" sz="3600" b="1" dirty="0" err="1">
                <a:solidFill>
                  <a:schemeClr val="tx1"/>
                </a:solidFill>
              </a:rPr>
              <a:t>ดิ</a:t>
            </a:r>
            <a:r>
              <a:rPr lang="th-TH" sz="3600" b="1" dirty="0">
                <a:solidFill>
                  <a:schemeClr val="tx1"/>
                </a:solidFill>
              </a:rPr>
              <a:t>ไน</a:t>
            </a:r>
            <a:r>
              <a:rPr lang="th-TH" sz="3600" b="1" dirty="0" err="1">
                <a:solidFill>
                  <a:schemeClr val="tx1"/>
                </a:solidFill>
              </a:rPr>
              <a:t>ออล</a:t>
            </a:r>
            <a:r>
              <a:rPr lang="th-TH" sz="3600" b="1" dirty="0">
                <a:solidFill>
                  <a:schemeClr val="tx1"/>
                </a:solidFill>
              </a:rPr>
              <a:t> </a:t>
            </a:r>
            <a:r>
              <a:rPr lang="th-TH" sz="3600" b="1" dirty="0" err="1">
                <a:solidFill>
                  <a:schemeClr val="tx1"/>
                </a:solidFill>
              </a:rPr>
              <a:t>อ๊อฟ</a:t>
            </a:r>
            <a:r>
              <a:rPr lang="th-TH" sz="3600" b="1" dirty="0">
                <a:solidFill>
                  <a:schemeClr val="tx1"/>
                </a:solidFill>
              </a:rPr>
              <a:t> เซอร์วิส </a:t>
            </a:r>
            <a:endParaRPr lang="th-TH" sz="36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6" y="2060848"/>
            <a:ext cx="824250" cy="6930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6AAE195-C3A5-4F05-AC5A-D8F422637D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768" y="4437112"/>
            <a:ext cx="2952328" cy="1880664"/>
          </a:xfrm>
          <a:prstGeom prst="rect">
            <a:avLst/>
          </a:prstGeom>
        </p:spPr>
      </p:pic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1A871B97-C43F-4695-8DB2-D7587DF333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128" y="4437112"/>
            <a:ext cx="4320480" cy="2056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456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23677EF-22AE-4B57-9790-9D3FD4A47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</p:spPr>
        <p:txBody>
          <a:bodyPr>
            <a:normAutofit fontScale="90000"/>
          </a:bodyPr>
          <a:lstStyle/>
          <a:p>
            <a:r>
              <a:rPr lang="th-TH" sz="4800" b="1" dirty="0"/>
              <a:t>การกระทำความผิดเกี่ยวกับคอมพิวเตอร์ตามพระราชบัญญัติว่าด้วยการกระทำผิดเกี่ยวกับคอมพิวเตอร์ (ฉบับที่ </a:t>
            </a:r>
            <a:r>
              <a:rPr lang="en-US" sz="4800" b="1" dirty="0"/>
              <a:t>2) </a:t>
            </a:r>
            <a:r>
              <a:rPr lang="th-TH" sz="4800" b="1" dirty="0"/>
              <a:t>พ.ศ. </a:t>
            </a:r>
            <a:r>
              <a:rPr lang="en-US" sz="4800" b="1" dirty="0"/>
              <a:t>2560</a:t>
            </a:r>
            <a:endParaRPr lang="th-TH" sz="4800" dirty="0"/>
          </a:p>
        </p:txBody>
      </p:sp>
      <p:sp>
        <p:nvSpPr>
          <p:cNvPr id="3" name="ชื่อเรื่อง 1">
            <a:extLst>
              <a:ext uri="{FF2B5EF4-FFF2-40B4-BE49-F238E27FC236}">
                <a16:creationId xmlns:a16="http://schemas.microsoft.com/office/drawing/2014/main" id="{D5F24131-44C9-46D0-AE4E-3811CAAEACE0}"/>
              </a:ext>
            </a:extLst>
          </p:cNvPr>
          <p:cNvSpPr txBox="1">
            <a:spLocks/>
          </p:cNvSpPr>
          <p:nvPr/>
        </p:nvSpPr>
        <p:spPr>
          <a:xfrm>
            <a:off x="911424" y="2132856"/>
            <a:ext cx="10801200" cy="122413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th-TH" sz="3600" b="1" dirty="0">
                <a:solidFill>
                  <a:schemeClr val="tx1"/>
                </a:solidFill>
              </a:rPr>
              <a:t>การส่งข้อมูลทางคอมพิวเตอร์ การสแปม</a:t>
            </a:r>
            <a:r>
              <a:rPr lang="th-TH" sz="3600" b="1" dirty="0" err="1">
                <a:solidFill>
                  <a:schemeClr val="tx1"/>
                </a:solidFill>
              </a:rPr>
              <a:t>เมล</a:t>
            </a:r>
            <a:r>
              <a:rPr lang="th-TH" sz="3600" b="1" dirty="0">
                <a:solidFill>
                  <a:schemeClr val="tx1"/>
                </a:solidFill>
              </a:rPr>
              <a:t> (จดหมายบุกรุก) อี</a:t>
            </a:r>
            <a:r>
              <a:rPr lang="th-TH" sz="3600" b="1" dirty="0" err="1">
                <a:solidFill>
                  <a:schemeClr val="tx1"/>
                </a:solidFill>
              </a:rPr>
              <a:t>เมล</a:t>
            </a:r>
            <a:r>
              <a:rPr lang="th-TH" sz="3600" b="1" dirty="0">
                <a:solidFill>
                  <a:schemeClr val="tx1"/>
                </a:solidFill>
              </a:rPr>
              <a:t>ขยะ (</a:t>
            </a:r>
            <a:r>
              <a:rPr lang="en-US" sz="3600" b="1" dirty="0">
                <a:solidFill>
                  <a:schemeClr val="tx1"/>
                </a:solidFill>
              </a:rPr>
              <a:t>Junk Email)</a:t>
            </a:r>
            <a:r>
              <a:rPr lang="th-TH" sz="3600" b="1" dirty="0">
                <a:solidFill>
                  <a:schemeClr val="tx1"/>
                </a:solidFill>
              </a:rPr>
              <a:t> </a:t>
            </a:r>
            <a:endParaRPr lang="th-TH" sz="36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6" y="2060848"/>
            <a:ext cx="824250" cy="6930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ชื่อเรื่อง 1">
            <a:extLst>
              <a:ext uri="{FF2B5EF4-FFF2-40B4-BE49-F238E27FC236}">
                <a16:creationId xmlns:a16="http://schemas.microsoft.com/office/drawing/2014/main" id="{D5F24131-44C9-46D0-AE4E-3811CAAEACE0}"/>
              </a:ext>
            </a:extLst>
          </p:cNvPr>
          <p:cNvSpPr txBox="1">
            <a:spLocks/>
          </p:cNvSpPr>
          <p:nvPr/>
        </p:nvSpPr>
        <p:spPr>
          <a:xfrm>
            <a:off x="943586" y="4509120"/>
            <a:ext cx="10801200" cy="122413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th-TH" sz="3600" b="1" dirty="0">
                <a:solidFill>
                  <a:schemeClr val="tx1"/>
                </a:solidFill>
              </a:rPr>
              <a:t>การใช้โปรแกรมเจาะระบบ (</a:t>
            </a:r>
            <a:r>
              <a:rPr lang="en-US" sz="3600" b="1" dirty="0">
                <a:solidFill>
                  <a:schemeClr val="tx1"/>
                </a:solidFill>
              </a:rPr>
              <a:t>Hacking Tool)  </a:t>
            </a:r>
            <a:r>
              <a:rPr lang="th-TH" sz="3600" b="1" dirty="0">
                <a:solidFill>
                  <a:schemeClr val="tx1"/>
                </a:solidFill>
              </a:rPr>
              <a:t>การกระทำผิดฐานเจาะระบบโดยใช้โปรแกรม ซึ่งการเจาะระบบนิยมเรียกว่า การแฮ</a:t>
            </a:r>
            <a:r>
              <a:rPr lang="th-TH" sz="3600" b="1" dirty="0" err="1">
                <a:solidFill>
                  <a:schemeClr val="tx1"/>
                </a:solidFill>
              </a:rPr>
              <a:t>กระบบ</a:t>
            </a:r>
            <a:r>
              <a:rPr lang="th-TH" sz="3600" b="1" dirty="0">
                <a:solidFill>
                  <a:schemeClr val="tx1"/>
                </a:solidFill>
              </a:rPr>
              <a:t> (</a:t>
            </a:r>
            <a:r>
              <a:rPr lang="en-US" sz="3600" b="1" dirty="0">
                <a:solidFill>
                  <a:schemeClr val="tx1"/>
                </a:solidFill>
              </a:rPr>
              <a:t>Hack) </a:t>
            </a:r>
            <a:endParaRPr lang="th-TH" sz="36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8" y="4437112"/>
            <a:ext cx="824250" cy="6930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608" y="2726922"/>
            <a:ext cx="5256584" cy="17101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891690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23677EF-22AE-4B57-9790-9D3FD4A47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</p:spPr>
        <p:txBody>
          <a:bodyPr>
            <a:normAutofit fontScale="90000"/>
          </a:bodyPr>
          <a:lstStyle/>
          <a:p>
            <a:r>
              <a:rPr lang="th-TH" sz="4800" b="1" dirty="0"/>
              <a:t>การกระทำความผิดเกี่ยวกับคอมพิวเตอร์ตามพระราชบัญญัติว่าด้วยการกระทำผิดเกี่ยวกับคอมพิวเตอร์ (ฉบับที่ </a:t>
            </a:r>
            <a:r>
              <a:rPr lang="en-US" sz="4800" b="1" dirty="0"/>
              <a:t>2) </a:t>
            </a:r>
            <a:r>
              <a:rPr lang="th-TH" sz="4800" b="1" dirty="0"/>
              <a:t>พ.ศ. </a:t>
            </a:r>
            <a:r>
              <a:rPr lang="en-US" sz="4800" b="1" dirty="0"/>
              <a:t>2560</a:t>
            </a:r>
            <a:endParaRPr lang="th-TH" sz="4800" dirty="0"/>
          </a:p>
        </p:txBody>
      </p:sp>
      <p:sp>
        <p:nvSpPr>
          <p:cNvPr id="3" name="ชื่อเรื่อง 1">
            <a:extLst>
              <a:ext uri="{FF2B5EF4-FFF2-40B4-BE49-F238E27FC236}">
                <a16:creationId xmlns:a16="http://schemas.microsoft.com/office/drawing/2014/main" id="{D5F24131-44C9-46D0-AE4E-3811CAAEACE0}"/>
              </a:ext>
            </a:extLst>
          </p:cNvPr>
          <p:cNvSpPr txBox="1">
            <a:spLocks/>
          </p:cNvSpPr>
          <p:nvPr/>
        </p:nvSpPr>
        <p:spPr>
          <a:xfrm>
            <a:off x="911424" y="2132856"/>
            <a:ext cx="11017224" cy="122413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th-TH" sz="3600" b="1" dirty="0">
                <a:solidFill>
                  <a:schemeClr val="tx1"/>
                </a:solidFill>
              </a:rPr>
              <a:t>การนำข้อมูลโดยทุจริต หรือโดยหลอกลวงสู่ระบบคอมพิวเตอร์ ซึ่งข้อมูลอันเป็นเท็จ หรือการใส่ร้าย กล่าวหาผู้อื่น การหลอกลวงผู้อื่นให้หลงเชื่อ หรือการโฆษณาชวนเชื่อใดๆ</a:t>
            </a:r>
            <a:endParaRPr lang="th-TH" sz="36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6" y="2060848"/>
            <a:ext cx="824250" cy="6930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D6E22A72-5705-4746-AA39-EAF5C2C25D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73" y="3266982"/>
            <a:ext cx="4788024" cy="3591018"/>
          </a:xfrm>
          <a:prstGeom prst="rect">
            <a:avLst/>
          </a:prstGeom>
        </p:spPr>
      </p:pic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B483A80F-E0AF-4DD9-B16D-950FA20E25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070" y="3340457"/>
            <a:ext cx="2196752" cy="3395944"/>
          </a:xfrm>
          <a:prstGeom prst="rect">
            <a:avLst/>
          </a:prstGeom>
        </p:spPr>
      </p:pic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6FB5A3E7-0A0B-46CC-B794-11B49241FA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368" y="3429000"/>
            <a:ext cx="2196752" cy="3255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8595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FA46AE15-E4EA-4182-BAFA-65CD5CE848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560" y="188640"/>
            <a:ext cx="121637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0175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เป็นแถบสี">
  <a:themeElements>
    <a:clrScheme name="เป็นแถบสี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TH SarabunPSK">
      <a:majorFont>
        <a:latin typeface="TH SarabunPSK"/>
        <a:ea typeface=""/>
        <a:cs typeface="TH SarabunPSK"/>
      </a:majorFont>
      <a:minorFont>
        <a:latin typeface="TH SarabunPSK"/>
        <a:ea typeface=""/>
        <a:cs typeface="TH SarabunPSK"/>
      </a:minorFont>
    </a:fontScheme>
    <a:fmtScheme name="เป็นแถบสี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gitalLiteracySDU" id="{0EFF328E-3656-4EEF-A31B-631F80298E33}" vid="{5CC150AF-2546-4FA0-86EA-658CABC5D65B}"/>
    </a:ext>
  </a:extLst>
</a:theme>
</file>

<file path=ppt/theme/theme2.xml><?xml version="1.0" encoding="utf-8"?>
<a:theme xmlns:a="http://schemas.openxmlformats.org/drawingml/2006/main" name="ธีมของ Office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Consolas-Candara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ธีมของ Office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Consolas-Candara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AA452CA02E9540AFE24DD9802841DF" ma:contentTypeVersion="7" ma:contentTypeDescription="Create a new document." ma:contentTypeScope="" ma:versionID="e0d04cdaed6893ab02149d2c1039bd31">
  <xsd:schema xmlns:xsd="http://www.w3.org/2001/XMLSchema" xmlns:xs="http://www.w3.org/2001/XMLSchema" xmlns:p="http://schemas.microsoft.com/office/2006/metadata/properties" xmlns:ns2="873ccccd-d8af-478e-8545-c25aff6fc942" xmlns:ns3="8d9615be-608b-4648-b632-d8f8e20993dc" targetNamespace="http://schemas.microsoft.com/office/2006/metadata/properties" ma:root="true" ma:fieldsID="b6812919685caf5c0a4ca8c5373046e0" ns2:_="" ns3:_="">
    <xsd:import namespace="873ccccd-d8af-478e-8545-c25aff6fc942"/>
    <xsd:import namespace="8d9615be-608b-4648-b632-d8f8e20993d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3ccccd-d8af-478e-8545-c25aff6fc94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9615be-608b-4648-b632-d8f8e20993d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4098515-0C12-46CF-BC7C-69B4A13CD5FA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0C06C8B8-B276-469A-87B1-10790A7A9DB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73ccccd-d8af-478e-8545-c25aff6fc942"/>
    <ds:schemaRef ds:uri="8d9615be-608b-4648-b632-d8f8e20993d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8A01582-DF5D-4CA5-835E-00043BD4BE8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1101</Words>
  <Application>Microsoft Office PowerPoint</Application>
  <PresentationFormat>แบบจอกว้าง</PresentationFormat>
  <Paragraphs>67</Paragraphs>
  <Slides>31</Slides>
  <Notes>0</Notes>
  <HiddenSlides>0</HiddenSlides>
  <MMClips>0</MMClips>
  <ScaleCrop>false</ScaleCrop>
  <HeadingPairs>
    <vt:vector size="4" baseType="variant"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31</vt:i4>
      </vt:variant>
    </vt:vector>
  </HeadingPairs>
  <TitlesOfParts>
    <vt:vector size="32" baseType="lpstr">
      <vt:lpstr>เป็นแถบสี</vt:lpstr>
      <vt:lpstr>ฐิติยา เนตรวงษ์</vt:lpstr>
      <vt:lpstr>พระราชบัญญัติว่าด้วยการกระทำผิดเกี่ยวกับคอมพิวเตอร์ พ.ศ. 2560</vt:lpstr>
      <vt:lpstr>การกระทำความผิดเกี่ยวกับคอมพิวเตอร์ตามพระราชบัญญัติว่าด้วยการกระทำผิดเกี่ยวกับคอมพิวเตอร์ (ฉบับที่ 2) พ.ศ. 2560</vt:lpstr>
      <vt:lpstr>งานนำเสนอ PowerPoint</vt:lpstr>
      <vt:lpstr>https://www.scbeasy.com/v1.4/site/presignon/index.asp</vt:lpstr>
      <vt:lpstr>การกระทำความผิดเกี่ยวกับคอมพิวเตอร์ตามพระราชบัญญัติว่าด้วยการกระทำผิดเกี่ยวกับคอมพิวเตอร์ (ฉบับที่ 2) พ.ศ. 2560</vt:lpstr>
      <vt:lpstr>การกระทำความผิดเกี่ยวกับคอมพิวเตอร์ตามพระราชบัญญัติว่าด้วยการกระทำผิดเกี่ยวกับคอมพิวเตอร์ (ฉบับที่ 2) พ.ศ. 2560</vt:lpstr>
      <vt:lpstr>การกระทำความผิดเกี่ยวกับคอมพิวเตอร์ตามพระราชบัญญัติว่าด้วยการกระทำผิดเกี่ยวกับคอมพิวเตอร์ (ฉบับที่ 2) พ.ศ. 2560</vt:lpstr>
      <vt:lpstr>งานนำเสนอ PowerPoint</vt:lpstr>
      <vt:lpstr>การกระทำความผิดเกี่ยวกับคอมพิวเตอร์ตามพระราชบัญญัติว่าด้วยการกระทำผิดเกี่ยวกับคอมพิวเตอร์ (ฉบับที่ 2) พ.ศ. 2560</vt:lpstr>
      <vt:lpstr>จากภาพเป็นการโจมตีการเข้าถึงระบบและข้อมูลคอมพิวเตอร์แบบใด</vt:lpstr>
      <vt:lpstr>ความรู้เบื้องต้นเกี่ยวกับทรัพย์สินทางปัญญา</vt:lpstr>
      <vt:lpstr>ทรัพย์สินทางอุตสาหกรรม 5 ประเภทคือ สิทธิบัตร แบบผังภูมิของวงจรรวม เครื่องหมายทางการค้า ความลับทางการค้า และสิ่งบ่งชี้ทางภูมิศาสตร์ </vt:lpstr>
      <vt:lpstr>ทรัพย์สินทางอุตสาหกรรม</vt:lpstr>
      <vt:lpstr>ทรัพย์สินทางอุตสาหกรรม</vt:lpstr>
      <vt:lpstr>เครื่องหมายการค้า มี 4 ประเภท</vt:lpstr>
      <vt:lpstr>เครื่องหมายการค้า มี 4 ประเภท</vt:lpstr>
      <vt:lpstr>งานนำเสนอ PowerPoint</vt:lpstr>
      <vt:lpstr>ทรัพย์สินทางอุตสาหกรรม</vt:lpstr>
      <vt:lpstr>สินค้ามาจากจังหวัดใด...</vt:lpstr>
      <vt:lpstr>ลิขสิทธิ์</vt:lpstr>
      <vt:lpstr>ลิขสิทธิ์และการใช้งานที่เป็นธรรม</vt:lpstr>
      <vt:lpstr>ข้อใดเป็นเครื่องหมายการค้า </vt:lpstr>
      <vt:lpstr>ธุรกรรมอิเล็กทรอนิกส์ในวิถีดิจิทัล</vt:lpstr>
      <vt:lpstr>วัตถุประสงค์</vt:lpstr>
      <vt:lpstr>งานนำเสนอ PowerPoint</vt:lpstr>
      <vt:lpstr>งานนำเสนอ PowerPoint</vt:lpstr>
      <vt:lpstr>งานนำเสนอ PowerPoint</vt:lpstr>
      <vt:lpstr>พระราชบัญญัติกฎหมายคุ้มครองข้อมูลส่วนบุคคลและจริยธรรมการใช้เทคโนโลยีดิจิทัล</vt:lpstr>
      <vt:lpstr>จริยธรรมในการให้บริการสารสนเทศดิจิทัลโดยใช้เทคโนโลยีสารสนเทศต้องอยู่บนพื้นฐาน 5 ประเด็น</vt:lpstr>
      <vt:lpstr>การลงทะเบียนเรียนโดยนำ username และ password ของผู้อื่นไปใช้โดยมิชอบถือเป็นความผิดจริยธรรมการใช้เทคโนโลยีดิจิทัลในข้อใด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ฐิติยา เนตรวงษ์</dc:title>
  <dc:creator/>
  <cp:lastModifiedBy/>
  <cp:revision>2</cp:revision>
  <dcterms:created xsi:type="dcterms:W3CDTF">2018-08-26T04:24:37Z</dcterms:created>
  <dcterms:modified xsi:type="dcterms:W3CDTF">2020-08-04T06:22:09Z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0x01010068AA452CA02E9540AFE24DD9802841DF</vt:lpwstr>
  </property>
</Properties>
</file>