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334" r:id="rId4"/>
  </p:sldMasterIdLst>
  <p:sldIdLst>
    <p:sldId id="256" r:id="rId5"/>
    <p:sldId id="325" r:id="rId6"/>
    <p:sldId id="277" r:id="rId7"/>
    <p:sldId id="258" r:id="rId8"/>
    <p:sldId id="259" r:id="rId9"/>
    <p:sldId id="373" r:id="rId10"/>
    <p:sldId id="260" r:id="rId11"/>
    <p:sldId id="261" r:id="rId12"/>
    <p:sldId id="262" r:id="rId13"/>
    <p:sldId id="263" r:id="rId14"/>
    <p:sldId id="376" r:id="rId15"/>
    <p:sldId id="374" r:id="rId16"/>
    <p:sldId id="375" r:id="rId17"/>
    <p:sldId id="379" r:id="rId18"/>
    <p:sldId id="377" r:id="rId19"/>
    <p:sldId id="284" r:id="rId20"/>
    <p:sldId id="32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96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278" r:id="rId39"/>
    <p:sldId id="266" r:id="rId40"/>
    <p:sldId id="267" r:id="rId41"/>
    <p:sldId id="268" r:id="rId42"/>
    <p:sldId id="328" r:id="rId43"/>
    <p:sldId id="271" r:id="rId44"/>
    <p:sldId id="279" r:id="rId45"/>
    <p:sldId id="280" r:id="rId46"/>
    <p:sldId id="281" r:id="rId47"/>
    <p:sldId id="326" r:id="rId48"/>
    <p:sldId id="282" r:id="rId49"/>
    <p:sldId id="327" r:id="rId50"/>
    <p:sldId id="285" r:id="rId51"/>
    <p:sldId id="287" r:id="rId52"/>
    <p:sldId id="288" r:id="rId53"/>
    <p:sldId id="289" r:id="rId54"/>
    <p:sldId id="330" r:id="rId55"/>
    <p:sldId id="290" r:id="rId56"/>
    <p:sldId id="274" r:id="rId57"/>
    <p:sldId id="275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6" r:id="rId68"/>
    <p:sldId id="307" r:id="rId69"/>
    <p:sldId id="308" r:id="rId70"/>
    <p:sldId id="322" r:id="rId71"/>
    <p:sldId id="321" r:id="rId72"/>
    <p:sldId id="320" r:id="rId73"/>
    <p:sldId id="309" r:id="rId74"/>
    <p:sldId id="323" r:id="rId75"/>
    <p:sldId id="319" r:id="rId76"/>
    <p:sldId id="333" r:id="rId77"/>
    <p:sldId id="334" r:id="rId78"/>
    <p:sldId id="335" r:id="rId79"/>
    <p:sldId id="336" r:id="rId80"/>
    <p:sldId id="337" r:id="rId81"/>
    <p:sldId id="276" r:id="rId82"/>
    <p:sldId id="338" r:id="rId83"/>
    <p:sldId id="397" r:id="rId84"/>
    <p:sldId id="398" r:id="rId85"/>
    <p:sldId id="399" r:id="rId86"/>
    <p:sldId id="400" r:id="rId87"/>
    <p:sldId id="401" r:id="rId88"/>
    <p:sldId id="402" r:id="rId89"/>
    <p:sldId id="403" r:id="rId90"/>
    <p:sldId id="404" r:id="rId91"/>
    <p:sldId id="349" r:id="rId92"/>
    <p:sldId id="350" r:id="rId93"/>
    <p:sldId id="351" r:id="rId94"/>
    <p:sldId id="405" r:id="rId95"/>
    <p:sldId id="406" r:id="rId96"/>
    <p:sldId id="407" r:id="rId97"/>
    <p:sldId id="408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39" r:id="rId108"/>
    <p:sldId id="361" r:id="rId109"/>
    <p:sldId id="362" r:id="rId110"/>
    <p:sldId id="411" r:id="rId111"/>
    <p:sldId id="412" r:id="rId112"/>
    <p:sldId id="413" r:id="rId113"/>
    <p:sldId id="414" r:id="rId114"/>
    <p:sldId id="415" r:id="rId115"/>
    <p:sldId id="410" r:id="rId116"/>
    <p:sldId id="416" r:id="rId117"/>
    <p:sldId id="417" r:id="rId118"/>
    <p:sldId id="372" r:id="rId119"/>
  </p:sldIdLst>
  <p:sldSz cx="12192000" cy="6858000"/>
  <p:notesSz cx="6858000" cy="9144000"/>
  <p:embeddedFontLst>
    <p:embeddedFont>
      <p:font typeface="TH Sarabun New" panose="020B0604020202020204" charset="-34"/>
      <p:regular r:id="rId120"/>
      <p:bold r:id="rId121"/>
      <p:italic r:id="rId122"/>
      <p:boldItalic r:id="rId123"/>
    </p:embeddedFont>
    <p:embeddedFont>
      <p:font typeface="TH SarabunIT๙" panose="020B0500040200020003" charset="-34"/>
      <p:regular r:id="rId124"/>
      <p:bold r:id="rId125"/>
      <p:italic r:id="rId126"/>
      <p:boldItalic r:id="rId127"/>
    </p:embeddedFont>
    <p:embeddedFont>
      <p:font typeface="TH SarabunPSK" panose="020B0500040200020003" pitchFamily="34" charset="-34"/>
      <p:regular r:id="rId128"/>
      <p:bold r:id="rId129"/>
      <p:italic r:id="rId130"/>
      <p:boldItalic r:id="rId1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font" Target="fonts/font4.fntdata"/><Relationship Id="rId128" Type="http://schemas.openxmlformats.org/officeDocument/2006/relationships/font" Target="fonts/font9.fntdata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font" Target="fonts/font5.fntdata"/><Relationship Id="rId129" Type="http://schemas.openxmlformats.org/officeDocument/2006/relationships/font" Target="fonts/font10.fntdata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font" Target="fonts/font11.fntdata"/><Relationship Id="rId135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font" Target="fonts/font1.fntdata"/><Relationship Id="rId125" Type="http://schemas.openxmlformats.org/officeDocument/2006/relationships/font" Target="fonts/font6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font" Target="fonts/font12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font" Target="fonts/font2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4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5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5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4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0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60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621" y="2318963"/>
            <a:ext cx="8676222" cy="1446415"/>
          </a:xfrm>
        </p:spPr>
        <p:txBody>
          <a:bodyPr>
            <a:normAutofit/>
          </a:bodyPr>
          <a:lstStyle/>
          <a:p>
            <a:r>
              <a:rPr lang="th-TH" sz="8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สัปดาห์ที่ 9</a:t>
            </a:r>
            <a:endParaRPr lang="en-US" sz="8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399" y="4345724"/>
            <a:ext cx="8676222" cy="1090799"/>
          </a:xfrm>
        </p:spPr>
        <p:txBody>
          <a:bodyPr>
            <a:normAutofit lnSpcReduction="10000"/>
          </a:bodyPr>
          <a:lstStyle/>
          <a:p>
            <a:r>
              <a:rPr lang="th-TH" sz="7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ดิจิทัลคอมเม</a:t>
            </a:r>
            <a:r>
              <a:rPr lang="th-TH" sz="7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ิร์ช</a:t>
            </a:r>
            <a:endParaRPr lang="en-US" sz="7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7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ปัจจัยหลักที่ก่อให้เกิดพาณิชย์อิเล็กทรอนิกส์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16480"/>
            <a:ext cx="9784080" cy="42062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แบ่งได้ 3 ประการ ดังนี้ </a:t>
            </a:r>
          </a:p>
          <a:p>
            <a:pPr marL="457200" lvl="1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ผู้ซื้อ ผู้ขาย และสินค้า </a:t>
            </a:r>
          </a:p>
          <a:p>
            <a:pPr marL="457200" lvl="1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ความไว้วางใจ </a:t>
            </a:r>
          </a:p>
          <a:p>
            <a:pPr marL="457200" lvl="1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ระบบโครงสร้างพื้นฐานทางคอมพิวเตอร์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2228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ซิเคียว ซอกเก๊ต เลเยอร์ 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ซิเคียว ซอกเก๊ต เลเยอร์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Secure Sockets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Leyer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SSL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 หรือ เอสเอสแอล โดยปกติ ข้อมูลที่ติดต่อกันระหว่างผู้ซื้อกับผู้ขายนั้นจะไม่มีการเข้ารหัสแต่ละประการใด ทำให้มีโอกาสถูกขโมยไปใช้โดยง่าย แต่สำหรับข้อมูลบัตรเครดิตที่มีการใช้ระบบ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SSL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จะมีการเข้ารหัสก่อน จากนั้นจึงค่อย ส่งไปยังเครื่องที่ให้บริการเว็บ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Server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จากเครื่องที่ให้บริการเว็บก็แปลงรหัสนั้นกลับมาเป็น ภาษาธรรมดาต่อไป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algn="thaiDist">
              <a:buNone/>
            </a:pP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6081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ซิเคียว อิเล็กทรอนิกส์ ทรานแซกชัน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ซิเคียว อิเล็กทรอนิกส์ ทรานแซกชัน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Secure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Electronic Transaction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SET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หรือ เซ็ต ปัญหาของ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SET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คือไม่ได้มุ่งเน้นการตรวจสอบความเป็นตัวตนของผู้ซื้อ และผู้ขายแต่เป็นเพียง การรักษาความปลอดภัยของข้อมูลที่ถูกส่งผ่านออนไลน์เท่านั้น ท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ให้เป็นไปได้ว่าผู้ซื้อ และผู้ขายจะ ปฏิเสธว่าตนไม่ได้ธุรกรรมที่เกิดขึ้น ขณะที่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SET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เน้นการระบุตัวบุคคล ของทั้งสองฝ่าย โดยอาศัย ใบรับรองอิเล็กทรอนิกส์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Digital Certificate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775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ใบรับรองอิเล็กทรอนิกส์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233353"/>
            <a:ext cx="10290581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แบ่งออกได้เป็น 2 ประเภท ได้แก่ </a:t>
            </a:r>
          </a:p>
          <a:p>
            <a:pPr marL="742950" indent="-742950" algn="thaiDist">
              <a:buAutoNum type="arabicPeriod"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ใบรับรองอิเล็กทรอนิกส์สำหรับบุคคล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Personal Certificate Service) 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742950" indent="-742950" algn="thaiDist">
              <a:buAutoNum type="arabicPeriod"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ใบรับรองอิเล็กทรอนิกส์สำหรับเครื่องให้บริการเว็บ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Server Certificate Service)</a:t>
            </a:r>
          </a:p>
        </p:txBody>
      </p:sp>
    </p:spTree>
    <p:extLst>
      <p:ext uri="{BB962C8B-B14F-4D97-AF65-F5344CB8AC3E}">
        <p14:creationId xmlns:p14="http://schemas.microsoft.com/office/powerpoint/2010/main" val="38622704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การสร้างระบบรักษาความปลอดภัยของข้อมูล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59462"/>
            <a:ext cx="9784080" cy="4555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ครอบคลุมในประเด็นสำคัญ ดังนี้ 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การระบุตัวบุคคล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authentication) 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การควบคุมการเข้าถึง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access control) 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การรักษาความลับ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confidentiality) 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ความถูกต้องครบถ้วนของข้อมูลอิเล็กทรอนิกส์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integrity) </a:t>
            </a:r>
          </a:p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การป้องกันการปฏิเสธความรับผิด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non - repudiation)</a:t>
            </a:r>
          </a:p>
        </p:txBody>
      </p:sp>
    </p:spTree>
    <p:extLst>
      <p:ext uri="{BB962C8B-B14F-4D97-AF65-F5344CB8AC3E}">
        <p14:creationId xmlns:p14="http://schemas.microsoft.com/office/powerpoint/2010/main" val="3576190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 </a:t>
            </a:r>
            <a:r>
              <a:rPr lang="en-US" sz="5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42589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เทคโนโลยี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เป็นหนึ่งในแนวคิดพื้นฐานในระบบ คริปโตเคอเรนซีส่วนใหญ่ กล่าว อย่างสั้น ๆ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คือที่ที่ข้อมูลการทำธุรกรรมทั้งหมดถูกเก็บไว้ที่กระเป๋าสตางค์อิเล็กทรอนิกส์ (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eWallet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เพื่อตรวจสอบและยืนยันความเป็นเจ้าของบิทคอยน์ และเป็นวิธีการสร้างบิทคอยน์ใหม่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เป็นหัวใจสำคัญของบิทคอยน์ และสกุลเงินดิจิทัลอื่น ๆ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34578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บล๊อกเชน (</a:t>
            </a:r>
            <a:r>
              <a:rPr lang="en-US" sz="5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50225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นวัตกรรมล้ำยุคนำทางสู่การเปลี่ยนแปลงด้านบริการให้ ง่าย สะดวก รวดเร็ว ต้นทุนต่ำบนความมั่นคงปลอดภัย  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 4 ส่วนหลักสำคัญที่ทำให้ระบบได้รับความเชื่อมั่นจากผู้ใช้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71529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องค์ประกอบของเทคโนโลยีบล๊อกเชน 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1905000"/>
            <a:ext cx="10288499" cy="44145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Blockchain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สามารถประยุกต์ใช้กับธุรกรรมอื่น ๆ ได้ โดยเฉพาะธุรกิจที่จะต้องมีคนกลางเข้ามาเกี่ยวข้อง คล้ายกับยุคที่เกิดอินเทอร์เน็ตที่จะต้องสร้างความเข้าใจให้กับผู้คนบนโลกเพื่อก้าวสู่การใช้งานในโลก ไซเบอร์เช่นทุกวันนี้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43" y="3874117"/>
            <a:ext cx="5040490" cy="2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093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โมบายคอมเมิร์ซ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3335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โมบายคอมเมิร์ซ หรือ เอ็มคอมเมิร์ซ หรือการพาณิชย์ด้วยโทรศัพท์เคลื่อนที่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Mobile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mCommerce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สามารถตอบสนองต่อผู้ใช้และผู้บริโภคได้ทันท่วงที ส่งผลต่อยอดขายที่เพิ่มขึ้นของบริษัท เป็นช่องทางการตลาดแบบทันสมัย จากอดีตนั้นเป็นแค่ส่วน เสริมเล็ก ๆ แต่ปัจจุบันเป็นช่องทางที่สำคัญไม่ยิ่งหย่อนไปกว่าช่องทางการตลาดแบบเดิม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37212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การออกแบบโมบายคอมเมิร์ซ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18" y="2316480"/>
            <a:ext cx="10397955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แอปพลิเคชัน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Application)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สิ่งอำนวยสำหรับผู้ใช้งาน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User infrastructure)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อุปกรณ์ตัวกลางการเชื่อมต่อแบบไร้สาย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Wireless middleware)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สิ่งอำนวยสำหรับเครือข่าย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Network in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frastructure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721681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ประเภทของโมบายคอมเมิร์ซ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16480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การซื้อขายสินค้าปลีก อุปโภคบริโภค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eBook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eMagazine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asset Media Music  Movies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Mobile application / In- app purchase</a:t>
            </a:r>
          </a:p>
        </p:txBody>
      </p:sp>
    </p:spTree>
    <p:extLst>
      <p:ext uri="{BB962C8B-B14F-4D97-AF65-F5344CB8AC3E}">
        <p14:creationId xmlns:p14="http://schemas.microsoft.com/office/powerpoint/2010/main" val="66000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D27639-E127-4990-B84D-ED397A22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/>
              <a:t>กิจการที่เป็นพาณิชย์อิเล็กทรอนิกส์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4472CF-3739-453A-AFB8-32DDC796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/>
              <a:t>     </a:t>
            </a:r>
            <a:r>
              <a:rPr lang="th-TH" sz="4400" dirty="0"/>
              <a:t>กิจการค้าที่เป็นพาณิชย์อิเล็กทรอนิกส์ต้องจดทะเบียนตามประกาศกระทรวงพาณิชย์ เรื่อง ให้ผู้ประกอบพาณิชยก</a:t>
            </a:r>
            <a:r>
              <a:rPr lang="th-TH" sz="4400" dirty="0" err="1"/>
              <a:t>ิจ</a:t>
            </a:r>
            <a:r>
              <a:rPr lang="th-TH" sz="4400" dirty="0"/>
              <a:t>ต้องจดทะเบียนพาณิชย์ (ฉบับที่ 11) พ.ศ. 2553 ลงวันที่ 10 พฤศจิกายน พ.ศ. 2553 ที่ถือว่าเป็นการจดทะเบียนพาณิชย์อิเล็กทรอนิกส์ ได้แก่</a:t>
            </a:r>
          </a:p>
          <a:p>
            <a:pPr marL="0" indent="0">
              <a:buNone/>
            </a:pPr>
            <a:r>
              <a:rPr lang="th-TH" sz="4400" dirty="0"/>
              <a:t>1. การซื้อขายสินค้าหรือบริการโดยวิธีการใช้สื่ออิเล็กทรอนิกส์ผ่านระบบเครือข่ายอินเทอร์เน็ต</a:t>
            </a:r>
            <a:endParaRPr lang="en-US" sz="4400" dirty="0"/>
          </a:p>
          <a:p>
            <a:endParaRPr lang="en-US" sz="3600" dirty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8403817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แนวโน้มธุรกิจพาณิชย์อิเล็กทรอนิกส์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90371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ออนไลน์สู่ออฟไลน์ และ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Omni-Platform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การใช้สมาร์ตโฟนเพื่อกระตุ้นยอดการซื้อ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สร้างช่องทางขายของด้วยโทคโนโลยี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AI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ข้อมูลออนไลน์มีความสำคัญก่อนตัดสินใจซื้อ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49935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แนวโน้มธุรกิจพาณิชย์อิเล็กทรอนิกส์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90371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ออนไลน์สู่ออฟไลน์ และ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Omni-Platform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การใช้สมาร์ตโฟนเพื่อกระตุ้นยอดการซื้อ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สร้างช่องทางขายของด้วยโทคโนโลยี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AI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ข้อมูลออนไลน์มีความสำคัญก่อนตัดสินใจซื้อ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92928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ทราฟฟิก 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Traffic)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70298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จำนวนผู้เข้าเยี่ยมชมเว็บไซต์ ยิ่งทราฟฟิกมากยิ่งเพิ่มโอกาสในการเปลี่ยนจำนวนผู้เข้าเยี่ยมชม ให้กลายมาเป็นลูกค้าได้มากเช่นกัน การสร้างทราฟฟิกจำนวนมาก ต้องหาที่มาของทราฟฟิกก่อน ว่าผู้เข้าเยี่ยมชมเว็บไซต์มาจากช่องทางใด เพื่อที่จะนำข้อมูลตรงนี้ไปต่อยอดในการเพิ่มทราฟฟิกให้มากขึ้น โดยวิธีอย่างการทำ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SEO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(Search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Engine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Optimization)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การใช้โซเชียลมีเดีย หรือการลงโฆษณา เป็นเทคนิคที่จะช่วยเรื่องทราฟฟิกได้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27227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อัตราการเปลี่ยนแปลงการชมสินค้าเป็นการส่งซื้อสินค้า 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Conversion Rate)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38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ในการพาณิชย์อิเล็กทรอนิกส์ หมายถึง คนที่เข้ามาเลือกชมสินค้าในเว็บไซต์ มีคนสั่งซื้อเป็นกี่ เปอร์เซ็นต์ </a:t>
            </a:r>
          </a:p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จำนวนทราฟฟิกที่เข้ามายังเว็บไซต์ขายสินค้าเท่ากับ 1,000 คน/เดือน มี ลูกค้าจำนวน 10 คนสั่งซื้อสินค้า คิดเป็น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Conversion Rate (CVR)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 1 สมมติว่ามีคน เข้าเว็บไซต์ 1,000 คน แต่ซื้อสินค้าแค่ 1 รายการ ต่อเดือน แปลว่า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Conversion Rate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ของเว็บไซต์ อยู่ที่ร้อยละ 0.1 กำลังเสียเงินในการหาทราฟฟิกมาก ๆ เข้ามาแต่ไม่สามารถเปลี่ยนให้เป็นยอดขายได้ เมื่อลูกค้าเข้ามาถึงหน้าเว็บไซต์แล้ว จะทำยังไงให้ลูกค้าซื้อสินค้า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42752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มูลค่าเฉลี่ยของรายการที่สั่งซื้อ 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Average Order Value)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53425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มูลค่าเฉลี่ยของรายการที่สั่งซื้อ สามารถคำนวณได้มาจากยอดขายที่ได้ต่อจำนวนออเดอร์ที่ลูกค้าสั่งซื้อ จะทำอย่างไรเพื่อจะให้มูลค่าในการสั่งซื้อแต่ละครั้งเพิ่มขึ้น วิธีการคือ เพิ่มจำนวนลูกค้าให้มากขึ้น กระตุ้นให้ลูกค้าซื้อมากขึ้น และทำให้ลูกค้ากลับมาซื้อซ้ำ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8562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50225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การเติบโตของธุรกิจอีคอมเมิร์ซมีองค์ประกอบหนึ่งที่ช่วยให้เป็นธุรกิจที่ประสบความสำเร็จได้ นั่นก็คือ “ระบบการชำระเงินที่ดี” เพราะหากผู้ซื้อสามารถจ่ายเงินซื้อสินค้าจากร้านค้าออนไลน์ได้ง่าย รวดเร็ว และปลอดภัย น่าเชื่อถือ ผู้ประกอบการเองก็สามารถที่จะระบายสินค้าและมีรายได้เข้ามา คล่องมือเช่นเดียวกัน และด้วยการเติบโตของอีคอมเมิร์ซจึงทำให้ระบบ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ePayment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ซึ่งเป็นโครงสร้าง พื้นฐานที่จะช่วยสนับสนุนธุรกิจ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204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178F8C-6C3B-4EFE-9733-262102A9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/>
              <a:t>กิจการที่เป็นพาณิชย์อิเล็กทรอนิกส์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3CEBDF-6E24-47FF-B6FE-4C87E00C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4" y="2011680"/>
            <a:ext cx="11165304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2. การให้บริการเครือข่ายอินเทอร์เน็ต</a:t>
            </a:r>
            <a:r>
              <a:rPr lang="en-US" sz="4400" dirty="0"/>
              <a:t> (Internet Service Provider:</a:t>
            </a:r>
            <a:r>
              <a:rPr lang="th-TH" sz="4400" dirty="0"/>
              <a:t> </a:t>
            </a:r>
            <a:r>
              <a:rPr lang="en-US" sz="4400" dirty="0"/>
              <a:t>ISP)</a:t>
            </a:r>
          </a:p>
          <a:p>
            <a:pPr marL="0" indent="0">
              <a:buNone/>
            </a:pPr>
            <a:r>
              <a:rPr lang="en-US" sz="4400" dirty="0"/>
              <a:t>3. </a:t>
            </a:r>
            <a:r>
              <a:rPr lang="th-TH" sz="4400" dirty="0"/>
              <a:t>การให้เช่าพื้นที่ของเครื่องคอมพิวเตอร์แม่ข่าย (</a:t>
            </a:r>
            <a:r>
              <a:rPr lang="en-US" sz="4400" dirty="0"/>
              <a:t>Web Hosting)</a:t>
            </a:r>
          </a:p>
          <a:p>
            <a:pPr marL="0" indent="0">
              <a:buNone/>
            </a:pPr>
            <a:r>
              <a:rPr lang="en-US" sz="4400" dirty="0"/>
              <a:t>4. </a:t>
            </a:r>
            <a:r>
              <a:rPr lang="th-TH" sz="4400" dirty="0"/>
              <a:t>การบริการตลาดกลางในการซื้อขายสินค้าหรือบริการแบบอิเล็กทรอนิกส์ (</a:t>
            </a:r>
            <a:r>
              <a:rPr lang="en-US" sz="4400" dirty="0"/>
              <a:t>Electronic 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12356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86DA3E-0B92-4BC5-A19D-18A4923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284176"/>
            <a:ext cx="11069053" cy="150876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การให้บริการเครือข่ายอินเทอร์เน็ต</a:t>
            </a:r>
            <a:r>
              <a:rPr lang="en-US" sz="4400" b="1" dirty="0"/>
              <a:t> (Internet Service Provider:</a:t>
            </a:r>
            <a:r>
              <a:rPr lang="th-TH" sz="4400" b="1" dirty="0"/>
              <a:t> </a:t>
            </a:r>
            <a:r>
              <a:rPr lang="en-US" sz="4400" b="1" dirty="0"/>
              <a:t>ISP)</a:t>
            </a:r>
            <a:endParaRPr lang="th-TH" sz="44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110FD5-BB13-4735-A9F0-402999325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2011680"/>
            <a:ext cx="11598442" cy="4206240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th-TH" sz="4200" dirty="0"/>
              <a:t>        ใน</a:t>
            </a:r>
            <a:r>
              <a:rPr lang="th-TH" sz="4200" dirty="0" err="1"/>
              <a:t>ที่นี้</a:t>
            </a:r>
            <a:r>
              <a:rPr lang="th-TH" sz="4200" dirty="0"/>
              <a:t>หมายถึงผู้ให้บริการอินเทอร์เน็ต กล่าวคือให้บริการเชื่อมต่อเครื่องคอมพิวเตอร์ส่วนบุคคล หรือเครือข่ายคอมพิวเตอร์ของหน่วยงานต่าง ๆ เข้ากับเครือข่ายอินเทอร์เน็ตทั่วโลก</a:t>
            </a:r>
            <a:r>
              <a:rPr lang="th-TH" sz="4200" dirty="0" err="1"/>
              <a:t>ทําให้</a:t>
            </a:r>
            <a:r>
              <a:rPr lang="th-TH" sz="4200" dirty="0"/>
              <a:t>สามารถเข้าถึงอินเทอร์เน็ตได้ซึ่งโดยปกติในการเข้าถึงอินเทอร์เน็ตผู้ใช้งานจะต้องมีการเชื่อมต่อสัญญาณกับผู้ให้บริการอินเทอร์เน็ตก่อน โดยเชื่อมต่อผ่านเครือข่าย</a:t>
            </a:r>
            <a:r>
              <a:rPr lang="en-US" sz="4200" dirty="0"/>
              <a:t> LAN </a:t>
            </a:r>
            <a:r>
              <a:rPr lang="th-TH" sz="4200" dirty="0"/>
              <a:t>หรือ เครือข่ายโทรคมนาคมของผู้ให้บริการ หรือผ่านผู้ให้บริการสายเคเบิ้ลในการเชื่อมต่อเพื่อการสื่อสาร</a:t>
            </a:r>
          </a:p>
        </p:txBody>
      </p:sp>
    </p:spTree>
    <p:extLst>
      <p:ext uri="{BB962C8B-B14F-4D97-AF65-F5344CB8AC3E}">
        <p14:creationId xmlns:p14="http://schemas.microsoft.com/office/powerpoint/2010/main" val="11208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C9DFD7-979D-4A8B-A7A4-EF01C4A7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10203018" cy="150876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การให้เช่าพื้นที่ของเครื่องคอมพิวเตอร์แม่ข่าย (</a:t>
            </a:r>
            <a:r>
              <a:rPr lang="en-US" sz="4400" b="1" dirty="0"/>
              <a:t>Web Hosting)</a:t>
            </a:r>
            <a:endParaRPr lang="th-TH" sz="44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08C1C2-799E-4667-9B9B-E072C638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889188"/>
            <a:ext cx="11405937" cy="506506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dirty="0"/>
              <a:t>      ผู้ให้บริการเว็บ</a:t>
            </a:r>
            <a:r>
              <a:rPr lang="th-TH" sz="4000" dirty="0" err="1"/>
              <a:t>เซิร์ฟเวอร์ทํ</a:t>
            </a:r>
            <a:r>
              <a:rPr lang="th-TH" sz="4000" dirty="0"/>
              <a:t>าหน้าที่ในการรับฝากเว็บไซต์ เพื่อให้เว็บไซต์ทุกเว็บไซต์ที่ออนไลน์บนอินเทอร์เน็ตจะต้องได้รับการฝาก หรือเก็บไว้บนคอมพิวเตอร์พิเศษ ซึ่ง</a:t>
            </a:r>
            <a:r>
              <a:rPr lang="th-TH" sz="4000" dirty="0" err="1"/>
              <a:t>เซิร์ฟเวอร์</a:t>
            </a:r>
            <a:r>
              <a:rPr lang="th-TH" sz="4000" dirty="0"/>
              <a:t>นี้จะ</a:t>
            </a:r>
            <a:r>
              <a:rPr lang="th-TH" sz="4000" dirty="0" err="1"/>
              <a:t>ทํ</a:t>
            </a:r>
            <a:r>
              <a:rPr lang="th-TH" sz="4000" dirty="0"/>
              <a:t>าหน้าที่ติดต่อกับเครื่องคอมพิวเตอร์ทุกแห่งทั่วโลกตลอด 24 ชั่วโมง ผ่านระบบเครือข่ายอินเทอร์เน็ต หากเป็นหน่วยงานหรือองค์กรใหญ่ ๆ จะมีเครื่อง</a:t>
            </a:r>
            <a:r>
              <a:rPr lang="th-TH" sz="4000" dirty="0" err="1"/>
              <a:t>เซิร์ฟเวอร์</a:t>
            </a:r>
            <a:r>
              <a:rPr lang="th-TH" sz="4000" dirty="0"/>
              <a:t>เป็นของตนเอง แต่ผู้ประกอบการรายย่อยหรือบุคคลทั่วไปจะ</a:t>
            </a:r>
            <a:r>
              <a:rPr lang="th-TH" sz="4000" dirty="0" err="1"/>
              <a:t>นํา</a:t>
            </a:r>
            <a:r>
              <a:rPr lang="th-TH" sz="4000" dirty="0"/>
              <a:t>เว็บไซต์ของตนไปฝากไว้กับเครื่อง </a:t>
            </a:r>
            <a:r>
              <a:rPr lang="th-TH" sz="4000" dirty="0" err="1"/>
              <a:t>เซิร์ฟเวอร์</a:t>
            </a:r>
            <a:r>
              <a:rPr lang="th-TH" sz="4000" dirty="0"/>
              <a:t>ของผู้อื่น ซึ่งเสียค่าใช้จ่ายน้อยกว่า โดยผู้ให้บริการเครื่อง</a:t>
            </a:r>
            <a:r>
              <a:rPr lang="th-TH" sz="4000" dirty="0" err="1"/>
              <a:t>เซิร์ฟเวอร์</a:t>
            </a:r>
            <a:r>
              <a:rPr lang="th-TH" sz="4000" dirty="0"/>
              <a:t>จะคิดค่าใช้จ่ายตามพื้นที่ (ขนาดของเว็บไซต์) ที่แบ่งให้เช่า หรือการใช้บริการข้อมูลจากระบบ</a:t>
            </a:r>
            <a:r>
              <a:rPr lang="en-US" sz="4000" dirty="0"/>
              <a:t> Cloud Computing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02939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A9CF4C-3119-4117-A961-E8183B0B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3" y="645121"/>
            <a:ext cx="11903242" cy="1508760"/>
          </a:xfrm>
        </p:spPr>
        <p:txBody>
          <a:bodyPr>
            <a:noAutofit/>
          </a:bodyPr>
          <a:lstStyle/>
          <a:p>
            <a:r>
              <a:rPr lang="th-TH" sz="4800" b="1" dirty="0"/>
              <a:t>การบริการตลาดกลางในการซื้อขายสินค้าหรือบริการแบบอิเล็กทรอนิกส์ (</a:t>
            </a:r>
            <a:r>
              <a:rPr lang="en-US" sz="4800" b="1" dirty="0"/>
              <a:t>Electronic Marketplace</a:t>
            </a:r>
            <a:r>
              <a:rPr lang="th-TH" sz="4800" b="1" dirty="0"/>
              <a:t>: </a:t>
            </a:r>
            <a:r>
              <a:rPr lang="en-US" sz="4800" b="1" dirty="0" err="1"/>
              <a:t>eMarketplace</a:t>
            </a:r>
            <a:r>
              <a:rPr lang="en-US" sz="4800" b="1" dirty="0"/>
              <a:t>)</a:t>
            </a:r>
            <a:br>
              <a:rPr lang="en-US" sz="4800" b="1" dirty="0"/>
            </a:br>
            <a:endParaRPr lang="th-TH" sz="48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227D0B3-D84A-4BCF-819E-461FEB6E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2156058"/>
            <a:ext cx="11117178" cy="4206240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4800" dirty="0"/>
              <a:t>      วิธีการใช้สื่ออิเล็กทรอนิกส์ผ่านระบบเครือข่ายอินเทอร์เน็ต หรือ </a:t>
            </a:r>
            <a:r>
              <a:rPr lang="en-US" sz="4800" dirty="0" err="1"/>
              <a:t>eMarketplace</a:t>
            </a:r>
            <a:r>
              <a:rPr lang="en-US" sz="4800" dirty="0"/>
              <a:t> </a:t>
            </a:r>
            <a:r>
              <a:rPr lang="th-TH" sz="4800" dirty="0"/>
              <a:t>หมายถึง เว็บไซต์ที่เป็นศูนย์กลางในการรวบรวมสินค้าและร้านค้าเป็น</a:t>
            </a:r>
            <a:r>
              <a:rPr lang="th-TH" sz="4800" dirty="0" err="1"/>
              <a:t>จํานวนมาก</a:t>
            </a:r>
            <a:r>
              <a:rPr lang="th-TH" sz="4800" dirty="0"/>
              <a:t> เพื่อเป็นสื่อกลางในการซื้อ - ขายสินค้าระหว่างกันโดยรูปแบบของ </a:t>
            </a:r>
            <a:r>
              <a:rPr lang="en-US" sz="4800" dirty="0" err="1"/>
              <a:t>eMarketplace</a:t>
            </a:r>
            <a:r>
              <a:rPr lang="en-US" sz="4800" dirty="0"/>
              <a:t> </a:t>
            </a:r>
            <a:r>
              <a:rPr lang="th-TH" sz="4800" dirty="0"/>
              <a:t>เป็นการบริการในรูปแบบของเว็บไซต์ที่เปิดให้บุคคลทั่วไปเข้าไปโพสต์ซื้อขายสินค้าหรือให้บริการหน้าเว็บไซต์</a:t>
            </a:r>
            <a:r>
              <a:rPr lang="th-TH" sz="4800" dirty="0" err="1"/>
              <a:t>สําเร็จรูป</a:t>
            </a:r>
            <a:r>
              <a:rPr lang="th-TH" sz="4800" dirty="0"/>
              <a:t> เพื่อให้ผู้ประกอบการเข้ามาเปิดหน้าร้านออนไลน์บนเว็บไซต์ตลาดกลาง เพื่อขายสินค้าหรือบริการของตนเองได้อย่างสะดวก</a:t>
            </a:r>
            <a:endParaRPr lang="en-US" sz="4800" dirty="0"/>
          </a:p>
          <a:p>
            <a:pPr algn="thaiDist"/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20171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ผู้มีหน้าที่ต้องจดทะเบียนพาณิชย์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44" y="2318327"/>
            <a:ext cx="10199255" cy="3980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บุคคลธรรมดา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ห้างหุ้นส่วนสามัญ คณะบุคคล กิจการร่วมค้า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นิติบุคคลที่มิได้จดทะเบียนในประเทศไทยที่เข้ามาเปิดสำนักงานสาขาในประเทศไทย </a:t>
            </a:r>
          </a:p>
        </p:txBody>
      </p:sp>
    </p:spTree>
    <p:extLst>
      <p:ext uri="{BB962C8B-B14F-4D97-AF65-F5344CB8AC3E}">
        <p14:creationId xmlns:p14="http://schemas.microsoft.com/office/powerpoint/2010/main" val="305915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ผู้มีหน้าที่ต้องจดทะเบียนพาณิชย์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217" y="2235200"/>
            <a:ext cx="9610781" cy="398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ห้างหุ้นส่วนสามัญนิติบุคคล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ห้างหุ้นส่วนจำกัด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บริษัทจำกัด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บริษัทมหาชนจำกัด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25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331408-C6C3-4931-9CA4-22F26CF8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284176"/>
            <a:ext cx="11117179" cy="1508760"/>
          </a:xfrm>
        </p:spPr>
        <p:txBody>
          <a:bodyPr>
            <a:normAutofit/>
          </a:bodyPr>
          <a:lstStyle/>
          <a:p>
            <a:r>
              <a:rPr lang="th-TH" sz="5400" b="1" dirty="0"/>
              <a:t>ตัวอย่างเว็บไซต์ที่เข้าข่ายต้องจดทะเบียนพาณิชย์อิเล็กทรอนิกส์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A0FDF6-339A-446C-BEE3-BCEB3ADB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2011680"/>
            <a:ext cx="11478126" cy="48463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/>
              <a:t>     1. มีระบบการสั่งซื้อ เช่น ระบบกรอกฟอร์มการลงทะเบียน ระบบตะกร้าหรือรถเข็นหรือถุง</a:t>
            </a:r>
            <a:r>
              <a:rPr lang="th-TH" sz="4400" dirty="0" err="1"/>
              <a:t>ช้</a:t>
            </a:r>
            <a:r>
              <a:rPr lang="th-TH" sz="4400" dirty="0"/>
              <a:t>อป อีเมล หรืออื่น ๆ</a:t>
            </a:r>
            <a:endParaRPr lang="en-US" sz="4400" dirty="0"/>
          </a:p>
          <a:p>
            <a:pPr marL="0" indent="0" algn="thaiDist">
              <a:buNone/>
            </a:pPr>
            <a:r>
              <a:rPr lang="th-TH" sz="4400" dirty="0"/>
              <a:t>     2. มีระบบการชำระเงินออฟไลน์หรือออนไลน์ เช่น การโอนเงินผ่านระบบบัญชีการชำระเงินด้วยบัตรเครดิต หรือ </a:t>
            </a:r>
            <a:r>
              <a:rPr lang="en-US" sz="4400" dirty="0" err="1"/>
              <a:t>eCash</a:t>
            </a:r>
            <a:r>
              <a:rPr lang="en-US" sz="4400" dirty="0"/>
              <a:t> </a:t>
            </a:r>
            <a:r>
              <a:rPr lang="th-TH" sz="4400" dirty="0"/>
              <a:t>หรือ </a:t>
            </a:r>
            <a:r>
              <a:rPr lang="en-US" sz="4400" dirty="0" err="1"/>
              <a:t>ePayment</a:t>
            </a:r>
            <a:r>
              <a:rPr lang="en-US" sz="4400" dirty="0"/>
              <a:t> </a:t>
            </a:r>
            <a:r>
              <a:rPr lang="th-TH" sz="4400" dirty="0"/>
              <a:t>เป็นต้น</a:t>
            </a:r>
            <a:endParaRPr lang="en-US" sz="4400" dirty="0"/>
          </a:p>
          <a:p>
            <a:pPr marL="0" indent="0" algn="thaiDist">
              <a:buNone/>
            </a:pPr>
            <a:r>
              <a:rPr lang="th-TH" sz="4400" dirty="0"/>
              <a:t>     3. มีระบบสมัครสมาชิก เพื่อรับบริการข้อมูลหรืออื่น ๆ โดยมีการคิดค่าใช้จ่าย (พิจารณาเป็นการขายบริการ)</a:t>
            </a:r>
            <a:endParaRPr lang="en-US" sz="4400" dirty="0"/>
          </a:p>
          <a:p>
            <a:pPr algn="thaiDist"/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20305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C2EB0A-10CA-4FDF-9199-91FD2EBE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2011680"/>
            <a:ext cx="11903242" cy="4846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dirty="0"/>
              <a:t>     4. มีวัตถุประสงค์หลักในการจ้างโฆษณาสินค้าหรือบริการของผู้อื่น และมีรายได้จากการโฆษณานั้น</a:t>
            </a:r>
            <a:endParaRPr lang="en-US" sz="4000" dirty="0"/>
          </a:p>
          <a:p>
            <a:pPr marL="0" indent="0">
              <a:buNone/>
            </a:pPr>
            <a:r>
              <a:rPr lang="th-TH" sz="4000" dirty="0"/>
              <a:t>     5. รับจ้างออกแบบเว็บไซต์หรือเพียงโฆษณาว่าเป็นผู้รับจ้างออกแบบเว็บไซต์ (พิจารณาเป็นการออกแบบเว็บไซต์นั้นมีช่องทางการค้าปกติบนอินเทอร์เน็ต)</a:t>
            </a:r>
            <a:endParaRPr lang="en-US" sz="4000" dirty="0"/>
          </a:p>
          <a:p>
            <a:pPr marL="0" indent="0">
              <a:buNone/>
            </a:pPr>
            <a:r>
              <a:rPr lang="th-TH" sz="4000" dirty="0"/>
              <a:t>     6. เว็บไซต์ให้บริการเกมออนไลน์ที่คิดค่าบริการจากผู้เล่น (เจ้าของเว็บไซต์ต้องจดทะเบียน)</a:t>
            </a:r>
            <a:endParaRPr lang="en-US" sz="4000" dirty="0"/>
          </a:p>
          <a:p>
            <a:pPr marL="0" indent="0">
              <a:buNone/>
            </a:pPr>
            <a:r>
              <a:rPr lang="th-TH" sz="4000" dirty="0"/>
              <a:t>     7. เว็บไซต์ที่มีการส่งมอบสินค้าหรือบริการผ่านทางเครือข่ายอินเทอร์เน็ต เช่น การ</a:t>
            </a:r>
            <a:r>
              <a:rPr lang="en-US" sz="4000" dirty="0"/>
              <a:t> Download</a:t>
            </a:r>
            <a:r>
              <a:rPr lang="th-TH" sz="4000" dirty="0"/>
              <a:t> เพลง โปรแกรม เกม</a:t>
            </a:r>
            <a:r>
              <a:rPr lang="en-US" sz="4000" dirty="0"/>
              <a:t> Ringtone Screensaver SMS</a:t>
            </a:r>
            <a:r>
              <a:rPr lang="th-TH" sz="4000" dirty="0"/>
              <a:t> เป็นต้น ส่วนนี้เป็นการค้าแบบดิจิทัล หรือ </a:t>
            </a:r>
            <a:r>
              <a:rPr lang="en-US" sz="4000" dirty="0" err="1"/>
              <a:t>dCommerce</a:t>
            </a:r>
            <a:r>
              <a:rPr lang="en-US" sz="4000" dirty="0"/>
              <a:t> </a:t>
            </a:r>
            <a:r>
              <a:rPr lang="th-TH" sz="4000" dirty="0"/>
              <a:t>(ดิจิทัลคอมเมิร์ซ) อีกด้วย</a:t>
            </a:r>
            <a:endParaRPr lang="en-US" sz="4000" dirty="0"/>
          </a:p>
          <a:p>
            <a:endParaRPr lang="th-TH" sz="40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A762F5E-5AE0-46DD-991F-DBF5D021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284176"/>
            <a:ext cx="11117179" cy="1508760"/>
          </a:xfrm>
        </p:spPr>
        <p:txBody>
          <a:bodyPr>
            <a:normAutofit/>
          </a:bodyPr>
          <a:lstStyle/>
          <a:p>
            <a:r>
              <a:rPr lang="th-TH" sz="5400" b="1" dirty="0"/>
              <a:t>ตัวอย่างเว็บไซต์ที่เข้าข่ายต้องจดทะเบียนพาณิชย์อิเล็กทรอนิกส์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2738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เศรษฐกิจดิจิทัล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2343168"/>
            <a:ext cx="10515600" cy="419114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เศรษฐกิจดิจิทัล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Economy)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การขับเคลื่อนเศรษฐกิจของประเทศ โดยการนำเอาเทคโนโลยีดิจิทัลเข้ามาใช้เพื่อเพิ่มประสิทธิภาพ และสร้างมูลค่าเพิ่มให้กับผลผลิตมวลรวมของ ประเทศให้ทันกับโลกในยุคปัจจุบัน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96" y="4229475"/>
            <a:ext cx="3459595" cy="23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19CA0A-C444-48A1-9249-BABEC9BF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011680"/>
            <a:ext cx="11598442" cy="484632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dirty="0"/>
              <a:t>	1. มีเฉพาะหน้าร้านแสดงสินค้าของตนเอง แต่ทำการค้าในช่องทางปกติ (ไม่ใช้อินเทอร์เน็ต) แม้จะมีข้อความแจ้งว่าให้ติดต่อได้ เช่น สนใจโทรติดต่อ… หรือ สอบถามรายละเอียดเพิ่มเติมที่ ….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2. การโฆษณาสินค้าของตนเอง โดยลักษณะของการโฆษณานั้นไม่ใช่วัตถุประสงค์หลักเพื่อกิจการและไม่ใช่ช่องทางค้าปกติแม้จะมีแบนเนอร</a:t>
            </a:r>
            <a:r>
              <a:rPr lang="th-TH" sz="4000" dirty="0" err="1"/>
              <a:t>์ข</a:t>
            </a:r>
            <a:r>
              <a:rPr lang="th-TH" sz="4000" dirty="0"/>
              <a:t>องผู้อื่นมาติดและมีรายได้จากแบนเนอร์ก็ตาม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3. การประชาสัมพันธ์หรือเผยแพร่ข้อมูลแก่สมาชิกหรือบุคคลทั่วไป โดยไม่คิดค่าใช้จ่ายหรือบริการ เช่น เพื่อการสอน ประกาศรับสมัครงาน</a:t>
            </a:r>
            <a:endParaRPr lang="en-US" sz="4000" dirty="0"/>
          </a:p>
          <a:p>
            <a:pPr algn="thaiDist"/>
            <a:endParaRPr lang="th-TH" sz="4000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15E3C6C-8F40-472C-B1BB-15C767C4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284176"/>
            <a:ext cx="11117179" cy="1508760"/>
          </a:xfrm>
        </p:spPr>
        <p:txBody>
          <a:bodyPr>
            <a:normAutofit/>
          </a:bodyPr>
          <a:lstStyle/>
          <a:p>
            <a:r>
              <a:rPr lang="th-TH" sz="5400" b="1" dirty="0"/>
              <a:t>ตัวอย่างเว็บไซต์ที่ไม่ต้องจดทะเบียนพาณิชย์อิเล็กทรอนิกส์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08031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C3E06AF-C968-4CDA-9B71-CF1F0483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4" y="2011680"/>
            <a:ext cx="11165304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	4. การประชาสัมพันธ์ข้อมูลเกี่ยวกับบริษัท หรือสินค้า</a:t>
            </a:r>
            <a:endParaRPr lang="en-US" sz="4400" dirty="0"/>
          </a:p>
          <a:p>
            <a:pPr marL="0" indent="0">
              <a:buNone/>
            </a:pPr>
            <a:r>
              <a:rPr lang="th-TH" sz="4400" dirty="0"/>
              <a:t>	5. เว็บไซต์ส่วนตัว (ส่วนบุคคล) ที่สร้างขึ้นเพื่อเผยแพร่ข้อมูลส่วนตัว การงาน การศึกษา หรือความสนใจส่วนตัว</a:t>
            </a:r>
            <a:endParaRPr lang="en-US" sz="4400" dirty="0"/>
          </a:p>
          <a:p>
            <a:pPr marL="0" indent="0">
              <a:buNone/>
            </a:pPr>
            <a:r>
              <a:rPr lang="th-TH" sz="4400" dirty="0"/>
              <a:t>	6. เว็บไซต์ที่เป็นสื่อกลางด้านข้อมูล โดยมีวัตถุประสงค์ในการแลกเปลี่ยนข้อมูล โดยไม่มีการเสียค่าใช้จ่ายการเป็นสมาชิก หรือค่าใช้จ่ายอื่นใด</a:t>
            </a:r>
            <a:endParaRPr lang="en-US" sz="4400" dirty="0"/>
          </a:p>
          <a:p>
            <a:pPr marL="0" indent="0">
              <a:buNone/>
            </a:pPr>
            <a:endParaRPr lang="th-TH" sz="44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EC0DF07-10F3-450D-BCC4-BD8A013F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284176"/>
            <a:ext cx="11117179" cy="1508760"/>
          </a:xfrm>
        </p:spPr>
        <p:txBody>
          <a:bodyPr>
            <a:normAutofit/>
          </a:bodyPr>
          <a:lstStyle/>
          <a:p>
            <a:r>
              <a:rPr lang="th-TH" sz="5400" b="1" dirty="0"/>
              <a:t>ตัวอย่างเว็บไซต์ที่ไม่ต้องจดทะเบียนพาณิชย์อิเล็กทรอนิกส์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06524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AC91A5-EBAD-44C3-9B96-084B171E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/>
              <a:t>ประโยชน์ของดิจิทัลคอมเมิร์ซ 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A63B40-7A7B-4319-B6CA-4D096CCC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	จำแนกได้เป็น 3 ประเภท</a:t>
            </a:r>
          </a:p>
          <a:p>
            <a:pPr marL="0" indent="0">
              <a:buNone/>
            </a:pPr>
            <a:r>
              <a:rPr lang="th-TH" sz="4400" dirty="0"/>
              <a:t>1.ประโยชน์ต่อผู้ค้า</a:t>
            </a:r>
            <a:endParaRPr lang="en-US" sz="4400" dirty="0"/>
          </a:p>
          <a:p>
            <a:pPr marL="0" indent="0">
              <a:buNone/>
            </a:pPr>
            <a:r>
              <a:rPr lang="th-TH" sz="4400" dirty="0"/>
              <a:t>2.ประโยชน์ต่อลูกค้า</a:t>
            </a:r>
            <a:endParaRPr lang="en-US" sz="4400" dirty="0"/>
          </a:p>
          <a:p>
            <a:pPr marL="0" indent="0">
              <a:buNone/>
            </a:pPr>
            <a:r>
              <a:rPr lang="th-TH" sz="4400" dirty="0"/>
              <a:t>3.ประโยชน์ต่อสังคม</a:t>
            </a:r>
            <a:endParaRPr lang="en-US" sz="4400" dirty="0"/>
          </a:p>
          <a:p>
            <a:pPr marL="0" indent="0">
              <a:buNone/>
            </a:pP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49470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A3B7E8B-05AB-4B85-A27F-2A77FCF0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7" y="1891365"/>
            <a:ext cx="11285622" cy="4846320"/>
          </a:xfrm>
        </p:spPr>
        <p:txBody>
          <a:bodyPr>
            <a:noAutofit/>
          </a:bodyPr>
          <a:lstStyle/>
          <a:p>
            <a:pPr marL="0" indent="0" defTabSz="903288">
              <a:buNone/>
              <a:tabLst>
                <a:tab pos="890588" algn="l"/>
              </a:tabLst>
            </a:pPr>
            <a:r>
              <a:rPr lang="th-TH" sz="4000" b="1" dirty="0"/>
              <a:t>	</a:t>
            </a:r>
            <a:r>
              <a:rPr lang="th-TH" sz="4000" dirty="0"/>
              <a:t>- สามารถขยายตลาดให้กว้างขึ้น ทั้งในประเทศและต่างประเทศ โดยใช้เงินลงทุนไม่มาก สามารถเข้าถึงลูกค้าได้มากขึ้น ตลอดจนการหาคู่ค้าทางธุรกิจที่มีประสิทธิภาพ</a:t>
            </a:r>
            <a:endParaRPr lang="en-US" sz="4000" dirty="0"/>
          </a:p>
          <a:p>
            <a:pPr marL="0" indent="0">
              <a:buNone/>
            </a:pPr>
            <a:r>
              <a:rPr lang="th-TH" sz="4000" dirty="0"/>
              <a:t>	- ลดค่าใช้จ่ายในการดำเนินงานให้</a:t>
            </a:r>
            <a:r>
              <a:rPr lang="th-TH" sz="4000" dirty="0" err="1"/>
              <a:t>ต่ำลง</a:t>
            </a:r>
            <a:r>
              <a:rPr lang="th-TH" sz="4000" dirty="0"/>
              <a:t> โดยใช้ระบบดิจิทัลเข้ามาช่วยงาน แทนการใช้กระดาษ</a:t>
            </a:r>
            <a:endParaRPr lang="en-US" sz="4000" dirty="0"/>
          </a:p>
          <a:p>
            <a:pPr marL="0" indent="0">
              <a:buNone/>
            </a:pPr>
            <a:r>
              <a:rPr lang="th-TH" sz="4000" dirty="0"/>
              <a:t>	- ช่วยพัฒนาภาพลักษณ์ขององค์การ</a:t>
            </a:r>
            <a:endParaRPr lang="en-US" sz="4000" dirty="0"/>
          </a:p>
          <a:p>
            <a:pPr marL="0" indent="0">
              <a:buNone/>
            </a:pPr>
            <a:r>
              <a:rPr lang="th-TH" sz="4000" dirty="0"/>
              <a:t>	- ช่วยให้บริการลูกค้าได้มีประสิทธิภาพสูงขึ้น ทำให้การดำเนินงานธุรกิจการพาณิชย์รวดเร็วและมีประสิทธิภาพสูงขึ้น</a:t>
            </a:r>
            <a:endParaRPr lang="en-US" sz="40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F660176-6DF2-478F-A311-FF44C043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/>
              <a:t>ประโยชน์ต่อผู้ค้า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388612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BDB85C-6711-454B-806A-BF874753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011679"/>
            <a:ext cx="11189369" cy="5207267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dirty="0"/>
              <a:t>	- สามารถติดต่อผู้ค้าเพื่อสอบถาม ติดตามการสั่งซื้อ หรืออื่น ๆ ได้ตลอด 24 ชั่วโมง ไม่ว่าจะอยู่ที่ใดก็ตาม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- รับสินค้าได้รวดเร็ว และมีตัวเลือกมากกว่า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- สามารถเปรียบเทียบราคาสินค้า และซื้อสินค้าที่มีราคาถูกกว่า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- สามารถดูคุณภาพสินค้าจากความคิดเห็นของผู้ซื้อคนอื่น ๆ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- สามารถดูข้อมูลรายละเอียดของสินค้าได้อย่างทันทีทันใด ไม่ต้องเสียเวลารอ</a:t>
            </a:r>
            <a:endParaRPr lang="en-US" sz="4000" dirty="0"/>
          </a:p>
          <a:p>
            <a:pPr marL="0" indent="0" algn="thaiDist">
              <a:buNone/>
            </a:pPr>
            <a:r>
              <a:rPr lang="th-TH" sz="4000" dirty="0"/>
              <a:t>	- ระบบนี้ทำให้เกิดการแข่งขันระหว่างผู้ค้าด้วยกันเอง ทำให้ลูกค้าได้รับประโยชน์ ทั้งจาก บริการ และคุณภาพของสินค้า</a:t>
            </a:r>
            <a:endParaRPr lang="en-US" sz="4000" dirty="0"/>
          </a:p>
          <a:p>
            <a:pPr algn="thaiDist"/>
            <a:endParaRPr lang="th-TH" sz="40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E603A06-CE32-4751-91B0-A0CC2A27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/>
              <a:t>ประโยชน์ต่อลูกค้า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981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CB88201-EB94-4585-8AAA-CBB73D36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2228246"/>
            <a:ext cx="10996864" cy="4629753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sz="4400" dirty="0"/>
              <a:t>	- ลดการเดินทางของลูกค้า ไม่ต้องไปที่ร้านค้า เป็นการช่วยลดปัญหาจราจร ตลอดจนมลภาวะต่าง ๆ</a:t>
            </a:r>
            <a:endParaRPr lang="en-US" sz="4400" dirty="0"/>
          </a:p>
          <a:p>
            <a:pPr marL="0" indent="0" algn="thaiDist">
              <a:buNone/>
            </a:pPr>
            <a:r>
              <a:rPr lang="th-TH" sz="4400" dirty="0"/>
              <a:t>	- ระบบนี้ทำให้สินค้าราคาถูกลง เป็นการเพิ่มกำลังซื้อของผู้มีรายได้น้อย</a:t>
            </a:r>
            <a:endParaRPr lang="en-US" sz="4400" dirty="0"/>
          </a:p>
          <a:p>
            <a:pPr marL="0" indent="0" algn="thaiDist">
              <a:buNone/>
            </a:pPr>
            <a:r>
              <a:rPr lang="th-TH" sz="4400" dirty="0"/>
              <a:t>	- ช่วยให้คนในชนบท เข้าถึงบริการและสินค้า ที่ปกติเข้าถึงลำบากเพราะความห่างไกล</a:t>
            </a:r>
            <a:endParaRPr lang="en-US" sz="4400" dirty="0"/>
          </a:p>
          <a:p>
            <a:pPr marL="0" indent="0" algn="thaiDist">
              <a:buNone/>
            </a:pPr>
            <a:r>
              <a:rPr lang="th-TH" sz="4400" dirty="0"/>
              <a:t>	- ช่วยให้รัฐบาลสามารถจัดส่งบริการของภาครัฐ ด้านสุขภาพอนามัย การศึกษา และบริการสังคมต่าง ๆ ได้อย่างประหยัดงบประมาณ อย่างมีคุณภาพ</a:t>
            </a:r>
            <a:endParaRPr lang="en-US" sz="4400" dirty="0"/>
          </a:p>
          <a:p>
            <a:pPr marL="0" indent="0" algn="thaiDist">
              <a:buNone/>
            </a:pPr>
            <a:endParaRPr lang="th-TH" sz="44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FE66BCB-03AD-4144-A1C4-4FCEB637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/>
              <a:t>ประโยชน์ต่อสังคม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065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A22D43-ACBA-45EA-85CB-B9A70464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/>
              <a:t>ประเภทของดิจิทัลคอมเมิร์ซ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4AAF41-2B4C-4DC9-8861-61FB9AF7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" y="2011680"/>
            <a:ext cx="11237495" cy="45621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h-TH" sz="4000" b="1" dirty="0"/>
              <a:t>     ประเทศไทย 4.0 และเศรษฐกิจดิจิทัล</a:t>
            </a:r>
            <a:endParaRPr lang="en-US" sz="4000" b="1" dirty="0"/>
          </a:p>
          <a:p>
            <a:pPr marL="0" indent="0" algn="just">
              <a:buNone/>
            </a:pPr>
            <a:r>
              <a:rPr lang="th-TH" sz="4000" dirty="0"/>
              <a:t>	กระแสการเปลี่ยนผ่านไปสู่ยุคดิจิทัล (</a:t>
            </a:r>
            <a:r>
              <a:rPr lang="en-US" sz="4000" dirty="0"/>
              <a:t>Digital Transformation) </a:t>
            </a:r>
            <a:r>
              <a:rPr lang="th-TH" sz="4000" dirty="0"/>
              <a:t>ที่มีการพัฒนาการแบบก้าวกระโดดย่อมส่งผลกระทบต่อการเปลี่ยนแปลงทั้งทางด้านเศรษฐกิจและสังคม การปฏิรูปกระบวนการผลิต การดำเนินธุรกิจ การค้า การบริการ การศึกษา การสาธารณสุข การบริหารงานของภาครัฐ รวมทั้งกิจกรรมทางเศรษฐกิจและสังคมที่ส่งผลต่อการพัฒนาทางเศรษฐกิจการพัฒนาคุณภาพชีวิตของคนในสังคมรวมทั้งการดำเนินงานตามนโยบายที่เชื่อมโยงและสอดคล้องกับนโยบายของภาครัฐที่ครอบคลุมถึงนโยบายไทยแลนด์ 4.0 และนโยบายเศรษฐกิจดิจิทัล (</a:t>
            </a:r>
            <a:r>
              <a:rPr lang="en-US" sz="4000" dirty="0"/>
              <a:t>Digital Economy) </a:t>
            </a:r>
            <a:r>
              <a:rPr lang="th-TH" sz="4000" dirty="0"/>
              <a:t>ที่ภาครัฐได้ให้การส่งเสริมและสนับสนุน</a:t>
            </a:r>
          </a:p>
        </p:txBody>
      </p:sp>
    </p:spTree>
    <p:extLst>
      <p:ext uri="{BB962C8B-B14F-4D97-AF65-F5344CB8AC3E}">
        <p14:creationId xmlns:p14="http://schemas.microsoft.com/office/powerpoint/2010/main" val="679344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51" y="274940"/>
            <a:ext cx="11018335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ประเภทของพาณิชย์อิเล็กทรอนิกส์ตามลักษณะของสินค้า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159" y="2102716"/>
            <a:ext cx="10515600" cy="4371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dirty="0"/>
              <a:t>1. สินค้าที่มีลักษณะทางกายภาพ เช่น เครื่องคอมพิวเตอร์ โทรศัพท์เคลื่อนที่ สมาร์ต</a:t>
            </a:r>
            <a:r>
              <a:rPr lang="th-TH" sz="4400" dirty="0" err="1"/>
              <a:t>โฟน</a:t>
            </a:r>
            <a:r>
              <a:rPr lang="th-TH" sz="4400" dirty="0"/>
              <a:t> หูฟัง สมาร์ต</a:t>
            </a:r>
            <a:r>
              <a:rPr lang="th-TH" sz="4400" dirty="0" err="1"/>
              <a:t>วอซต์</a:t>
            </a:r>
            <a:r>
              <a:rPr lang="th-TH" sz="4400" dirty="0"/>
              <a:t> </a:t>
            </a:r>
            <a:r>
              <a:rPr lang="th-TH" sz="4400" dirty="0" err="1"/>
              <a:t>แท็บเล็ต</a:t>
            </a:r>
            <a:r>
              <a:rPr lang="th-TH" sz="4400" dirty="0"/>
              <a:t>  เป็นต้น</a:t>
            </a:r>
            <a:endParaRPr lang="en-US" sz="4400" dirty="0"/>
          </a:p>
          <a:p>
            <a:pPr marL="0" indent="0">
              <a:buNone/>
            </a:pPr>
            <a:r>
              <a:rPr lang="th-TH" sz="4400" dirty="0"/>
              <a:t>2. สินค้าที่เป็นซอฟต์แวร์ เช่น โปรแกรมคอมพิวเตอร์ โปรแกรมบนโทรศัพท์เคลื่อนที่ สมาร์ต</a:t>
            </a:r>
            <a:r>
              <a:rPr lang="th-TH" sz="4400" dirty="0" err="1"/>
              <a:t>โฟนหรืออุ</a:t>
            </a:r>
            <a:r>
              <a:rPr lang="th-TH" sz="4400" dirty="0"/>
              <a:t>ปกรณ์แบบสมาร์ต เป็นต้น</a:t>
            </a:r>
            <a:endParaRPr lang="en-US" sz="4400" dirty="0"/>
          </a:p>
          <a:p>
            <a:pPr marL="0" indent="0">
              <a:buNone/>
            </a:pPr>
            <a:r>
              <a:rPr lang="th-TH" sz="4400" dirty="0"/>
              <a:t>3. สินค้าที่เป็นบริการ เช่น การส่งพัสดุ การบริการพื้นที่จัดเก็บข้อมูล การบริการรับจัดส่งจัดซ่อมอุปกรณ์อิเล็กทรอนิกส์ เป็นต้น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3054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59" y="274940"/>
            <a:ext cx="10649527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ประเภทของพาณิชย์อิเล็กทรอนิกส์ตามลักษณะของคู่ค้า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2102716"/>
            <a:ext cx="10515600" cy="4371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พาณิชย์อิเล็กทรอนิกส์ประเภทธุรกิจกับธุรกิจ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Business-to-Business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B2B)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พาณิชย์อิเล็กทรอนิกส์ประเภทธุรกิจกับรัฐบาล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Business-to-Government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B2G</a:t>
            </a:r>
            <a:r>
              <a:rPr lang="en-US" sz="4400" dirty="0">
                <a:latin typeface="TH SarabunPSK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พาณิชย์อิเล็กทรอนิกส์ประเภทธุรกิจกับผู้บริโภค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Business-to-Consumer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B2C</a:t>
            </a:r>
            <a:r>
              <a:rPr lang="en-US" sz="4400" dirty="0">
                <a:latin typeface="TH SarabunPSK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1850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176"/>
            <a:ext cx="10492509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ประเภทของพาณิชย์อิเล็กทรอนิกส์ตามลักษณะของคู่ค้า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15126"/>
            <a:ext cx="9784080" cy="447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พาณิชย์อิเล็กทรอนิกส์ประเภทรัฐกับรัฐ หรือระหว่างรัฐ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Government -to- Government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G2G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พาณิชย์อิเล็กทรอนิกส์ประเภทรัฐกับประชาชน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Government -to-Citizen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G2C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พาณิชย์อิเล็กทรอนิกส์ประเภทผู้บริโภคกับผู้บริโภค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Consumer -to-Consumer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C2C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457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แนวคิดในการบริหารจัดการระบบเศรษฐกิจ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192329"/>
            <a:ext cx="9833626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การพาณิชย์ดิจิทัล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Commerce)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ในอดีตกล่าวถึงเฉพาะ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eCommerce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แต่ในระยะหลังตลาดการค้าดิจิทัลได้แตกแขนงไปสู่การพาณิชย์แบบโมบายคอมเมิร์ซ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Mobile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mCommerce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Social 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ที่ขายของผ่านเว็บไซต์ออนไลน์ หรือการค้าบนระบบ ดิจิทัลที่กระตุ้นการพัฒนาเศรษฐกิจได้รวดเร็ว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9064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ลักษณะการค้าแบบ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Peer-to-Peer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P2P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222463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ธุรกิจจำเป็นที่จะต้องมีการเชื่อมต่อกับเครื่องคอมพิวเตอร์ ที่มีการเชื่อมโยงเข้ากับเครือข่ายแบบในสถาปัตยกรรมแบบ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client-server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โดยมีเครื่องแม่ข่ายที่มี ผู้ขายหรือ ตลาดกลางและลูกค้าที่นำเสนอให้กับลูกค้าโดยมีรูปแบบของการกระจายออกจาก ศูนย์กลางของเครือข่ายคอมพิวเตอร์ที่เป็นแบบ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Peer-to-Peer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P2P</a:t>
            </a:r>
            <a:r>
              <a:rPr lang="th-TH" sz="4400" dirty="0">
                <a:latin typeface="TH SarabunPSK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โดยจุด เชื่อมต่อเป็นส่วนหลักที่สำคัญในระบบ โดยทรัพยากรทางกายภาพจะเกี่ยวข้องกับโครงสร้างพื้นฐาน ทางเทคนิค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5987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4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ลักษณะการค้าแบบ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Peer-to-Peer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P2P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4" y="1819997"/>
            <a:ext cx="10159056" cy="4834803"/>
          </a:xfrm>
        </p:spPr>
      </p:pic>
    </p:spTree>
    <p:extLst>
      <p:ext uri="{BB962C8B-B14F-4D97-AF65-F5344CB8AC3E}">
        <p14:creationId xmlns:p14="http://schemas.microsoft.com/office/powerpoint/2010/main" val="85669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โมเดลการอ้างอิงกระบวนการทางธุรกิจ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96" y="1963850"/>
            <a:ext cx="5477543" cy="4778017"/>
          </a:xfrm>
        </p:spPr>
      </p:pic>
    </p:spTree>
    <p:extLst>
      <p:ext uri="{BB962C8B-B14F-4D97-AF65-F5344CB8AC3E}">
        <p14:creationId xmlns:p14="http://schemas.microsoft.com/office/powerpoint/2010/main" val="4076070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263" y="284176"/>
            <a:ext cx="10326929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การมีส่วนร่วมในความร่วมมืองทางธุรกิจ 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2" y="1908464"/>
            <a:ext cx="6537557" cy="4948068"/>
          </a:xfrm>
        </p:spPr>
      </p:pic>
    </p:spTree>
    <p:extLst>
      <p:ext uri="{BB962C8B-B14F-4D97-AF65-F5344CB8AC3E}">
        <p14:creationId xmlns:p14="http://schemas.microsoft.com/office/powerpoint/2010/main" val="3509710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45" y="383597"/>
            <a:ext cx="10670309" cy="132556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การมีส่วนร่วมในความร่วมมืองทางธุรกิจ 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3" y="1809732"/>
            <a:ext cx="4868202" cy="2829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5" y="4739752"/>
            <a:ext cx="4856280" cy="2118248"/>
          </a:xfrm>
          <a:prstGeom prst="rect">
            <a:avLst/>
          </a:prstGeom>
          <a:blipFill>
            <a:blip r:embed="rId4">
              <a:alphaModFix amt="90000"/>
            </a:blip>
            <a:stretch>
              <a:fillRect/>
            </a:stretch>
          </a:blip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34" y="2713973"/>
            <a:ext cx="5696269" cy="31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169274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รูปแบบของการประกอบธุรกิจพาณิชย์อิเล็กทรอนิกส์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09" y="2011679"/>
            <a:ext cx="10714182" cy="4675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รูปแบบที่ 1 ธุรกิจตัวกลางสารสนเทศ (</a:t>
            </a:r>
            <a:r>
              <a:rPr lang="en-US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Infomediaries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Business)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เป็นการธุรกิจที่เกี่ยวข้อง กับสารสนเทศในโลกดิจิทัล สำหรับผู้บริโภค และสำหรับธุรกิจดังนี้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ตัวกลางสารสนเทศในโลกดิจิทัล 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Worlds </a:t>
            </a:r>
            <a:r>
              <a:rPr lang="en-US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Informediaries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ตัวกลางสารสนเทศสำหรับผู้บริโภค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Consumer Oriented </a:t>
            </a:r>
            <a:r>
              <a:rPr lang="en-US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Informediaries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ตัวกลางสารสนเทศสำหรับธุรกิจ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Business Oriented </a:t>
            </a:r>
            <a:r>
              <a:rPr lang="en-US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Informediaries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0799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91" y="284176"/>
            <a:ext cx="10002982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รูปแบบของการประกอบธุรกิจพาณิชย์อิเล็กทรอนิกส์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342" y="2085570"/>
            <a:ext cx="9784080" cy="4315229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รูปแบบที่ 2 ธุรกิจผู้สร้างสินค้าหรือบริการ เป็นธุรกิจที่เกี่ยวงข้องกับผู้สร้างผลิตภัณฑ์ทาง กายภาพ และผู้สร้างสินค้าหรือบริการดิจิทัล ผู้ค้าปลีก ดังนี้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ผู้สร้างผลิตภัณฑ์ทางกายภาพ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Physical Goods Producers) 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ผู้สร้างสินค้าและบริการดิจิทัล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Goods and Services Producers) 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ผู้ค้าปลีก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Retailer)</a:t>
            </a:r>
          </a:p>
        </p:txBody>
      </p:sp>
    </p:spTree>
    <p:extLst>
      <p:ext uri="{BB962C8B-B14F-4D97-AF65-F5344CB8AC3E}">
        <p14:creationId xmlns:p14="http://schemas.microsoft.com/office/powerpoint/2010/main" val="3581440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รูปแบบของการประกอบธุรกิจพาณิชย์อิเล็กทรอนิกส์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2078615"/>
            <a:ext cx="10515600" cy="4626985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รูปแบบที่ 3 ผู้ให้บริการพาณิชย์อิเล็กทรอนิกส์ (</a:t>
            </a:r>
            <a:r>
              <a:rPr lang="en-US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Electronic Commerce</a:t>
            </a:r>
            <a:r>
              <a:rPr lang="th-TH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Business)</a:t>
            </a:r>
            <a:r>
              <a:rPr lang="th-TH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การดำเนินกิจการพาณิชย์อิเล็กทรอนิกส์จำเป็นต้องมีความรู้ความชำนาญในหลายสาขาที่แตกต่างกัน ดังนั้นจึงมีองค์การต่างๆ จำนวนมากทำหน้าที่เป็นผู้สนับสนุนกิจการพาณิชย์ อิเล็กทรอนิกส์อยู่เบื้องหลัก เรียกองค์การที่กล่าวนี้ว่า ผู้ให้บริการพาณิชย์อิเล็กทรอนิกส์ องค์การ ดังกล่าวนี้สามารถจำแนกตามหน้าที่การทำงานได้ดังต่อไปนี้ </a:t>
            </a:r>
          </a:p>
          <a:p>
            <a:pPr marL="0" indent="0">
              <a:buNone/>
            </a:pPr>
            <a:r>
              <a:rPr lang="th-TH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ผู้รับรองความน่าเชื่อถือ </a:t>
            </a:r>
          </a:p>
          <a:p>
            <a:pPr marL="0" indent="0">
              <a:buNone/>
            </a:pPr>
            <a:r>
              <a:rPr lang="th-TH" sz="4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ผู้ให้บริการการจ่ายเงิน </a:t>
            </a:r>
          </a:p>
        </p:txBody>
      </p:sp>
    </p:spTree>
    <p:extLst>
      <p:ext uri="{BB962C8B-B14F-4D97-AF65-F5344CB8AC3E}">
        <p14:creationId xmlns:p14="http://schemas.microsoft.com/office/powerpoint/2010/main" val="3770465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891" y="284176"/>
            <a:ext cx="10002982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รูปแบบของการประกอบธุรกิจพาณิชย์อิเล็กทรอนิกส์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82" y="1874061"/>
            <a:ext cx="10515600" cy="490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บริการการขนส่ง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บริการการตลาดและการโฆษณา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โครงสร้างพื้นฐานเทคโนโลยีสารสนเทศ ได้แก่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5.1 โครงสร้างพื้นฐานสำหรับการทำธุรกรรมการค้า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5.2 โครงสร้างการส่งผ่านข้อมูลอิเล็กทรอนิกส์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5.3 โครงสร้างการสร้างข้อมูลสื่อมัลติมีเดีย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5.4 โครงสร้างคอมพิวเตอร์พื้นฐาน </a:t>
            </a:r>
          </a:p>
        </p:txBody>
      </p:sp>
    </p:spTree>
    <p:extLst>
      <p:ext uri="{BB962C8B-B14F-4D97-AF65-F5344CB8AC3E}">
        <p14:creationId xmlns:p14="http://schemas.microsoft.com/office/powerpoint/2010/main" val="260577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1200" y="284176"/>
            <a:ext cx="10963563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รูปแบบของการประกอบธุรกิจพาณิชย์อิเล็กทรอนิกส์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7" y="2067098"/>
            <a:ext cx="9980235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ผู้ให้บริการระบบเทคโนโลยีสารสนเทศ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การวิจัยและการให้คำปรึกษาด้าน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 ประสานงานระหว่างองค์การธุรกิจ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79" y="3851564"/>
            <a:ext cx="4690929" cy="26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แนวคิดในการบริหารจัดการระบบเศรษฐกิจ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95459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Digital Transformation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การนําเทคโนโลยีดิจิทัลต่าง ๆ มาประยุกต์ใช้ให้เกิดมูลค่าทางธุรกิจนอกเหนือจากการค้า แต่เป็นเรื่องของประสิทธิภาพในการทําธุรกิจ และขีดความสามารถใน การแข่งขันด้านการทํางาน ลดต้นทุน เพิ่มความพึงพอใจของลูกค้า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4565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ขั้นตอนการจดทะเบียนพาณิชยอิเล็กทรอนิกส์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36800"/>
            <a:ext cx="9784080" cy="388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จัดทำเว็บไซต์ให้เสร็จเรียบร้อยพร้อมออนไลน์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ยื่นขอจดทะเบียนพาณิชย์อิเล็กทรอนิกส์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ยื่นเอกสารเพื่อขอใช้เครื่องหมาย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DBD Registered </a:t>
            </a:r>
          </a:p>
        </p:txBody>
      </p:sp>
    </p:spTree>
    <p:extLst>
      <p:ext uri="{BB962C8B-B14F-4D97-AF65-F5344CB8AC3E}">
        <p14:creationId xmlns:p14="http://schemas.microsoft.com/office/powerpoint/2010/main" val="1621988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เอกสารที่ใช้จดทะเบียนพาณิชย์อิเล็กทรอนิกส์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82" y="1921164"/>
            <a:ext cx="11120582" cy="4618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 เอกสาร ทพ.   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1.1 บุคคลธรรมดา กรอกเอกสาร ข้อ 1 - 8    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1.2 คณะบุคคล/ห้างหุ้นส่วนสามัญ/ห้างหุ้นส่วนสามัญนิติบุคคล/ห้าง		     หุ้นส่วนจำกัด กรอกเอกสาร ข้อ 1 - 8 และข้อ 11</a:t>
            </a:r>
          </a:p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1.3 บริษัทจำกัด/บริษัทจำกัด (มหาชน) กรอกเอกสาร ข้อ 1 - 8 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และข้อ 12 </a:t>
            </a:r>
          </a:p>
        </p:txBody>
      </p:sp>
    </p:spTree>
    <p:extLst>
      <p:ext uri="{BB962C8B-B14F-4D97-AF65-F5344CB8AC3E}">
        <p14:creationId xmlns:p14="http://schemas.microsoft.com/office/powerpoint/2010/main" val="1641784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เอกสารที่ใช้จดทะเบียนพาณิชย์อิเล็กทรอนิกส์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40989"/>
            <a:ext cx="10111626" cy="4481484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 เอกสารแนบแบบ ทพ. กรอก 1 ใบ ต่อ 1 เว็บไซต์ (ทำสำเนาเพื่อขอใช้   เครื่องหมาย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DBD Registered)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 เอกสารการจัดโดเมนเนม (ชื่อผู้จดทะเบียนโดเมนเนมต้องเป็นชื่อผู้ประกอบการที่จดทะเบียนพาณิชย์)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 พิมพ์หน้าเว็บเพจ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 วาดแผนที่ตั้งการจดทะเบียนพาณิชย์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 หนังสือรับรอง (กรณีจดในนามนิติบุคคล)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4337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การขอใช้เครื่องหมาย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DBD Registered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89018"/>
            <a:ext cx="9784080" cy="3881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สำเนาใบทะเบียนพาณิชย์ (แบบ พค. 0403)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เอกสารแนบแบบ ทพ.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สำเนาเอกสารการจดโดเมนเนมอาจอยู่ในรูปแบบของดิจิทัล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971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ขั้นตอนการขอรับเครื่องหมาย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DBD registered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905000"/>
            <a:ext cx="7747350" cy="4854051"/>
          </a:xfrm>
        </p:spPr>
      </p:pic>
    </p:spTree>
    <p:extLst>
      <p:ext uri="{BB962C8B-B14F-4D97-AF65-F5344CB8AC3E}">
        <p14:creationId xmlns:p14="http://schemas.microsoft.com/office/powerpoint/2010/main" val="1138528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72" y="500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ประโยชน์ของการจดทะเบียนพาณิชย์อิเล็กทรอนิกส์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375337"/>
            <a:ext cx="10243206" cy="417260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สร้างความน่าเชื่อถือให้แก่ผู้ประกอบการในระดับหนึ่ง 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กรมพัฒนาธุรกิจการค้า จะนำรายชื่อเว็บไซต์ที่จดทะเบียนพาณิชย์อิเล็กทรอนิกส์แล้วไป เผยแพรไว้บนเว็บไซต์ของกรมฯ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www.dbd.go.th)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เพื่อช่วยประชาสัมพันธ์เว็บไซต์ของผู้ประกอบการอีกช่องทางหนึ่ง </a:t>
            </a:r>
          </a:p>
        </p:txBody>
      </p:sp>
    </p:spTree>
    <p:extLst>
      <p:ext uri="{BB962C8B-B14F-4D97-AF65-F5344CB8AC3E}">
        <p14:creationId xmlns:p14="http://schemas.microsoft.com/office/powerpoint/2010/main" val="1445531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ประโยชน์ของการจดทะเบียนพาณิชย์อิเล็กทรอนิกส์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88771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ผู้ประกอบการพาณิชย์อิเล็กทรอนิกส์ที่จดทะเบียนแล้ว สามารถยื่นขอใช้เครื่องหมาย รับรองความน่าเชื่อถือ (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DBDverified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จากกรมพัฒนาธุรกิจการคาด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ได้การได้รับสิทธิพิเศษต่าง ๆ เช่น การเข้าร่วมอบรมสัมมนา การได้รับคำแนะนำ เป็นต้น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5689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Trustmark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เครื่องหมายรับรองความน่าเชื่อถือ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61062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เครื่องหมายรับรองความน่าเชื่อถือในการประกอบธุรกิจพาณิชย์อิเล็กทรอนิกส์ หรือ เรียกว่า "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Trustmark“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นั้นเป็นเครื่องหมายรับรองซึ่งออกโดยกรมพัฒนาธุรกิจการค้า กระทรวงพาณิชย์ โดยมี วัตถุประสงค์เพื่อสร้างความน่าเชื่อถือให้กับผู้ประกอบการพาณิชย์อิเล็กทรอนิกส์ไทย และเสริมสร้าง ความมั่นใจให้กับผู้บริโภคในการซื้อขายสินค้าหรือบริการผ่านทางอินเทอร์เน็ต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5104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ประโยชน์ที่ได้จาก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Trustmark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98254"/>
            <a:ext cx="9784080" cy="401966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Trustmark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แสดงให้เห็นว่าเว็บไซต์นั้นมีความน่าเชื่อถือ มีแนวปฏิบัติในการดำเนินธุรกิจที่ดี ผ่านการรับรองจากกรมพัฒนาธุรกิจการค้าแล้ว เว็บไซต์มีมาตรฐานเป็นที่ยอมรับในระดับสากล สร้างความแตกต่างและสร้างศักยภาพในการแข่งขันให้กับเว็บไซต์ ขยายโอกาสในการสร้างตลาดใหม่ ๆ ให้กับ สินค้าหรือบริการ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538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คุณสมบัติผู้ขอ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Trustmark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27564"/>
            <a:ext cx="9784080" cy="389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เป็นนิติบุคคล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จดทะเบียนพาณิชย์อิเล็กทรอนิกส์มาแล้ว ไม่น้อยกว่า 6 เดือน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เป็นเจ้าของชื่อโดเมนนั้น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มีคุณสมบัติตรงตามหลักเกณฑ์ข้อบังคับการขอใช้เครื่องหมายรับรองฯ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092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แนวคิดในการบริหารจัดการระบบเศรษฐกิจ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08200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Digital Consumption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การนําเทคโนโลยีมาใช้เป็นช่องทางการซื้อขายแลกเปลี่ยนสินค้าหรือบริการที่มีอยู่เดิม และการใช้เทคโนโลยีดิจิทัลมาประยุกต์เพื่อให้ได้ประสิทธิภาพในการทํา ธุรกิจที่หลากหลายรูปแบบ</a:t>
            </a:r>
          </a:p>
          <a:p>
            <a:pPr marL="0" indent="0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0770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362"/>
            <a:ext cx="10829636" cy="132556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หลักเกณฑ์ข้อบังคับการขอใช้เครื่องหมาย</a:t>
            </a:r>
            <a:b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รับรองความน่าเชื่อถือ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6" y="2265680"/>
            <a:ext cx="9439563" cy="388573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ความโปร่งใสของผู้ประกอบธุรกิจพาณิชย์อิเล็กทรอนิกส์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Operational Transparency)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การตลาดและประชาสัมพันธ์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Advertising and Marketing Practices)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การให้ข้อมูลของสินค้าและบริการที่ชัดเจนและเพียงพอ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Adequate and Timely Information about Offers)</a:t>
            </a:r>
          </a:p>
          <a:p>
            <a:pPr marL="0" indent="0" algn="thaiDist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6561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74362"/>
            <a:ext cx="10829636" cy="132556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หลักเกณฑ์ข้อบังคับการขอใช้เครื่องหมาย</a:t>
            </a:r>
            <a:b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รับรองความน่าเชื่อถือ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156" y="2272145"/>
            <a:ext cx="9784080" cy="389774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การยืนยันการสั่งซื้อและการจัดส่งสินค้าและบริการ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Acknowledgement of Order and Fulfillment)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ระบบความปลอดภัยในการทำธุรกรรม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Transactional Security)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การคุ้มครองข้อมูลส่วนบุคคลของผู้บริโภค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Consumer Privacy) </a:t>
            </a:r>
          </a:p>
          <a:p>
            <a:pPr marL="514350" indent="-514350" algn="thaiDist">
              <a:buAutoNum type="arabicPeriod" startAt="4"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thaiDist">
              <a:buAutoNum type="arabicPeriod" startAt="4"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1834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82" y="365125"/>
            <a:ext cx="10815782" cy="132556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หลักเกณฑ์ข้อบังคับการขอใช้เครื่องหมายรับรอง</a:t>
            </a:r>
            <a:b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ความน่าเชื่อถือ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865" y="2298007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 ช่องทางในการติดต่อสื่อสารและรับเรื่องร้องทุกข์ของผู้บริโภค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Consumer Inquiries and Complaints) 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  การคุ้มครองสิทธิเด็กและเยาวชน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Protection of Children)  </a:t>
            </a:r>
          </a:p>
        </p:txBody>
      </p:sp>
    </p:spTree>
    <p:extLst>
      <p:ext uri="{BB962C8B-B14F-4D97-AF65-F5344CB8AC3E}">
        <p14:creationId xmlns:p14="http://schemas.microsoft.com/office/powerpoint/2010/main" val="3832874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4176"/>
            <a:ext cx="11010899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รูปแบบของ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Digitization Digitalization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b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Transformation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3" y="2032000"/>
            <a:ext cx="9854346" cy="4584700"/>
          </a:xfrm>
        </p:spPr>
      </p:pic>
    </p:spTree>
    <p:extLst>
      <p:ext uri="{BB962C8B-B14F-4D97-AF65-F5344CB8AC3E}">
        <p14:creationId xmlns:p14="http://schemas.microsoft.com/office/powerpoint/2010/main" val="2131007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1" y="284176"/>
            <a:ext cx="10510982" cy="150876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ความเชื่อมโยงของ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Digitization Digitalization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Transformation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74192"/>
            <a:ext cx="7950200" cy="4869153"/>
          </a:xfrm>
        </p:spPr>
      </p:pic>
    </p:spTree>
    <p:extLst>
      <p:ext uri="{BB962C8B-B14F-4D97-AF65-F5344CB8AC3E}">
        <p14:creationId xmlns:p14="http://schemas.microsoft.com/office/powerpoint/2010/main" val="1591929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ความหมายของการปรับกระบวนการทำงานเข้าสู่ระบบดิจิทัล 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Digitization)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98008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กระบวนการทำงานเข้าสู่ระบบดิจิทัล เป็นกระบวนการที่สร้างการนำเสนอรูปแบบดิจิทัลของ วัตถุที่สัมผัสได้ เช่น การสแกนเอกสารแล้วบันทึกแฟ้มข้อมูลเป็นรูปแบบดิจิทัล (ตัวอย่าง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PDF)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กระบวนการทำงานเข้าสู่ระบบดิจิทัล เป็นสิ่งที่เกี่ยวกับการเปลี่ยนแปลงบางอย่างจาก สิ่งที่ไม่เป็นดิจิทัลไปเป็นรูปแบบการนำเสนอในแบบดิจิทัลหรือสิ่งประดิษฐ์ ทั้งนี้ระบบคอมพิวเตอร์ สามารถใช้งานได้ในบริบทที่หลากหลาย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7910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คุณค่าทางธุรกิจของของกระบวนการทำงาน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เข้าสู่ระบบดิจิทัล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70298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กระบวนการทำงานเข้าสู่ระบบดิจิทัลจะไม่มีคุณค่าทางธุรกิจ อย่างไรก็ตาม เป็นการวาง พื้นฐานสำหรับธุรกิจในการจัดการเกี่ยวกับข้อมูล หรืออาจกล่าวได้ว่าการสร้างคุณค่าทางธุรกิจต้อง อาศัยข้อมูลที่มีค่า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44746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ความหมายของกระบวนการในการใช้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เทคโนโลยีดิจิทัล 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Digitalization)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42589"/>
            <a:ext cx="9784080" cy="4206240"/>
          </a:xfrm>
        </p:spPr>
        <p:txBody>
          <a:bodyPr>
            <a:normAutofit/>
          </a:bodyPr>
          <a:lstStyle/>
          <a:p>
            <a:pPr marL="457200" lvl="1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กระบวนการในการใช้เทคโนโลยีดิจิทัลกล่าวถึงบทบาทการปรับเปลี่ยนหรือเปลี่ยนแปลงใน กระบวนการทางธุรกิจ โดยใช้ประโยชน์จากเทคโนโลยีดิจิทัล และข้อมูลดิจิทัล นั่นหมายถึง กระบวนการในการใช้เทคโนโลยีดิจิทัลถือว่าเป็นแบบดิจิทัล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2469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คุณค่าทางธุรกิจของกระบวนการในการใช้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เทคโนโลยีดิจิทัล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09" y="2102716"/>
            <a:ext cx="10515600" cy="461212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ประกอบด้วย 3 คุณค่า ได้แก่ </a:t>
            </a:r>
          </a:p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พนักงานมีประสิทธิผลและสามารถสร้างมูลค่าได้ตั้งแต่วันแรกเพราะสามารถสื่อสารกับ ลูกค้าและทีมงานได้ทันที </a:t>
            </a:r>
          </a:p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ผู้จัดการได้รับการปรับปรุงโดยอัตโนมัติให้พนักงานใหม่สามารถใช้โทรศัพท์เคลื่อนที่และ การสมัครสมาชิก สามารถมุ่งเน้น</a:t>
            </a:r>
          </a:p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บริษัทโทรคมนาคมลดค่าใช้จ่ายสำหรับขั้นตอนการปฏิบัติตามคำสั่งซื้อ ตัวแทนลูกค้า สามารถมุ่งเน้นไปที่การสร้างปฏิสัมพันธ์ที่สร้างมูลค่ากับลูกค้าและใช้เวลามากขึ้นในประสบการณ์ของ ลูกค้าที่ดียิ่งขึ้น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448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ความหมายของการเปลี่ยนแปลงระบบดิจิทัล 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Transformation)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16480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การแปลงระบบดิจิทัลคือ การเปลี่ยนแปลงกิจกรรมของธุรกิจ ความสามารถของธุรกิจและ รูปแบบธุรกิจที่มีอยู่อย่างเต็มที่เพื่อยกระดับโอกาสทางธุรกิจด้วยเทคโนโลยีดิจิทัล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935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89759C-D33A-421F-B91E-0D5CC025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/>
              <a:t>ดิจิทัลออแกนไน</a:t>
            </a:r>
            <a:r>
              <a:rPr lang="th-TH" sz="5400" b="1" dirty="0" err="1"/>
              <a:t>เซ</a:t>
            </a:r>
            <a:r>
              <a:rPr lang="th-TH" sz="5400" b="1" dirty="0"/>
              <a:t>ชัน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29D2F3D-A1F3-493F-9A1D-FBB9ED05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2011680"/>
            <a:ext cx="10732169" cy="4206240"/>
          </a:xfrm>
        </p:spPr>
        <p:txBody>
          <a:bodyPr>
            <a:normAutofit/>
          </a:bodyPr>
          <a:lstStyle/>
          <a:p>
            <a:pPr algn="thaiDist"/>
            <a:r>
              <a:rPr lang="en-US" sz="4400" dirty="0"/>
              <a:t>    Digital Organization</a:t>
            </a:r>
            <a:r>
              <a:rPr lang="th-TH" sz="4400" dirty="0"/>
              <a:t> เป็นรูปแบบการจัดการองค์การสมัยใหม่โดยใช้เทคโนโลยีดิจิทัลในการเพิ่มผลผลิตและเพิ่มประสิทธิภาพให้กับองค์การ และช่วยให้องค์การสามารถตอบสนองความต้องการของลูกค้าได้รวดเร็วและมีประสิทธิภาพมากยิ่งขึ้น ด้วยการดำเนินกิจกรรมขององค์การด้วยการพาณิชย์เล็กทรอน</a:t>
            </a:r>
            <a:r>
              <a:rPr lang="th-TH" sz="4400" dirty="0" err="1"/>
              <a:t>ิกส์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526352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คุณค่าทางธุรกิจของการเปลี่ยนแปลงสู่ดิจิทัล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07244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สำหรับการพาณิชย์ดิจิทัลเป็นส่วนหนึ่งของการพาณิชย์อิเล็กทรอนิกส์ที่สำคัญ กล่าวคือมันจะเกี่ยวข้องกับสินค้าที่เป็นดิจิทัลและการบริการที่เป็นดิจิทัลที่เป็นส่วนช่วยเสริมหรือ สนับสนุนการค้า คือ ระบบดิจิทัล การก่อให้เกิดกระบวนการค้าแบบดิจิทัล และการกระจายไปสู่ส่วน อื่นของภูมิภาคเป็นสิ่งที่สำคัญ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0965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ธุรกรรมทางอิเล็กทรอนิกส์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710" y="2104043"/>
            <a:ext cx="10252363" cy="4206240"/>
          </a:xfrm>
        </p:spPr>
        <p:txBody>
          <a:bodyPr>
            <a:noAutofit/>
          </a:bodyPr>
          <a:lstStyle/>
          <a:p>
            <a:pPr marL="457200" lvl="1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การอยู่ร่วมกันในสังคมสารสนเทศ จำเป็นต้องมีกฏเกณฑ์เพื่อการอยู่ร่วมกันโดยสันติและสงบสุข เอื้อประโยชน์ซึ่งกันและกัน ทุกวันนี้เครือข่ายอินเทอร์เน็ตได้เข้ามามีบทบาทในชีวิตประจำวัน มีการใช้คอมพิวเตอร์ และระบบสื่อสารกันมาก ขณะเดียวกันก็มีผู้ใช้เทคโนโลยีสารสนเทศในทางที่ไม่ถูกไม่ควร ดังนั้นจึงจำเป็นต้องมีกฎหมายเทคโนโลยีสารสนเทศ และเมื่อมีกฎหมายแล้ว ผู้ใช้เทคโนโลยี สารสนเทศจะปฏิเสธ ความผิดว่าไม่รู้กฎหมายไม่ได้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56982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กฎหมายเทคโนโลยีสารสนเทศของไทย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20915"/>
            <a:ext cx="9889954" cy="4730865"/>
          </a:xfrm>
        </p:spPr>
        <p:txBody>
          <a:bodyPr>
            <a:noAutofit/>
          </a:bodyPr>
          <a:lstStyle/>
          <a:p>
            <a:pPr algn="thaiDist"/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กฎหมายธุรกรรมอิเล็กทรอนิกส์ เน้นในเรื่องข้อความที่จัดทำขึ้นเป็นรูปข้อมูลอิเล็กทรอนิกส์</a:t>
            </a:r>
          </a:p>
          <a:p>
            <a:pPr algn="thaiDist"/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กฎหมายลายมือชื่ออิเล็กทรอนิกส์ เน้นในเรื่องการใช้ลายมือชื่อดิจิทัล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signature)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กฎหมายอาชญากรรมทางคอมพิวเตอร์ เป็นกฎหมายที่เข้ามากำกับดูแลความสงบสุขของการ ใช้เทคโนโลยีสารสนเทศ เน้นในเรื่องสิทธิการใช้ การละเมิดสิทธิ์ </a:t>
            </a:r>
          </a:p>
        </p:txBody>
      </p:sp>
    </p:spTree>
    <p:extLst>
      <p:ext uri="{BB962C8B-B14F-4D97-AF65-F5344CB8AC3E}">
        <p14:creationId xmlns:p14="http://schemas.microsoft.com/office/powerpoint/2010/main" val="3946258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กฎหมายเทคโนโลยีสารสนเทศของไทย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2216727"/>
            <a:ext cx="10515600" cy="4267201"/>
          </a:xfrm>
        </p:spPr>
        <p:txBody>
          <a:bodyPr>
            <a:noAutofit/>
          </a:bodyPr>
          <a:lstStyle/>
          <a:p>
            <a:pPr algn="thaiDist"/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กฎหมายคุ้มครองข้อมูลส่วนบุคคล เนื่องจากข้อมูลในรูปดิจิทัลสามารถเผยแพร่และกระจาย ได้รวดเร็ว การส่งต่อ การกระจายข่าวสารอาจกระทบ ถึงสิทธิส่วนบุคคล </a:t>
            </a:r>
          </a:p>
          <a:p>
            <a:pPr algn="thaiDist"/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กฎหมายว่าด้วยการโอนเงินทางอิเล็กทรอนิกส์ เนื่องจากกิจการทางด้านการเงินและการโอน เงินทางอิเล็กทรอนิกส์ในรูปแบบที่เป็นทั้ง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eCash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eMoney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6333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ตลาดกลางซื้อขายแบบดิจิทัล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458" y="1952444"/>
            <a:ext cx="10821441" cy="184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ตลาดกลางซื้อขายแบบอิเล็กทรอนิกส์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Electronic Marketplace)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เป็นระบบทางอิเล็กทรอนิกส์ สำหรับการเป็นจุดร่วมของความต้องการซื้อและความต้องการขาย</a:t>
            </a:r>
          </a:p>
          <a:p>
            <a:pPr marL="0" indent="0" algn="thaiDist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65" y="3347104"/>
            <a:ext cx="5774288" cy="33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75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ตลาดกลางอิเล็กทรอนิกส์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96407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000" dirty="0"/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การค้า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Commerce)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เป็นระดับแรกของตลาดกลางที่จะต้องเกี่ยวข้องกับเงื่อนไขที่กำหนด และความต้องการขั้นพื้นฐานของผู้บริโภค </a:t>
            </a:r>
          </a:p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เนื้อหา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Content)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เป็นระดับต่อมาที่เนื้อหาใช้สำหรับการค้า ใช้เพื่อการนำเสนอและการร้องขอข้อมูล ข่าว สารสนเทศ ที่เกี่ยวข้องกับความน่าสนใจ หรือผลิตภัณฑ์ที่เป็นดิจิทัล </a:t>
            </a:r>
          </a:p>
          <a:p>
            <a:pPr marL="0" indent="0" algn="thaiDist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ชุมชน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Community)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ความต้องการการร่วมมือกันนั้นเป็นสิ่งที่เกิดขึ้นในการสื่อสารของทุก คนที่เกี่ยวข้อง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8890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ตลาดกลางอิเล็กทรอนิกส์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2136795"/>
            <a:ext cx="10515600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การกำหนดความชอบส่วนตน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Customization)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เป็นขั้นตอนต่อไปที่แสดงความเป็นตัวตน ส่วนบุคคล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ความร่วมมือ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Collaboration)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ถ้าความต้องการส่วนบุคคลได้รับการเติมเต็มแล้ว จะก่อให้เกิดความร่วมมือขึ้นได้ในกลุ่มผู้ที่มีส่วนร่วมขึ้นได้ 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การติดต่อเชื่อมโยง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Connectivity)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เป็นส่วนเสริมสำหรับความร่วมมือนั้นควรใช้การเชื่อมต่อ กับตลาดกลางอื่น ระบบการจัดการการเรียนรู้ หรือแหล่งรวมของลูกค้า 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1218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การสร้างแบบรวมศูนย์หรือศูนย์กลาง (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Centralized)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51825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สามารถช่วยให้เครื่องแม่ข่าย ส่วนกลางเป็นส่วนเชื่อมของคู่แข่งทางการค้า โดยกิจกรรมที่เกิดขึ้นจากผู้ประกอบการค้าสามารถ เชื่อมต่อเข้าด้วยกันและทำงานร่วมกันได้อย่างง่าย  โดยมีข้อเสียคือ ถ้ามีการเชื่อมต่อเป็นจำนวนมากก็ จะทำให้ระบบงานการทำงานช้าลงและถ้าเครื่องแม่ข่ายไม่สามารถทำงานได้หรือล่ม ก็จะก่อให้เกิด ความเสียหายโดยรวมทั้งหมด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72094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สถาปัตยกรรมไฮบริด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P2P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(Hybrid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P2P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เป็นการจัดวางระหว่างสถาปัตยกรรมแบบศูนย์กลางโดยสมบูรณ์แบบ และโครงสร้างแบบการกระจาย โดยมีจุด เชื่อมต่อระหว่างโหนดที่เป็นแบบมาตรฐาน โดยจะมีโหนดที่ทำหน้าที่อย่างมีประสิทธิภาพและพร้อม ในการทำงานการเชื่อมต่อได้ตลอดเวลา โดยจะทำการเชื่อมต่อระหว่างโหนดในรูปแบบการจัดฟังก์ชัน จากเครื่องแม่ข่ายไปยังโหนดที่มีประสิทธิภาพสูง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708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สถาปัตยกรรมแบบ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Pure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P2P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3335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เป็นแนวทางการกระจายศูนย์ โดยเครือข่ายทั้งระบบ จะสร้างด้วยลักษณะที่เหมือน ๆ กัน โดยลักษณะนี้จะเกิดขึ้นได้โดยไม่ต้องอาศัยเครือข่ายภายในของ องค์การทางธุรกิจของตน นั่นคือยังสามารถที่จะทำการซื้อขายได้ตลอดที่ตลาดกลางนั้นยังเปิดให้บริการอยู่ สำหรับส่วนที่จะยืนยันความสำเร็จของสถาปัยกรรมแบบการกระจายที่มีประสิทธิภาพ ดีกว่าด้วยระบบเงินดิจิทัล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62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นิยามของพาณิชย์อิเล็กทรอนิกส์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2273365"/>
            <a:ext cx="10515600" cy="4316622"/>
          </a:xfrm>
        </p:spPr>
        <p:txBody>
          <a:bodyPr>
            <a:normAutofit/>
          </a:bodyPr>
          <a:lstStyle/>
          <a:p>
            <a:pPr lvl="1" algn="thaiDist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Thailand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Electronic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หรือเรียกว่า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ECRC Thailand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ให้ความหมายพาณิชย์อิเล็กทรอนิกส์ หมายถึง การดำเนินธุรกิจโดยใช้สื่ออิเล็กทรอนิกส์ </a:t>
            </a:r>
          </a:p>
          <a:p>
            <a:pPr lvl="1" algn="thaiDist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World Trade Organization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หรือเรียกว่า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WTO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ให้ความหมายพาณิชย์อิเล็กทรอนิกส์ หมายถึง การผลิต การกระจาย การตลาด การขาย หรือการขนส่งผลิตภัณฑ์และบริการโดยใช้สื่อ อิเล็กทรอนิกส์ </a:t>
            </a:r>
          </a:p>
          <a:p>
            <a:pPr lvl="1" algn="thaiDist"/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9503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ตลาดกลางแบบดิจิทัล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98007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ตลาดกลางแบบดิจิทัล (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dMarketplace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ตลาดกลางอิเล็กทรอนิกส์ที่นำเสนอ เฉพาะผลิตภัณฑ์หรือบริการแบบดิจิทัลในลักษณ์ของการขายแบบดิจิทัลด้วยเช่นเดียวกัน เป็นแหล่งที่ช่วยให้ผู้ขายปัจจัยการผลิตและผู้บริโภคได้นำเสนอสิ่งที่จะขายให้และความต้องการที่เกิดขึ้น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66180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แนวทางความแตกต่างของสถาปัตยกรรม</a:t>
            </a:r>
            <a:b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ในตลาดกลางแบบดิจิทัล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" y="1917700"/>
            <a:ext cx="4025384" cy="25273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6" y="3536950"/>
            <a:ext cx="4077301" cy="301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96" y="1917700"/>
            <a:ext cx="3553216" cy="24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94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82800"/>
            <a:ext cx="11087099" cy="465974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การเติบโตของธุรกิจอีคอมเมิร์ซไม่ใช่เรื่องใหม่อีกต่อไป แต่องค์ประกอบหนึ่งที่ช่วยให้อีคอมเมิร์ซเป็นธุรกิจที่ประสบความสำเร็จได้นั่นก็คือ “ระบบการชำระเงินที่ดี” เพราะหากผู้ซื้อสามารถ จ่ายเงินซื้อสินค้าจากร้านค้าออนไลน์ได้ง่าย รวดเร็ว และปลอดภัย จะส่งผลให้ผู้ประกอบการเองก็ สามารถที่จะระบายสินค้าและมีรายได้เข้ามาคล่องมือเช่นเดียวกัน และด้วยการเติบโตของอีคอมเมิร์ซ จึงทำให้ระบบ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e-Payment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ซึ่งเป็นโครงสร้างพื้นฐานที่จะช่วยสนับสนุนธุรกิจที่เกี่ยวข้องนี้ได้อย่างดี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10200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39D100-52F5-4BA3-B842-E5DEFF93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502920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เงินดิจิทัลและการชำระเงิน</a:t>
            </a:r>
            <a:br>
              <a:rPr lang="th-TH" sz="6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ทางอิเล็กทรอนิกส์ </a:t>
            </a:r>
            <a:b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A56EFC9-CC9C-4950-9418-10813B10F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32" y="2330334"/>
            <a:ext cx="5208268" cy="3472179"/>
          </a:xfr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10AF695-6ACE-46B5-A7AC-9E791526D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5" r="23510"/>
          <a:stretch/>
        </p:blipFill>
        <p:spPr>
          <a:xfrm>
            <a:off x="6312321" y="2330334"/>
            <a:ext cx="5208268" cy="3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F449A4-3990-4531-BCAA-25B7B924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เงินดิจิทัลและการชำระเงินทางอิเล็กทรอนิกส์</a:t>
            </a:r>
            <a:endParaRPr lang="th-TH" sz="5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BE6C30-8CA3-4DDF-BDD3-4F1DE0DD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930400"/>
            <a:ext cx="11252199" cy="49276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การชำระเงินในอีคอมเมิร์ซนั้นนับว่า เป็นการเปลี่ยนแปลงพฤติกรรมวิธีการชำระเงินแบบเดิมที่จะจ่ายเงินเมื่อได้รับสินค้า แต่ด้วยกระบวนการของอีคอมเมิร์ซ ลูกค้าต้องจ่ายเงินก่อนแล้วจึงได้สินค้าจัดส่งในภายหลัง ทำให้ในระยะแรก ๆ การชำระเงินแบบ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COD (Cash On Delivery)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การจ่ายเงินเมื่อได้รับสินค้า จึงเป็นเรื่องที่จำเป็นในยุคที่ลูกค้ายังขาดความเชื่อมั่นในเรื่องสินค้าและการชำระเงิน แต่ด้วยค่าใช้จ่ายในการจัดการที่สูง รวมถึงความน่าเชื่อถือของระบบการชำระเงินที่มีมากขึ้น ทำให้การชำระเงินในรูปแบบใหม่มีเพิ่มขึ้น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4033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82BF9E-EA80-4A76-90BB-C5E36A5F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18" y="421640"/>
            <a:ext cx="10582681" cy="150876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เงินดิจิทัลและการชำระเงินทางอิเล็กทรอนิกส์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AB8A4B-D43D-492F-AE24-ACD9545C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2053970"/>
            <a:ext cx="11252199" cy="49276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จนถึงปัจจุบันที่มีช่องทางอย่าง กระเป๋าเงินอิเล็กทรอนิกส์ (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eWallet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ที่ทำให้ผู้บริโภคมีตัวเลือกในการชำระเงินเพิ่มขึ้น รวมถึงการโอนเงินออกจาก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eWallet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ไปสู่บัญชีธนาคารผ่านหมายเลขพร้อมเพย์ (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Promptpay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ได้อย่างสะดวกและรวดเร็ว ซึ่งต่อมามีบางระบบที่สามารถต่อเข้ากับบัญชีธนาคาร บัตรเครดิต เดบิต ทำให้ลูกค้าสามารถซื้อสินค้า แล้วตัดเงินได้ทันทีโดยไม่ต้องทำการเติมเงินก่อน ทำให้สามารถนำเงินออกมาใช้จ่ายได้ง่าย และรวดเร็วขึ้นไปอีก โดยรูปแบบการเชื่อมโยงพัฒนาการจะใช้รูปแบบกระบวนการเงินดิจิทัล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algn="thaiDist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1651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BF1003-2AC3-4639-8377-08B55AB6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เงินดิจิทัล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EE40-51D6-4F3D-B2F4-4724AC0E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3335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การชำระเงินอิเล็กทรอนิกส์เป็นการแลกเปลี่ยนเงินตราโดยการใช้สารสนเทศ และเทคโนโลยี การสื่อสาร</a:t>
            </a:r>
          </a:p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สำหรับเงินดิจิทัลนั้นในอีกนัยหนึ่งจะเป็นการแลกเปลี่ยนอย่างสมบูรณ์แบบทาง ดิจิทัลที่ต้องเกี่ยวข้องโดยไม่จำเป็นต้องถือตัวเงิน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3255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วิธีการหาเงินดิจิทัล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61062"/>
            <a:ext cx="9784080" cy="420624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ทำงานแลกเงิน</a:t>
            </a:r>
          </a:p>
          <a:p>
            <a:pPr marL="514350" lvl="0" indent="-51435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ทำเหมืองขุดเงินดิจิทัล</a:t>
            </a:r>
          </a:p>
          <a:p>
            <a:pPr marL="514350" lvl="0" indent="-51435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นำเงินกระดาษไปแลกเงินดิจิทัล</a:t>
            </a:r>
          </a:p>
          <a:p>
            <a:pPr marL="514350" lvl="0" indent="-51435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กำไรจากค่าเงิน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0626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คริปโตเคอเรนซีหรือเงินคริปโต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3335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คริปโตเคอเรนซีหรือเงินคริปโต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Crypto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Currency)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เป็นชื่อทั่วไปหมายถึงการเข้ารหัสลับ สกุลเงินดิจิทัลแบบกระจายอำนาจโดยใช้การเข้ารหัสเพื่อรักษาความปลอดภัยในการทำธุรกรรมและ ควบคุมการสร้างเหรียญใหม่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8484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ข้อดีและข้อเสียของคริปโคเคอเรนซี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14880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คริปโตเคอเรนซีทำให้การโอนเงินระหว่างสองฝ่ายในธุรกรรมต่าง ๆ ทั่วโลกทำได้ง่ายมาก การถ่ายโอนเหล่านี้ได้รับการอำนวยความสะดวกผ่านทางรหัสผ่านสาธารณะที่สัมพันธ์กับบุคคลที่เป็นส่วนตัว ดังนั้นการทำธุรกรรมจึงไม่ระบุชื่อและได้รับการเข้ารหัส การโอนเงินเหล่านี้ดำเนินการด้วยค่าธรรมเนียมการประมวลผลขั้นต่ำทำให้ผู้ใช้สามารถหลีกเลี่ยงค่าธรรมเนียมที่ธนาคารส่วนใหญ่และ สถาบันการเงินเรียกเก็บสำหรับการโอนเงินผ่านธนาคาร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910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นิยามของพาณิชย์อิเล็กทรอนิกส์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27" y="2232397"/>
            <a:ext cx="10527263" cy="4206240"/>
          </a:xfrm>
        </p:spPr>
        <p:txBody>
          <a:bodyPr>
            <a:normAutofit/>
          </a:bodyPr>
          <a:lstStyle/>
          <a:p>
            <a:pPr lvl="1" algn="thaiDist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Organization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Economic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Cooperation and Development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หรือเรียกว่า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OECD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ให้ความหมายพาณิชย์อิเล็กทรอนิกส์ หมายถึง ธุรกรรมทุกประเภทที่เกี่ยวข้องกับกิจกรรมเชิงพาณิชย์ทั้งในระดับองค์การและส่วนบุคคลบนพื้นฐานของการประมวลและการส่งข้อมูลดิจิทัลที่มีทั้งข้อความ เสียง และภาพ</a:t>
            </a:r>
          </a:p>
          <a:p>
            <a:pPr algn="thaiDist"/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70999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หลักเกณฑ์การซื้อ - ขายสกุลเงินดิจิทัล </a:t>
            </a:r>
            <a:b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Crypto Currency)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 สำนักงานคณะกรรมการกำกับหลักทรัพย์และตลาดหลักทรัพย์ (ก.ล.ต.) ก็ได้ออกมาให้ความชัดเจนแล้วว่า การซื้อ - ขายแลกเปลี่ยนสินทรัพย์ดิจิทัลในไทย ต้องผ่าน 7 สกุลเงินดิจิทัล นี้เท่านั้น ประกอบด้วย สกุล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Bitcoin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สกุล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Bitcoin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Cash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สกุล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Ethereum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สกุล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Ethereum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Classic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สกุล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Litecoin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สกุล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Ripple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สกุล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Stellar </a:t>
            </a:r>
          </a:p>
        </p:txBody>
      </p:sp>
    </p:spTree>
    <p:extLst>
      <p:ext uri="{BB962C8B-B14F-4D97-AF65-F5344CB8AC3E}">
        <p14:creationId xmlns:p14="http://schemas.microsoft.com/office/powerpoint/2010/main" val="935575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Bitcoin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BTC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เป็นสกุลเงินดิจิทัล เป็นสกุลแรกของโลกที่ถูกสร้าง ขึ้นมาเมื่อปี 2552 โดยโปรแกรมเมอร์ชาวญี่ปุ่นที่ใช้นามแฝงว่า "ซาโตชิ นากาโมโต้"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Bitcoin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ก็ยังเป็นสกุลเงินดิจิทัลที่ได้รับความนิยมจาก นักลงทุน และได้รับการยอมรับในซื้อ – ขายแลกเปลี่ยนมากที่สุด  ด้วยมูลค่าการตลาด  (เดือนมิถุนายน 2561) ที่ทะลุ 1 แสนล้านเหรียญสหรัฐ (ราว 32 ล้านล้านบาท)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7399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Bitcoin Cash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BCH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98008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เป็นสกุลเงินที่ทีมพัฒนาแยกตัวออกมาจาก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Bitcoin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เพราะต้องการสกุลเงินดิจิทัลที่มีค่าโอนถูกลง แต่โอนได้รวดเร็วขึ้น จึงตัดสินใจออกมาสร้างสกุลเงิน ใหม่ในปี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2560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และเป็นสกุลเงินดิจิทัลมาแรงที่มีมูลค่าตลาดสูงติดอันดับต้น ๆ  (เดือนมิถุนายน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2561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มีมูลค่าตลาดอยู่ที่ 14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000 ล้านเหรียญสหรัฐ หรือราว 4.5 แสนล้านบาท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78068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ETH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77935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Vitalik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Buterin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เป็นผู้ที่พัฒนาเงินสกุล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ขึ้นมาในปี 2556 ด้วยความสามารถอันโดดเด่นของ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ที่สามารถนำไป ประยุกต์ใช้ได้หลากหลายธุรกรรม โดยเฉพาะการเป็นฐานในการระดมทุนทำ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IPO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Initial Public Offering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ของเงินดิจิทัลสกุลใหม่ ๆ ทั่วโลก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75195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Classic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ETC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8717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เป็นอีกหนึ่งสกุลเงินที่แยกตัวออกมาจาก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เพราะทีมพัฒนา บางกลุ่ม ไม่เห็นด้วยกับเรื่องการแก้ปัญหาของ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ที่ถูกแฮกระบบ จึงออกมาพัฒนา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Ethereum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Classic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ในปี 2559  (เดือนมิถุนายน 2561) มีมูลค่ารวมอยู่ที่ 1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400 ล้านเหรียญสหรัฐ หรือราว 44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000 ล้านบาท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71203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Litecoin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LTC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6106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สกุลเงินดิจิทัลที่มีจุดเด่นในเรื่องของความเร็วในการประมวลผลทำธุรกรรมต่าง ๆ ซึ่งว่า กันว่าเร็วกว่า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Bitcoin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ถึง 4 เท่า แถมค่าธรรมเนียมยังถูกกว่าอีกด้วย ซึ่ง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Litecoin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ถูกพัฒนามาตั้งแต่ ปี 2554 โดย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Charlie Lee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อดีตวิศวกรของ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Google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และปัจจุบันถูกขุดพบไปแล้วประมาณ 56 ล้าน เหรียญ คิดเป็นมูลค่าราว 5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500 ล้านเหรียญสหรัฐ หรือ 1.7 แสนล้านบาท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98521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Ripple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XRP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42589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Ripple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เป็นเงินดิจิทัลที่แตกต่างจากสกุลเงินอื่น ๆ เพราะออกแบบภายใต้ระบบ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Private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โดยมีบริษัท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Ripple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เป็นผู้ดูแลปริมาณเงินในระบบทั้งหมด ทำให้นักลงทุนไม่สามารถขุด ได้และมีความเสถียรและเป็นเงินดิจิทัลหลักสำหรับใช้แลกเปลี่ยนเงินตรา ระหว่างประเทศ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28411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Stellar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XLM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42590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เป็นสกุลเงินที่พัฒนาต่อยอดมาจาก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Ripple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แต่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Stellar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ออกแบบมาเพื่อ รองรับการใช้งานของคนทั่วไป ที่ถ่ายโอนเงินจำนวนไม่มาก สิ่งที่ทำให้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Stellar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เริ่มน่าสนใจขึ้นเรื่อยๆ ก็คือการประกาศความร่วมมือกับ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IBM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บริษัทไอทีรายใหญ่ของโลก เพื่อพัฒนาแพลตฟอร์ม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Blockchain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Banking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Solution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ที่มี เป้าหมายลดระยะเวลาการทำธุรกรรมชำระเงินข้ามประเทศ จึงทำให้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Stellar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เป็นสกุลเงินที่หลายคน กำลังจับตามอง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50531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การชำระเงินทางอิเล็กทรอนิกส์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14880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การชำระเงิน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payment)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การส่งมอบเงินหรือโอนเงินผ่านช่องทางต่าง ๆ เพื่อซื้อ สินค้าหรือบริการ หรือใช้ชำระหนี้ โดยสามารถใช้สื่อการชำระเงินที่เป็นได้ทั้งเงินสดและไม่ใช่เงินสด ในบางครั้งการชำระเงินอาจทำผ่านคนกลางที่เป็นผู้ให้บริการเพื่ออำนวยความสะดวกและรักษาความ ปลอดภัยของการทำรายการ ซึ่งผู้ให้บริการมีทั้งที่เป็นสถาบันการเงินและมิใช่สถาบันการเงิน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nonbank)</a:t>
            </a:r>
          </a:p>
        </p:txBody>
      </p:sp>
    </p:spTree>
    <p:extLst>
      <p:ext uri="{BB962C8B-B14F-4D97-AF65-F5344CB8AC3E}">
        <p14:creationId xmlns:p14="http://schemas.microsoft.com/office/powerpoint/2010/main" val="42464026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24116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การชำระเงินทางอิเล็กทรอนิกส์ หมายถึง การส่งมอบหรือโอนเงินเพื่อซื้อสินค้าและบริการ หรือชำระหนี้ ผ่านช่องทางต่าง ๆ ที่มีความสะดวกและรวดเร็วโดยใช้สื่ออิเล็กทรอนิกส์มาช่วย ทั้งด้าน สื่อที่ใช้ชำระเงินแทนเงินสด เช่น บัตรเอทีเอ็ม บัตรเดบิต บัตรเครดิต เงินอิเล็กทรอนิกส์ รวมถึงช่อง ทางการช าระเงินที่ใช้งานง่ายและรวดเร็ว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การชำระเงินทางอิเล็กทรอนิกส์ 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346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ความหมายของพาณิชย์อิเล็กทรอนิกส์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58522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พาณิชย์อิเล็กทรอนิกส์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Electronic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e-Commerce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eCommerce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อีคอมเมิร์ช) หมายถึง ระบบการธุรกรรมอิเล็กทรอกนิกส์ ในการซื้อขายสินค้าหรือบริการ รวมถึงการธุรกรรมสารสนเทศต่าง ๆ ผ่านอินเทอร์เน็ต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55888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ระบบการทำธุรกรรมทางการเงินที่ผ่าน</a:t>
            </a:r>
            <a:b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อุปกรณ์อิเล็กทรอนิกส์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88771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e-Payment 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ระบบการทำธุรกรรมทางการเงินที่ผ่านอุปกรณ์อิเล็กทรอนิกส์ทั้งหมด ไม่จำกัดแค่กระบวนการการชำระเงินออนไลน์เท่านั้น การทำธุรกรรมผ่านตู้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ATM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ก็ถือเป็นการใช้ ระบบ 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e-Payment </a:t>
            </a:r>
          </a:p>
        </p:txBody>
      </p:sp>
    </p:spTree>
    <p:extLst>
      <p:ext uri="{BB962C8B-B14F-4D97-AF65-F5344CB8AC3E}">
        <p14:creationId xmlns:p14="http://schemas.microsoft.com/office/powerpoint/2010/main" val="29056934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970" y="351084"/>
            <a:ext cx="1125219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/>
              <a:t>ธุรกิจ </a:t>
            </a:r>
            <a:r>
              <a:rPr lang="en-US" sz="5400" b="1" dirty="0"/>
              <a:t>E-Payment System  </a:t>
            </a:r>
            <a:r>
              <a:rPr lang="th-TH" sz="5400" b="1" dirty="0"/>
              <a:t>ที่อยู่ภายใต้การดูแลของธนาคารแห่งประเทศไทยประกอบด้วยบริการทั้งหมด 8 ประเภท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02919" y="2224117"/>
            <a:ext cx="10074681" cy="4206240"/>
          </a:xfrm>
        </p:spPr>
        <p:txBody>
          <a:bodyPr>
            <a:noAutofit/>
          </a:bodyPr>
          <a:lstStyle/>
          <a:p>
            <a:r>
              <a:rPr lang="th-TH" sz="4400" dirty="0"/>
              <a:t>1. การเงินแบบอิเล็กทรอนิกส์ (</a:t>
            </a:r>
            <a:r>
              <a:rPr lang="en-US" sz="4400" dirty="0" err="1"/>
              <a:t>eMoney</a:t>
            </a:r>
            <a:r>
              <a:rPr lang="en-US" sz="4400" dirty="0"/>
              <a:t>) </a:t>
            </a:r>
            <a:r>
              <a:rPr lang="th-TH" sz="4400" dirty="0"/>
              <a:t>หมายถึง มูลค่าของเงินที่บันทึกในสื่ออิเล็กทรอนิกส์ ซึ่งอาจมาจากการใช้ชำระค่าสินค้า หรือทำธุรกรรมอื่น ๆ แทนเงินสด </a:t>
            </a:r>
            <a:endParaRPr lang="en-US" sz="4400" dirty="0"/>
          </a:p>
          <a:p>
            <a:r>
              <a:rPr lang="th-TH" sz="4400" dirty="0"/>
              <a:t>2. บริการเครือข่ายของบัตรเครดิต หมายถึง เครือข่ายที่จะให้บริการในการรับส่งข้อมูลทางการเงินแบบอิเล็กทรอนิกส์ไปยังผู้ให้บริการบัตรเครดิตต่าง ๆ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94532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970" y="351084"/>
            <a:ext cx="1125219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/>
              <a:t>ธุรกิจ </a:t>
            </a:r>
            <a:r>
              <a:rPr lang="en-US" sz="5400" b="1" dirty="0"/>
              <a:t>E-Payment System  </a:t>
            </a:r>
            <a:r>
              <a:rPr lang="th-TH" sz="5400" b="1" dirty="0"/>
              <a:t>ที่อยู่ภายใต้การดูแลของธนาคารแห่งประเทศไทยประกอบด้วยบริการทั้งหมด 8 ประเภท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02919" y="2224117"/>
            <a:ext cx="10074681" cy="4206240"/>
          </a:xfrm>
        </p:spPr>
        <p:txBody>
          <a:bodyPr>
            <a:noAutofit/>
          </a:bodyPr>
          <a:lstStyle/>
          <a:p>
            <a:r>
              <a:rPr lang="th-TH" sz="4400" dirty="0"/>
              <a:t>3. บริการเครือข่าย </a:t>
            </a:r>
            <a:r>
              <a:rPr lang="en-US" sz="4400" dirty="0"/>
              <a:t>EDC Network </a:t>
            </a:r>
            <a:r>
              <a:rPr lang="th-TH" sz="4400" dirty="0"/>
              <a:t>หมายถึง จุดเชื่อมโยงเครือข่ายของการให้บริการอุปกรณ์ หรือเครื่องมือที่รับส่งข้อมูลการชำระเงินทางอิเล็กทรอนิกส์ต่าง ๆ</a:t>
            </a:r>
            <a:endParaRPr lang="en-US" sz="4400" dirty="0"/>
          </a:p>
          <a:p>
            <a:r>
              <a:rPr lang="th-TH" sz="4400" dirty="0"/>
              <a:t>4. บริการสวิตชิ่งในการชำระเงิน (</a:t>
            </a:r>
            <a:r>
              <a:rPr lang="en-US" sz="4400" dirty="0"/>
              <a:t>Transaction Switching) </a:t>
            </a:r>
            <a:r>
              <a:rPr lang="th-TH" sz="4400" dirty="0"/>
              <a:t>หมายถึง บริการที่เป็นส่วนรวม หรือจุดเชื่อมต่อของการรับส่งข้อมูลการชำระเงิน ให้กับผู้ให้บริการตามที่ได้ตกลงกันไว้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58143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970" y="351084"/>
            <a:ext cx="1125219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/>
              <a:t>ธุรกิจ </a:t>
            </a:r>
            <a:r>
              <a:rPr lang="en-US" sz="5400" b="1" dirty="0"/>
              <a:t>E-Payment System  </a:t>
            </a:r>
            <a:r>
              <a:rPr lang="th-TH" sz="5400" b="1" dirty="0"/>
              <a:t>ที่อยู่ภายใต้การดูแลของธนาคารแห่งประเทศไทยประกอบด้วยบริการทั้งหมด 8 ประเภท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02919" y="2224117"/>
            <a:ext cx="10074681" cy="4206240"/>
          </a:xfrm>
        </p:spPr>
        <p:txBody>
          <a:bodyPr>
            <a:noAutofit/>
          </a:bodyPr>
          <a:lstStyle/>
          <a:p>
            <a:r>
              <a:rPr lang="th-TH" sz="4400" dirty="0"/>
              <a:t>5. บริการหักบัญชี (</a:t>
            </a:r>
            <a:r>
              <a:rPr lang="en-US" sz="4400" dirty="0"/>
              <a:t>Clearing) </a:t>
            </a:r>
            <a:r>
              <a:rPr lang="th-TH" sz="4400" dirty="0"/>
              <a:t>หมายถึง การบริการในการรับส่งข้อมูล ตรวจสอบ และยืนยันในคำสั่งของการชำระเงิน เพื่อให้กระบวนการชำระดุลระหว่างเจ้าหนี้ และลูกหนี้ให้สำเร็จ</a:t>
            </a:r>
            <a:endParaRPr lang="en-US" sz="4400" dirty="0"/>
          </a:p>
          <a:p>
            <a:r>
              <a:rPr lang="th-TH" sz="4400" dirty="0"/>
              <a:t>6. บริการชำระดุล (</a:t>
            </a:r>
            <a:r>
              <a:rPr lang="en-US" sz="4400" dirty="0"/>
              <a:t>Settlement) </a:t>
            </a:r>
            <a:r>
              <a:rPr lang="th-TH" sz="4400" dirty="0"/>
              <a:t>หมายถึง บริการระบบการชำระเงินที่ตกลงกันไว้ล่วงหน้า เพื่อหักเงินของผู้ใช้บริการไปให้เจ้าหนี้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19717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970" y="351084"/>
            <a:ext cx="1125219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/>
              <a:t>ธุรกิจ </a:t>
            </a:r>
            <a:r>
              <a:rPr lang="en-US" sz="5400" b="1" dirty="0"/>
              <a:t>E-Payment System  </a:t>
            </a:r>
            <a:r>
              <a:rPr lang="th-TH" sz="5400" b="1" dirty="0"/>
              <a:t>ที่อยู่ภายใต้การดูแลของธนาคารแห่งประเทศไทยประกอบด้วยบริการทั้งหมด 8 ประเภท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02919" y="2224117"/>
            <a:ext cx="10074681" cy="4206240"/>
          </a:xfrm>
        </p:spPr>
        <p:txBody>
          <a:bodyPr>
            <a:noAutofit/>
          </a:bodyPr>
          <a:lstStyle/>
          <a:p>
            <a:r>
              <a:rPr lang="th-TH" sz="4400" dirty="0"/>
              <a:t>7. บริการรับชำระเงินแทน หมายถึง บริการที่คิดขึ้นมาเพื่อชำระเงินทางอิเล็กทรอนิกส์แทนเจ้าหนี้</a:t>
            </a:r>
            <a:endParaRPr lang="en-US" sz="4400" dirty="0"/>
          </a:p>
          <a:p>
            <a:r>
              <a:rPr lang="th-TH" sz="4400" dirty="0"/>
              <a:t>8. บริการการชำระเงินทางอิเล็กทรอนิกส์ผ่านอุปกรณ์ หรือผ่านทางเครือข่าย หมายถึง การชำระเงินผ่านทางสื่ออิเล็กทรอนิกส์ แต่จะไม่มีการเก็บเงินไว้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58989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176"/>
            <a:ext cx="11252199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 ธุรกิจที่ต้องเกี่ยวข้องกับ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การชำระเงินทางอิเล็กทรอนิกส์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24117"/>
            <a:ext cx="10074681" cy="420624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การให้บริการชำระดุล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การให้บริการรับชำระเงินแทน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การชำระเงินทางอิเล็กทรอนิกส์ผ่านอุปกรณ์หรือผ่านทางเครือข่าย 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การให้บริการหักบัญชี </a:t>
            </a:r>
          </a:p>
        </p:txBody>
      </p:sp>
    </p:spTree>
    <p:extLst>
      <p:ext uri="{BB962C8B-B14F-4D97-AF65-F5344CB8AC3E}">
        <p14:creationId xmlns:p14="http://schemas.microsoft.com/office/powerpoint/2010/main" val="14989759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77934"/>
            <a:ext cx="9784080" cy="420624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การให้บริการเงินอิเล็กทรอนิกส์ หรือ </a:t>
            </a:r>
            <a:r>
              <a:rPr lang="en-US" sz="4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eMoney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buAutoNum type="arabicPeriod" startAt="5"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การให้บริการเครือข่ายบัตรเครดิต </a:t>
            </a:r>
          </a:p>
          <a:p>
            <a:pPr marL="457200" indent="-457200">
              <a:buAutoNum type="arabicPeriod" startAt="5"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การให้บริการเครือข่ายอีดีซี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EDC) 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buAutoNum type="arabicPeriod" startAt="5"/>
            </a:pP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การให้บริการสวิตช์ชิ่งในการชำระเงิน 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4200" y="284176"/>
            <a:ext cx="11455399" cy="150876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8 ธุรกิจที่ต้องเกี่ยวข้องกับการชำระเงินทางอิเล็กทรอนิกส์ 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21631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84176"/>
            <a:ext cx="11645900" cy="150876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เหตุผลของรัฐในการให้ทำธุรกรรมผ่านการชำระเงินทางอิเล็กทรอนิกส์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31753"/>
            <a:ext cx="9784080" cy="4546138"/>
          </a:xfrm>
        </p:spPr>
        <p:txBody>
          <a:bodyPr>
            <a:noAutofit/>
          </a:bodyPr>
          <a:lstStyle/>
          <a:p>
            <a:pPr marL="457200" indent="-457200" algn="thaiDist">
              <a:buAutoNum type="arabicPeriod"/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เพื่อลดการรั่วไหลของงบประมาณ ในส่วนของภาครัฐ</a:t>
            </a:r>
          </a:p>
          <a:p>
            <a:pPr marL="457200" indent="-457200" algn="thaiDist">
              <a:buAutoNum type="arabicPeriod"/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เพื่อแก้ปัญหาการฟอกเงิน และหลบเลี่ยงภาษี รวมถึงรายงานข้อมูลธุรกรรมทางการเงิน</a:t>
            </a:r>
          </a:p>
          <a:p>
            <a:pPr marL="457200" indent="-457200" algn="thaiDist">
              <a:buAutoNum type="arabicPeriod"/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เพื่อจัดเก็บภาษีให้มีประสิทธิภาพมากขึ้น เมื่อเก็บภาษีได้เต็มรูปแบบ รัฐก็ไม่ต้องเพิ่ม ภาษีและยังสามารถออกนโยบายลดภาษีได้อีกด้วย </a:t>
            </a:r>
          </a:p>
          <a:p>
            <a:pPr marL="457200" indent="-457200" algn="thaiDist">
              <a:buAutoNum type="arabicPeriod"/>
            </a:pPr>
            <a:r>
              <a:rPr lang="en-US" sz="4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ePayment</a:t>
            </a: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ยังช่วยลดการใช้เงินไม่ว่าจะเป็นการซื้อขาย จ่าย รับ โอนเงิน รับเงิน สวัสดิการจากรัฐ</a:t>
            </a:r>
            <a:endParaRPr lang="en-US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03333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โซเชียลคอมเมิร์ซ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14880"/>
            <a:ext cx="9784080" cy="420624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โซเชียลคอมเมิร์ซ (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Social Commerce)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การสั่งซื้อสินค้าจากแพลตฟอร์มของโซเชียลมีเดียโดยตรง เช่น จาก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Instagram Facebook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Line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โดยลูกค้าออนไลน์กว่าร้อยละ 80 ติดการใช้บริการซื้อขายจากแพลตฟอร์มโซเชียลมีเดียแทนเว็บไซต์ทั่วไป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1952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ระบบความปลอดภัยในการชำระเงิน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50225"/>
            <a:ext cx="9784080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เรื่องความปลอดภัยในการชำระเงินนั้นถือเป็นเรื่องสำคัญมากสำหรับการพัฒนาการ พาณิชย์อิเล็กทรอนิกส์ หลายคนคงกล้า ๆ กลัว ๆ ที่จะสั่งสินค้า และบริการออนไลน์ โดยเกรงกลัวว่า ข้อมูลเกี่ยวกับบัตรเครดิตของตนนั้นจะถูกขโมยไปใช้ด้วยฝีมือของคนที่เรียกว่า แฮกเกอร์ (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Hacker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ดังนั้นข้อมูลต่าง ๆ จะถูกเข้ารหัส ซึ่งมีอยู่ 2 ระบบ ได้แก่ ซิเคียว ซอกเก๊ต เลเยอร์ และซิเคียว อิเล็กทรอนิกส์ ทรานแซคชัน</a:t>
            </a: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3954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TH Sarabun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Literacy-Template" id="{21EA1CCD-B822-479A-8E10-19E5CA459648}" vid="{1BE10D38-D8D8-49B1-85A9-B12FD74B7A7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68AA452CA02E9540AFE24DD9802841DF" ma:contentTypeVersion="7" ma:contentTypeDescription="สร้างเอกสารใหม่" ma:contentTypeScope="" ma:versionID="0c3bf2d4f7f597f89446f54eacc887fa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872715ecc18a02aad64f9dda433d8647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91A6B-2EDF-4787-B930-1232D29927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13EF-0B95-4E72-BA89-E187F828FC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086D38-1F9B-4D54-8D86-77AC64EE8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Words>3016</Words>
  <Application>Microsoft Office PowerPoint</Application>
  <PresentationFormat>แบบจอกว้าง</PresentationFormat>
  <Paragraphs>350</Paragraphs>
  <Slides>115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115</vt:i4>
      </vt:variant>
    </vt:vector>
  </HeadingPairs>
  <TitlesOfParts>
    <vt:vector size="116" baseType="lpstr">
      <vt:lpstr>Banded</vt:lpstr>
      <vt:lpstr>สัปดาห์ที่ 9</vt:lpstr>
      <vt:lpstr>เศรษฐกิจดิจิทัล</vt:lpstr>
      <vt:lpstr>แนวคิดในการบริหารจัดการระบบเศรษฐกิจ</vt:lpstr>
      <vt:lpstr>แนวคิดในการบริหารจัดการระบบเศรษฐกิจ</vt:lpstr>
      <vt:lpstr>แนวคิดในการบริหารจัดการระบบเศรษฐกิจ</vt:lpstr>
      <vt:lpstr>ดิจิทัลออแกนไนเซชัน</vt:lpstr>
      <vt:lpstr>นิยามของพาณิชย์อิเล็กทรอนิกส์</vt:lpstr>
      <vt:lpstr>นิยามของพาณิชย์อิเล็กทรอนิกส์</vt:lpstr>
      <vt:lpstr>ความหมายของพาณิชย์อิเล็กทรอนิกส์</vt:lpstr>
      <vt:lpstr>ปัจจัยหลักที่ก่อให้เกิดพาณิชย์อิเล็กทรอนิกส์</vt:lpstr>
      <vt:lpstr>กิจการที่เป็นพาณิชย์อิเล็กทรอนิกส์</vt:lpstr>
      <vt:lpstr>กิจการที่เป็นพาณิชย์อิเล็กทรอนิกส์</vt:lpstr>
      <vt:lpstr>การให้บริการเครือข่ายอินเทอร์เน็ต (Internet Service Provider: ISP)</vt:lpstr>
      <vt:lpstr>การให้เช่าพื้นที่ของเครื่องคอมพิวเตอร์แม่ข่าย (Web Hosting)</vt:lpstr>
      <vt:lpstr>การบริการตลาดกลางในการซื้อขายสินค้าหรือบริการแบบอิเล็กทรอนิกส์ (Electronic Marketplace: eMarketplace) </vt:lpstr>
      <vt:lpstr>ผู้มีหน้าที่ต้องจดทะเบียนพาณิชย์ </vt:lpstr>
      <vt:lpstr>ผู้มีหน้าที่ต้องจดทะเบียนพาณิชย์ </vt:lpstr>
      <vt:lpstr>ตัวอย่างเว็บไซต์ที่เข้าข่ายต้องจดทะเบียนพาณิชย์อิเล็กทรอนิกส์</vt:lpstr>
      <vt:lpstr>ตัวอย่างเว็บไซต์ที่เข้าข่ายต้องจดทะเบียนพาณิชย์อิเล็กทรอนิกส์</vt:lpstr>
      <vt:lpstr>ตัวอย่างเว็บไซต์ที่ไม่ต้องจดทะเบียนพาณิชย์อิเล็กทรอนิกส์</vt:lpstr>
      <vt:lpstr>ตัวอย่างเว็บไซต์ที่ไม่ต้องจดทะเบียนพาณิชย์อิเล็กทรอนิกส์</vt:lpstr>
      <vt:lpstr>ประโยชน์ของดิจิทัลคอมเมิร์ซ </vt:lpstr>
      <vt:lpstr>ประโยชน์ต่อผู้ค้า</vt:lpstr>
      <vt:lpstr>ประโยชน์ต่อลูกค้า</vt:lpstr>
      <vt:lpstr>ประโยชน์ต่อสังคม</vt:lpstr>
      <vt:lpstr>ประเภทของดิจิทัลคอมเมิร์ซ</vt:lpstr>
      <vt:lpstr>ประเภทของพาณิชย์อิเล็กทรอนิกส์ตามลักษณะของสินค้า</vt:lpstr>
      <vt:lpstr>ประเภทของพาณิชย์อิเล็กทรอนิกส์ตามลักษณะของคู่ค้า</vt:lpstr>
      <vt:lpstr>ประเภทของพาณิชย์อิเล็กทรอนิกส์ตามลักษณะของคู่ค้า</vt:lpstr>
      <vt:lpstr>ลักษณะการค้าแบบ Peer-to-Peer (P2P) </vt:lpstr>
      <vt:lpstr>ลักษณะการค้าแบบ Peer-to-Peer (P2P) </vt:lpstr>
      <vt:lpstr>โมเดลการอ้างอิงกระบวนการทางธุรกิจ </vt:lpstr>
      <vt:lpstr>การมีส่วนร่วมในความร่วมมืองทางธุรกิจ  แบบ A และ แบบ B </vt:lpstr>
      <vt:lpstr>การมีส่วนร่วมในความร่วมมืองทางธุรกิจ  แบบ C แบบ D และ แบบ E </vt:lpstr>
      <vt:lpstr>รูปแบบของการประกอบธุรกิจพาณิชย์อิเล็กทรอนิกส์</vt:lpstr>
      <vt:lpstr>รูปแบบของการประกอบธุรกิจพาณิชย์อิเล็กทรอนิกส์</vt:lpstr>
      <vt:lpstr>รูปแบบของการประกอบธุรกิจพาณิชย์อิเล็กทรอนิกส์</vt:lpstr>
      <vt:lpstr>รูปแบบของการประกอบธุรกิจพาณิชย์อิเล็กทรอนิกส์</vt:lpstr>
      <vt:lpstr>รูปแบบของการประกอบธุรกิจพาณิชย์อิเล็กทรอนิกส์</vt:lpstr>
      <vt:lpstr>ขั้นตอนการจดทะเบียนพาณิชยอิเล็กทรอนิกส์</vt:lpstr>
      <vt:lpstr>เอกสารที่ใช้จดทะเบียนพาณิชย์อิเล็กทรอนิกส์</vt:lpstr>
      <vt:lpstr>เอกสารที่ใช้จดทะเบียนพาณิชย์อิเล็กทรอนิกส์</vt:lpstr>
      <vt:lpstr>การขอใช้เครื่องหมาย DBD Registered</vt:lpstr>
      <vt:lpstr>ขั้นตอนการขอรับเครื่องหมาย DBD registered </vt:lpstr>
      <vt:lpstr>ประโยชน์ของการจดทะเบียนพาณิชย์อิเล็กทรอนิกส์</vt:lpstr>
      <vt:lpstr>ประโยชน์ของการจดทะเบียนพาณิชย์อิเล็กทรอนิกส์</vt:lpstr>
      <vt:lpstr>Trustmark เครื่องหมายรับรองความน่าเชื่อถือ </vt:lpstr>
      <vt:lpstr>ประโยชน์ที่ได้จาก Trustmark </vt:lpstr>
      <vt:lpstr>คุณสมบัติผู้ขอ Trustmark</vt:lpstr>
      <vt:lpstr>หลักเกณฑ์ข้อบังคับการขอใช้เครื่องหมาย รับรองความน่าเชื่อถือ </vt:lpstr>
      <vt:lpstr>หลักเกณฑ์ข้อบังคับการขอใช้เครื่องหมาย รับรองความน่าเชื่อถือ </vt:lpstr>
      <vt:lpstr>หลักเกณฑ์ข้อบังคับการขอใช้เครื่องหมายรับรอง ความน่าเชื่อถือ </vt:lpstr>
      <vt:lpstr> รูปแบบของ Digitization Digitalization และ  Digital Transformation </vt:lpstr>
      <vt:lpstr>ความเชื่อมโยงของ Digitization Digitalization และ Digital Transformation </vt:lpstr>
      <vt:lpstr>ความหมายของการปรับกระบวนการทำงานเข้าสู่ระบบดิจิทัล (Digitization) </vt:lpstr>
      <vt:lpstr>คุณค่าทางธุรกิจของของกระบวนการทำงาน เข้าสู่ระบบดิจิทัล </vt:lpstr>
      <vt:lpstr>ความหมายของกระบวนการในการใช้ เทคโนโลยีดิจิทัล (Digitalization) </vt:lpstr>
      <vt:lpstr>คุณค่าทางธุรกิจของกระบวนการในการใช้ เทคโนโลยีดิจิทัล</vt:lpstr>
      <vt:lpstr>ความหมายของการเปลี่ยนแปลงระบบดิจิทัล (Digital Transformation) </vt:lpstr>
      <vt:lpstr>คุณค่าทางธุรกิจของการเปลี่ยนแปลงสู่ดิจิทัล </vt:lpstr>
      <vt:lpstr>ธุรกรรมทางอิเล็กทรอนิกส์ </vt:lpstr>
      <vt:lpstr>กฎหมายเทคโนโลยีสารสนเทศของไทย </vt:lpstr>
      <vt:lpstr>กฎหมายเทคโนโลยีสารสนเทศของไทย </vt:lpstr>
      <vt:lpstr>ตลาดกลางซื้อขายแบบดิจิทัล </vt:lpstr>
      <vt:lpstr>ตลาดกลางอิเล็กทรอนิกส์ </vt:lpstr>
      <vt:lpstr>ตลาดกลางอิเล็กทรอนิกส์ </vt:lpstr>
      <vt:lpstr>การสร้างแบบรวมศูนย์หรือศูนย์กลาง (Centralized)</vt:lpstr>
      <vt:lpstr>สถาปัตยกรรมไฮบริด P2P (Hybrid P2P)</vt:lpstr>
      <vt:lpstr>สถาปัตยกรรมแบบ Pure P2P</vt:lpstr>
      <vt:lpstr>ตลาดกลางแบบดิจิทัล</vt:lpstr>
      <vt:lpstr>แนวทางความแตกต่างของสถาปัตยกรรม ในตลาดกลางแบบดิจิทัล</vt:lpstr>
      <vt:lpstr>สรุป</vt:lpstr>
      <vt:lpstr> เงินดิจิทัลและการชำระเงิน ทางอิเล็กทรอนิกส์  </vt:lpstr>
      <vt:lpstr>เงินดิจิทัลและการชำระเงินทางอิเล็กทรอนิกส์</vt:lpstr>
      <vt:lpstr>เงินดิจิทัลและการชำระเงินทางอิเล็กทรอนิกส์</vt:lpstr>
      <vt:lpstr>เงินดิจิทัล</vt:lpstr>
      <vt:lpstr>วิธีการหาเงินดิจิทัล</vt:lpstr>
      <vt:lpstr>คริปโตเคอเรนซีหรือเงินคริปโต</vt:lpstr>
      <vt:lpstr>ข้อดีและข้อเสียของคริปโคเคอเรนซี</vt:lpstr>
      <vt:lpstr>หลักเกณฑ์การซื้อ - ขายสกุลเงินดิจิทัล  (Crypto Currency) </vt:lpstr>
      <vt:lpstr>Bitcoin (BTC)</vt:lpstr>
      <vt:lpstr>Bitcoin Cash (BCH)</vt:lpstr>
      <vt:lpstr>Ethereum (ETH)</vt:lpstr>
      <vt:lpstr>Ethereum Classic (ETC)</vt:lpstr>
      <vt:lpstr>Litecoin (LTC) </vt:lpstr>
      <vt:lpstr>Ripple (XRP)</vt:lpstr>
      <vt:lpstr>Stellar (XLM)</vt:lpstr>
      <vt:lpstr>การชำระเงินทางอิเล็กทรอนิกส์</vt:lpstr>
      <vt:lpstr>การชำระเงินทางอิเล็กทรอนิกส์ </vt:lpstr>
      <vt:lpstr>ระบบการทำธุรกรรมทางการเงินที่ผ่าน อุปกรณ์อิเล็กทรอนิกส์</vt:lpstr>
      <vt:lpstr>ธุรกิจ E-Payment System  ที่อยู่ภายใต้การดูแลของธนาคารแห่งประเทศไทยประกอบด้วยบริการทั้งหมด 8 ประเภท</vt:lpstr>
      <vt:lpstr>ธุรกิจ E-Payment System  ที่อยู่ภายใต้การดูแลของธนาคารแห่งประเทศไทยประกอบด้วยบริการทั้งหมด 8 ประเภท</vt:lpstr>
      <vt:lpstr>ธุรกิจ E-Payment System  ที่อยู่ภายใต้การดูแลของธนาคารแห่งประเทศไทยประกอบด้วยบริการทั้งหมด 8 ประเภท</vt:lpstr>
      <vt:lpstr>ธุรกิจ E-Payment System  ที่อยู่ภายใต้การดูแลของธนาคารแห่งประเทศไทยประกอบด้วยบริการทั้งหมด 8 ประเภท</vt:lpstr>
      <vt:lpstr>8 ธุรกิจที่ต้องเกี่ยวข้องกับการชำระเงินทางอิเล็กทรอนิกส์ </vt:lpstr>
      <vt:lpstr>8 ธุรกิจที่ต้องเกี่ยวข้องกับการชำระเงินทางอิเล็กทรอนิกส์ </vt:lpstr>
      <vt:lpstr>เหตุผลของรัฐในการให้ทำธุรกรรมผ่านการชำระเงินทางอิเล็กทรอนิกส์ </vt:lpstr>
      <vt:lpstr>โซเชียลคอมเมิร์ซ</vt:lpstr>
      <vt:lpstr>ระบบความปลอดภัยในการชำระเงิน</vt:lpstr>
      <vt:lpstr> ซิเคียว ซอกเก๊ต เลเยอร์ </vt:lpstr>
      <vt:lpstr>ซิเคียว อิเล็กทรอนิกส์ ทรานแซกชัน</vt:lpstr>
      <vt:lpstr>ใบรับรองอิเล็กทรอนิกส์</vt:lpstr>
      <vt:lpstr>การสร้างระบบรักษาความปลอดภัยของข้อมูล</vt:lpstr>
      <vt:lpstr>เทคโนโลยี Blockchain </vt:lpstr>
      <vt:lpstr>บล๊อกเชน (Blockchain) </vt:lpstr>
      <vt:lpstr>องค์ประกอบของเทคโนโลยีบล๊อกเชน </vt:lpstr>
      <vt:lpstr>โมบายคอมเมิร์ซ </vt:lpstr>
      <vt:lpstr>การออกแบบโมบายคอมเมิร์ซ </vt:lpstr>
      <vt:lpstr>ประเภทของโมบายคอมเมิร์ซ</vt:lpstr>
      <vt:lpstr>แนวโน้มธุรกิจพาณิชย์อิเล็กทรอนิกส์</vt:lpstr>
      <vt:lpstr>แนวโน้มธุรกิจพาณิชย์อิเล็กทรอนิกส์</vt:lpstr>
      <vt:lpstr>ทราฟฟิก (Traffic) </vt:lpstr>
      <vt:lpstr>อัตราการเปลี่ยนแปลงการชมสินค้าเป็นการส่งซื้อสินค้า (Conversion Rate) </vt:lpstr>
      <vt:lpstr>มูลค่าเฉลี่ยของรายการที่สั่งซื้อ  (Average Order Value) </vt:lpstr>
      <vt:lpstr>สรุป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12</dc:title>
  <dc:creator>Windows User</dc:creator>
  <cp:lastModifiedBy>User</cp:lastModifiedBy>
  <cp:revision>109</cp:revision>
  <dcterms:created xsi:type="dcterms:W3CDTF">2018-09-18T12:13:23Z</dcterms:created>
  <dcterms:modified xsi:type="dcterms:W3CDTF">2020-08-04T06:22:35Z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