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7" r:id="rId5"/>
    <p:sldId id="262" r:id="rId6"/>
    <p:sldId id="406" r:id="rId7"/>
    <p:sldId id="258" r:id="rId8"/>
    <p:sldId id="272" r:id="rId9"/>
    <p:sldId id="407" r:id="rId10"/>
    <p:sldId id="408" r:id="rId11"/>
    <p:sldId id="411" r:id="rId12"/>
    <p:sldId id="412" r:id="rId13"/>
    <p:sldId id="414" r:id="rId14"/>
    <p:sldId id="415" r:id="rId15"/>
    <p:sldId id="416" r:id="rId16"/>
    <p:sldId id="417" r:id="rId17"/>
    <p:sldId id="418" r:id="rId18"/>
    <p:sldId id="419" r:id="rId19"/>
    <p:sldId id="421" r:id="rId20"/>
    <p:sldId id="420" r:id="rId21"/>
    <p:sldId id="425" r:id="rId22"/>
    <p:sldId id="426" r:id="rId23"/>
    <p:sldId id="422" r:id="rId24"/>
    <p:sldId id="427" r:id="rId25"/>
    <p:sldId id="423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05" r:id="rId44"/>
  </p:sldIdLst>
  <p:sldSz cx="12192000" cy="6858000"/>
  <p:notesSz cx="6858000" cy="9144000"/>
  <p:embeddedFontLst>
    <p:embeddedFont>
      <p:font typeface="Leelawadee" panose="020B0502040204020203" pitchFamily="34" charset="-34"/>
      <p:regular r:id="rId47"/>
      <p:bold r:id="rId48"/>
    </p:embeddedFont>
    <p:embeddedFont>
      <p:font typeface="TH SarabunPSK" panose="020B0500040200020003" pitchFamily="34" charset="-34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2915" autoAdjust="0"/>
  </p:normalViewPr>
  <p:slideViewPr>
    <p:cSldViewPr>
      <p:cViewPr varScale="1">
        <p:scale>
          <a:sx n="89" d="100"/>
          <a:sy n="89" d="100"/>
        </p:scale>
        <p:origin x="370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F04A-3C5B-43A4-A9FA-A3F5242F616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04/08/63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70E797-13D9-49D4-99F5-FAF8CEFD133A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EE2CF44-2B13-41B4-A334-1CDF534EEBBF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AAEFAB54-1D8D-4E6A-ACA5-FC28748BBD49}"/>
              </a:ext>
            </a:extLst>
          </p:cNvPr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92E1EBD6-C0AD-46D0-B488-E5CAD392DCA8}"/>
              </a:ext>
            </a:extLst>
          </p:cNvPr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8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2D7-3826-4F3D-9180-2A8CBFC50762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779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0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noProof="0" smtClean="0"/>
              <a:t>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noProof="0" smtClean="0"/>
              <a:t>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DDE5C0C-3D08-4D71-AE64-C40C4F229AD2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B251-E040-4086-91E6-3DAA9FB7C232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5882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14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33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1DD-1E33-4EF3-AE71-0526C6C545A1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506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865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94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244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09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AD46CC4-8218-4A14-B18C-62623BD99434}" type="datetime1">
              <a:rPr lang="th-TH" smtClean="0"/>
              <a:pPr/>
              <a:t>04/08/63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539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excel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3" y="0"/>
            <a:ext cx="12219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502A64C-BF00-4075-8BF5-A0E81CEE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099" y="4319154"/>
            <a:ext cx="12256522" cy="68580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/>
              <a:t>ผศ.ดร.สุระสิทธิ์ ทรงม้า</a:t>
            </a:r>
            <a:endParaRPr lang="th-TH" sz="4400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16C7CD36-BB19-4243-BEC8-866F9C2D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100" y="3200400"/>
            <a:ext cx="12253453" cy="1111827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7200" b="1" dirty="0">
                <a:latin typeface="+mj-lt"/>
              </a:rPr>
              <a:t>การใช้ </a:t>
            </a:r>
            <a:r>
              <a:rPr lang="en-US" sz="7200" b="1" dirty="0">
                <a:latin typeface="+mj-lt"/>
              </a:rPr>
              <a:t>Microsoft </a:t>
            </a:r>
            <a:r>
              <a:rPr lang="en-US" sz="7200" b="1" dirty="0" smtClean="0">
                <a:latin typeface="+mj-lt"/>
              </a:rPr>
              <a:t>Excel</a:t>
            </a:r>
            <a:r>
              <a:rPr lang="th-TH" sz="7200" b="1" dirty="0" smtClean="0">
                <a:latin typeface="+mj-lt"/>
              </a:rPr>
              <a:t> </a:t>
            </a:r>
            <a:r>
              <a:rPr lang="en-US" sz="7200" b="1" dirty="0" smtClean="0">
                <a:latin typeface="+mj-lt"/>
              </a:rPr>
              <a:t>OFFICE 365</a:t>
            </a:r>
            <a:endParaRPr lang="th-TH" sz="7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การจัดการ </a:t>
            </a:r>
            <a:r>
              <a:rPr lang="en-US" sz="4400" b="1" dirty="0">
                <a:solidFill>
                  <a:srgbClr val="0033CC"/>
                </a:solidFill>
              </a:rPr>
              <a:t>Workbook</a:t>
            </a:r>
            <a:endParaRPr lang="th-TH" sz="44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609600"/>
            <a:ext cx="6584075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164140"/>
            <a:ext cx="42738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0000"/>
              </a:lnSpc>
            </a:pPr>
            <a:r>
              <a:rPr lang="th-TH" sz="3800" b="1" dirty="0">
                <a:solidFill>
                  <a:srgbClr val="FFFF00"/>
                </a:solidFill>
              </a:rPr>
              <a:t>1. การเพิ่มหน้า </a:t>
            </a:r>
            <a:r>
              <a:rPr lang="en-US" sz="3800" b="1" dirty="0" err="1">
                <a:solidFill>
                  <a:srgbClr val="FFFF00"/>
                </a:solidFill>
              </a:rPr>
              <a:t>WorkSheet</a:t>
            </a:r>
            <a:endParaRPr lang="th-TH" sz="3800" b="1" dirty="0">
              <a:solidFill>
                <a:srgbClr val="FFFF00"/>
              </a:solidFill>
            </a:endParaRPr>
          </a:p>
          <a:p>
            <a:pPr algn="thaiDist">
              <a:lnSpc>
                <a:spcPct val="100000"/>
              </a:lnSpc>
            </a:pPr>
            <a:r>
              <a:rPr lang="th-TH" sz="3800" b="1" dirty="0">
                <a:solidFill>
                  <a:srgbClr val="FFFF00"/>
                </a:solidFill>
              </a:rPr>
              <a:t>2. การลบหน้า </a:t>
            </a:r>
            <a:r>
              <a:rPr lang="en-US" sz="3800" b="1" dirty="0" err="1">
                <a:solidFill>
                  <a:srgbClr val="FFFF00"/>
                </a:solidFill>
              </a:rPr>
              <a:t>WorkSheet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</a:p>
          <a:p>
            <a:pPr algn="thaiDist">
              <a:lnSpc>
                <a:spcPct val="100000"/>
              </a:lnSpc>
            </a:pPr>
            <a:r>
              <a:rPr lang="en-US" sz="3800" b="1" dirty="0">
                <a:solidFill>
                  <a:srgbClr val="FFFF00"/>
                </a:solidFill>
              </a:rPr>
              <a:t>3. </a:t>
            </a:r>
            <a:r>
              <a:rPr lang="th-TH" sz="3800" b="1" dirty="0">
                <a:solidFill>
                  <a:srgbClr val="FFFF00"/>
                </a:solidFill>
              </a:rPr>
              <a:t>การเปลี่ยนชื่อ </a:t>
            </a:r>
            <a:r>
              <a:rPr lang="en-US" sz="3800" b="1" dirty="0" err="1">
                <a:solidFill>
                  <a:srgbClr val="FFFF00"/>
                </a:solidFill>
              </a:rPr>
              <a:t>WorkSheet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2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การจัดการ </a:t>
            </a:r>
            <a:r>
              <a:rPr lang="en-US" sz="4400" b="1" dirty="0" err="1">
                <a:solidFill>
                  <a:srgbClr val="0033CC"/>
                </a:solidFill>
              </a:rPr>
              <a:t>WorkSheet</a:t>
            </a:r>
            <a:endParaRPr lang="th-TH" sz="44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385"/>
          <a:stretch/>
        </p:blipFill>
        <p:spPr>
          <a:xfrm>
            <a:off x="2975811" y="1338886"/>
            <a:ext cx="8987589" cy="4813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1" y="2002185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thaiDist">
              <a:lnSpc>
                <a:spcPct val="10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FFFF00"/>
                </a:solidFill>
              </a:rPr>
              <a:t>ปรับกว้าง</a:t>
            </a:r>
            <a:r>
              <a:rPr lang="th-TH" sz="3200" b="1" dirty="0">
                <a:solidFill>
                  <a:srgbClr val="FFFF00"/>
                </a:solidFill>
              </a:rPr>
              <a:t>/สูง </a:t>
            </a:r>
            <a:r>
              <a:rPr lang="en-US" sz="3200" b="1" dirty="0" smtClean="0">
                <a:solidFill>
                  <a:srgbClr val="FFFF00"/>
                </a:solidFill>
              </a:rPr>
              <a:t>Cell</a:t>
            </a:r>
          </a:p>
          <a:p>
            <a:pPr marL="266700" indent="-266700">
              <a:lnSpc>
                <a:spcPct val="100000"/>
              </a:lnSpc>
              <a:buFont typeface="+mj-lt"/>
              <a:buAutoNum type="arabicPeriod"/>
            </a:pPr>
            <a:r>
              <a:rPr lang="th-TH" sz="3200" b="1" dirty="0" smtClean="0">
                <a:solidFill>
                  <a:srgbClr val="FFFF00"/>
                </a:solidFill>
              </a:rPr>
              <a:t>แทรก ลบ ซ่อน </a:t>
            </a:r>
            <a:r>
              <a:rPr lang="en-US" sz="3200" b="1" dirty="0" smtClean="0">
                <a:solidFill>
                  <a:srgbClr val="FFFF00"/>
                </a:solidFill>
              </a:rPr>
              <a:t>Cell, Column,</a:t>
            </a:r>
            <a:r>
              <a:rPr lang="th-TH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Row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38" y="228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การกำหนดรูปแบบการแสดง</a:t>
            </a:r>
            <a:r>
              <a:rPr lang="th-TH" sz="4400" b="1" dirty="0" smtClean="0">
                <a:solidFill>
                  <a:srgbClr val="0033CC"/>
                </a:solidFill>
              </a:rPr>
              <a:t>ข้อมูล </a:t>
            </a:r>
            <a:r>
              <a:rPr lang="th-TH" sz="4400" b="1" dirty="0" smtClean="0">
                <a:solidFill>
                  <a:srgbClr val="FF0000"/>
                </a:solidFill>
              </a:rPr>
              <a:t>การ</a:t>
            </a:r>
            <a:r>
              <a:rPr lang="th-TH" sz="4400" b="1" dirty="0">
                <a:solidFill>
                  <a:srgbClr val="FF0000"/>
                </a:solidFill>
              </a:rPr>
              <a:t>ผสาน </a:t>
            </a:r>
            <a:r>
              <a:rPr lang="en-US" sz="4400" b="1" dirty="0">
                <a:solidFill>
                  <a:srgbClr val="FF0000"/>
                </a:solidFill>
              </a:rPr>
              <a:t>Cell (Merge Cell)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799" y="1524000"/>
            <a:ext cx="7086601" cy="46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8382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การกำหนดรูปแบบการแสดงข้อมูล </a:t>
            </a:r>
            <a:r>
              <a:rPr lang="th-TH" sz="4400" b="1" dirty="0" smtClean="0">
                <a:solidFill>
                  <a:srgbClr val="FF0000"/>
                </a:solidFill>
              </a:rPr>
              <a:t>การ</a:t>
            </a:r>
            <a:r>
              <a:rPr lang="th-TH" sz="4400" b="1" dirty="0">
                <a:solidFill>
                  <a:srgbClr val="FF0000"/>
                </a:solidFill>
              </a:rPr>
              <a:t>กำหนดรูปแบบข้อความ และตัวเลข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804" y="1219200"/>
            <a:ext cx="6182396" cy="50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811000" cy="9906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  <a:cs typeface="+mn-cs"/>
              </a:rPr>
              <a:t>การกำหนดรูปแบบการแสดง</a:t>
            </a:r>
            <a:r>
              <a:rPr lang="th-TH" sz="4400" b="1" dirty="0" smtClean="0">
                <a:solidFill>
                  <a:srgbClr val="0033CC"/>
                </a:solidFill>
                <a:cs typeface="+mn-cs"/>
              </a:rPr>
              <a:t>ข้อมูล </a:t>
            </a:r>
            <a:r>
              <a:rPr lang="th-TH" sz="4400" b="1" dirty="0" smtClean="0">
                <a:solidFill>
                  <a:srgbClr val="FF0000"/>
                </a:solidFill>
                <a:cs typeface="+mn-cs"/>
              </a:rPr>
              <a:t>จัดวางข้อมูลใน </a:t>
            </a:r>
            <a:r>
              <a:rPr lang="en-US" sz="4400" b="1" dirty="0" smtClean="0">
                <a:solidFill>
                  <a:srgbClr val="FF0000"/>
                </a:solidFill>
                <a:cs typeface="+mn-cs"/>
              </a:rPr>
              <a:t>Cell </a:t>
            </a:r>
            <a:r>
              <a:rPr lang="en-US" sz="4400" b="1" dirty="0">
                <a:solidFill>
                  <a:srgbClr val="FF0000"/>
                </a:solidFill>
                <a:cs typeface="+mn-cs"/>
              </a:rPr>
              <a:t>(Alignment)</a:t>
            </a:r>
            <a:endParaRPr lang="th-TH" sz="44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1981200"/>
            <a:ext cx="3867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การกำหนดรูปแบบการแสดง</a:t>
            </a:r>
            <a:r>
              <a:rPr lang="th-TH" sz="4400" b="1" dirty="0" smtClean="0">
                <a:solidFill>
                  <a:srgbClr val="0033CC"/>
                </a:solidFill>
              </a:rPr>
              <a:t>ข้อมูล </a:t>
            </a:r>
            <a:r>
              <a:rPr lang="th-TH" sz="4400" b="1" dirty="0" smtClean="0">
                <a:solidFill>
                  <a:srgbClr val="FF0000"/>
                </a:solidFill>
              </a:rPr>
              <a:t>การ</a:t>
            </a:r>
            <a:r>
              <a:rPr lang="th-TH" sz="4400" b="1" dirty="0">
                <a:solidFill>
                  <a:srgbClr val="FF0000"/>
                </a:solidFill>
              </a:rPr>
              <a:t>ตกแต่ง </a:t>
            </a:r>
            <a:r>
              <a:rPr lang="en-US" sz="4400" b="1" dirty="0">
                <a:solidFill>
                  <a:srgbClr val="FF0000"/>
                </a:solidFill>
              </a:rPr>
              <a:t>Cell (Cell Styles)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1143000"/>
            <a:ext cx="5562600" cy="51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เทคนิคการเลือก </a:t>
            </a:r>
            <a:r>
              <a:rPr lang="en-US" sz="4400" b="1" dirty="0">
                <a:solidFill>
                  <a:srgbClr val="0033CC"/>
                </a:solidFill>
              </a:rPr>
              <a:t>Cell </a:t>
            </a:r>
            <a:r>
              <a:rPr lang="th-TH" sz="4400" b="1" dirty="0">
                <a:solidFill>
                  <a:srgbClr val="0033CC"/>
                </a:solidFill>
              </a:rPr>
              <a:t>และการป้อนข้อมูล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09800"/>
            <a:ext cx="10744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800" dirty="0" smtClean="0"/>
              <a:t>การ</a:t>
            </a:r>
            <a:r>
              <a:rPr lang="th-TH" sz="3800" dirty="0"/>
              <a:t>เลือก </a:t>
            </a:r>
            <a:r>
              <a:rPr lang="en-US" sz="3800" dirty="0"/>
              <a:t>Cell </a:t>
            </a:r>
            <a:r>
              <a:rPr lang="th-TH" sz="3800" dirty="0"/>
              <a:t>เดียว </a:t>
            </a:r>
            <a:endParaRPr lang="th-TH" sz="3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800" dirty="0" smtClean="0"/>
              <a:t>การ</a:t>
            </a:r>
            <a:r>
              <a:rPr lang="th-TH" sz="3800" dirty="0"/>
              <a:t>เลือก </a:t>
            </a:r>
            <a:r>
              <a:rPr lang="en-US" sz="3800" dirty="0"/>
              <a:t>Cell </a:t>
            </a:r>
            <a:r>
              <a:rPr lang="th-TH" sz="3800" dirty="0"/>
              <a:t>ที่อยู่ติดกัน </a:t>
            </a:r>
            <a:endParaRPr lang="th-TH" sz="3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800" dirty="0" smtClean="0"/>
              <a:t>การ</a:t>
            </a:r>
            <a:r>
              <a:rPr lang="th-TH" sz="3800" dirty="0"/>
              <a:t>เลือก </a:t>
            </a:r>
            <a:r>
              <a:rPr lang="en-US" sz="3800" dirty="0"/>
              <a:t>Cell </a:t>
            </a:r>
            <a:r>
              <a:rPr lang="th-TH" sz="3800" dirty="0"/>
              <a:t>ทั้งหมด </a:t>
            </a:r>
            <a:endParaRPr lang="th-TH" sz="3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800" dirty="0"/>
              <a:t>การช่วยเติมข้อมูลให้สมบูรณ์  (</a:t>
            </a:r>
            <a:r>
              <a:rPr lang="en-US" sz="3800" dirty="0"/>
              <a:t>Auto Fill) </a:t>
            </a:r>
            <a:endParaRPr lang="th-TH" sz="3800" dirty="0" smtClean="0"/>
          </a:p>
        </p:txBody>
      </p:sp>
    </p:spTree>
    <p:extLst>
      <p:ext uri="{BB962C8B-B14F-4D97-AF65-F5344CB8AC3E}">
        <p14:creationId xmlns:p14="http://schemas.microsoft.com/office/powerpoint/2010/main" val="25911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33CC"/>
                </a:solidFill>
              </a:rPr>
              <a:t>การ</a:t>
            </a:r>
            <a:r>
              <a:rPr lang="th-TH" sz="4400" b="1" dirty="0">
                <a:solidFill>
                  <a:srgbClr val="0033CC"/>
                </a:solidFill>
              </a:rPr>
              <a:t>ใช้งาน </a:t>
            </a:r>
            <a:r>
              <a:rPr lang="en-US" sz="4400" b="1" dirty="0">
                <a:solidFill>
                  <a:srgbClr val="0033CC"/>
                </a:solidFill>
              </a:rPr>
              <a:t>Autofill</a:t>
            </a:r>
            <a:endParaRPr lang="th-TH" sz="44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289810"/>
            <a:ext cx="11315512" cy="15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การอ้างอิงแบบตรึงตำแหน่ง </a:t>
            </a:r>
            <a:r>
              <a:rPr lang="en-US" sz="4400" b="1" dirty="0" smtClean="0">
                <a:solidFill>
                  <a:srgbClr val="0033CC"/>
                </a:solidFill>
              </a:rPr>
              <a:t>Cell</a:t>
            </a:r>
            <a:r>
              <a:rPr lang="th-TH" sz="4400" b="1" dirty="0">
                <a:solidFill>
                  <a:srgbClr val="0033CC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การตรึงไม่ให้คอลัมน์เคลื่อนย้าย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2209800"/>
            <a:ext cx="11586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/>
              <a:t>การ</a:t>
            </a:r>
            <a:r>
              <a:rPr lang="th-TH" sz="3600" dirty="0"/>
              <a:t>ตรึงไม่ให้คอลัมน์เคลื่อนย้าย เคลื่อนย้ายได้เฉพาะแถวเท่านั้น ตัวอย่างเช่น </a:t>
            </a:r>
            <a:r>
              <a:rPr lang="en-US" sz="3600" dirty="0"/>
              <a:t>Cell C1 </a:t>
            </a:r>
            <a:r>
              <a:rPr lang="th-TH" sz="3600" dirty="0"/>
              <a:t>หมายถึงคอมลัมน์ที่ </a:t>
            </a:r>
            <a:r>
              <a:rPr lang="en-US" sz="3600" dirty="0"/>
              <a:t>C </a:t>
            </a:r>
            <a:r>
              <a:rPr lang="th-TH" sz="3600" dirty="0"/>
              <a:t>แถวที่ 1 ถ้าต้องการตรึงคอมลัมน์ </a:t>
            </a:r>
            <a:r>
              <a:rPr lang="en-US" sz="3600" dirty="0"/>
              <a:t>C1 </a:t>
            </a:r>
            <a:r>
              <a:rPr lang="th-TH" sz="3600" dirty="0"/>
              <a:t>ไม่ให้เปลี่ยนแปลงไปทำได้โดยใช้เครื่องหมาย $ วางไว้หน้าชื่อคอลัมน์ที่ต้องการตรึง </a:t>
            </a:r>
            <a:r>
              <a:rPr lang="en-US" sz="3600" dirty="0"/>
              <a:t>Cell </a:t>
            </a:r>
            <a:r>
              <a:rPr lang="th-TH" sz="3600" dirty="0"/>
              <a:t>เช่น $</a:t>
            </a:r>
            <a:r>
              <a:rPr lang="en-US" sz="3600" dirty="0"/>
              <a:t>C1 </a:t>
            </a:r>
            <a:r>
              <a:rPr lang="th-TH" sz="3600" dirty="0"/>
              <a:t>หมายความว่าคอลัมน์ </a:t>
            </a:r>
            <a:r>
              <a:rPr lang="en-US" sz="3600" dirty="0"/>
              <a:t>C </a:t>
            </a:r>
            <a:r>
              <a:rPr lang="th-TH" sz="3600" dirty="0"/>
              <a:t>จะไม่มีการเปลี่ยนแปลง จะเปลี่ยนแปลงได้เฉพาะแถว</a:t>
            </a:r>
            <a:r>
              <a:rPr lang="th-TH" sz="3600" dirty="0" smtClean="0"/>
              <a:t>เท่านั้น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1102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การอ้างอิงแบบตรึงตำแหน่ง </a:t>
            </a:r>
            <a:r>
              <a:rPr lang="en-US" sz="4400" b="1" dirty="0" smtClean="0">
                <a:solidFill>
                  <a:srgbClr val="0033CC"/>
                </a:solidFill>
              </a:rPr>
              <a:t>Cell</a:t>
            </a:r>
            <a:r>
              <a:rPr lang="th-TH" sz="4400" b="1" dirty="0">
                <a:solidFill>
                  <a:srgbClr val="0033CC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การตรึงไม่ให้คอลัมน์เคลื่อนย้าย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2404110"/>
            <a:ext cx="6376771" cy="3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033CC"/>
                </a:solidFill>
              </a:rPr>
              <a:t>หัวข้อวันนี้</a:t>
            </a:r>
            <a:endParaRPr lang="th-TH" sz="5400" b="1" dirty="0">
              <a:solidFill>
                <a:srgbClr val="0033CC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xmlns="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5435" y="2132856"/>
            <a:ext cx="10369152" cy="2591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ส่วนประกอบ</a:t>
            </a:r>
            <a:r>
              <a:rPr lang="th-TH" dirty="0">
                <a:solidFill>
                  <a:schemeClr val="tx1"/>
                </a:solidFill>
              </a:rPr>
              <a:t>ของโปรแกรม </a:t>
            </a:r>
            <a:r>
              <a:rPr lang="en-US" dirty="0">
                <a:solidFill>
                  <a:schemeClr val="tx1"/>
                </a:solidFill>
              </a:rPr>
              <a:t>Microsoft Excel</a:t>
            </a: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จัดการ </a:t>
            </a:r>
            <a:r>
              <a:rPr lang="en-US" dirty="0">
                <a:solidFill>
                  <a:schemeClr val="tx1"/>
                </a:solidFill>
              </a:rPr>
              <a:t>Workbook/</a:t>
            </a:r>
            <a:r>
              <a:rPr lang="en-US" dirty="0" err="1">
                <a:solidFill>
                  <a:schemeClr val="tx1"/>
                </a:solidFill>
              </a:rPr>
              <a:t>WorkSheet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กำหนดรูปแบบการแสดงข้อมูล </a:t>
            </a: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เทคนิค</a:t>
            </a:r>
            <a:r>
              <a:rPr lang="th-TH" dirty="0">
                <a:solidFill>
                  <a:schemeClr val="tx1"/>
                </a:solidFill>
              </a:rPr>
              <a:t>การเลือก </a:t>
            </a:r>
            <a:r>
              <a:rPr lang="en-US" dirty="0">
                <a:solidFill>
                  <a:schemeClr val="tx1"/>
                </a:solidFill>
              </a:rPr>
              <a:t>Cell/</a:t>
            </a:r>
            <a:r>
              <a:rPr lang="th-TH" dirty="0">
                <a:solidFill>
                  <a:schemeClr val="tx1"/>
                </a:solidFill>
              </a:rPr>
              <a:t>เทคนิคการป้อนข้อมูล</a:t>
            </a: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อ้างอิงแบบตรึงตำแหน่ง </a:t>
            </a:r>
            <a:r>
              <a:rPr lang="en-US" dirty="0">
                <a:solidFill>
                  <a:schemeClr val="tx1"/>
                </a:solidFill>
              </a:rPr>
              <a:t>Cell</a:t>
            </a: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จัดเรียงข้อมูล (</a:t>
            </a:r>
            <a:r>
              <a:rPr lang="en-US" dirty="0">
                <a:solidFill>
                  <a:schemeClr val="tx1"/>
                </a:solidFill>
              </a:rPr>
              <a:t>Sort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7543800" y="3276600"/>
            <a:ext cx="4495800" cy="3352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/>
              <a:t>วันนี้เรียนอะไร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การอ้างอิงแบบตรึงตำแหน่ง </a:t>
            </a:r>
            <a:r>
              <a:rPr lang="en-US" sz="4400" b="1" dirty="0" smtClean="0">
                <a:solidFill>
                  <a:srgbClr val="0033CC"/>
                </a:solidFill>
              </a:rPr>
              <a:t>Cell</a:t>
            </a:r>
            <a:r>
              <a:rPr lang="th-TH" sz="4400" b="1" dirty="0">
                <a:solidFill>
                  <a:srgbClr val="0033CC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การตรึงไม่ให้แถวเคลื่อนย้าย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189" y="1905000"/>
            <a:ext cx="11586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dirty="0" smtClean="0"/>
              <a:t>การ</a:t>
            </a:r>
            <a:r>
              <a:rPr lang="th-TH" sz="3600" dirty="0"/>
              <a:t>ตรึงไม่ให้แถวเคลื่อนย้าย เคลื่อนย้ายได้เฉพาะคอลัมน์เท่านั้น ตัวอย่างเช่น </a:t>
            </a:r>
            <a:r>
              <a:rPr lang="en-US" sz="3600" dirty="0"/>
              <a:t>Cell R1 </a:t>
            </a:r>
            <a:r>
              <a:rPr lang="th-TH" sz="3600" dirty="0"/>
              <a:t>หมายถึงคอมลัมน์ที่ </a:t>
            </a:r>
            <a:r>
              <a:rPr lang="en-US" sz="3600" dirty="0"/>
              <a:t>R </a:t>
            </a:r>
            <a:r>
              <a:rPr lang="th-TH" sz="3600" dirty="0"/>
              <a:t>แถวที่ 1 ถ้าต้องการตรึงแถวที่ </a:t>
            </a:r>
            <a:r>
              <a:rPr lang="en-US" sz="3600" dirty="0"/>
              <a:t>R1 </a:t>
            </a:r>
            <a:r>
              <a:rPr lang="th-TH" sz="3600" dirty="0"/>
              <a:t>ไม่ให้เปลี่ยนแปลงไปทำได้โดยใช้เครื่องหมาย $ วางไว้หน้าหมายเลขแถวที่ต้องการตรึง </a:t>
            </a:r>
            <a:r>
              <a:rPr lang="en-US" sz="3600" dirty="0"/>
              <a:t>Cell </a:t>
            </a:r>
            <a:r>
              <a:rPr lang="th-TH" sz="3600" dirty="0"/>
              <a:t>เช่น </a:t>
            </a:r>
            <a:r>
              <a:rPr lang="en-US" sz="3600" dirty="0"/>
              <a:t>R$1 </a:t>
            </a:r>
            <a:r>
              <a:rPr lang="th-TH" sz="3600" dirty="0"/>
              <a:t>หมายความว่าแถวที่ 1 จะไม่มีการเปลี่ยนแปลง จะเปลี่ยนแปลงได้เฉพาะคอลัมน์</a:t>
            </a:r>
            <a:r>
              <a:rPr lang="th-TH" sz="3600" dirty="0" smtClean="0"/>
              <a:t>เท่านั้น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9558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การอ้างอิงแบบตรึงตำแหน่ง </a:t>
            </a:r>
            <a:r>
              <a:rPr lang="en-US" sz="4400" b="1" dirty="0" smtClean="0">
                <a:solidFill>
                  <a:srgbClr val="0033CC"/>
                </a:solidFill>
              </a:rPr>
              <a:t>Cell</a:t>
            </a:r>
            <a:r>
              <a:rPr lang="th-TH" sz="4400" b="1" dirty="0">
                <a:solidFill>
                  <a:srgbClr val="0033CC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การตรึงไม่ให้แถวเคลื่อนย้าย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2209800"/>
            <a:ext cx="6647207" cy="28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1811000" cy="8382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การอ้างอิงแบบตรึงตำแหน่ง </a:t>
            </a:r>
            <a:r>
              <a:rPr lang="en-US" sz="4400" b="1" dirty="0" smtClean="0">
                <a:solidFill>
                  <a:srgbClr val="0033CC"/>
                </a:solidFill>
              </a:rPr>
              <a:t>Cell</a:t>
            </a:r>
            <a:r>
              <a:rPr lang="th-TH" sz="4400" b="1" dirty="0">
                <a:solidFill>
                  <a:srgbClr val="0033CC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การตรึงคอลัมน์และแถวไม่ให้เคลื่อนย้าย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23170"/>
            <a:ext cx="11201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800" dirty="0" smtClean="0"/>
              <a:t>การ</a:t>
            </a:r>
            <a:r>
              <a:rPr lang="th-TH" sz="3800" dirty="0"/>
              <a:t>ตรึงคอลัมน์และแถวไม่ให้เคลื่อนย้าย ทำได้โดยการใส่เครื่องหมาย $ ไว้หน้าชื่อคอลัมน์ และชื่อแถว เช่น $</a:t>
            </a:r>
            <a:r>
              <a:rPr lang="en-US" sz="3800" dirty="0"/>
              <a:t>X$1 </a:t>
            </a:r>
            <a:r>
              <a:rPr lang="th-TH" sz="3800" dirty="0"/>
              <a:t>หมายความว่า จะตรึงคอลัมน์ที่ </a:t>
            </a:r>
            <a:r>
              <a:rPr lang="en-US" sz="3800" dirty="0"/>
              <a:t>X </a:t>
            </a:r>
            <a:r>
              <a:rPr lang="th-TH" sz="3800" dirty="0"/>
              <a:t>และแถวที่ 1 ไว้ตลอดไม่ว่าจะมีการ </a:t>
            </a:r>
            <a:r>
              <a:rPr lang="en-US" sz="3800" dirty="0"/>
              <a:t>Copy </a:t>
            </a:r>
            <a:r>
              <a:rPr lang="th-TH" sz="3800" dirty="0"/>
              <a:t>สูตรไปใช้อย่างไร </a:t>
            </a:r>
          </a:p>
        </p:txBody>
      </p:sp>
    </p:spTree>
    <p:extLst>
      <p:ext uri="{BB962C8B-B14F-4D97-AF65-F5344CB8AC3E}">
        <p14:creationId xmlns:p14="http://schemas.microsoft.com/office/powerpoint/2010/main" val="1162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1658600" cy="8382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การอ้างอิงแบบตรึงตำแหน่ง </a:t>
            </a:r>
            <a:r>
              <a:rPr lang="en-US" sz="4400" b="1" dirty="0" smtClean="0">
                <a:solidFill>
                  <a:srgbClr val="0033CC"/>
                </a:solidFill>
              </a:rPr>
              <a:t>Cell</a:t>
            </a:r>
            <a:r>
              <a:rPr lang="th-TH" sz="4400" b="1" dirty="0">
                <a:solidFill>
                  <a:srgbClr val="0033CC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การตรึงคอลัมน์และแถวไม่ให้เคลื่อนย้าย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209800"/>
            <a:ext cx="7836221" cy="32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การจัดเรียงข้อมูล (</a:t>
            </a:r>
            <a:r>
              <a:rPr lang="en-US" sz="4400" b="1" dirty="0">
                <a:solidFill>
                  <a:srgbClr val="0033CC"/>
                </a:solidFill>
              </a:rPr>
              <a:t>Sort)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638992"/>
            <a:ext cx="7126108" cy="56856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327634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FFFF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เรียงลำดับจากน้อยไปหามาก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Sort Ascending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) </a:t>
            </a:r>
            <a:endParaRPr lang="th-TH" sz="3600" b="1" dirty="0" smtClean="0">
              <a:solidFill>
                <a:srgbClr val="FFFF00"/>
              </a:solidFill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มาก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ไปหาน้อย (</a:t>
            </a: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Sort Descending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)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05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การกรองข้อมูล (</a:t>
            </a:r>
            <a:r>
              <a:rPr lang="en-US" sz="4400" b="1" dirty="0">
                <a:solidFill>
                  <a:srgbClr val="0033CC"/>
                </a:solidFill>
              </a:rPr>
              <a:t>Filter)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800" y="1028700"/>
            <a:ext cx="818422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811000" cy="13716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การคำนวณใน </a:t>
            </a:r>
            <a:r>
              <a:rPr lang="en-US" sz="4400" b="1" dirty="0">
                <a:solidFill>
                  <a:srgbClr val="0033CC"/>
                </a:solidFill>
              </a:rPr>
              <a:t>Microsoft </a:t>
            </a:r>
            <a:r>
              <a:rPr lang="en-US" sz="4400" b="1" dirty="0" smtClean="0">
                <a:solidFill>
                  <a:srgbClr val="0033CC"/>
                </a:solidFill>
              </a:rPr>
              <a:t>Excel</a:t>
            </a:r>
            <a:r>
              <a:rPr lang="th-TH" sz="4400" b="1" dirty="0" smtClean="0">
                <a:solidFill>
                  <a:srgbClr val="0033CC"/>
                </a:solidFill>
              </a:rPr>
              <a:t> </a:t>
            </a:r>
            <a:r>
              <a:rPr lang="th-TH" sz="4400" dirty="0" smtClean="0">
                <a:solidFill>
                  <a:srgbClr val="FF0000"/>
                </a:solidFill>
              </a:rPr>
              <a:t>กฎเกณฑ์</a:t>
            </a:r>
            <a:r>
              <a:rPr lang="th-TH" sz="4400" dirty="0">
                <a:solidFill>
                  <a:srgbClr val="FF0000"/>
                </a:solidFill>
              </a:rPr>
              <a:t>เกี่ยวกับการคำนวณ 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2286000"/>
            <a:ext cx="1127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/>
              <a:t>เมื่อ</a:t>
            </a:r>
            <a:r>
              <a:rPr lang="th-TH" sz="4000" dirty="0"/>
              <a:t>ใช้สูตรในการคำนวนจะต้องเริ่มต้นด้วยเครื่องหมาย (=) เสมอ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/>
              <a:t>การ</a:t>
            </a:r>
            <a:r>
              <a:rPr lang="th-TH" sz="4000" dirty="0"/>
              <a:t>คำนวนจะขึ้นอยู่กับลำดับความสำคัญของเครื่องหมาย ถ้าความสำคัญเท่ากันจะคำนวนจากซ้ายไปขวา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000" dirty="0" smtClean="0"/>
              <a:t>ข้อความ</a:t>
            </a:r>
            <a:r>
              <a:rPr lang="th-TH" sz="4000" dirty="0"/>
              <a:t>ที่อยู่ในสูตรคำนวนจะต้องใส่เครื่องหมาย (“”) ครอบข้อความเสมอ</a:t>
            </a:r>
          </a:p>
        </p:txBody>
      </p:sp>
    </p:spTree>
    <p:extLst>
      <p:ext uri="{BB962C8B-B14F-4D97-AF65-F5344CB8AC3E}">
        <p14:creationId xmlns:p14="http://schemas.microsoft.com/office/powerpoint/2010/main" val="3585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811000" cy="13716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การคำนวณใน </a:t>
            </a:r>
            <a:r>
              <a:rPr lang="en-US" sz="4400" b="1" dirty="0">
                <a:solidFill>
                  <a:srgbClr val="0033CC"/>
                </a:solidFill>
              </a:rPr>
              <a:t>Microsoft </a:t>
            </a:r>
            <a:r>
              <a:rPr lang="en-US" sz="4400" b="1" dirty="0" smtClean="0">
                <a:solidFill>
                  <a:srgbClr val="0033CC"/>
                </a:solidFill>
              </a:rPr>
              <a:t>Excel</a:t>
            </a:r>
            <a:r>
              <a:rPr lang="th-TH" sz="4400" b="1" dirty="0" smtClean="0">
                <a:solidFill>
                  <a:srgbClr val="0033CC"/>
                </a:solidFill>
              </a:rPr>
              <a:t> </a:t>
            </a:r>
            <a:br>
              <a:rPr lang="th-TH" sz="4400" b="1" dirty="0" smtClean="0">
                <a:solidFill>
                  <a:srgbClr val="0033CC"/>
                </a:solidFill>
              </a:rPr>
            </a:br>
            <a:r>
              <a:rPr lang="th-TH" sz="4400" dirty="0" smtClean="0">
                <a:solidFill>
                  <a:srgbClr val="FF0000"/>
                </a:solidFill>
              </a:rPr>
              <a:t>เครื่องหมาย</a:t>
            </a:r>
            <a:r>
              <a:rPr lang="th-TH" sz="4400" dirty="0">
                <a:solidFill>
                  <a:srgbClr val="FF0000"/>
                </a:solidFill>
              </a:rPr>
              <a:t>คำนวนทางคณิตศาสตร์ (</a:t>
            </a:r>
            <a:r>
              <a:rPr lang="en-US" sz="4400" dirty="0">
                <a:solidFill>
                  <a:srgbClr val="FF0000"/>
                </a:solidFill>
              </a:rPr>
              <a:t>Arithmetic Formula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r>
              <a:rPr lang="th-TH" sz="4400" dirty="0" smtClean="0">
                <a:solidFill>
                  <a:srgbClr val="FF0000"/>
                </a:solidFill>
              </a:rPr>
              <a:t> 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86000"/>
            <a:ext cx="10325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+  หมายความว่า บวก</a:t>
            </a:r>
          </a:p>
          <a:p>
            <a:pPr marL="571500" indent="-571500"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 </a:t>
            </a:r>
            <a:r>
              <a:rPr lang="th-TH" sz="4000" dirty="0"/>
              <a:t>-  หมายความว่า ลบ</a:t>
            </a:r>
          </a:p>
          <a:p>
            <a:pPr marL="571500" indent="-571500"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*  หมายความว่า คูณ</a:t>
            </a:r>
          </a:p>
          <a:p>
            <a:pPr marL="571500" indent="-571500"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 </a:t>
            </a:r>
            <a:r>
              <a:rPr lang="th-TH" sz="4000" dirty="0"/>
              <a:t>/  หมายความว่า หาร</a:t>
            </a:r>
          </a:p>
          <a:p>
            <a:pPr marL="571500" indent="-571500"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^  หมายความว่า ยกกำลัง</a:t>
            </a:r>
          </a:p>
        </p:txBody>
      </p:sp>
    </p:spTree>
    <p:extLst>
      <p:ext uri="{BB962C8B-B14F-4D97-AF65-F5344CB8AC3E}">
        <p14:creationId xmlns:p14="http://schemas.microsoft.com/office/powerpoint/2010/main" val="31394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811000" cy="13716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การคำนวณใน </a:t>
            </a:r>
            <a:r>
              <a:rPr lang="en-US" sz="4400" b="1" dirty="0">
                <a:solidFill>
                  <a:srgbClr val="0033CC"/>
                </a:solidFill>
              </a:rPr>
              <a:t>Microsoft </a:t>
            </a:r>
            <a:r>
              <a:rPr lang="en-US" sz="4400" b="1" dirty="0" smtClean="0">
                <a:solidFill>
                  <a:srgbClr val="0033CC"/>
                </a:solidFill>
              </a:rPr>
              <a:t>Excel</a:t>
            </a:r>
            <a:r>
              <a:rPr lang="th-TH" sz="4400" b="1" dirty="0" smtClean="0">
                <a:solidFill>
                  <a:srgbClr val="0033CC"/>
                </a:solidFill>
              </a:rPr>
              <a:t> </a:t>
            </a:r>
            <a:r>
              <a:rPr lang="th-TH" sz="4400" dirty="0" smtClean="0">
                <a:solidFill>
                  <a:srgbClr val="FF0000"/>
                </a:solidFill>
              </a:rPr>
              <a:t>ลำดับ</a:t>
            </a:r>
            <a:r>
              <a:rPr lang="th-TH" sz="4400" dirty="0">
                <a:solidFill>
                  <a:srgbClr val="FF0000"/>
                </a:solidFill>
              </a:rPr>
              <a:t>ความสำคัญของเครื่องหมาย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0"/>
            <a:ext cx="101727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ลำดับ</a:t>
            </a:r>
            <a:r>
              <a:rPr lang="th-TH" sz="4000" dirty="0"/>
              <a:t>ที่ 1	เครื่องหมาย ( )</a:t>
            </a:r>
          </a:p>
          <a:p>
            <a:pPr marL="571500" indent="-5715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ลำดับ</a:t>
            </a:r>
            <a:r>
              <a:rPr lang="th-TH" sz="4000" dirty="0"/>
              <a:t>ที่ 2	เครื่องหมาย %</a:t>
            </a:r>
          </a:p>
          <a:p>
            <a:pPr marL="571500" indent="-5715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ลำดับ</a:t>
            </a:r>
            <a:r>
              <a:rPr lang="th-TH" sz="4000" dirty="0"/>
              <a:t>ที่ 3 	เครื่องหมาย ^</a:t>
            </a:r>
          </a:p>
          <a:p>
            <a:pPr marL="571500" indent="-5715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ลำดับ</a:t>
            </a:r>
            <a:r>
              <a:rPr lang="th-TH" sz="4000" dirty="0"/>
              <a:t>ที่ 4	เครื่องหมาย * และ /</a:t>
            </a:r>
          </a:p>
          <a:p>
            <a:pPr marL="571500" indent="-5715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ลำดับ</a:t>
            </a:r>
            <a:r>
              <a:rPr lang="th-TH" sz="4000" dirty="0"/>
              <a:t>ที่ 5	เครื่องหมาย + และ -</a:t>
            </a:r>
          </a:p>
        </p:txBody>
      </p:sp>
    </p:spTree>
    <p:extLst>
      <p:ext uri="{BB962C8B-B14F-4D97-AF65-F5344CB8AC3E}">
        <p14:creationId xmlns:p14="http://schemas.microsoft.com/office/powerpoint/2010/main" val="27838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11506200" cy="13716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การคำนวณใน </a:t>
            </a:r>
            <a:r>
              <a:rPr lang="en-US" sz="4400" b="1" dirty="0">
                <a:solidFill>
                  <a:srgbClr val="0033CC"/>
                </a:solidFill>
              </a:rPr>
              <a:t>Microsoft </a:t>
            </a:r>
            <a:r>
              <a:rPr lang="en-US" sz="4400" b="1" dirty="0" smtClean="0">
                <a:solidFill>
                  <a:srgbClr val="0033CC"/>
                </a:solidFill>
              </a:rPr>
              <a:t>Excel</a:t>
            </a:r>
            <a:r>
              <a:rPr lang="th-TH" sz="4400" b="1" dirty="0" smtClean="0">
                <a:solidFill>
                  <a:srgbClr val="0033CC"/>
                </a:solidFill>
              </a:rPr>
              <a:t> </a:t>
            </a:r>
            <a:br>
              <a:rPr lang="th-TH" sz="4400" b="1" dirty="0" smtClean="0">
                <a:solidFill>
                  <a:srgbClr val="0033CC"/>
                </a:solidFill>
              </a:rPr>
            </a:br>
            <a:r>
              <a:rPr lang="th-TH" sz="4400" dirty="0" smtClean="0">
                <a:solidFill>
                  <a:srgbClr val="FF0000"/>
                </a:solidFill>
              </a:rPr>
              <a:t>เครื่องหมาย</a:t>
            </a:r>
            <a:r>
              <a:rPr lang="th-TH" sz="4400" dirty="0">
                <a:solidFill>
                  <a:srgbClr val="FF0000"/>
                </a:solidFill>
              </a:rPr>
              <a:t>ในการเปรียบเทียบ (</a:t>
            </a:r>
            <a:r>
              <a:rPr lang="en-US" sz="4400" dirty="0">
                <a:solidFill>
                  <a:srgbClr val="FF0000"/>
                </a:solidFill>
              </a:rPr>
              <a:t>Comparison Formula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endParaRPr lang="th-TH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133600"/>
            <a:ext cx="10172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=  หมายความว่า เท่ากับ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&gt;  หมายความว่า มากกว่า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&lt;  หมายความว่า น้อยกว่า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&gt;=  หมายความว่า มากกว่าหรือเท่ากับ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&lt;=  หมายความว่า น้อยกว่าหรือเท่ากับ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000" dirty="0" smtClean="0"/>
              <a:t>เครื่องหมาย  </a:t>
            </a:r>
            <a:r>
              <a:rPr lang="th-TH" sz="4000" dirty="0"/>
              <a:t>&lt;&gt;  หมายความว่า ไม่เท่ากับ</a:t>
            </a:r>
          </a:p>
        </p:txBody>
      </p:sp>
    </p:spTree>
    <p:extLst>
      <p:ext uri="{BB962C8B-B14F-4D97-AF65-F5344CB8AC3E}">
        <p14:creationId xmlns:p14="http://schemas.microsoft.com/office/powerpoint/2010/main" val="19722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20040"/>
            <a:ext cx="9784080" cy="150876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033CC"/>
                </a:solidFill>
              </a:rPr>
              <a:t>หัวข้อวันนี้</a:t>
            </a:r>
            <a:endParaRPr lang="th-TH" sz="5400" b="1" dirty="0">
              <a:solidFill>
                <a:srgbClr val="0033CC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xmlns="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915435" y="2132856"/>
            <a:ext cx="10369152" cy="2591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กรองข้อมูล (</a:t>
            </a:r>
            <a:r>
              <a:rPr lang="en-US" dirty="0">
                <a:solidFill>
                  <a:schemeClr val="tx1"/>
                </a:solidFill>
              </a:rPr>
              <a:t>Filter)</a:t>
            </a: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คำนวณใน </a:t>
            </a:r>
            <a:r>
              <a:rPr lang="en-US" dirty="0">
                <a:solidFill>
                  <a:schemeClr val="tx1"/>
                </a:solidFill>
              </a:rPr>
              <a:t>Microsoft Excel</a:t>
            </a:r>
          </a:p>
          <a:p>
            <a:pPr marL="533400" indent="-533400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สร้างและตกแต่งกราฟ</a:t>
            </a:r>
          </a:p>
        </p:txBody>
      </p:sp>
      <p:sp>
        <p:nvSpPr>
          <p:cNvPr id="4" name="Explosion 2 3"/>
          <p:cNvSpPr/>
          <p:nvPr/>
        </p:nvSpPr>
        <p:spPr>
          <a:xfrm>
            <a:off x="6788787" y="2743200"/>
            <a:ext cx="4495800" cy="3352800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/>
              <a:t>วันนี้เรียนอะไร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5062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การคำนวณใน </a:t>
            </a:r>
            <a:r>
              <a:rPr lang="en-US" sz="4400" b="1" dirty="0">
                <a:solidFill>
                  <a:srgbClr val="0033CC"/>
                </a:solidFill>
              </a:rPr>
              <a:t>Microsoft </a:t>
            </a:r>
            <a:r>
              <a:rPr lang="en-US" sz="4400" b="1" dirty="0" smtClean="0">
                <a:solidFill>
                  <a:srgbClr val="0033CC"/>
                </a:solidFill>
              </a:rPr>
              <a:t>Excel</a:t>
            </a:r>
            <a:r>
              <a:rPr lang="th-TH" sz="4400" b="1" dirty="0" smtClean="0">
                <a:solidFill>
                  <a:srgbClr val="0033CC"/>
                </a:solidFill>
              </a:rPr>
              <a:t> </a:t>
            </a:r>
            <a:r>
              <a:rPr lang="th-TH" sz="4400" dirty="0" smtClean="0">
                <a:solidFill>
                  <a:srgbClr val="FF0000"/>
                </a:solidFill>
              </a:rPr>
              <a:t>เครื่องหมาย</a:t>
            </a:r>
            <a:r>
              <a:rPr lang="th-TH" sz="4400" dirty="0">
                <a:solidFill>
                  <a:srgbClr val="FF0000"/>
                </a:solidFill>
              </a:rPr>
              <a:t>การอ้างอิง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1127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h-TH" sz="3600" dirty="0" smtClean="0"/>
              <a:t>เครื่องหมาย  </a:t>
            </a:r>
            <a:r>
              <a:rPr lang="th-TH" sz="3600" dirty="0"/>
              <a:t>( : )  อ่านว่า โคลอน หมายความว่า เลือกช่องข้อมูลที่อยู่ติดกัน เช่น </a:t>
            </a:r>
            <a:r>
              <a:rPr lang="en-US" sz="3600" dirty="0"/>
              <a:t>a1:b5 </a:t>
            </a:r>
            <a:r>
              <a:rPr lang="th-TH" sz="3600" dirty="0"/>
              <a:t>หมายถึงช่วง </a:t>
            </a:r>
            <a:r>
              <a:rPr lang="en-US" sz="3600" dirty="0"/>
              <a:t>Cell </a:t>
            </a:r>
            <a:r>
              <a:rPr lang="th-TH" sz="3600" dirty="0"/>
              <a:t>ตั้งแต่ </a:t>
            </a:r>
            <a:r>
              <a:rPr lang="en-US" sz="3600" dirty="0"/>
              <a:t>a1 </a:t>
            </a:r>
            <a:r>
              <a:rPr lang="th-TH" sz="3600" dirty="0"/>
              <a:t>ถึง </a:t>
            </a:r>
            <a:r>
              <a:rPr lang="en-US" sz="3600" dirty="0"/>
              <a:t>b5</a:t>
            </a:r>
          </a:p>
          <a:p>
            <a:pPr marL="571500" indent="-5715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h-TH" sz="3600" dirty="0" smtClean="0"/>
              <a:t>เครื่องหมาย </a:t>
            </a:r>
            <a:r>
              <a:rPr lang="th-TH" sz="3600" dirty="0"/>
              <a:t>(  ) อ่านว่า เว้นวรรค หมายความว่า เลือกเฉพาะข้อมูลซ้ำ (</a:t>
            </a:r>
            <a:r>
              <a:rPr lang="en-US" sz="3600" dirty="0"/>
              <a:t>Intersection) </a:t>
            </a:r>
            <a:r>
              <a:rPr lang="th-TH" sz="3600" dirty="0"/>
              <a:t>เช่น </a:t>
            </a:r>
            <a:r>
              <a:rPr lang="en-US" sz="3600" dirty="0"/>
              <a:t>a1:c1 c1:c3  </a:t>
            </a:r>
            <a:r>
              <a:rPr lang="th-TH" sz="3600" dirty="0"/>
              <a:t>หมายถึงช่วง </a:t>
            </a:r>
            <a:r>
              <a:rPr lang="en-US" sz="3600" dirty="0"/>
              <a:t>Cell </a:t>
            </a:r>
            <a:r>
              <a:rPr lang="th-TH" sz="3600" dirty="0"/>
              <a:t>ที่ซ้ำกันของช่วง </a:t>
            </a:r>
            <a:r>
              <a:rPr lang="en-US" sz="3600" dirty="0"/>
              <a:t>Cell </a:t>
            </a:r>
            <a:r>
              <a:rPr lang="th-TH" sz="3600" dirty="0"/>
              <a:t>ตั้งแต่ </a:t>
            </a:r>
            <a:r>
              <a:rPr lang="en-US" sz="3600" dirty="0"/>
              <a:t>a1 </a:t>
            </a:r>
            <a:r>
              <a:rPr lang="th-TH" sz="3600" dirty="0"/>
              <a:t>ถึง </a:t>
            </a:r>
            <a:r>
              <a:rPr lang="en-US" sz="3600" dirty="0"/>
              <a:t>c1 </a:t>
            </a:r>
            <a:r>
              <a:rPr lang="th-TH" sz="3600" dirty="0"/>
              <a:t>และ </a:t>
            </a:r>
            <a:r>
              <a:rPr lang="en-US" sz="3600" dirty="0"/>
              <a:t>c1 </a:t>
            </a:r>
            <a:r>
              <a:rPr lang="th-TH" sz="3600" dirty="0"/>
              <a:t>ถึง </a:t>
            </a:r>
            <a:r>
              <a:rPr lang="en-US" sz="3600" dirty="0"/>
              <a:t>c3 </a:t>
            </a:r>
            <a:r>
              <a:rPr lang="th-TH" sz="3600" dirty="0" smtClean="0"/>
              <a:t>ฉนั้น</a:t>
            </a:r>
            <a:r>
              <a:rPr lang="th-TH" sz="3600" dirty="0"/>
              <a:t>ผลลัพธ์คือ </a:t>
            </a:r>
            <a:r>
              <a:rPr lang="en-US" sz="3600" dirty="0"/>
              <a:t>c1</a:t>
            </a:r>
          </a:p>
          <a:p>
            <a:pPr marL="571500" indent="-5715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th-TH" sz="3600" dirty="0" smtClean="0"/>
              <a:t>เครื่องหมาย </a:t>
            </a:r>
            <a:r>
              <a:rPr lang="th-TH" sz="3600" dirty="0"/>
              <a:t>( , ) อ่านว่า คอมม่า หมายความว่า เลือกช่วงข้อมูลที่ไม่อยู่ติดกัน (</a:t>
            </a:r>
            <a:r>
              <a:rPr lang="en-US" sz="3600" dirty="0"/>
              <a:t>Union) </a:t>
            </a:r>
            <a:r>
              <a:rPr lang="th-TH" sz="3600" dirty="0"/>
              <a:t>เช่น </a:t>
            </a:r>
            <a:r>
              <a:rPr lang="en-US" sz="3600" dirty="0"/>
              <a:t>a1:c1, b5:b10 </a:t>
            </a:r>
            <a:r>
              <a:rPr lang="th-TH" sz="3600" dirty="0"/>
              <a:t>หมายถึงเลือกช่วง </a:t>
            </a:r>
            <a:r>
              <a:rPr lang="en-US" sz="3600" dirty="0"/>
              <a:t>Cell a1 </a:t>
            </a:r>
            <a:r>
              <a:rPr lang="th-TH" sz="3600" dirty="0"/>
              <a:t>ถึง </a:t>
            </a:r>
            <a:r>
              <a:rPr lang="en-US" sz="3600" dirty="0"/>
              <a:t>c1 </a:t>
            </a:r>
            <a:r>
              <a:rPr lang="th-TH" sz="3600" dirty="0"/>
              <a:t>และ </a:t>
            </a:r>
            <a:r>
              <a:rPr lang="en-US" sz="3600" dirty="0"/>
              <a:t>b5 </a:t>
            </a:r>
            <a:r>
              <a:rPr lang="th-TH" sz="3600" dirty="0"/>
              <a:t>ถึง </a:t>
            </a:r>
            <a:r>
              <a:rPr lang="en-US" sz="3600" dirty="0"/>
              <a:t>b10</a:t>
            </a:r>
          </a:p>
        </p:txBody>
      </p:sp>
    </p:spTree>
    <p:extLst>
      <p:ext uri="{BB962C8B-B14F-4D97-AF65-F5344CB8AC3E}">
        <p14:creationId xmlns:p14="http://schemas.microsoft.com/office/powerpoint/2010/main" val="14611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การป้อนสูตรคำนวน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087701"/>
            <a:ext cx="1127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/>
              <a:t> </a:t>
            </a:r>
            <a:r>
              <a:rPr lang="th-TH" sz="4000" dirty="0" smtClean="0"/>
              <a:t>       วิธีการ</a:t>
            </a:r>
            <a:r>
              <a:rPr lang="th-TH" sz="4000" dirty="0"/>
              <a:t>ป้อนสูตรคำนวณมีหลายวิธี ขึ้นอยู่กับความถนัดของผู้เรียน โดยมีตั้งแต่การป้อนโดยตรงที่ช่อง </a:t>
            </a:r>
            <a:r>
              <a:rPr lang="en-US" sz="4000" dirty="0"/>
              <a:t>Cell </a:t>
            </a:r>
            <a:r>
              <a:rPr lang="th-TH" sz="4000" dirty="0"/>
              <a:t>การป้อนบนแถบสูตร (</a:t>
            </a:r>
            <a:r>
              <a:rPr lang="en-US" sz="4000" dirty="0"/>
              <a:t>Formula bar) </a:t>
            </a:r>
            <a:r>
              <a:rPr lang="th-TH" sz="4000" dirty="0"/>
              <a:t>การป้อนสูตรโดยใช้เมาส์ ทั้งนี้เมื่อมีการพิมพ์สูตรลงไปแล้ว พบว่าผิดพลาและต้องการแก้ไขสามารถทำได้โดยให้เลือก </a:t>
            </a:r>
            <a:r>
              <a:rPr lang="en-US" sz="4000" dirty="0"/>
              <a:t>Cell </a:t>
            </a:r>
            <a:r>
              <a:rPr lang="th-TH" sz="4000" dirty="0"/>
              <a:t>ที่ต้องการแก้ไขและกด </a:t>
            </a:r>
            <a:r>
              <a:rPr lang="en-US" sz="4000" dirty="0"/>
              <a:t>F2 </a:t>
            </a:r>
            <a:r>
              <a:rPr lang="th-TH" sz="4000" dirty="0"/>
              <a:t>หรือดับเบิ้ลคลิกที่ </a:t>
            </a:r>
            <a:r>
              <a:rPr lang="en-US" sz="4000" dirty="0"/>
              <a:t>Cell </a:t>
            </a:r>
            <a:r>
              <a:rPr lang="th-TH" sz="4000" dirty="0"/>
              <a:t>ดังกล่าวและแก้ไขสูตรใหม่ตามต้องการ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8211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ฟังก์ชันที่มีการใช้งานบ่อย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/>
              <a:t>        การคำนวณประมวลผลนั้นจำเป็นต้องการใช้สูตรคำนวณหลากหลายวิธี ขึ้นอยู่กับยากง่ายของโจทย์ปัญหา ผู้สอนจะขออธิบายเฉพาะฟังก์ชันการทำงานพื้นฐานที่ใช้งานกันมากที่สุด คือ </a:t>
            </a:r>
            <a:r>
              <a:rPr lang="en-US" sz="4000" dirty="0"/>
              <a:t>SUM AVERAGE COUNT MAX MIN BAHTTEXT </a:t>
            </a:r>
            <a:r>
              <a:rPr lang="th-TH" sz="4000" dirty="0"/>
              <a:t>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38036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ฟังก์ชันการใช้งานทางคณิตศาสตร์ที่นิยมใช้งาน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1" y="1600200"/>
            <a:ext cx="10896600" cy="45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ฟังก์ชันการใช้งานทางคณิตศาสตร์ที่นิยมใช้งาน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1" y="1600200"/>
            <a:ext cx="10896600" cy="45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590550"/>
            <a:ext cx="11353800" cy="76200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rgbClr val="0033CC"/>
                </a:solidFill>
              </a:rPr>
              <a:t>ตัวอย่างฟังก์ชันการ</a:t>
            </a:r>
            <a:br>
              <a:rPr lang="th-TH" sz="4400" b="1" dirty="0" smtClean="0">
                <a:solidFill>
                  <a:srgbClr val="0033CC"/>
                </a:solidFill>
              </a:rPr>
            </a:br>
            <a:r>
              <a:rPr lang="th-TH" sz="4400" b="1" dirty="0" smtClean="0">
                <a:solidFill>
                  <a:srgbClr val="0033CC"/>
                </a:solidFill>
              </a:rPr>
              <a:t>คำนวณที่นิยมใช้งาน</a:t>
            </a:r>
            <a:endParaRPr lang="th-TH" sz="44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228600"/>
            <a:ext cx="807458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ข้อผิดพลาดต่างๆ ที่เกิดจากการคำนวน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1371600"/>
            <a:ext cx="10834655" cy="46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การสร้างและตกแต่งกราฟ </a:t>
            </a:r>
            <a:r>
              <a:rPr lang="th-TH" sz="4400" b="1" dirty="0">
                <a:solidFill>
                  <a:srgbClr val="FF0000"/>
                </a:solidFill>
              </a:rPr>
              <a:t>ข้อมูลรายได้ประชากรแต่ละจังหวัดในแต่ละปี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065523"/>
            <a:ext cx="11353801" cy="35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การสร้างและตกแต่งกราฟ </a:t>
            </a:r>
            <a:r>
              <a:rPr lang="th-TH" sz="4400" b="1" dirty="0">
                <a:solidFill>
                  <a:srgbClr val="FF0000"/>
                </a:solidFill>
              </a:rPr>
              <a:t>การเลือกข้อมูลและสร้างกราฟแบบคอลัมน์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7543800" cy="49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11353800" cy="7620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การสร้างและตกแต่ง</a:t>
            </a:r>
            <a:r>
              <a:rPr lang="th-TH" sz="4400" b="1" dirty="0" smtClean="0">
                <a:solidFill>
                  <a:srgbClr val="0033CC"/>
                </a:solidFill>
              </a:rPr>
              <a:t>กราฟ 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06761"/>
            <a:ext cx="8907349" cy="5394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282714"/>
            <a:ext cx="777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กราฟแสดงรายได้ประชากร ประจำปี พ.ศ. 2559-2561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93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/>
              <a:t>ส่วนประกอบของโปรแกรม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Microsoft Excel OFFICE 365</a:t>
            </a:r>
            <a:endParaRPr lang="th-TH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43200" y="457200"/>
            <a:ext cx="6324600" cy="1022449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33CC"/>
                </a:solidFill>
              </a:rPr>
              <a:t>วิเคราะห์/งานกลุ่ม/นำเสนอ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69855"/>
            <a:ext cx="1097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h-TH" sz="4000" dirty="0"/>
              <a:t>ให้</a:t>
            </a:r>
            <a:r>
              <a:rPr lang="th-TH" sz="4000" dirty="0" smtClean="0"/>
              <a:t>นักศึกษาปฏิบัติตามกรณีศึกษาที่อาจารย์มอบหมายให้ และนำเสนอวิธีการจัดทำหน้าชั้นเรียน</a:t>
            </a:r>
          </a:p>
          <a:p>
            <a:pPr marL="512763" indent="-512763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453599" cy="70642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ส่วนประกอบของโปรแกรม </a:t>
            </a:r>
            <a:r>
              <a:rPr lang="en-US" sz="4400" b="1" dirty="0">
                <a:solidFill>
                  <a:srgbClr val="0033CC"/>
                </a:solidFill>
              </a:rPr>
              <a:t>Microsoft </a:t>
            </a:r>
            <a:r>
              <a:rPr lang="en-US" sz="4400" b="1" dirty="0" smtClean="0">
                <a:solidFill>
                  <a:srgbClr val="0033CC"/>
                </a:solidFill>
              </a:rPr>
              <a:t>Excel OFFICE 365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1077585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ส่วนประกอบของโปรแกรม </a:t>
            </a:r>
            <a:r>
              <a:rPr lang="en-US" sz="4400" b="1" dirty="0">
                <a:solidFill>
                  <a:srgbClr val="0033CC"/>
                </a:solidFill>
              </a:rPr>
              <a:t>Microsoft Excel OFFICE 365</a:t>
            </a:r>
            <a:endParaRPr lang="th-TH" sz="4400" b="1" dirty="0">
              <a:solidFill>
                <a:srgbClr val="0033CC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xmlns="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609600" y="1981200"/>
            <a:ext cx="11201400" cy="441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แถบ</a:t>
            </a:r>
            <a:r>
              <a:rPr lang="th-TH" sz="3800" dirty="0">
                <a:solidFill>
                  <a:schemeClr val="tx1"/>
                </a:solidFill>
              </a:rPr>
              <a:t>เมนู (</a:t>
            </a:r>
            <a:r>
              <a:rPr lang="en-US" sz="3800" dirty="0">
                <a:solidFill>
                  <a:schemeClr val="tx1"/>
                </a:solidFill>
              </a:rPr>
              <a:t>Manu bar) </a:t>
            </a:r>
            <a:r>
              <a:rPr lang="th-TH" sz="3800" dirty="0">
                <a:solidFill>
                  <a:schemeClr val="tx1"/>
                </a:solidFill>
              </a:rPr>
              <a:t>เป็นการนำเอาคำสั่งที่ใช้บ่อยๆ มาแสดงเพื่อให้สะดวกต่อการเรียกใช้งาน</a:t>
            </a:r>
          </a:p>
          <a:p>
            <a:pPr marL="571500" indent="-571500">
              <a:lnSpc>
                <a:spcPct val="100000"/>
              </a:lnSpc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ชื่อ</a:t>
            </a:r>
            <a:r>
              <a:rPr lang="th-TH" sz="3800" dirty="0">
                <a:solidFill>
                  <a:schemeClr val="tx1"/>
                </a:solidFill>
              </a:rPr>
              <a:t>เรื่อง (</a:t>
            </a:r>
            <a:r>
              <a:rPr lang="en-US" sz="3800" dirty="0">
                <a:solidFill>
                  <a:schemeClr val="tx1"/>
                </a:solidFill>
              </a:rPr>
              <a:t>Title bar) </a:t>
            </a:r>
            <a:r>
              <a:rPr lang="th-TH" sz="3800" dirty="0">
                <a:solidFill>
                  <a:schemeClr val="tx1"/>
                </a:solidFill>
              </a:rPr>
              <a:t>เป็นส่วนที่แสดงชื่อของงานที่เปิดทำงานอยู่ว่าชื่ออะไร</a:t>
            </a:r>
          </a:p>
          <a:p>
            <a:pPr marL="571500" indent="-571500">
              <a:lnSpc>
                <a:spcPct val="100000"/>
              </a:lnSpc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แถบ</a:t>
            </a:r>
            <a:r>
              <a:rPr lang="th-TH" sz="3800" dirty="0">
                <a:solidFill>
                  <a:schemeClr val="tx1"/>
                </a:solidFill>
              </a:rPr>
              <a:t>เครื่องมือ (</a:t>
            </a:r>
            <a:r>
              <a:rPr lang="en-US" sz="3800" dirty="0">
                <a:solidFill>
                  <a:schemeClr val="tx1"/>
                </a:solidFill>
              </a:rPr>
              <a:t>Toolbar) </a:t>
            </a:r>
            <a:r>
              <a:rPr lang="th-TH" sz="3800" dirty="0">
                <a:solidFill>
                  <a:schemeClr val="tx1"/>
                </a:solidFill>
              </a:rPr>
              <a:t>เป็นการแสดงเครื่องมือเพื่อแสดงต่อการใช้งาน</a:t>
            </a:r>
          </a:p>
          <a:p>
            <a:pPr marL="571500" indent="-571500">
              <a:lnSpc>
                <a:spcPct val="100000"/>
              </a:lnSpc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ชื่อ</a:t>
            </a:r>
            <a:r>
              <a:rPr lang="th-TH" sz="3800" dirty="0">
                <a:solidFill>
                  <a:schemeClr val="tx1"/>
                </a:solidFill>
              </a:rPr>
              <a:t>ผู้ใช้ หรือสถานการใช้งาน (</a:t>
            </a:r>
            <a:r>
              <a:rPr lang="en-US" sz="3800" dirty="0">
                <a:solidFill>
                  <a:schemeClr val="tx1"/>
                </a:solidFill>
              </a:rPr>
              <a:t>Log in Status) </a:t>
            </a:r>
            <a:r>
              <a:rPr lang="th-TH" sz="3800" dirty="0">
                <a:solidFill>
                  <a:schemeClr val="tx1"/>
                </a:solidFill>
              </a:rPr>
              <a:t>สำหรับแสดงชื่อผู้เข้าใช้งาน</a:t>
            </a:r>
          </a:p>
          <a:p>
            <a:pPr marL="571500" indent="-571500">
              <a:lnSpc>
                <a:spcPct val="100000"/>
              </a:lnSpc>
              <a:buClr>
                <a:srgbClr val="66FF33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ชื่อ</a:t>
            </a:r>
            <a:r>
              <a:rPr lang="th-TH" sz="3800" dirty="0">
                <a:solidFill>
                  <a:schemeClr val="tx1"/>
                </a:solidFill>
              </a:rPr>
              <a:t>เซลล์ (</a:t>
            </a:r>
            <a:r>
              <a:rPr lang="en-US" sz="3800" dirty="0">
                <a:solidFill>
                  <a:schemeClr val="tx1"/>
                </a:solidFill>
              </a:rPr>
              <a:t>Name box) </a:t>
            </a:r>
            <a:r>
              <a:rPr lang="th-TH" sz="3800" dirty="0">
                <a:solidFill>
                  <a:schemeClr val="tx1"/>
                </a:solidFill>
              </a:rPr>
              <a:t>แสดงให้เห็นว่าขณะนี้กำลังทำงานอยู่ ณ เซลล์ใด โดยะจะบอกในลักษณะชื่อคอลัมน์ตามด้วยแถว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0033CC"/>
                </a:solidFill>
              </a:rPr>
              <a:t>ส่วนประกอบของโปรแกรม </a:t>
            </a:r>
            <a:r>
              <a:rPr lang="en-US" sz="4400" b="1" dirty="0">
                <a:solidFill>
                  <a:srgbClr val="0033CC"/>
                </a:solidFill>
              </a:rPr>
              <a:t>Microsoft Excel OFFICE 365</a:t>
            </a:r>
            <a:endParaRPr lang="th-TH" sz="4400" b="1" dirty="0">
              <a:solidFill>
                <a:srgbClr val="0033CC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xmlns="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609600" y="1981200"/>
            <a:ext cx="11201400" cy="441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แถบ</a:t>
            </a:r>
            <a:r>
              <a:rPr lang="th-TH" sz="3800" dirty="0">
                <a:solidFill>
                  <a:schemeClr val="tx1"/>
                </a:solidFill>
              </a:rPr>
              <a:t>สูตร (</a:t>
            </a:r>
            <a:r>
              <a:rPr lang="en-US" sz="3800" dirty="0">
                <a:solidFill>
                  <a:schemeClr val="tx1"/>
                </a:solidFill>
              </a:rPr>
              <a:t>Formula bar) </a:t>
            </a:r>
            <a:r>
              <a:rPr lang="th-TH" sz="3800" dirty="0">
                <a:solidFill>
                  <a:schemeClr val="tx1"/>
                </a:solidFill>
              </a:rPr>
              <a:t>เป็นแถบสำหรับพิมพ์ข้อมูลหรือสูตรคำนวณต่าง ๆ</a:t>
            </a:r>
          </a:p>
          <a:p>
            <a:pPr marL="571500" indent="-571500">
              <a:lnSpc>
                <a:spcPct val="100000"/>
              </a:lnSpc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แถว </a:t>
            </a:r>
            <a:r>
              <a:rPr lang="th-TH" sz="3800" dirty="0">
                <a:solidFill>
                  <a:schemeClr val="tx1"/>
                </a:solidFill>
              </a:rPr>
              <a:t>(</a:t>
            </a:r>
            <a:r>
              <a:rPr lang="en-US" sz="3800" dirty="0">
                <a:solidFill>
                  <a:schemeClr val="tx1"/>
                </a:solidFill>
              </a:rPr>
              <a:t>Row) </a:t>
            </a:r>
            <a:r>
              <a:rPr lang="th-TH" sz="3800" dirty="0" smtClean="0">
                <a:solidFill>
                  <a:schemeClr val="tx1"/>
                </a:solidFill>
              </a:rPr>
              <a:t>แสดง</a:t>
            </a:r>
            <a:r>
              <a:rPr lang="th-TH" sz="3800" dirty="0">
                <a:solidFill>
                  <a:schemeClr val="tx1"/>
                </a:solidFill>
              </a:rPr>
              <a:t>ลำดับของแถว ซึ่งมีจำนวนแถวทั้งหมด 1,048,576 แถว</a:t>
            </a:r>
          </a:p>
          <a:p>
            <a:pPr marL="571500" indent="-571500">
              <a:lnSpc>
                <a:spcPct val="100000"/>
              </a:lnSpc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คอลัมน์ </a:t>
            </a:r>
            <a:r>
              <a:rPr lang="th-TH" sz="3800" dirty="0">
                <a:solidFill>
                  <a:schemeClr val="tx1"/>
                </a:solidFill>
              </a:rPr>
              <a:t>(</a:t>
            </a:r>
            <a:r>
              <a:rPr lang="en-US" sz="3800" dirty="0">
                <a:solidFill>
                  <a:schemeClr val="tx1"/>
                </a:solidFill>
              </a:rPr>
              <a:t>Column) </a:t>
            </a:r>
            <a:r>
              <a:rPr lang="th-TH" sz="3800" dirty="0" smtClean="0">
                <a:solidFill>
                  <a:schemeClr val="tx1"/>
                </a:solidFill>
              </a:rPr>
              <a:t>แสดง</a:t>
            </a:r>
            <a:r>
              <a:rPr lang="th-TH" sz="3800" dirty="0">
                <a:solidFill>
                  <a:schemeClr val="tx1"/>
                </a:solidFill>
              </a:rPr>
              <a:t>ลำดับของคอลัมน์ ซึ่งอ้างอิงเป็นตัวอักษรภาษาอังกฤษ มีจำนวนคอลัมน์ทั้งหมด 16,384 คอลัมน์ </a:t>
            </a:r>
          </a:p>
          <a:p>
            <a:pPr marL="571500" indent="-571500">
              <a:lnSpc>
                <a:spcPct val="100000"/>
              </a:lnSpc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ชีต </a:t>
            </a:r>
            <a:r>
              <a:rPr lang="th-TH" sz="3800" dirty="0">
                <a:solidFill>
                  <a:schemeClr val="tx1"/>
                </a:solidFill>
              </a:rPr>
              <a:t>หรือเวิร์กชีต (</a:t>
            </a:r>
            <a:r>
              <a:rPr lang="en-US" sz="3800" dirty="0">
                <a:solidFill>
                  <a:schemeClr val="tx1"/>
                </a:solidFill>
              </a:rPr>
              <a:t>Sheet or Work Sheet) </a:t>
            </a:r>
            <a:r>
              <a:rPr lang="th-TH" sz="3800" dirty="0" smtClean="0">
                <a:solidFill>
                  <a:schemeClr val="tx1"/>
                </a:solidFill>
              </a:rPr>
              <a:t>แสดง</a:t>
            </a:r>
            <a:r>
              <a:rPr lang="th-TH" sz="3800" dirty="0">
                <a:solidFill>
                  <a:schemeClr val="tx1"/>
                </a:solidFill>
              </a:rPr>
              <a:t>ว่าทำงานอยู่ </a:t>
            </a:r>
            <a:r>
              <a:rPr lang="en-US" sz="3800" dirty="0">
                <a:solidFill>
                  <a:schemeClr val="tx1"/>
                </a:solidFill>
              </a:rPr>
              <a:t>Sheet </a:t>
            </a:r>
            <a:r>
              <a:rPr lang="th-TH" sz="3800" dirty="0">
                <a:solidFill>
                  <a:schemeClr val="tx1"/>
                </a:solidFill>
              </a:rPr>
              <a:t>ใด</a:t>
            </a:r>
          </a:p>
          <a:p>
            <a:pPr marL="571500" indent="-571500">
              <a:lnSpc>
                <a:spcPct val="100000"/>
              </a:lnSpc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th-TH" sz="3800" dirty="0" smtClean="0">
                <a:solidFill>
                  <a:schemeClr val="tx1"/>
                </a:solidFill>
              </a:rPr>
              <a:t>แถบ</a:t>
            </a:r>
            <a:r>
              <a:rPr lang="th-TH" sz="3800" dirty="0">
                <a:solidFill>
                  <a:schemeClr val="tx1"/>
                </a:solidFill>
              </a:rPr>
              <a:t>เลื่อน (</a:t>
            </a:r>
            <a:r>
              <a:rPr lang="en-US" sz="3800" dirty="0">
                <a:solidFill>
                  <a:schemeClr val="tx1"/>
                </a:solidFill>
              </a:rPr>
              <a:t>Scroll bar) </a:t>
            </a:r>
            <a:r>
              <a:rPr lang="th-TH" sz="3800" dirty="0">
                <a:solidFill>
                  <a:schemeClr val="tx1"/>
                </a:solidFill>
              </a:rPr>
              <a:t>เป็นแถบสำหรับเลื่อนไปให้เห็นเซลล์หรือพื้นที่ที่ต้องการ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C18308-B4FB-4FD2-96BC-3AEE76DE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/>
              <a:t>การจัดการ </a:t>
            </a:r>
            <a:r>
              <a:rPr lang="en-US" sz="4800" b="1" dirty="0"/>
              <a:t>Workbook/</a:t>
            </a:r>
            <a:r>
              <a:rPr lang="en-US" sz="4800" b="1" dirty="0" err="1"/>
              <a:t>WorkSheet</a:t>
            </a:r>
            <a:endParaRPr lang="th-TH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23677EF-22AE-4B57-9790-9D3FD4A4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382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33CC"/>
                </a:solidFill>
              </a:rPr>
              <a:t>โครงสร้างการทำงานของโปรแกรม </a:t>
            </a:r>
            <a:r>
              <a:rPr lang="en-US" b="1" dirty="0">
                <a:solidFill>
                  <a:srgbClr val="0033CC"/>
                </a:solidFill>
              </a:rPr>
              <a:t>Microsoft Excel </a:t>
            </a:r>
            <a:r>
              <a:rPr lang="en-US" b="1" dirty="0" smtClean="0">
                <a:solidFill>
                  <a:srgbClr val="0033CC"/>
                </a:solidFill>
              </a:rPr>
              <a:t>OFFICE </a:t>
            </a:r>
            <a:r>
              <a:rPr lang="en-US" b="1" dirty="0">
                <a:solidFill>
                  <a:srgbClr val="0033CC"/>
                </a:solidFill>
              </a:rPr>
              <a:t>365</a:t>
            </a:r>
            <a:endParaRPr lang="th-TH" b="1" dirty="0">
              <a:solidFill>
                <a:srgbClr val="0033CC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xmlns="" id="{D5F24131-44C9-46D0-AE4E-3811CAAEACE0}"/>
              </a:ext>
            </a:extLst>
          </p:cNvPr>
          <p:cNvSpPr txBox="1">
            <a:spLocks/>
          </p:cNvSpPr>
          <p:nvPr/>
        </p:nvSpPr>
        <p:spPr>
          <a:xfrm>
            <a:off x="533400" y="2133600"/>
            <a:ext cx="10896600" cy="365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lnSpc>
                <a:spcPct val="100000"/>
              </a:lnSpc>
            </a:pPr>
            <a:r>
              <a:rPr lang="en-US" sz="3800" dirty="0" smtClean="0">
                <a:solidFill>
                  <a:schemeClr val="tx1"/>
                </a:solidFill>
                <a:cs typeface="+mn-cs"/>
              </a:rPr>
              <a:t>       </a:t>
            </a:r>
            <a:r>
              <a:rPr lang="th-TH" sz="3800" dirty="0" smtClean="0">
                <a:solidFill>
                  <a:schemeClr val="tx1"/>
                </a:solidFill>
                <a:cs typeface="+mn-cs"/>
              </a:rPr>
              <a:t>ลักษณะ</a:t>
            </a:r>
            <a:r>
              <a:rPr lang="th-TH" sz="3800" dirty="0">
                <a:solidFill>
                  <a:schemeClr val="tx1"/>
                </a:solidFill>
                <a:cs typeface="+mn-cs"/>
              </a:rPr>
              <a:t>เหมือนหนังสือ จำนวน 1 เล่ม (</a:t>
            </a:r>
            <a:r>
              <a:rPr lang="en-US" sz="3800" dirty="0">
                <a:solidFill>
                  <a:schemeClr val="tx1"/>
                </a:solidFill>
                <a:cs typeface="+mn-cs"/>
              </a:rPr>
              <a:t>Workbook) </a:t>
            </a:r>
            <a:r>
              <a:rPr lang="th-TH" sz="3800" dirty="0">
                <a:solidFill>
                  <a:schemeClr val="tx1"/>
                </a:solidFill>
                <a:cs typeface="+mn-cs"/>
              </a:rPr>
              <a:t>ที่สามารถมีจำนวนหน้า (</a:t>
            </a:r>
            <a:r>
              <a:rPr lang="en-US" sz="3800" dirty="0" err="1" smtClean="0">
                <a:solidFill>
                  <a:schemeClr val="tx1"/>
                </a:solidFill>
                <a:cs typeface="+mn-cs"/>
              </a:rPr>
              <a:t>WorkSheet</a:t>
            </a:r>
            <a:r>
              <a:rPr lang="en-US" sz="3800" dirty="0" smtClean="0">
                <a:solidFill>
                  <a:schemeClr val="tx1"/>
                </a:solidFill>
                <a:cs typeface="+mn-cs"/>
              </a:rPr>
              <a:t>)</a:t>
            </a:r>
            <a:r>
              <a:rPr lang="th-TH" sz="3800" dirty="0" smtClean="0">
                <a:solidFill>
                  <a:schemeClr val="tx1"/>
                </a:solidFill>
                <a:cs typeface="+mn-cs"/>
              </a:rPr>
              <a:t>ได้</a:t>
            </a:r>
            <a:r>
              <a:rPr lang="th-TH" sz="3800" dirty="0">
                <a:solidFill>
                  <a:schemeClr val="tx1"/>
                </a:solidFill>
                <a:cs typeface="+mn-cs"/>
              </a:rPr>
              <a:t>หลายหน้าด้วยกัน ฉะนั้นจะสามารถเลือกทำงานกับหน้าใดก็ได้ รวมถึงสามารถเชื่อมโยงข้อมูลระหว่างหน้าเข้าหากันได้อีก</a:t>
            </a:r>
            <a:r>
              <a:rPr lang="th-TH" sz="3800" dirty="0" smtClean="0">
                <a:solidFill>
                  <a:schemeClr val="tx1"/>
                </a:solidFill>
                <a:cs typeface="+mn-cs"/>
              </a:rPr>
              <a:t>ด้วย</a:t>
            </a:r>
            <a:endParaRPr lang="th-TH" sz="3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" y="6400800"/>
            <a:ext cx="1219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ผศ.ดร.สุระสิทธิ์ ทรงม้า คณะวิทยาศาสตร์และเทคโนโลยี มหาวิทยาลัยสวนดุสิต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เป็นแถบส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TH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เป็น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LiteracySDU" id="{0EFF328E-3656-4EEF-A31B-631F80298E33}" vid="{5CC150AF-2546-4FA0-86EA-658CABC5D65B}"/>
    </a:ext>
  </a:extLst>
</a:theme>
</file>

<file path=ppt/theme/theme2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A9484-C3AD-4690-934C-75ECE7666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580C8-E1C9-4A9F-9CC9-B1AB942844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873ccccd-d8af-478e-8545-c25aff6fc942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8d9615be-608b-4648-b632-d8f8e20993d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DigitalLiteracySDU</Template>
  <TotalTime>0</TotalTime>
  <Words>1747</Words>
  <Application>Microsoft Office PowerPoint</Application>
  <PresentationFormat>Widescreen</PresentationFormat>
  <Paragraphs>142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Leelawadee</vt:lpstr>
      <vt:lpstr>TH SarabunPSK</vt:lpstr>
      <vt:lpstr>Calibri</vt:lpstr>
      <vt:lpstr>Wingdings</vt:lpstr>
      <vt:lpstr>เป็นแถบสี</vt:lpstr>
      <vt:lpstr>ผศ.ดร.สุระสิทธิ์ ทรงม้า</vt:lpstr>
      <vt:lpstr>หัวข้อวันนี้</vt:lpstr>
      <vt:lpstr>หัวข้อวันนี้</vt:lpstr>
      <vt:lpstr>ส่วนประกอบของโปรแกรม  Microsoft Excel OFFICE 365</vt:lpstr>
      <vt:lpstr>ส่วนประกอบของโปรแกรม Microsoft Excel OFFICE 365</vt:lpstr>
      <vt:lpstr>ส่วนประกอบของโปรแกรม Microsoft Excel OFFICE 365</vt:lpstr>
      <vt:lpstr>ส่วนประกอบของโปรแกรม Microsoft Excel OFFICE 365</vt:lpstr>
      <vt:lpstr>การจัดการ Workbook/WorkSheet</vt:lpstr>
      <vt:lpstr>โครงสร้างการทำงานของโปรแกรม Microsoft Excel OFFICE 365</vt:lpstr>
      <vt:lpstr>การจัดการ Workbook</vt:lpstr>
      <vt:lpstr>การจัดการ WorkSheet</vt:lpstr>
      <vt:lpstr>การกำหนดรูปแบบการแสดงข้อมูล การผสาน Cell (Merge Cell)</vt:lpstr>
      <vt:lpstr>การกำหนดรูปแบบการแสดงข้อมูล การกำหนดรูปแบบข้อความ และตัวเลข</vt:lpstr>
      <vt:lpstr>การกำหนดรูปแบบการแสดงข้อมูล จัดวางข้อมูลใน Cell (Alignment)</vt:lpstr>
      <vt:lpstr>การกำหนดรูปแบบการแสดงข้อมูล การตกแต่ง Cell (Cell Styles)</vt:lpstr>
      <vt:lpstr>เทคนิคการเลือก Cell และการป้อนข้อมูล</vt:lpstr>
      <vt:lpstr>การใช้งาน Autofill</vt:lpstr>
      <vt:lpstr>การอ้างอิงแบบตรึงตำแหน่ง Cell การตรึงไม่ให้คอลัมน์เคลื่อนย้าย </vt:lpstr>
      <vt:lpstr>การอ้างอิงแบบตรึงตำแหน่ง Cell การตรึงไม่ให้คอลัมน์เคลื่อนย้าย </vt:lpstr>
      <vt:lpstr>การอ้างอิงแบบตรึงตำแหน่ง Cell การตรึงไม่ให้แถวเคลื่อนย้าย </vt:lpstr>
      <vt:lpstr>การอ้างอิงแบบตรึงตำแหน่ง Cell การตรึงไม่ให้แถวเคลื่อนย้าย </vt:lpstr>
      <vt:lpstr>การอ้างอิงแบบตรึงตำแหน่ง Cell การตรึงคอลัมน์และแถวไม่ให้เคลื่อนย้าย </vt:lpstr>
      <vt:lpstr>การอ้างอิงแบบตรึงตำแหน่ง Cell การตรึงคอลัมน์และแถวไม่ให้เคลื่อนย้าย </vt:lpstr>
      <vt:lpstr>การจัดเรียงข้อมูล (Sort)</vt:lpstr>
      <vt:lpstr>การกรองข้อมูล (Filter)</vt:lpstr>
      <vt:lpstr>การคำนวณใน Microsoft Excel กฎเกณฑ์เกี่ยวกับการคำนวณ </vt:lpstr>
      <vt:lpstr>การคำนวณใน Microsoft Excel  เครื่องหมายคำนวนทางคณิตศาสตร์ (Arithmetic Formula) </vt:lpstr>
      <vt:lpstr>การคำนวณใน Microsoft Excel ลำดับความสำคัญของเครื่องหมาย</vt:lpstr>
      <vt:lpstr>การคำนวณใน Microsoft Excel  เครื่องหมายในการเปรียบเทียบ (Comparison Formula)</vt:lpstr>
      <vt:lpstr>การคำนวณใน Microsoft Excel เครื่องหมายการอ้างอิง</vt:lpstr>
      <vt:lpstr>การป้อนสูตรคำนวน</vt:lpstr>
      <vt:lpstr>ฟังก์ชันที่มีการใช้งานบ่อย</vt:lpstr>
      <vt:lpstr>ฟังก์ชันการใช้งานทางคณิตศาสตร์ที่นิยมใช้งาน</vt:lpstr>
      <vt:lpstr>ฟังก์ชันการใช้งานทางคณิตศาสตร์ที่นิยมใช้งาน</vt:lpstr>
      <vt:lpstr>ตัวอย่างฟังก์ชันการ คำนวณที่นิยมใช้งาน</vt:lpstr>
      <vt:lpstr>ข้อผิดพลาดต่างๆ ที่เกิดจากการคำนวน</vt:lpstr>
      <vt:lpstr>การสร้างและตกแต่งกราฟ ข้อมูลรายได้ประชากรแต่ละจังหวัดในแต่ละปี</vt:lpstr>
      <vt:lpstr>การสร้างและตกแต่งกราฟ การเลือกข้อมูลและสร้างกราฟแบบคอลัมน์</vt:lpstr>
      <vt:lpstr>การสร้างและตกแต่งกราฟ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2018-09-18T03:43:57Z</dcterms:created>
  <dcterms:modified xsi:type="dcterms:W3CDTF">2020-08-04T06:24:01Z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