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78" r:id="rId3"/>
    <p:sldId id="258" r:id="rId4"/>
    <p:sldId id="279" r:id="rId5"/>
    <p:sldId id="280" r:id="rId6"/>
    <p:sldId id="281" r:id="rId7"/>
    <p:sldId id="282" r:id="rId8"/>
    <p:sldId id="283" r:id="rId9"/>
    <p:sldId id="284" r:id="rId10"/>
    <p:sldId id="286" r:id="rId11"/>
    <p:sldId id="287" r:id="rId12"/>
    <p:sldId id="285" r:id="rId13"/>
    <p:sldId id="288" r:id="rId14"/>
    <p:sldId id="289" r:id="rId15"/>
    <p:sldId id="291" r:id="rId16"/>
    <p:sldId id="290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26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0E24EEBF-CDA0-449E-94BC-87044071AE22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1DF924-8F33-47EE-8F6C-F5212FB594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ED4FA00-DB5F-4B1C-8C60-057C95890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9679" y="1206395"/>
            <a:ext cx="9879980" cy="2982360"/>
          </a:xfrm>
        </p:spPr>
        <p:txBody>
          <a:bodyPr>
            <a:normAutofit/>
          </a:bodyPr>
          <a:lstStyle/>
          <a:p>
            <a:pPr algn="ctr"/>
            <a:r>
              <a:rPr lang="th-TH" sz="96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บทที่ 2 </a:t>
            </a:r>
            <a:r>
              <a:rPr lang="th-TH" sz="9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การออกแบบสื่อดิจิทัล</a:t>
            </a:r>
            <a:br>
              <a:rPr lang="th-TH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</a:br>
            <a:r>
              <a:rPr lang="th-TH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        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          </a:t>
            </a:r>
            <a:r>
              <a:rPr lang="en-US" sz="6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(Digital Media Design)</a:t>
            </a:r>
            <a:endParaRPr lang="th-TH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Rectangle 110">
            <a:extLst>
              <a:ext uri="{FF2B5EF4-FFF2-40B4-BE49-F238E27FC236}">
                <a16:creationId xmlns:a16="http://schemas.microsoft.com/office/drawing/2014/main" id="{19FA6729-7BA9-4DBC-8116-164273AF6825}"/>
              </a:ext>
            </a:extLst>
          </p:cNvPr>
          <p:cNvSpPr txBox="1">
            <a:spLocks noChangeArrowheads="1"/>
          </p:cNvSpPr>
          <p:nvPr/>
        </p:nvSpPr>
        <p:spPr>
          <a:xfrm>
            <a:off x="279480" y="5047316"/>
            <a:ext cx="8567737" cy="544512"/>
          </a:xfrm>
          <a:prstGeom prst="rect">
            <a:avLst/>
          </a:prstGeom>
          <a:noFill/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th-TH" altLang="th-TH" sz="4000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ผู้ช่วยศาสตราจารย์จุฑาวุฒิ จันทรมาลี</a:t>
            </a:r>
            <a:endParaRPr lang="es-ES" altLang="th-TH" sz="4000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Rectangle 127">
            <a:extLst>
              <a:ext uri="{FF2B5EF4-FFF2-40B4-BE49-F238E27FC236}">
                <a16:creationId xmlns:a16="http://schemas.microsoft.com/office/drawing/2014/main" id="{EEB60113-2585-4FC0-96A7-7613521E4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9" y="5768041"/>
            <a:ext cx="8496300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หลักสูตรวิทยา</a:t>
            </a:r>
            <a:r>
              <a:rPr lang="th-TH" altLang="th-TH" sz="2800" b="1" dirty="0" err="1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ศา</a:t>
            </a:r>
            <a:r>
              <a:rPr lang="th-TH" altLang="th-TH" sz="2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สตรบัณฑิต สาขาวิทยาการคอมพิวเตอร์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chemeClr val="bg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คณะวิทยาศาสตร์และเทคโนโลยี</a:t>
            </a:r>
            <a:endParaRPr lang="es-ES" altLang="th-TH" sz="2800" b="1" dirty="0">
              <a:solidFill>
                <a:schemeClr val="bg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1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0" y="1662613"/>
            <a:ext cx="1017591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ผลงานการออกแบบสิ่งพิมพ์ด้วยสื่อดิจิทัล </a:t>
            </a:r>
          </a:p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หนังสือ (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Book)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             นิตยสาร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Magazine) 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ju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just"/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ju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วารสาร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Periodical)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	  ภาพโฆษณา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Poster)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Digital Media Design </a:t>
            </a:r>
            <a:endParaRPr lang="th-TH" sz="4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11266" name="Picture 2" descr="Digital vs. Print: The Book Battle Rages On | Candaya">
            <a:extLst>
              <a:ext uri="{FF2B5EF4-FFF2-40B4-BE49-F238E27FC236}">
                <a16:creationId xmlns:a16="http://schemas.microsoft.com/office/drawing/2014/main" id="{8D19057F-4494-4C9F-B87E-D0A81F74B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27" y="2732192"/>
            <a:ext cx="2715073" cy="139361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15 Ways To Improve Your Digital Magazine - Global Online Publishing -  Digital Content Service ProviderGlobal Online Publishing – Digital Content  Service Provider">
            <a:extLst>
              <a:ext uri="{FF2B5EF4-FFF2-40B4-BE49-F238E27FC236}">
                <a16:creationId xmlns:a16="http://schemas.microsoft.com/office/drawing/2014/main" id="{D94DCE5F-3B9B-4F62-9CFA-E8118A53A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877" y="2716470"/>
            <a:ext cx="2715073" cy="139361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6 Golden Rules To Succesful Digital Magazine Design">
            <a:extLst>
              <a:ext uri="{FF2B5EF4-FFF2-40B4-BE49-F238E27FC236}">
                <a16:creationId xmlns:a16="http://schemas.microsoft.com/office/drawing/2014/main" id="{DEA48484-F2E3-435C-80E6-9E6231403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27" y="4824175"/>
            <a:ext cx="2844357" cy="159921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Free Poster Maker: Design Your Own Posters with Online Templates | Adobe  Spark">
            <a:extLst>
              <a:ext uri="{FF2B5EF4-FFF2-40B4-BE49-F238E27FC236}">
                <a16:creationId xmlns:a16="http://schemas.microsoft.com/office/drawing/2014/main" id="{E7BEC732-A36D-4574-99F2-82CD1F629D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" name="AutoShape 10" descr="Free Poster Maker: Design Your Own Posters with Online Templates | Adobe  Spark">
            <a:extLst>
              <a:ext uri="{FF2B5EF4-FFF2-40B4-BE49-F238E27FC236}">
                <a16:creationId xmlns:a16="http://schemas.microsoft.com/office/drawing/2014/main" id="{E9F3A0EF-BE92-4E0F-9365-CC27A8D104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1276" name="Picture 12" descr="ออกแบบโปสเตอร์ออนไลน์ ออกแบบโปสเตอร์ฟรี - Canva">
            <a:extLst>
              <a:ext uri="{FF2B5EF4-FFF2-40B4-BE49-F238E27FC236}">
                <a16:creationId xmlns:a16="http://schemas.microsoft.com/office/drawing/2014/main" id="{FCF82AE8-AFB5-44AA-87C3-A827B7961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668" y="4690905"/>
            <a:ext cx="1442205" cy="184705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25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0" y="1662613"/>
            <a:ext cx="1017591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ผลงานการออกแบบสิ่งพิมพ์ด้วยสื่อดิจิทัล </a:t>
            </a:r>
          </a:p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เครื่องหมายและการค้า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Trademark &amp; Logo)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ตราสัญลักษณ์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Logo)</a:t>
            </a:r>
          </a:p>
          <a:p>
            <a:pPr algn="just"/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just"/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just"/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บรรจุภัณฑ์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Packaging) 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ju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Digital Media Design </a:t>
            </a:r>
            <a:endParaRPr lang="th-TH" sz="4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14338" name="Picture 2" descr="เครื่องหมายการค้า VS เครื่องหมายบริการ แตกต่างกันอย่างไร | Prosoft ibiz">
            <a:extLst>
              <a:ext uri="{FF2B5EF4-FFF2-40B4-BE49-F238E27FC236}">
                <a16:creationId xmlns:a16="http://schemas.microsoft.com/office/drawing/2014/main" id="{B4109571-914C-4F05-B52C-4B6CA38ED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455" y="2711374"/>
            <a:ext cx="3067451" cy="143525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ประเภทของโลโก้ — ARCHUDIO | อาคูดิโอ">
            <a:extLst>
              <a:ext uri="{FF2B5EF4-FFF2-40B4-BE49-F238E27FC236}">
                <a16:creationId xmlns:a16="http://schemas.microsoft.com/office/drawing/2014/main" id="{EDBAE26A-02D2-48A9-8DB0-6596DD795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602" y="2711374"/>
            <a:ext cx="3547432" cy="143525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สร้างการตลาดด้วยรูปลักษณ์บรรจุภัณฑ์ - poppyup1-2557">
            <a:extLst>
              <a:ext uri="{FF2B5EF4-FFF2-40B4-BE49-F238E27FC236}">
                <a16:creationId xmlns:a16="http://schemas.microsoft.com/office/drawing/2014/main" id="{7E2221CE-374C-4EC2-8679-4E59918C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86" y="4764732"/>
            <a:ext cx="3068020" cy="148607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674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0" y="1662613"/>
            <a:ext cx="1017591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ผลงานการออกแบบเพื่อนำไปใช้สื่อดิจิทัลโดยตรง </a:t>
            </a:r>
          </a:p>
          <a:p>
            <a:pPr algn="ju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Web Page					 Banner</a:t>
            </a:r>
          </a:p>
          <a:p>
            <a:pPr algn="just"/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just"/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just"/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ju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 Animation					E-Newsletter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ju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Digital Media Design </a:t>
            </a:r>
            <a:endParaRPr lang="th-TH" sz="4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15362" name="Picture 2" descr="Top 10 e-commerce sites in Thailand 2019 - ASEAN UP">
            <a:extLst>
              <a:ext uri="{FF2B5EF4-FFF2-40B4-BE49-F238E27FC236}">
                <a16:creationId xmlns:a16="http://schemas.microsoft.com/office/drawing/2014/main" id="{5677FC7A-F587-439E-9A17-322B609CD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00" y="2658774"/>
            <a:ext cx="3080904" cy="154045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Native Ads เรื่องที่นักการตลาดและผู้ประกอบการไม่ควรพลาด ในยุคที่โฆษณา Banner  ไม่ได้ผล - STEPS Academy">
            <a:extLst>
              <a:ext uri="{FF2B5EF4-FFF2-40B4-BE49-F238E27FC236}">
                <a16:creationId xmlns:a16="http://schemas.microsoft.com/office/drawing/2014/main" id="{A74D6DF8-73BC-4F0E-9FF4-1A66E664A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658774"/>
            <a:ext cx="3080904" cy="154045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สูตรลับของ Pixar ในการสร้าง Animation ให้ฮิตติดตลาด">
            <a:extLst>
              <a:ext uri="{FF2B5EF4-FFF2-40B4-BE49-F238E27FC236}">
                <a16:creationId xmlns:a16="http://schemas.microsoft.com/office/drawing/2014/main" id="{E1204CD9-0E68-4675-B275-7E704D3E22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CEBFFA-BF20-455F-8F88-3684D100E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00" y="4817052"/>
            <a:ext cx="3080904" cy="164213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8" name="Picture 8" descr="E-NEWSLETTER ออกแบบจดหมายข่าว Email Marketing">
            <a:extLst>
              <a:ext uri="{FF2B5EF4-FFF2-40B4-BE49-F238E27FC236}">
                <a16:creationId xmlns:a16="http://schemas.microsoft.com/office/drawing/2014/main" id="{985AFAD3-7C29-4B43-9EFF-E62DAB1D5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4701391"/>
            <a:ext cx="3080905" cy="175779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426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VDO Clip - YouTube">
            <a:extLst>
              <a:ext uri="{FF2B5EF4-FFF2-40B4-BE49-F238E27FC236}">
                <a16:creationId xmlns:a16="http://schemas.microsoft.com/office/drawing/2014/main" id="{294A8EDB-DA8E-4628-B384-5F27C3AB2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56" y="5136820"/>
            <a:ext cx="2184576" cy="151447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0" y="1662613"/>
            <a:ext cx="1017591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ผลงานการออกแบบเพื่อนำไปใช้สื่อดิจิทัลโดยตรง </a:t>
            </a:r>
          </a:p>
          <a:p>
            <a:pPr algn="ju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Blog 						E-Book</a:t>
            </a:r>
          </a:p>
          <a:p>
            <a:pPr algn="just"/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just"/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just"/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just"/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ju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Wallpaper 					  VDO 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ju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Digital Media Design </a:t>
            </a:r>
            <a:endParaRPr lang="th-TH" sz="4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16386" name="Picture 2" descr="blog คืออะไร - AtikarnGame.tsu">
            <a:extLst>
              <a:ext uri="{FF2B5EF4-FFF2-40B4-BE49-F238E27FC236}">
                <a16:creationId xmlns:a16="http://schemas.microsoft.com/office/drawing/2014/main" id="{E7E6C0CB-A8F6-4F08-BBB0-AC009E01F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76" y="2897436"/>
            <a:ext cx="2810494" cy="162726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E-book">
            <a:extLst>
              <a:ext uri="{FF2B5EF4-FFF2-40B4-BE49-F238E27FC236}">
                <a16:creationId xmlns:a16="http://schemas.microsoft.com/office/drawing/2014/main" id="{4BE4E9FC-E60D-4CF2-8824-591E59A1D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604" y="2864916"/>
            <a:ext cx="2697297" cy="162726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Touhou HD Wallpaper | Background Image | 3200x1600">
            <a:extLst>
              <a:ext uri="{FF2B5EF4-FFF2-40B4-BE49-F238E27FC236}">
                <a16:creationId xmlns:a16="http://schemas.microsoft.com/office/drawing/2014/main" id="{7856D2FA-34D6-43BB-AA67-853F5F919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36821"/>
            <a:ext cx="2810494" cy="151447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9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0" y="1662613"/>
            <a:ext cx="1017591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การสร้างภาพกราฟิกหรือการตกแต่งภาพกราฟิกประเภทของไฟล์ภาพกราฟิกเป็นอีกปัจจัยหนึ่งที่มี ความสำคัญ เพราะความละเอียดของไฟล์ภาพจะส่งผลกับขนาดของภาพ เช่น ภาพที่นำมาใช้งาน บนเว็บเพจควรจะต้องมีขนาดเล็ก เพื่อนำไปเรียกใช้งานบนเว็บเพจได้อย่างรวดเร็ว ประเภทของไฟล์ภาพกราฟิกที่นิยมใช้โดยทั่วไป ได้แก่</a:t>
            </a:r>
          </a:p>
          <a:p>
            <a:pPr algn="ju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ประเภทของไฟล์ภาพกราฟิก </a:t>
            </a:r>
          </a:p>
        </p:txBody>
      </p:sp>
    </p:spTree>
    <p:extLst>
      <p:ext uri="{BB962C8B-B14F-4D97-AF65-F5344CB8AC3E}">
        <p14:creationId xmlns:p14="http://schemas.microsoft.com/office/powerpoint/2010/main" val="1873043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0" y="1662613"/>
            <a:ext cx="637717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JPEG 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หรือ 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JPG (Join Photographic Export Group)</a:t>
            </a:r>
          </a:p>
          <a:p>
            <a:pPr algn="ju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เป็นรูปแบบไฟล์ที่เก็บภาพแบบราสเตอร์ที่ไม่ต้องการคุณภาพสูงมากนัก เช่น ภาพถ่ายจากกล้องดิจิตอล ภาพถ่ายจากโทรศัพท์มือถือและภาพกราฟิกสำหรับแสดงบนอินเทอร์เน็ต สามารถแสดงสีได้ถึง 16.7 ล้านสี เป็นไฟล์ภาพชนิดหนึ่งที่ได้รับความนิยม เพราะไฟล์มีขนาดเล็กสามารถบีบอัดข้อมูลได้หลายระดับ 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ประเภทของไฟล์ภาพกราฟิก 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6914211F-7ECE-4AE5-AE0F-48A955334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09" y="1849582"/>
            <a:ext cx="2500745" cy="315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439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68977" y="674400"/>
            <a:ext cx="1047007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จุดเด่น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1. สนับสนุนสีได้ถึง 24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bit </a:t>
            </a:r>
          </a:p>
          <a:p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2.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แสดงสีได้ถึง 16.7 ล้านสี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3. สามารถกำหนดค่าการบีบอัดไฟล์ได้ตามที่ต้องการ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4. มีระบบแสดงผลแบบหยาบและค่อย ๆ ขยายไปสู่ละเอียดในระบบ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โพรเกรสซีฟ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Progressive)</a:t>
            </a:r>
          </a:p>
          <a:p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5.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มีโปรแกรมสนับสนุนการสร้างจำนวนมาก 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6. เรียกดูได้กับบราวเซอร์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Browser)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ทุกตัว</a:t>
            </a:r>
          </a:p>
          <a:p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จุดด้อย 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1. ไม่สามารถทำภาพให้มีพื้นหลังแบบโปร่งใส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Transparent)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ได้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2. ทำภาพเคลื่อนไหว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Animation)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ไม่ได้</a:t>
            </a:r>
          </a:p>
        </p:txBody>
      </p:sp>
    </p:spTree>
    <p:extLst>
      <p:ext uri="{BB962C8B-B14F-4D97-AF65-F5344CB8AC3E}">
        <p14:creationId xmlns:p14="http://schemas.microsoft.com/office/powerpoint/2010/main" val="2464342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0" y="1662613"/>
            <a:ext cx="101759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GIF (Graphic Interchange Format) 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เป็นไฟล์ภาพที่สามารถบีบอัดข้อมูลให้มีขนาดเล็กได้ส่วนมากจะนำไปใช้บันทึกเป็นไฟล์ภาพ เคลื่อนไหวและนิยมมากในการใช้งานบนเว็บเพจ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ประเภทของไฟล์ภาพกราฟิก </a:t>
            </a:r>
          </a:p>
        </p:txBody>
      </p:sp>
      <p:pic>
        <p:nvPicPr>
          <p:cNvPr id="9218" name="Picture 2" descr="Animated, extension, file, gif, graphics interchange format, format icon -  Download on Iconfinder">
            <a:extLst>
              <a:ext uri="{FF2B5EF4-FFF2-40B4-BE49-F238E27FC236}">
                <a16:creationId xmlns:a16="http://schemas.microsoft.com/office/drawing/2014/main" id="{AD32FB95-831C-418A-BA93-552D5A9F5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538" y="3092532"/>
            <a:ext cx="3332018" cy="333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31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538348" y="363915"/>
            <a:ext cx="1028007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จุดเด่น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1.  สามารถใช้งานข้ามระบบไม่ว่าจะเป็นระบบปฏิบัติการ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Windows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หรือระบบปฏิบัติการ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Unix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ก็สามารถเรียกใช้ไฟล์ภาพสกุลนี้ได้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2.  ภาพมีขนาดไฟล์ต่ำ จากเทคโนโลยีการบีบอัดภาพทำให้สามารถส่งไฟล์ภาพได้อย่างรวดเร็ว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3.  สามารถทำภาพพื้นหลังแบบโปร่งใสได้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4.  มีโปรแกรมสนับสนุนการสร้างจำนวนมาก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5.  เรียกดูได้กับบราวเซอร์ทุกตัว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6.  สามารถนำเสนอแบบภาพเคลื่อนไหวได้</a:t>
            </a:r>
          </a:p>
          <a:p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จุดด้อย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1.  แสดงสีได้เพียง 256 สี 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2.  ไม่เหมาะกับภาพที่ต้องการความคมชัดหรือความสดใส </a:t>
            </a:r>
          </a:p>
        </p:txBody>
      </p:sp>
    </p:spTree>
    <p:extLst>
      <p:ext uri="{BB962C8B-B14F-4D97-AF65-F5344CB8AC3E}">
        <p14:creationId xmlns:p14="http://schemas.microsoft.com/office/powerpoint/2010/main" val="2056668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0" y="1662613"/>
            <a:ext cx="1017591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PNG (Portable Network Graphics)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เป็นชนิดของไฟล์ภาพที่นำจุดเด่นของไฟล์ภาพแบบ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GIF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และแบบ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JPG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มาพัฒนาร่วมกัน ทำให้ไฟล์ภาพชนิดนี้แสดงสีได้มากกว่า 256 สี และยังสามารถทำพื้นหลังภาพให้โปร่งใสได้ จึงเป็นไฟล์ภาพที่ได้รับความนิยมมากในปัจจุบัน 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ประเภทของไฟล์ภาพกราฟิก </a:t>
            </a:r>
          </a:p>
        </p:txBody>
      </p:sp>
      <p:pic>
        <p:nvPicPr>
          <p:cNvPr id="8198" name="Picture 6" descr="Png document, png file, png file icon, png format, png icon, portable  network graphics, portable network graphic icon icon - Download on  Iconfinder">
            <a:extLst>
              <a:ext uri="{FF2B5EF4-FFF2-40B4-BE49-F238E27FC236}">
                <a16:creationId xmlns:a16="http://schemas.microsoft.com/office/drawing/2014/main" id="{5F93CA54-A3E6-47DF-A966-5301336B6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870" y="3582322"/>
            <a:ext cx="3226130" cy="322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032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0" y="1662613"/>
            <a:ext cx="1017591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การออกแบบสื่อดิจิทัลเป็นหนึ่งในการสื่อสารแบบ 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Visual Communication Arts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 นิเทศศิลป์ ซึ่งเป็นศิลปะที่ เกี่ยวข้องกับการสื่อสารทางการมองเห็น 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Visual   Communication) 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เพราะเป็นการสื่อสารไปยังผู้รับสารด้วยภาพเป็น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สําคัญ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Visual Image)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แม้จะมีบางองค์ประกอบจะมีการสื่อสารทางเสียง มาประกอบก็ตาม แต่สื่อหลักก็ยังเป็นการ สื่อสารด้วยภาพ โดยเสียงเป็นตัวเสริมให้ภาพนั้นสมบูรณ์ขึ้น  ทั้งนี้เพราะการรับรู้ของมนุษย์เรานั้น  รับรู้จาก จักษุประสาทมากที่สุด (รับรู้ทางตา 83% หู 11%)</a:t>
            </a:r>
          </a:p>
          <a:p>
            <a:pPr algn="ju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การออกแบบสื่อดิจิทัล </a:t>
            </a:r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(Digital Media Design)</a:t>
            </a:r>
            <a:endParaRPr lang="th-TH" sz="4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591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57101" y="1068847"/>
            <a:ext cx="1017591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</a:t>
            </a:r>
            <a:r>
              <a:rPr lang="th-TH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จุดเด่น</a:t>
            </a:r>
          </a:p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1.   สนับสนุนสีได้ตามค่า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True color (16 bit, 32 bit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 64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bit)</a:t>
            </a:r>
          </a:p>
          <a:p>
            <a:pPr algn="ju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2. 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สามารถกำหนดค่าการบีบอัดไฟล์ได้ตามที่ต้องการ</a:t>
            </a:r>
          </a:p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3.   ทำภาพพื้นหลังแบบโปร่งใสได้</a:t>
            </a:r>
          </a:p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จุดด้อย</a:t>
            </a:r>
          </a:p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1.   หากกำหนดค่าการบีบอัดไฟล์ไว้สูงจะใช้เวลาในการคลายไฟล์ภาพสูงตามไปด้วย </a:t>
            </a:r>
          </a:p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2.   ไม่สนับสนุนกับบราวเซอร์รุ่นเก่า </a:t>
            </a:r>
          </a:p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3.   โปรแกรมสนับสนุนในการสร้างมีน้อย</a:t>
            </a:r>
          </a:p>
        </p:txBody>
      </p:sp>
    </p:spTree>
    <p:extLst>
      <p:ext uri="{BB962C8B-B14F-4D97-AF65-F5344CB8AC3E}">
        <p14:creationId xmlns:p14="http://schemas.microsoft.com/office/powerpoint/2010/main" val="3620123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0" y="1662613"/>
            <a:ext cx="101759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 BMP (Bitmap)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เป็นรูปแบบของไฟล์ภาพมาตรฐานที่ใช้ได้ในระบบปฏิบัติการวินโด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วส์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โดยมีลักษณะการจัดเก็บ ไฟล์ภาพเป็นจุดสีทีละจุดจึงทำให้ภาพดูเสมือนจริง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ประเภทของไฟล์ภาพกราฟิก </a:t>
            </a:r>
          </a:p>
        </p:txBody>
      </p:sp>
      <p:pic>
        <p:nvPicPr>
          <p:cNvPr id="7170" name="Picture 2" descr="How to write BMP images in Java">
            <a:extLst>
              <a:ext uri="{FF2B5EF4-FFF2-40B4-BE49-F238E27FC236}">
                <a16:creationId xmlns:a16="http://schemas.microsoft.com/office/drawing/2014/main" id="{F1D92547-ED73-4232-89B5-FC752CE8B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099" y="3232273"/>
            <a:ext cx="3748886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762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45226" y="1306353"/>
            <a:ext cx="1017591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</a:t>
            </a:r>
            <a:r>
              <a:rPr lang="th-TH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จุดเด่น</a:t>
            </a:r>
          </a:p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1.   แสดงรายละเอียดสีได้ 24 บิต</a:t>
            </a:r>
          </a:p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2.   ไม่มีการสูญเสียข้อมูลใด ๆ เมื่อมีการย่อหรือขยายภาพ</a:t>
            </a:r>
          </a:p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3.   นำไปใช้งานได้กับทุกโปรแกรมในระบบปฏิบัติการวินโด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วส์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ju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จุดด้อย </a:t>
            </a:r>
          </a:p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1.   ภาพมีขนาดใหญ่มากจึงใช้เนื้อที่ในการจัดเก็บค่อนข้างมาก</a:t>
            </a:r>
          </a:p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2.   ความละเอียดของภาพอาจจะไม่ชัดเจนเหมือนต้นฉบับ</a:t>
            </a:r>
          </a:p>
        </p:txBody>
      </p:sp>
    </p:spTree>
    <p:extLst>
      <p:ext uri="{BB962C8B-B14F-4D97-AF65-F5344CB8AC3E}">
        <p14:creationId xmlns:p14="http://schemas.microsoft.com/office/powerpoint/2010/main" val="1652679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0" y="1662613"/>
            <a:ext cx="101759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TIF 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หรือ 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TIFF (Tagged Image File)</a:t>
            </a:r>
          </a:p>
          <a:p>
            <a:pPr algn="thaiDist"/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 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เป็นไฟล์ที่ใช้เก็บภาพแบบราสเตอร์คุณภาพสูง เช่น ภาพกราฟิกที่นำไปทำงานด้านสิ่งพิมพ์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Artwork)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สามารถเก็บข้อมูลของภาพไว้ได้ครบถ้วน    ทำให้คุณภาพของสีเหมือนต้นฉบับ 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ประเภทของไฟล์ภาพกราฟิก </a:t>
            </a:r>
          </a:p>
        </p:txBody>
      </p:sp>
      <p:pic>
        <p:nvPicPr>
          <p:cNvPr id="6146" name="Picture 2" descr="OnSong | Manual | TIFF">
            <a:extLst>
              <a:ext uri="{FF2B5EF4-FFF2-40B4-BE49-F238E27FC236}">
                <a16:creationId xmlns:a16="http://schemas.microsoft.com/office/drawing/2014/main" id="{BA669260-420A-4222-A0B0-BC9254490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193" y="3429000"/>
            <a:ext cx="2958457" cy="298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728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740229" y="920621"/>
            <a:ext cx="1017591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h-TH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จุดเด่น </a:t>
            </a:r>
          </a:p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1.   สามารถใช้งานข้ามระบบ ไม่ว่าจะเป็นระบบปฏิบัติการวินโด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วส์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หรือระบบปฏิบัติการยูนิกซ์  </a:t>
            </a:r>
          </a:p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 ก็สามารถเรียกใช้ไฟล์ภาพชนิดนี้ได้</a:t>
            </a:r>
          </a:p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2.   แสดงรายละเอียดสีได้ 48 บิต</a:t>
            </a:r>
          </a:p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3.   ไฟล์มีความยืดหยุ่นสูง สามารถเปลี่ยนแปลงแก้ไขได้</a:t>
            </a:r>
          </a:p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4.   เมื่อมีการบีบอัดไฟล์จะมีการสูญเสียข้อมูลน้อยมาก</a:t>
            </a:r>
          </a:p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5.   มีโปรแกรมสนับสนุนการสร้างจำนวนมาก</a:t>
            </a:r>
          </a:p>
          <a:p>
            <a:pPr algn="ju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จุดด้อย </a:t>
            </a:r>
          </a:p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1.   ไฟล์ภาพมีขนาดค่อนข้างใหญ่</a:t>
            </a:r>
          </a:p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2.   ใช้พื้นที่ในการจัดเก็บไฟล์ภาพสูง</a:t>
            </a:r>
          </a:p>
        </p:txBody>
      </p:sp>
    </p:spTree>
    <p:extLst>
      <p:ext uri="{BB962C8B-B14F-4D97-AF65-F5344CB8AC3E}">
        <p14:creationId xmlns:p14="http://schemas.microsoft.com/office/powerpoint/2010/main" val="1515769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0" y="1662613"/>
            <a:ext cx="1026819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6. PSD (Photoshop Document) </a:t>
            </a:r>
          </a:p>
          <a:p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เป็นไฟล์ภาพเฉพาะโปรแกรม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Adobe Photoshop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จะทำการบันทึกแบบแยกเป็น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เลเย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อร์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Layer)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โดยเก็บประวัติการทำงานและรายละเอียดการตกแต่งภาพเอาไว้ เพื่อง่ายต่อการแก้ไขในภายหลัง </a:t>
            </a:r>
          </a:p>
          <a:p>
            <a:r>
              <a:rPr lang="th-TH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จุดเด่น 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1.   มีการบันทึกแบบแยก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เลเย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อร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์แ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ละเก็บประวัติการทำงานทุกขั้นตอน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2.   สามารถนำไฟล์ภาพมาแก้ไขได้ในภายหลัง</a:t>
            </a:r>
          </a:p>
          <a:p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จุดด้อย 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1.   ไฟล์ภาพมีขนาดใหญ่เมื่อเทียบกับไฟล์ภาพประเภทอื่น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2.   ไม่สามารถเปิดใช้งานในโปรแกรมอื่นได้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ประเภทของไฟล์ภาพกราฟิก </a:t>
            </a:r>
          </a:p>
        </p:txBody>
      </p:sp>
      <p:pic>
        <p:nvPicPr>
          <p:cNvPr id="5124" name="Picture 4" descr="What is a PSD?">
            <a:extLst>
              <a:ext uri="{FF2B5EF4-FFF2-40B4-BE49-F238E27FC236}">
                <a16:creationId xmlns:a16="http://schemas.microsoft.com/office/drawing/2014/main" id="{F52707A8-8493-4250-B370-0E5268CD3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48" y="3429000"/>
            <a:ext cx="2418978" cy="241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339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49184" y="1463040"/>
            <a:ext cx="1040312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EPS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--&gt; Encapsulated PostScript	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เป็นไฟล์ที่ถูกสร้างขึ้นมาเพื่อใช้ในงานออกแบบสื่อสิ่งพิมพ์ (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Desktop Publishing)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เป็นไฟล์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Vector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มาตรฐาน ใช้งานได้กับโปรแกรมหลายโปรแกรม สามารถทำการแยกสีเพื่องานพิมพ์ได้ นอกจากนี้ยังใช้ในการเซฟ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Vector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ไฟล์ จากโปรแกรมหนึ่งเพื่อนำไปโหลดใช้งาน ในอีกโปรแกรมหนึ่งอีกด้วย ไฟล์ชนิดนี้จะมีขนาดใหญ่กว่าไฟล์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vector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ชนิดอื่นๆ</a:t>
            </a:r>
          </a:p>
          <a:p>
            <a:r>
              <a:rPr lang="en-US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AI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--&gt; Adobe Illustrator sequence	AI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เป็นไฟล์ของ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Adobe Illustrator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จึงควรรแก้ไขไฟล์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AI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บนโปรแกรม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Illustrator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เท่านั้น</a:t>
            </a:r>
          </a:p>
          <a:p>
            <a:r>
              <a:rPr lang="en-US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FH FreeHand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--&gt;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ไฟล์ของโปรแกรม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vector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ของ ค่าย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Macromedia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ที่มีชื่อว่า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FreeHand (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เครื่องหมาย ?ใช้แทนตัวลขเพื่อบอกเวอร์ชั่นของไฟล์)</a:t>
            </a:r>
          </a:p>
          <a:p>
            <a:r>
              <a:rPr lang="en-US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DWG </a:t>
            </a:r>
            <a:r>
              <a:rPr lang="en-US" sz="2800" b="1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DraWinG</a:t>
            </a:r>
            <a:r>
              <a:rPr lang="en-US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file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--&gt; 	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drawing file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ของโปรแกรม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AutoCAD</a:t>
            </a:r>
          </a:p>
          <a:p>
            <a:r>
              <a:rPr lang="en-US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FLA </a:t>
            </a:r>
            <a:r>
              <a:rPr lang="en-US" sz="2800" b="1" dirty="0" err="1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FLAsh</a:t>
            </a:r>
            <a:r>
              <a:rPr lang="en-US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--&gt; 	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เป็นไฟล์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Vector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ของโปรแกรม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Macromedia Flash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ใช้ในการสร้างอนิเม</a:t>
            </a:r>
            <a:r>
              <a:rPr lang="th-TH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ชั่น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บน</a:t>
            </a:r>
            <a:r>
              <a:rPr lang="th-TH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เวบ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เพจ</a:t>
            </a:r>
          </a:p>
          <a:p>
            <a:r>
              <a:rPr lang="en-US" sz="28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SWF Shock Wave Flash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--&gt;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เป็นไฟล์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Vector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ของโปรแกรม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Macromedia Flash 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ใช้ในการแสดงผล </a:t>
            </a:r>
            <a:r>
              <a:rPr lang="en-US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Flash </a:t>
            </a:r>
            <a:r>
              <a:rPr lang="th-TH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อนิ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เม</a:t>
            </a:r>
            <a:r>
              <a:rPr lang="th-TH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ชั่น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บน</a:t>
            </a:r>
            <a:r>
              <a:rPr lang="th-TH" sz="28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เวบ</a:t>
            </a:r>
            <a:r>
              <a:rPr lang="th-TH" sz="28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เพจ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ไฟล์ภาพกราฟิกที่นิยมใช้ในปัจจุบัน </a:t>
            </a:r>
          </a:p>
        </p:txBody>
      </p:sp>
    </p:spTree>
    <p:extLst>
      <p:ext uri="{BB962C8B-B14F-4D97-AF65-F5344CB8AC3E}">
        <p14:creationId xmlns:p14="http://schemas.microsoft.com/office/powerpoint/2010/main" val="3467538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Question and Answers Submissions in SEO?">
            <a:extLst>
              <a:ext uri="{FF2B5EF4-FFF2-40B4-BE49-F238E27FC236}">
                <a16:creationId xmlns:a16="http://schemas.microsoft.com/office/drawing/2014/main" id="{60DC008B-7F0D-46B4-A0E1-A124D8723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8626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485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0" y="1662613"/>
            <a:ext cx="1017591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คือ ศาสตร์ที่เกี่ยวข้องกับศิลปะในการสื่อสาร โดยให้ความสําคัญกับการ สื่อสาร จากองค์ประกอบของการสื่อสาร กล่าวคือ </a:t>
            </a:r>
          </a:p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	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ผู้ส่งสาร 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---&gt; 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ข่าวสาร 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---&gt;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สื่อ </a:t>
            </a:r>
            <a:r>
              <a:rPr lang="en-US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---&gt; </a:t>
            </a: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ผู้รับสาร </a:t>
            </a:r>
          </a:p>
          <a:p>
            <a:pPr algn="just"/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ผู้ส่งสาร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อาจเป็นตัวบุคคล องค์กร หรือ บริษัทก็ได้ </a:t>
            </a:r>
          </a:p>
          <a:p>
            <a:pPr algn="just"/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ข่าวสาร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จะต้องเป็นเนื้อหาสาระที่ผู้ส่งต้องการที่จะกระจายให้ประชาชนได้รับทราบ </a:t>
            </a:r>
          </a:p>
          <a:p>
            <a:pPr algn="just"/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สื่อหรือช่องทาง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เป็นการหาวิธีการ กระจายข่าวสารต่างๆ ไปสู่กลุ่มเป้าหมายให้ได้มาก และกว้างไกล ตามวัตถุประสงค์ของผู้ส่ง </a:t>
            </a:r>
          </a:p>
          <a:p>
            <a:pPr algn="just"/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ผู้รับสาร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หรือกลุ่มเป้าหมาย จะต้องสามารถรับข่าวสารนั้นได้ โดยผู้สงสารจะต้องหาวิธีการทำให้ข่าวสารที่ส่งไป ถึงผู้รับสารได้มากที่สุด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Communication  Arts  </a:t>
            </a:r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 นิเทศศาสตร์</a:t>
            </a:r>
          </a:p>
        </p:txBody>
      </p:sp>
    </p:spTree>
    <p:extLst>
      <p:ext uri="{BB962C8B-B14F-4D97-AF65-F5344CB8AC3E}">
        <p14:creationId xmlns:p14="http://schemas.microsoft.com/office/powerpoint/2010/main" val="4291926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0" y="1662613"/>
            <a:ext cx="1017591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คือ การสื่อสารด้วยการมองเห็น เป็นการสื่อสารที่ มุ่งที่จะให้ความคิดความเข้าใจของผู้อื่น ให้เหมือนกับความคิดความเข้าใจของเรา หรือทำอย่างไรจึงจะเอาความรู้สึกนึกคิดของผู้อื่นได้ โดยให้มีความรู้สึกนึกคิด เช่นเดียวกับเรา  เพราะธรรมชาติมนุษย์ได้รับข่าวสารอย่างเดียวกันมา แต่จะมีความเข้าใจและความรู้สึกนึกคิด แตกต่างกัน ออกไป การสื่อสารที่ดีก็ต้องมีการวางแผน</a:t>
            </a:r>
          </a:p>
          <a:p>
            <a:pPr algn="ju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ju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Visual Communication</a:t>
            </a:r>
            <a:endParaRPr lang="th-TH" sz="4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23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0" y="1662613"/>
            <a:ext cx="1017591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ภาพ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Image)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                         ตัวพิมพ์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Typography) </a:t>
            </a:r>
          </a:p>
          <a:p>
            <a:pPr algn="ju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just"/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just"/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just"/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เครื่องหมาย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signs)                            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ภาพวาด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Drawing) 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just"/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ju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ju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ju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Visual Communication Type</a:t>
            </a:r>
            <a:endParaRPr lang="th-TH" sz="4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" name="Picture 2" descr="Image Viewer | Photo Viewer | XnView">
            <a:extLst>
              <a:ext uri="{FF2B5EF4-FFF2-40B4-BE49-F238E27FC236}">
                <a16:creationId xmlns:a16="http://schemas.microsoft.com/office/drawing/2014/main" id="{85CFE69B-A6C3-4D75-B169-E021C1240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680" y="4841454"/>
            <a:ext cx="1568527" cy="156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dit simple-fade-slideshow.slider - Jssor Slider Composer">
            <a:extLst>
              <a:ext uri="{FF2B5EF4-FFF2-40B4-BE49-F238E27FC236}">
                <a16:creationId xmlns:a16="http://schemas.microsoft.com/office/drawing/2014/main" id="{6C79E19D-165D-4D49-9038-BA61D3EE9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0" y="2456532"/>
            <a:ext cx="3523670" cy="136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at Is Typography? A Deep Dive Into All Terms And Rules">
            <a:extLst>
              <a:ext uri="{FF2B5EF4-FFF2-40B4-BE49-F238E27FC236}">
                <a16:creationId xmlns:a16="http://schemas.microsoft.com/office/drawing/2014/main" id="{6AFDCCA2-1547-4756-996D-1130D8E19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508" y="2456532"/>
            <a:ext cx="2940988" cy="136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ป้ายเครื่องหมายบังคับจราจร (Regulatory Signs)  ป้ายเตือนเพื่อความปลอดภัยอุปกรณ์เพื่อความปลอดภัย ปลีก-ส่ง ทุกชนิด  ในราคาที่ถูกที่สุด อุปกรณ์ด้านความปลอดภัยอันดับ 1 บริษัท พราวด์พิม  เอ็นเตอร์ไพรส์ จำกัด">
            <a:extLst>
              <a:ext uri="{FF2B5EF4-FFF2-40B4-BE49-F238E27FC236}">
                <a16:creationId xmlns:a16="http://schemas.microsoft.com/office/drawing/2014/main" id="{6A574F55-A5B2-41B0-937B-6C67E8650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48" y="4841454"/>
            <a:ext cx="1568528" cy="136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993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0" y="1662613"/>
            <a:ext cx="1017591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ออกแบบกราฟิก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Graphic Design)                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ภาพประกอบ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Illustration)</a:t>
            </a:r>
          </a:p>
          <a:p>
            <a:pPr algn="just"/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just"/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just"/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ju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สี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Color)                                      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ทรัพยากรอิเล็กทรอนิกส์ (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Electronic Resources)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Visual Communication Type</a:t>
            </a:r>
            <a:endParaRPr lang="th-TH" sz="4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B8B3A6-601B-43E7-AFCC-083B707A8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487" y="2317427"/>
            <a:ext cx="2530503" cy="1737360"/>
          </a:xfrm>
          <a:prstGeom prst="rect">
            <a:avLst/>
          </a:prstGeom>
        </p:spPr>
      </p:pic>
      <p:pic>
        <p:nvPicPr>
          <p:cNvPr id="3074" name="Picture 2" descr="Essentials for drawing &amp;amp; illustration | برامج Adobe Illustrator التدريبية">
            <a:extLst>
              <a:ext uri="{FF2B5EF4-FFF2-40B4-BE49-F238E27FC236}">
                <a16:creationId xmlns:a16="http://schemas.microsoft.com/office/drawing/2014/main" id="{E2AF95BB-AE2B-4F09-856A-0B091FD9F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17427"/>
            <a:ext cx="3090166" cy="173736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bout Color – Online-learning.com">
            <a:extLst>
              <a:ext uri="{FF2B5EF4-FFF2-40B4-BE49-F238E27FC236}">
                <a16:creationId xmlns:a16="http://schemas.microsoft.com/office/drawing/2014/main" id="{3F33D4EB-9B99-4223-90FB-455967F98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87" y="4709601"/>
            <a:ext cx="2530503" cy="184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Electronic Resources: Introduction, E Resources: Advantages and  Disadvantages- FlexiPrep">
            <a:extLst>
              <a:ext uri="{FF2B5EF4-FFF2-40B4-BE49-F238E27FC236}">
                <a16:creationId xmlns:a16="http://schemas.microsoft.com/office/drawing/2014/main" id="{5B23562B-A4EA-41E6-B495-A8A6D25435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080" name="Picture 8" descr="Advocate General issued an opinion regarding out-of-print books |  INTELLECTUAL PROPERTY PLANET">
            <a:extLst>
              <a:ext uri="{FF2B5EF4-FFF2-40B4-BE49-F238E27FC236}">
                <a16:creationId xmlns:a16="http://schemas.microsoft.com/office/drawing/2014/main" id="{D10368EC-FDCF-41D7-BBF4-38D881854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4709601"/>
            <a:ext cx="3090165" cy="169877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918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0" y="1662613"/>
            <a:ext cx="1017591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หรือ นิเทศศิลป์ หมายถึง งานศิลปะเพื่อการนำเสนอให้ปรากฎ ในรูปแบบต่างๆ ผ่าน การมองเห็นเป็นสำคัญ  </a:t>
            </a:r>
          </a:p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นอกจาก จะเกี่ยวของกับการสื่อสารแล้ว ยังต้องเกี่ยวของ กับวิชาการสาขาต่าง ๆ อีกก็คือ </a:t>
            </a:r>
          </a:p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จิตวิทยา </a:t>
            </a:r>
          </a:p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ธุรกิจ </a:t>
            </a:r>
          </a:p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เทคโนโลยี </a:t>
            </a:r>
          </a:p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กระบวนการสร้างสรรค์ </a:t>
            </a:r>
          </a:p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- ศิลปะ</a:t>
            </a: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Visual  Communication  Arts</a:t>
            </a:r>
            <a:endParaRPr lang="th-TH" sz="4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098" name="Picture 2" descr="Visual communication skills training illustration with eye">
            <a:extLst>
              <a:ext uri="{FF2B5EF4-FFF2-40B4-BE49-F238E27FC236}">
                <a16:creationId xmlns:a16="http://schemas.microsoft.com/office/drawing/2014/main" id="{C6F587DC-9FB1-4E00-9736-0E834275B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0" y="3253899"/>
            <a:ext cx="5234940" cy="226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468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โครงสร้างงานนิเทศศิลป์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20E134-E92C-4E97-84FA-E7786D49C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352" y="1700406"/>
            <a:ext cx="5275186" cy="483755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5536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A47596-09B7-4357-A601-969251D684ED}"/>
              </a:ext>
            </a:extLst>
          </p:cNvPr>
          <p:cNvSpPr txBox="1"/>
          <p:nvPr/>
        </p:nvSpPr>
        <p:spPr>
          <a:xfrm>
            <a:off x="609600" y="1662613"/>
            <a:ext cx="1017591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หรือ การออกแบบสื่อดิจิทัล จึงหมายถึงการสรางสรรค์ผลงานในเชิงนิเทศศิลป์เพื่อสื่อสารสิ่งต่างๆ ให้กับผู้รับสาร โดยใช้สื่อระบบดิจิทัลในกระบวนการออกแบบและการสื่อสาร การออกแบบด้วยสื่อดิจิทัลแบ่งเป็น 2 ลักษณะ คือ</a:t>
            </a:r>
          </a:p>
          <a:p>
            <a:pPr algn="ju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ผลงานการออกแบบสิ่งพิมพ์ด้วยสื่อดิจิทัล </a:t>
            </a:r>
          </a:p>
          <a:p>
            <a:pPr algn="just"/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ผลงานการออกแบบเพื่อนำไปใช้สื่อดิจิทัลโดยตรง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algn="just"/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81BA4D46-4F9F-4F6E-83BF-258F49D7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SP SUAN DUSIT" panose="02000000000000000000" pitchFamily="2" charset="0"/>
                <a:cs typeface="SP SUAN DUSIT" panose="02000000000000000000" pitchFamily="2" charset="0"/>
              </a:rPr>
              <a:t>Digital Media Design </a:t>
            </a:r>
            <a:endParaRPr lang="th-TH" sz="4400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388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412</TotalTime>
  <Words>1742</Words>
  <Application>Microsoft Office PowerPoint</Application>
  <PresentationFormat>Widescreen</PresentationFormat>
  <Paragraphs>151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SP SUAN DUSIT</vt:lpstr>
      <vt:lpstr>Trebuchet MS</vt:lpstr>
      <vt:lpstr>Wingdings</vt:lpstr>
      <vt:lpstr>Wingdings 2</vt:lpstr>
      <vt:lpstr>Opulent</vt:lpstr>
      <vt:lpstr>บทที่ 2 การออกแบบสื่อดิจิทัล                      (Digital Media Design)</vt:lpstr>
      <vt:lpstr>การออกแบบสื่อดิจิทัล (Digital Media Design)</vt:lpstr>
      <vt:lpstr>Communication  Arts  หรือ นิเทศศาสตร์</vt:lpstr>
      <vt:lpstr>Visual Communication</vt:lpstr>
      <vt:lpstr>Visual Communication Type</vt:lpstr>
      <vt:lpstr>Visual Communication Type</vt:lpstr>
      <vt:lpstr>Visual  Communication  Arts</vt:lpstr>
      <vt:lpstr>โครงสร้างงานนิเทศศิลป์</vt:lpstr>
      <vt:lpstr>Digital Media Design </vt:lpstr>
      <vt:lpstr>Digital Media Design </vt:lpstr>
      <vt:lpstr>Digital Media Design </vt:lpstr>
      <vt:lpstr>Digital Media Design </vt:lpstr>
      <vt:lpstr>Digital Media Design </vt:lpstr>
      <vt:lpstr>ประเภทของไฟล์ภาพกราฟิก </vt:lpstr>
      <vt:lpstr>ประเภทของไฟล์ภาพกราฟิก </vt:lpstr>
      <vt:lpstr>PowerPoint Presentation</vt:lpstr>
      <vt:lpstr>ประเภทของไฟล์ภาพกราฟิก </vt:lpstr>
      <vt:lpstr>PowerPoint Presentation</vt:lpstr>
      <vt:lpstr>ประเภทของไฟล์ภาพกราฟิก </vt:lpstr>
      <vt:lpstr>PowerPoint Presentation</vt:lpstr>
      <vt:lpstr>ประเภทของไฟล์ภาพกราฟิก </vt:lpstr>
      <vt:lpstr>PowerPoint Presentation</vt:lpstr>
      <vt:lpstr>ประเภทของไฟล์ภาพกราฟิก </vt:lpstr>
      <vt:lpstr>PowerPoint Presentation</vt:lpstr>
      <vt:lpstr>ประเภทของไฟล์ภาพกราฟิก </vt:lpstr>
      <vt:lpstr>ไฟล์ภาพกราฟิกที่นิยมใช้ในปัจจุบัน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วิชาพื้นฐานธุรกิจดิจิทัล (Business Digital Basic)</dc:title>
  <dc:creator>admin</dc:creator>
  <cp:lastModifiedBy>Juthawut Chantaramalee</cp:lastModifiedBy>
  <cp:revision>83</cp:revision>
  <dcterms:created xsi:type="dcterms:W3CDTF">2020-08-10T02:59:24Z</dcterms:created>
  <dcterms:modified xsi:type="dcterms:W3CDTF">2021-08-09T13:32:37Z</dcterms:modified>
</cp:coreProperties>
</file>