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58" r:id="rId4"/>
    <p:sldId id="279" r:id="rId5"/>
    <p:sldId id="282" r:id="rId6"/>
    <p:sldId id="281" r:id="rId7"/>
    <p:sldId id="289" r:id="rId8"/>
    <p:sldId id="283" r:id="rId9"/>
    <p:sldId id="290" r:id="rId10"/>
    <p:sldId id="284" r:id="rId11"/>
    <p:sldId id="293" r:id="rId12"/>
    <p:sldId id="291" r:id="rId13"/>
    <p:sldId id="292" r:id="rId14"/>
    <p:sldId id="294" r:id="rId15"/>
    <p:sldId id="286" r:id="rId16"/>
    <p:sldId id="295" r:id="rId17"/>
    <p:sldId id="296" r:id="rId18"/>
    <p:sldId id="285" r:id="rId19"/>
    <p:sldId id="297" r:id="rId20"/>
    <p:sldId id="298" r:id="rId21"/>
    <p:sldId id="288" r:id="rId22"/>
    <p:sldId id="299" r:id="rId23"/>
    <p:sldId id="300" r:id="rId24"/>
    <p:sldId id="287" r:id="rId25"/>
    <p:sldId id="301" r:id="rId26"/>
    <p:sldId id="302" r:id="rId27"/>
    <p:sldId id="303" r:id="rId28"/>
    <p:sldId id="304" r:id="rId29"/>
    <p:sldId id="305" r:id="rId30"/>
    <p:sldId id="307" r:id="rId31"/>
    <p:sldId id="306" r:id="rId32"/>
    <p:sldId id="308" r:id="rId33"/>
    <p:sldId id="309" r:id="rId34"/>
    <p:sldId id="310" r:id="rId35"/>
    <p:sldId id="311" r:id="rId36"/>
    <p:sldId id="312" r:id="rId37"/>
    <p:sldId id="313" r:id="rId38"/>
    <p:sldId id="26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9" y="1206395"/>
            <a:ext cx="9879980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การออกแบบกับงานธุรกิจ</a:t>
            </a:r>
            <a:b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(Design and business)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64685" y="1243972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สถาปัตยกรรมโครงสร้าง เป็นการออกแบบเฉพาะโครงสร้างหลักของอาคาร</a:t>
            </a:r>
          </a:p>
        </p:txBody>
      </p:sp>
      <p:pic>
        <p:nvPicPr>
          <p:cNvPr id="5122" name="Picture 2" descr="Free Images : architecture, structure, sky, window, roof, building, city,  skyscraper, crowd, downtown, construction, metal, landmark, facade, modern,  stadium, tower block, places of interest, capital, inside, clouds, arena,  germany, leadership ...">
            <a:extLst>
              <a:ext uri="{FF2B5EF4-FFF2-40B4-BE49-F238E27FC236}">
                <a16:creationId xmlns:a16="http://schemas.microsoft.com/office/drawing/2014/main" id="{C815054A-C8B2-4800-8449-9E1BCFF9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4" y="2133368"/>
            <a:ext cx="4159384" cy="26810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YONGKIT OFFICE BUILDING สำนักงานโครงสร้างเหล็ก สะท้อนอัตลักษณ์สถาปัตยกรรมที่เรียบง่าย  สร้างได้เร็วแม้ในพื้นที่จำกัด | Wazzadu">
            <a:extLst>
              <a:ext uri="{FF2B5EF4-FFF2-40B4-BE49-F238E27FC236}">
                <a16:creationId xmlns:a16="http://schemas.microsoft.com/office/drawing/2014/main" id="{F36EC129-868B-4C76-A94B-63BF6319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6" y="2133368"/>
            <a:ext cx="4294612" cy="26876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4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98583" y="1277022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สถาปัตยกรรมโครงสร้าง เป็นการออกแบบเฉพาะโครงสร้างหลักของอาคาร</a:t>
            </a:r>
          </a:p>
        </p:txBody>
      </p:sp>
      <p:pic>
        <p:nvPicPr>
          <p:cNvPr id="6146" name="Picture 2" descr="ฺฺBAANDADA: แนะนำ คณะสถาปัตย์">
            <a:extLst>
              <a:ext uri="{FF2B5EF4-FFF2-40B4-BE49-F238E27FC236}">
                <a16:creationId xmlns:a16="http://schemas.microsoft.com/office/drawing/2014/main" id="{F9B0A0DF-CF85-4F46-9ACD-27E9276B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9" y="2156150"/>
            <a:ext cx="4258937" cy="23166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. Gabriel Hall อาคารโครงสร้างเหล็กที่ลดมลภาวะ สร้างเร็ว  น้ำหนักเบาและอนุรักษ์พลังงาน">
            <a:extLst>
              <a:ext uri="{FF2B5EF4-FFF2-40B4-BE49-F238E27FC236}">
                <a16:creationId xmlns:a16="http://schemas.microsoft.com/office/drawing/2014/main" id="{A514A045-9C19-45B8-B0C4-BCC54B62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23" y="2156150"/>
            <a:ext cx="4258936" cy="23166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3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966787" y="1199904"/>
            <a:ext cx="10258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สถาปัตยกรรมภายใน  เป็นการออกแบบที่ต่อเนื่องจากงานโครงสร้าง ที่เป็นส่วนประกอบของอาคาร</a:t>
            </a:r>
          </a:p>
        </p:txBody>
      </p:sp>
      <p:pic>
        <p:nvPicPr>
          <p:cNvPr id="4098" name="Picture 2" descr="5 สถาปัตยกรรมโครงสร้างไม้ดีไซน์สุดคูล ที่สามารถรับน้ำหนักได้จริง - Design  Makes A Better Life.">
            <a:extLst>
              <a:ext uri="{FF2B5EF4-FFF2-40B4-BE49-F238E27FC236}">
                <a16:creationId xmlns:a16="http://schemas.microsoft.com/office/drawing/2014/main" id="{BFFD7B09-036C-4A9D-87F1-8EBA83F4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6" y="1950720"/>
            <a:ext cx="4463143" cy="26555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โครงสร้าง สถาปัตยกรรม - ภาพฟรีบน Pixabay">
            <a:extLst>
              <a:ext uri="{FF2B5EF4-FFF2-40B4-BE49-F238E27FC236}">
                <a16:creationId xmlns:a16="http://schemas.microsoft.com/office/drawing/2014/main" id="{66957FE8-8F40-44D8-A9E8-E70939A7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70" y="1950721"/>
            <a:ext cx="4572000" cy="26555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166854"/>
            <a:ext cx="10258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งานออกแบบภูมิทัศน์ เป็นการออกแบบที่มีบริเวณกว้างขวาง  เป็นการจัดบริเวณพื้นที่ต่าง ๆ  เพื่อให้เหมาะสมกับประโยชน์ใช้สอยและความสวยงาม</a:t>
            </a:r>
          </a:p>
        </p:txBody>
      </p:sp>
      <p:pic>
        <p:nvPicPr>
          <p:cNvPr id="7170" name="Picture 2" descr="งานออกแบบวางผังภูมิสถาปัตยกรรม บ้านไร่สันต้นปุย จังหวัดเชียงราย 2018  #PatYaLandscape #รับออกแบบวางผังภูมิสถาปัตยกรรมทั่วประเทศ #LandscapeDesign # ออกแบบจัดสวนบ้านพักอาศัยหรือสวนเกษตร #ออกแบบวางผังโครงการจัดสรร #ออกแบบแลนด์สเคปสวนเชิงท่องเที่ยวและที่พัก  ...">
            <a:extLst>
              <a:ext uri="{FF2B5EF4-FFF2-40B4-BE49-F238E27FC236}">
                <a16:creationId xmlns:a16="http://schemas.microsoft.com/office/drawing/2014/main" id="{4AEA6C9B-40C4-4B9D-BD9F-152F1989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3" y="2541255"/>
            <a:ext cx="7390142" cy="30553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7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87566" y="1288039"/>
            <a:ext cx="10258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งานออกแบบผังเมือง เป็นการออกแบบที่มีขนาดใหญ่ และมีองค์ประกอบซับซ้อน ซึ่งประกอบ ไปด้วยกลุ่มอาคารจำนวนมาก ระบบภูมิทัศน์ ระบบสาธารณูปโภค ฯลฯ</a:t>
            </a:r>
          </a:p>
        </p:txBody>
      </p:sp>
      <p:pic>
        <p:nvPicPr>
          <p:cNvPr id="8196" name="Picture 4" descr="ผลักดันเมืองศูนย์กลางธุรกิจ-การเงิน">
            <a:extLst>
              <a:ext uri="{FF2B5EF4-FFF2-40B4-BE49-F238E27FC236}">
                <a16:creationId xmlns:a16="http://schemas.microsoft.com/office/drawing/2014/main" id="{0A404DCF-E213-4862-ABF3-78C051E6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64" y="2469972"/>
            <a:ext cx="6574889" cy="40455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1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42651" y="1056686"/>
            <a:ext cx="102584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การออกแบบผลิตภัณฑ์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Product Design)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เป็นการออกแบบเพื่อการผลิต ผลิตภัณฑ์ชนิดต่าง ๆงานออกแบบสาขานี้ มีขอบเขตกว้างขวางมากที่สุด และแบ่งออกได้มากมายหลาย ๆ ลักษณะ ซึ่งนักออกแบบรับผิดชอบเกี่ยวกับประโยชน์ใช้สอยและความสวยงามของผลิตภัณฑ์  งานออกแบบประเภทนี้ได้แก่</a:t>
            </a:r>
          </a:p>
        </p:txBody>
      </p:sp>
      <p:pic>
        <p:nvPicPr>
          <p:cNvPr id="11266" name="Picture 2" descr="What Is Product Design? Guide for Non-Designers">
            <a:extLst>
              <a:ext uri="{FF2B5EF4-FFF2-40B4-BE49-F238E27FC236}">
                <a16:creationId xmlns:a16="http://schemas.microsoft.com/office/drawing/2014/main" id="{72880542-366A-4CD6-9001-FEB36350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92" y="3118789"/>
            <a:ext cx="5058110" cy="29525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42651" y="1056686"/>
            <a:ext cx="10258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งานออกแบบเฟอร์นิเจอร์				- งานออกแบบครุภัณฑ์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งานออกแบบเครื่องสุขภัณฑ์			- งานออกแบบเครื่องใช้สอยต่างๆ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A5A17-6A38-462A-953E-17F0D5F5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95" y="1653014"/>
            <a:ext cx="2676590" cy="16630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บทที่ 3: การออกแบบและเทคโนโลยี">
            <a:extLst>
              <a:ext uri="{FF2B5EF4-FFF2-40B4-BE49-F238E27FC236}">
                <a16:creationId xmlns:a16="http://schemas.microsoft.com/office/drawing/2014/main" id="{8DD05668-4ABA-44C0-936F-BC21F045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2703"/>
            <a:ext cx="2925703" cy="17033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สุขภัณฑ์ 1 ชิ้น NC-8688S-WA 3/6L สีขาว">
            <a:extLst>
              <a:ext uri="{FF2B5EF4-FFF2-40B4-BE49-F238E27FC236}">
                <a16:creationId xmlns:a16="http://schemas.microsoft.com/office/drawing/2014/main" id="{FF7E5DAA-90F9-43F8-9527-584020E8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94" y="4295635"/>
            <a:ext cx="2676591" cy="18187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งานออกแบบข้าวของเครื่องใช้ที่ “ตั้งใจ” ให้ “ไม่สะดวก”">
            <a:extLst>
              <a:ext uri="{FF2B5EF4-FFF2-40B4-BE49-F238E27FC236}">
                <a16:creationId xmlns:a16="http://schemas.microsoft.com/office/drawing/2014/main" id="{EE0248F5-AB19-4989-98AF-6F16AD5A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295634"/>
            <a:ext cx="2925703" cy="18187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3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81027" y="1056686"/>
            <a:ext cx="10220049" cy="302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งานออกแบบเครื่องประดับ อัญมณี		- งานออกแบบเครื่องแต่งกาย</a:t>
            </a: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งานออกแบบภาชนะบรรจุผลิตภัณฑ์		- งานออกแบบผลิตเครื่องมือต่าง ๆ</a:t>
            </a:r>
          </a:p>
        </p:txBody>
      </p:sp>
      <p:pic>
        <p:nvPicPr>
          <p:cNvPr id="12290" name="Picture 2" descr="10 แบรนด์จิวเวอรี่ที่หรูหราที่สุดในโลก - eardots ต่างหู &amp;amp; Accessories :  Inspired by LnwShop.com">
            <a:extLst>
              <a:ext uri="{FF2B5EF4-FFF2-40B4-BE49-F238E27FC236}">
                <a16:creationId xmlns:a16="http://schemas.microsoft.com/office/drawing/2014/main" id="{333D083A-4757-4855-93B9-4DF6E521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24" y="1600697"/>
            <a:ext cx="2589511" cy="18283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ยินดีต้อนรับสู่บล็อก 108Idea....">
            <a:extLst>
              <a:ext uri="{FF2B5EF4-FFF2-40B4-BE49-F238E27FC236}">
                <a16:creationId xmlns:a16="http://schemas.microsoft.com/office/drawing/2014/main" id="{C9BCD9F1-C652-4DB7-BF3C-D8C5331A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24" y="1600697"/>
            <a:ext cx="2741912" cy="18283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แบบสอบถามประกอบการพิจารณาคัดเลือกรูปแบบการพัฒนาคุณภาพผลิตภัณฑ์และกราฟิกสำหรับบรรจุภัณฑ์สินค้า  - SurveyCan – เครื่องมือในการสร้างแบบสอบถามออนไลน์ได้เองอย่างมืออาชีพ ฟรี">
            <a:extLst>
              <a:ext uri="{FF2B5EF4-FFF2-40B4-BE49-F238E27FC236}">
                <a16:creationId xmlns:a16="http://schemas.microsoft.com/office/drawing/2014/main" id="{6FA28117-0F9F-4CDC-B9D5-56114199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37" y="4175393"/>
            <a:ext cx="2683997" cy="18283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สศอ.เร่งทำแผนอุตฯเครื่องมือแพทย์รับเทรนด์โลก">
            <a:extLst>
              <a:ext uri="{FF2B5EF4-FFF2-40B4-BE49-F238E27FC236}">
                <a16:creationId xmlns:a16="http://schemas.microsoft.com/office/drawing/2014/main" id="{CE825C16-EB2A-428B-8C05-DF09D206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07" y="4175393"/>
            <a:ext cx="2752929" cy="18283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9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98583" y="920621"/>
            <a:ext cx="102584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การออกแบบทางวิศวกรรม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Engineering Design)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เป็นการออกแบบเพื่อการผลิตผลิตภัณฑ์ชนิดต่าง ๆ เช่นเดียวกับการออกแบบผลิตภัณฑ์ ซึ่งมีความเกี่ยวข้องกัน ต้องใช้ความรู้ความสามารถและเทคโนโลยีในการผลิตสูง ผู้ออกแบบคือ วิศวกร ซึ่งจะรับผิดชอบในเรื่องของประโยชน์ใช้สอย ความปลอดภัยและ กรรมวิธีในการผลิต บางอย่างต้องทำงานร่วมกันกับนักออกแบบสาขาต่าง ๆ ด้วย งานออกแบบประเภทนี้ได้แก่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3314" name="Picture 2" descr="The Engineering Design Process: A Taco Party - YouTube">
            <a:extLst>
              <a:ext uri="{FF2B5EF4-FFF2-40B4-BE49-F238E27FC236}">
                <a16:creationId xmlns:a16="http://schemas.microsoft.com/office/drawing/2014/main" id="{EC07FAC8-8669-4C61-985E-FF8EEEEC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1" y="2946321"/>
            <a:ext cx="6533002" cy="34765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1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98583" y="920621"/>
            <a:ext cx="102584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งานออกแบบเครื่องใช้ไฟฟ้า                          - งานออกแบบเครื่องยนต์</a:t>
            </a: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 algn="thaiDist">
              <a:buFontTx/>
              <a:buChar char="-"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งานออกแบบเครื่องจักรกล                           - งานออกแบบเครื่องมือสื่อสาร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4338" name="Picture 2" descr="อิสระ จะไร้ค่า หาไร้ซึ่งความกล้า และฝัน: 05/21/08">
            <a:extLst>
              <a:ext uri="{FF2B5EF4-FFF2-40B4-BE49-F238E27FC236}">
                <a16:creationId xmlns:a16="http://schemas.microsoft.com/office/drawing/2014/main" id="{9F8C6E75-340D-4581-ACB3-6461100E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7" y="1663547"/>
            <a:ext cx="2511845" cy="20651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ธนกิตติ์: การออกแบบ">
            <a:extLst>
              <a:ext uri="{FF2B5EF4-FFF2-40B4-BE49-F238E27FC236}">
                <a16:creationId xmlns:a16="http://schemas.microsoft.com/office/drawing/2014/main" id="{56BA75B4-E53D-48DD-AA37-B43C5646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1663547"/>
            <a:ext cx="3173369" cy="20651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ออกแบบเครื่องจักรกล (Machine Design)">
            <a:extLst>
              <a:ext uri="{FF2B5EF4-FFF2-40B4-BE49-F238E27FC236}">
                <a16:creationId xmlns:a16="http://schemas.microsoft.com/office/drawing/2014/main" id="{62D64CD6-363A-4E0F-ADAE-179A0BEC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1" y="4471577"/>
            <a:ext cx="2553961" cy="18799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เผยภาพสิทธิบัตร Z-Fold มือถือจอพับได้รุ่นใหม่จาก Samsung พบได้ 3 ทบ มี 3  หน้าจอในเครื่องเดียว ลุ้นเปิดตัวในอนาคต :: Thaimobilecenter.com">
            <a:extLst>
              <a:ext uri="{FF2B5EF4-FFF2-40B4-BE49-F238E27FC236}">
                <a16:creationId xmlns:a16="http://schemas.microsoft.com/office/drawing/2014/main" id="{4991DBE8-DADE-4F9E-81D4-60A8A766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4471577"/>
            <a:ext cx="3173369" cy="17956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2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การออกแบบ  หมายถึง การถ่ายทอดรูปแบบจากความคิดออกมาเป็นผลงานที่ผู้อื่นสามารถมองเห็น รับรู้ หรือสัมผัสได้  เพื่อให้มีความเข้าใจในผลงานร่วมกัน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design)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9218" name="Picture 2" descr="ง30231 ออกแบบผลิตภัณฑ์">
            <a:extLst>
              <a:ext uri="{FF2B5EF4-FFF2-40B4-BE49-F238E27FC236}">
                <a16:creationId xmlns:a16="http://schemas.microsoft.com/office/drawing/2014/main" id="{757B69C8-9D68-4831-B56A-7BFF204A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6" y="3089772"/>
            <a:ext cx="6163938" cy="21873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5.การออกแบบ - srp30867">
            <a:extLst>
              <a:ext uri="{FF2B5EF4-FFF2-40B4-BE49-F238E27FC236}">
                <a16:creationId xmlns:a16="http://schemas.microsoft.com/office/drawing/2014/main" id="{C3ED5959-9CFD-4331-ACF7-A864FD5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089771"/>
            <a:ext cx="3048000" cy="218730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98583" y="92062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งานออกแบบอุปกรณ์อิเล็กทรอนิกส์ต่าง ๆ</a:t>
            </a:r>
          </a:p>
        </p:txBody>
      </p:sp>
      <p:pic>
        <p:nvPicPr>
          <p:cNvPr id="15362" name="Picture 2" descr="Portfolio">
            <a:extLst>
              <a:ext uri="{FF2B5EF4-FFF2-40B4-BE49-F238E27FC236}">
                <a16:creationId xmlns:a16="http://schemas.microsoft.com/office/drawing/2014/main" id="{A76C5E3A-1754-43C7-933D-A55B29B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4" y="1690401"/>
            <a:ext cx="4406746" cy="34771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4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4" y="836348"/>
            <a:ext cx="10258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การออกแบบตกแต่ง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Decorative Design)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เป็นการออกแบบเพื่อการตกแต่งสิ่งต่าง ๆให้สวยงามและเหมาะสมกับประโยชน์ใช้สอยมากขึ้น นักออกแบบเรียกว่า มัณฑนากร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Decorator)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ซึ่งมักทำงานร่วมกับสถาปนิก งานออกแบบประเภทนี้ ได้แก่</a:t>
            </a:r>
          </a:p>
        </p:txBody>
      </p:sp>
      <p:pic>
        <p:nvPicPr>
          <p:cNvPr id="17410" name="Picture 2" descr="Decorative Floral Design Art Royalty-Free Stock Image - Storyblocks">
            <a:extLst>
              <a:ext uri="{FF2B5EF4-FFF2-40B4-BE49-F238E27FC236}">
                <a16:creationId xmlns:a16="http://schemas.microsoft.com/office/drawing/2014/main" id="{9B4EA07A-3AFA-483C-9B15-0F28565A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1" y="2455340"/>
            <a:ext cx="5710442" cy="33348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4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4" y="836348"/>
            <a:ext cx="10258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งานตกแต่งภายใน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Interior Design)              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งานตกแต่งภายนอก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Exterior Design)</a:t>
            </a: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งานจัดสวนและบริเวณ (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Landscape Design)    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งานตกแต่งมุมแสดงสินค้า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Display)</a:t>
            </a:r>
          </a:p>
        </p:txBody>
      </p:sp>
      <p:pic>
        <p:nvPicPr>
          <p:cNvPr id="18434" name="Picture 2" descr="รับออกแบบภายใน รับทำงานแบบภายใน ตกแต่งภายใน interior">
            <a:extLst>
              <a:ext uri="{FF2B5EF4-FFF2-40B4-BE49-F238E27FC236}">
                <a16:creationId xmlns:a16="http://schemas.microsoft.com/office/drawing/2014/main" id="{727F2887-0EFC-428F-9F8D-DAF5A490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6" y="1487276"/>
            <a:ext cx="3090846" cy="17737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บ้านทรงกล่องออกแบบอย่างทันสมัย ตกแต่งภายนอกด้วยไม้ ภายในแบบเรียบง่าย -  NaiBann.com">
            <a:extLst>
              <a:ext uri="{FF2B5EF4-FFF2-40B4-BE49-F238E27FC236}">
                <a16:creationId xmlns:a16="http://schemas.microsoft.com/office/drawing/2014/main" id="{3B401E78-3C43-4A87-8DDC-D530A6A2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64" y="1487275"/>
            <a:ext cx="3153275" cy="17737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รับออกแบบ ตกแต่ง จัดสวน ปรับปรุงภูมิทัศน์ | ครูบ้านนอกดอทคอม">
            <a:extLst>
              <a:ext uri="{FF2B5EF4-FFF2-40B4-BE49-F238E27FC236}">
                <a16:creationId xmlns:a16="http://schemas.microsoft.com/office/drawing/2014/main" id="{ABA62C3B-6BCD-454D-9BCF-7D6FA7E6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7" y="4048700"/>
            <a:ext cx="3090846" cy="19729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5 ทริคง่ายๆ วิธีเลือกใช้ Display โชว์สินค้าให้สะดุดตาโดนใจ - Ideogram  Design Blog">
            <a:extLst>
              <a:ext uri="{FF2B5EF4-FFF2-40B4-BE49-F238E27FC236}">
                <a16:creationId xmlns:a16="http://schemas.microsoft.com/office/drawing/2014/main" id="{3DEDA535-262F-477E-82D3-57343D6D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06" y="4048701"/>
            <a:ext cx="3156633" cy="19729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6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98583" y="836348"/>
            <a:ext cx="102584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การจัดนิทรรศการ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Exhibition)                         -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การจัดบอร์ด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การตกแต่งบนผิวหน้าของสิ่งต่าง ๆ</a:t>
            </a:r>
          </a:p>
        </p:txBody>
      </p:sp>
      <p:pic>
        <p:nvPicPr>
          <p:cNvPr id="19458" name="Picture 2" descr="HELLO Circus Art Exhibition นิทรรศการศิลปะธีมละครสัตว์สุดน่ารัก!">
            <a:extLst>
              <a:ext uri="{FF2B5EF4-FFF2-40B4-BE49-F238E27FC236}">
                <a16:creationId xmlns:a16="http://schemas.microsoft.com/office/drawing/2014/main" id="{D1C31614-84D9-4A58-A653-19896EC1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2" y="1618538"/>
            <a:ext cx="3227944" cy="21161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OST ชุดจัดบอร์ดวันลอยกระทง ET-712 (13 ชิ้น/ชุด) | ShopAt24.com">
            <a:extLst>
              <a:ext uri="{FF2B5EF4-FFF2-40B4-BE49-F238E27FC236}">
                <a16:creationId xmlns:a16="http://schemas.microsoft.com/office/drawing/2014/main" id="{1167384F-8A52-41DB-BD56-E6B0213A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27" y="1541604"/>
            <a:ext cx="3891511" cy="22700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หน่วยการเรียนรู้ที่3การออกแบบและเทคโนโลยี">
            <a:extLst>
              <a:ext uri="{FF2B5EF4-FFF2-40B4-BE49-F238E27FC236}">
                <a16:creationId xmlns:a16="http://schemas.microsoft.com/office/drawing/2014/main" id="{5A27CCDB-819F-4B42-A3E1-85EF6960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2" y="4378532"/>
            <a:ext cx="3227945" cy="21435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76549" y="891432"/>
            <a:ext cx="10258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การออกแบบสิ่งพิมพ์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Graphic Design)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เป็นการออกแบบเพื่อทางผลิตงานสิ่งพิมพ์ชนิดต่าง ๆ ได้แก่ หนังสือ หนังสือพิมพ์ โปสเตอร์ นามบัตร บัตรต่าง ๆ งานพิมพ์ลวดลายผ้างานพิมพ์ภาพลงบนสิ่งของเครื่องใช้ต่าง ๆ งานออกแบบรูปสัญลักษณ์   เครื่องหมายการค้า ฯลฯ</a:t>
            </a:r>
          </a:p>
        </p:txBody>
      </p:sp>
      <p:pic>
        <p:nvPicPr>
          <p:cNvPr id="16386" name="Picture 2" descr="ความลับที่คนอ่านหนังสือเท่านั้นจะรู้">
            <a:extLst>
              <a:ext uri="{FF2B5EF4-FFF2-40B4-BE49-F238E27FC236}">
                <a16:creationId xmlns:a16="http://schemas.microsoft.com/office/drawing/2014/main" id="{3B34791E-B261-4580-BAC0-BB947420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1" y="2728295"/>
            <a:ext cx="2178461" cy="28230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โปสเตอร์การรับรู้ไวรัส Covid-19 Corona เทมเพลต | PosterMyWall">
            <a:extLst>
              <a:ext uri="{FF2B5EF4-FFF2-40B4-BE49-F238E27FC236}">
                <a16:creationId xmlns:a16="http://schemas.microsoft.com/office/drawing/2014/main" id="{41C6EDF6-2E42-4B32-AA9C-4B3FC230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80" y="2728295"/>
            <a:ext cx="2178461" cy="28710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ไอเดียการ์ด ร้านที่ให้บริการ พิมพ์การ์ดแต่งงาน, พิมพ์นามบัตร,  พิมพ์โปสการ์ด, พิมพ์โปสเตอร์, ซองใส่การ์ด, เครื่องนาฬิกา, กล่องรับซอง,  สติ๊กเกอร์ฉลากสินค้า,โลโก้, งานสกรีนทุกรูปแบบ">
            <a:extLst>
              <a:ext uri="{FF2B5EF4-FFF2-40B4-BE49-F238E27FC236}">
                <a16:creationId xmlns:a16="http://schemas.microsoft.com/office/drawing/2014/main" id="{A3F95750-8E2D-464B-8779-0ABDB9C4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9" y="2728295"/>
            <a:ext cx="2178461" cy="28710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รับรองคุณภาพบริภัณฑ์">
            <a:extLst>
              <a:ext uri="{FF2B5EF4-FFF2-40B4-BE49-F238E27FC236}">
                <a16:creationId xmlns:a16="http://schemas.microsoft.com/office/drawing/2014/main" id="{BE73D05D-284F-4F12-B4C4-CE2AA66D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58" y="32113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66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3" y="1618546"/>
            <a:ext cx="102584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สำหรับทุกธุรกิจแล้ว “การสื่อสาร” ถือเป็นสิ่งสำคัญที่อยู่ในแทบทุกขั้นทุกตอนของช่วงเวลา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 แต่ปัญหาและคำถามที่มักจะเกิดขึ้นกับหลายคนก็คือ จะทำอย่างไรให้การสื่อสารนั้นมีประสิทธิภาพอย่างที่ใจคิด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ในการสื่อสารหาก “เนื้อหา” คือพระราชา “การออกแบบที่ดี” ก็น่าจะเปรียบได้กับนกพิราบสื่อข่าวตัวเก่งที่ทำงานได้อย่างสมบูรณ์ เพราะสามารถส่งสารที่ต้องการให้ไปถึงมือผู้รับได้อย่างไม่ผิดเพี้ยนยสื่อสารการตลาดได้อย่างมีประสิทธิภาพ และสามารถนำไปประยุกต์ใช้กับงานสื่อสารชิ้นต่อไปของธุรกิจได้ทันที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A1FCA204-788B-41E7-B4D3-A24274E7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หลักการออกแบบกับงานธุรกิจ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14362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3" y="1618546"/>
            <a:ext cx="102584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ปัจจุบัน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ธุรกิจในยุคดิจิทัลไม่ใช่เรื่องง่ายแต่ก็ใช่ว่าจะยากเกินความสามารถของ นักการตลาดในยุคดิจิทัล การวางกลยุทธ์การตลาดเป็นสิ่งสำคัญ ทำอย่างจึงจะมัดใจผู้บริโภคให้ได้มากที่สุดโดยใช้เทคโนโลยี นวัตกรรม สื่อสังคมออนไลน์ที่ล้ำสมัย เป็นตัวช่วยทรงประสิทธิภาพในการออกแบบสินค้าและบริการให้เกินความพึงพอใจกับผู้บริโภคได้มากที่สุด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A1FCA204-788B-41E7-B4D3-A24274E7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การออกแบบกับงานธุรกิจ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457755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12583" y="1056571"/>
            <a:ext cx="10258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ทำให้เป็นระเบียบ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สำหรับคนที่ไม่ใช่นักออกแบบ อาจจะคิดว่านักออกแบบนั้นคือมนุษย์ที่พร้อมและพยายามจะแหกกฎ อยู่นอกเกณฑ์อยู่ตลอดเวลา แต่ในความเป็นจริงแล้วมันเป็นตรงกันข้ามการออกแบบสื่อสารนั้น มีเป้าหมายเพื่อทำให้คนที่รับสาร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audience)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เข้าใจง่ายดังนั้นการออกแบบที่ดีส่วนใหญ่จึงมักจะออกมาเรียบร้อย เป็นระเบียบ เพื่อให้สมองของผู้รับสารใช้พลังงานในการตีความให้น้อยที่สุด เทคนิคการออกแบบที่จะทำให้งานออกมาดูเป็นระเบียบนั้นสามารถทำได้หลายอย่าง เช่น</a:t>
            </a:r>
          </a:p>
        </p:txBody>
      </p:sp>
    </p:spTree>
    <p:extLst>
      <p:ext uri="{BB962C8B-B14F-4D97-AF65-F5344CB8AC3E}">
        <p14:creationId xmlns:p14="http://schemas.microsoft.com/office/powerpoint/2010/main" val="402697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85777" y="112390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ให้ความสำคัญกับการจัดเรียง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Alignment)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C602A-8E1B-4B62-815E-6ED27C29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2" y="2028825"/>
            <a:ext cx="6096000" cy="341288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CA3D9-C48D-4F9C-A3A9-2AE18334D200}"/>
              </a:ext>
            </a:extLst>
          </p:cNvPr>
          <p:cNvSpPr txBox="1"/>
          <p:nvPr/>
        </p:nvSpPr>
        <p:spPr>
          <a:xfrm>
            <a:off x="926908" y="1924050"/>
            <a:ext cx="35688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ถ้าหากผู้รับสารต้องอ่านหนังสือที่จัดวางตัวหนังสือซ้ายที ขวาที หรือดีไม่ดี ไม่มีรูปแบบการจัดวางเลย อาจสับสนและดูน่าปวดหัว ดังนั้นการจัดจึงมีความสำคัญมากเพราะเป็นสิ่งที่ช่วยทำให้ข้อมูลเป็นระเบียบ กวาดสายตาเพื่อรับสารได้ง่าย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3383108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85777" y="112390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การจัดกลุ่มความใกล้ชิด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Proximity)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A3D9-C48D-4F9C-A3A9-2AE18334D200}"/>
              </a:ext>
            </a:extLst>
          </p:cNvPr>
          <p:cNvSpPr txBox="1"/>
          <p:nvPr/>
        </p:nvSpPr>
        <p:spPr>
          <a:xfrm>
            <a:off x="926908" y="1924050"/>
            <a:ext cx="35688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การจัดกลุ่มข้อมูลที่มีความหมาย หรือเรื่องที่ใกล้เคียงกันเอาไว้ด้วยกัน เป็นการช่วยผู้รับสารในการจัดกลุ่มข้อมูลก่อนเบื้องต้น เพื่อที่ผู้รับสารจะได้ไม่ต้องไปตีความเนื้อหาทุกอย่างด้วยตนเอง</a:t>
            </a:r>
          </a:p>
        </p:txBody>
      </p:sp>
      <p:pic>
        <p:nvPicPr>
          <p:cNvPr id="1026" name="Picture 2" descr="การออกแบบนามบัตร">
            <a:extLst>
              <a:ext uri="{FF2B5EF4-FFF2-40B4-BE49-F238E27FC236}">
                <a16:creationId xmlns:a16="http://schemas.microsoft.com/office/drawing/2014/main" id="{7B15CA22-C03E-436A-B7E5-5E415277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130964"/>
            <a:ext cx="6153152" cy="32697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4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เป็นการวางแผนการการทำงาน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งานออกแบบจะช่วยให้การทำงานเป็นไปตามขั้นตอน อย่างเหมาะสม และประหยัดเวลา ดังนั้นอาจถือว่าการออกแบบ คือ การวางแผนการทำงานก็ได้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เป็นการนำเสนอผลงาน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ผลงานออกแบบจะช่วยให้ผู้เกี่ยวข้องมีความเข้าใจตรงกันอย่างชัดเจน  ดังนั้น ความสำคัญในด้านนี้ คือ เป็นสื่อความหมายเพื่อความเข้าใจระหว่างกัน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เป็นสิ่งที่อธิบายรายละเอียดเกี่ยวกับงาน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งานบางประเภทอาจมีรายละเอียดมากมายซับซ้อน ผลงานออกแบบจะช่วยให้ผู้เกี่ยวข้อง และผู้พบเห็นมีความเข้าใจที่ชัดเจนขึ้นหรืออาจกล่าวได้ว่า ผลงานออกแบบ คือ ตัวแทนความคิดของ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ผู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ออกแบบได้ทั้งหมด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แบบ จะมีความสำคัญอย่างที่สุด ในกรณีที่ นักออกแบบกับผู้สร้างงานหรือผู้ผลิต เป็นคนละคนกัน เช่น สถาปนิกกับช่างก่อสร้าง  นักออกแบบกับผู้ผลิตในโรงงานหรือถ้าจะเปรียบไปแล้ว นักออกแบบก็เหมือนกับคนเขียนบทละครนั่นเอง แบบ เป็นผลงานจากการออกแบบ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เป็นสิ่งที่เกิดจากความคิดสร้างสรรค์และฝีมือของนักออกแบบ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ความสำคัญของการออกแบบ </a:t>
            </a:r>
          </a:p>
        </p:txBody>
      </p:sp>
    </p:spTree>
    <p:extLst>
      <p:ext uri="{BB962C8B-B14F-4D97-AF65-F5344CB8AC3E}">
        <p14:creationId xmlns:p14="http://schemas.microsoft.com/office/powerpoint/2010/main" val="4291926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12583" y="1056571"/>
            <a:ext cx="10258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2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ซ้ำ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 “ระบบ” การใช้ออกแบบขึ้นมา เพื่อจุดประสงค์หลัก 2 ข้อ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9B6F0-00A7-4B17-90B5-9D05E69D1E7A}"/>
              </a:ext>
            </a:extLst>
          </p:cNvPr>
          <p:cNvSpPr txBox="1"/>
          <p:nvPr/>
        </p:nvSpPr>
        <p:spPr>
          <a:xfrm>
            <a:off x="966787" y="2185899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2.1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สร้างการรับรู้ในเรื่องของแบรนด์ ตอกย้ำสื่อสารเรื่องเดิมซ้ำ ๆ ให้คนจำแบรนด์ได้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การออกแบบโลโก้และเลือกใช้สีที่มีเอกลักษณ์ของเป๊ปซี่และโค้ก">
            <a:extLst>
              <a:ext uri="{FF2B5EF4-FFF2-40B4-BE49-F238E27FC236}">
                <a16:creationId xmlns:a16="http://schemas.microsoft.com/office/drawing/2014/main" id="{B666320E-A8FD-42C2-A41A-91055906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95" y="3003819"/>
            <a:ext cx="4848223" cy="24241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87DA1-B820-4F88-8119-A712027ABF94}"/>
              </a:ext>
            </a:extLst>
          </p:cNvPr>
          <p:cNvSpPr txBox="1"/>
          <p:nvPr/>
        </p:nvSpPr>
        <p:spPr>
          <a:xfrm>
            <a:off x="1282891" y="2803813"/>
            <a:ext cx="42416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ถ้าคุณกำลังจะซื้อโค้ก คุณเอื้อมไปหยิบเจ้ากระป๋องสีแดงโดยอัตโนมัติตามความทรงจำที่ฝังแน่นที่ว่า “กระป๋องแดง” = “โค้ก” แต่จะเกิดอะไรขึ้น ถ้า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จู่ๆ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โค้กเปลี่ยนดีไซน์กระป๋องไปใช้สีคู่แข่งอย่าง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เป๊บ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ซี่? ไม่ต้องคิดเลยว่าการทำเช่นนี้ จะทำให้โค้กเสียรายได้ไปให้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เป๊บ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ซี่วันละเป็นล้านบาท</a:t>
            </a:r>
          </a:p>
        </p:txBody>
      </p:sp>
    </p:spTree>
    <p:extLst>
      <p:ext uri="{BB962C8B-B14F-4D97-AF65-F5344CB8AC3E}">
        <p14:creationId xmlns:p14="http://schemas.microsoft.com/office/powerpoint/2010/main" val="18838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85777" y="112390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2.2 ทำให้ผู้รับสารใช้ความจำ แทนที่จะต้องมองหาและตีความใหม่ทุกครั้ง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A3D9-C48D-4F9C-A3A9-2AE18334D200}"/>
              </a:ext>
            </a:extLst>
          </p:cNvPr>
          <p:cNvSpPr txBox="1"/>
          <p:nvPr/>
        </p:nvSpPr>
        <p:spPr>
          <a:xfrm>
            <a:off x="926908" y="1924050"/>
            <a:ext cx="35688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คุณจะรู้สึกเบื่อไหม ที่ทุกครั้งที่เข้าแอป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เฟซ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บุ๊ค แล้วพบว่าเมนูต่างๆ นั้นเหมือนเดิมทุกครั้ง? คุณน่าจะรู้สึกขอบคุณมากกว่าที่วันนี้พี่มาร์คไม่เปลี่ยนตำแหน่งของเมนูที่คุณคุ้นเคย แล้วลองเอาเมนูอื่นมาใส่แทนที่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282715-2F2E-4E33-B7E3-3EF64CC7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21" y="1819275"/>
            <a:ext cx="4069367" cy="4933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2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12583" y="1056571"/>
            <a:ext cx="99030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ในเรื่องของการออกแบบการสื่อสารและการออกแบบเพื่อการใช้งาน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ซ้ำถือเป็นสิ่งที่แยกระหว่างงานที่ดี กับงานที่ไม่ดีออกจากกันได้เลยทีเดียว การเปลี่ยนเพื่อทำให้ดีขึ้นนั้นเป็นเรื่องดี แต่ก็ควรจะต้องนึกถึงความคาดหวังของคน และเวลาที่ลูกค้าจะต้องเสียไปกับการเรียนรู้วิธีใช้งานใหม่ที่เกิดจากการเปลี่ยนแปลงด้วยว่าคุ้มกันหรือเปล่า</a:t>
            </a:r>
          </a:p>
        </p:txBody>
      </p:sp>
    </p:spTree>
    <p:extLst>
      <p:ext uri="{BB962C8B-B14F-4D97-AF65-F5344CB8AC3E}">
        <p14:creationId xmlns:p14="http://schemas.microsoft.com/office/powerpoint/2010/main" val="217840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12583" y="1056571"/>
            <a:ext cx="10258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รู้จักเรียกร้องความสนใจ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การเรียกร้องให้เกิดความสนใจในงานออกแบบนั้นมีจุดประสงค์อะไรบางอย่างอยู่เสมอ</a:t>
            </a:r>
          </a:p>
          <a:p>
            <a:pPr algn="thaiDi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“</a:t>
            </a:r>
            <a:r>
              <a:rPr lang="th-TH" sz="3200" b="1" i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เรียกร้องเพื่อให้คนสะดุด หยุด แล้วหันมามอง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”</a:t>
            </a:r>
            <a:endParaRPr lang="th-TH" sz="3200" b="1" i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i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“</a:t>
            </a:r>
            <a:r>
              <a:rPr lang="th-TH" sz="3200" b="1" i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เรียกร้องเพื่อให้คนโฟกัสไปยังสิ่งที่เราอยากให้เขาสนใจ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”</a:t>
            </a:r>
            <a:endParaRPr lang="th-TH" sz="3200" b="1" i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i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“</a:t>
            </a:r>
            <a:r>
              <a:rPr lang="th-TH" sz="3200" b="1" i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เรียกร้องเพื่อให้คนตัดสินใจซื้อสินค้าจากเรา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” 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การเรียกร้องความสนใจมีหลักการออกแบบง่ายๆ เช่น</a:t>
            </a:r>
          </a:p>
        </p:txBody>
      </p:sp>
    </p:spTree>
    <p:extLst>
      <p:ext uri="{BB962C8B-B14F-4D97-AF65-F5344CB8AC3E}">
        <p14:creationId xmlns:p14="http://schemas.microsoft.com/office/powerpoint/2010/main" val="988893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85777" y="112390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2.2 ทำให้ผู้รับสารใช้ความจำ แทนที่จะต้องมองหาและตีความใหม่ทุกครั้ง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A3D9-C48D-4F9C-A3A9-2AE18334D200}"/>
              </a:ext>
            </a:extLst>
          </p:cNvPr>
          <p:cNvSpPr txBox="1"/>
          <p:nvPr/>
        </p:nvSpPr>
        <p:spPr>
          <a:xfrm>
            <a:off x="926908" y="1924050"/>
            <a:ext cx="35688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คุณจะรู้สึกเบื่อไหม ที่ทุกครั้งที่เข้าแอป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เฟซ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บุ๊ค แล้วพบว่าเมนูต่างๆ นั้นเหมือนเดิมทุกครั้ง? คุณน่าจะรู้สึกขอบคุณมากกว่าที่วันนี้พี่มาร์คไม่เปลี่ยนตำแหน่งของเมนูที่คุณคุ้นเคย แล้วลองเอาเมนูอื่นมาใส่แทนที่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282715-2F2E-4E33-B7E3-3EF64CC7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21" y="1819275"/>
            <a:ext cx="4069367" cy="4933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10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85777" y="112390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การใช้ความแตกต่างอย่างเห็นได้ชัดกับสิ่งที่ต้องการเน้น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Contrast)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A3D9-C48D-4F9C-A3A9-2AE18334D200}"/>
              </a:ext>
            </a:extLst>
          </p:cNvPr>
          <p:cNvSpPr txBox="1"/>
          <p:nvPr/>
        </p:nvSpPr>
        <p:spPr>
          <a:xfrm>
            <a:off x="1041208" y="1708676"/>
            <a:ext cx="9817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สามารถทำได้โดยการออกแบบสิ่งที่ต้องการเน้นให้เด่น แล้วทำให้แตกต่างจากสิ่งอื่นๆ ไม่ว่าจะเป็นขนาด สี หรือตำแหน่ง</a:t>
            </a:r>
          </a:p>
        </p:txBody>
      </p:sp>
      <p:pic>
        <p:nvPicPr>
          <p:cNvPr id="4098" name="Picture 2" descr="การออกแบบเว็บไซต์ของ lyft">
            <a:extLst>
              <a:ext uri="{FF2B5EF4-FFF2-40B4-BE49-F238E27FC236}">
                <a16:creationId xmlns:a16="http://schemas.microsoft.com/office/drawing/2014/main" id="{0D7EB7E8-E32B-45D3-A1BB-1C8769BB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19" y="2402321"/>
            <a:ext cx="6557962" cy="343524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64635-DEE1-482E-B6E9-66C06571E6FD}"/>
              </a:ext>
            </a:extLst>
          </p:cNvPr>
          <p:cNvSpPr txBox="1"/>
          <p:nvPr/>
        </p:nvSpPr>
        <p:spPr>
          <a:xfrm>
            <a:off x="800100" y="5961391"/>
            <a:ext cx="10058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ตัวอย่างหน้า </a:t>
            </a:r>
            <a:r>
              <a:rPr lang="en-US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Landing Page </a:t>
            </a:r>
            <a:r>
              <a:rPr lang="th-TH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ของเว็บไซต์ </a:t>
            </a:r>
            <a:r>
              <a:rPr lang="en-US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Lyft.com </a:t>
            </a:r>
            <a:r>
              <a:rPr lang="th-TH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ที่เน้น </a:t>
            </a:r>
            <a:r>
              <a:rPr lang="en-US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Headline </a:t>
            </a:r>
            <a:r>
              <a:rPr lang="th-TH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โดยทำให้มีขนาดใหญ่ และเลือกใช้รูปรถสีแดงบนพื้นสีฟ้า</a:t>
            </a:r>
          </a:p>
        </p:txBody>
      </p:sp>
    </p:spTree>
    <p:extLst>
      <p:ext uri="{BB962C8B-B14F-4D97-AF65-F5344CB8AC3E}">
        <p14:creationId xmlns:p14="http://schemas.microsoft.com/office/powerpoint/2010/main" val="24538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485777" y="1123901"/>
            <a:ext cx="1025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การชี้นำด้วยภาพ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 Cue)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A3D9-C48D-4F9C-A3A9-2AE18334D200}"/>
              </a:ext>
            </a:extLst>
          </p:cNvPr>
          <p:cNvSpPr txBox="1"/>
          <p:nvPr/>
        </p:nvSpPr>
        <p:spPr>
          <a:xfrm>
            <a:off x="1041208" y="1708676"/>
            <a:ext cx="98172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การชี้นำด้วยภาพ ถือเป็นสิ่งที่ช่วยให้สิ่งที่ต้องการจะเน้น ได้รับความสนใจมากยิ่งขึ้น ซึ่งวิธีการสามารถทำได้หลากหลาย ไม่ว่าจะเป็นการชี้ด้วยลูกศรตรงๆ หรือชี้นำแบบอ้อมๆ เช่น การใช้รูปคนที่มองไปทางนั้น เป็นต้น</a:t>
            </a: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64635-DEE1-482E-B6E9-66C06571E6FD}"/>
              </a:ext>
            </a:extLst>
          </p:cNvPr>
          <p:cNvSpPr txBox="1"/>
          <p:nvPr/>
        </p:nvSpPr>
        <p:spPr>
          <a:xfrm>
            <a:off x="800100" y="5961391"/>
            <a:ext cx="10058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en-US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การใช้รูปคนหันไปมองเพื่อให้คนดูโฟกัสที่เนื้อหาตรงกลางเว็บไซต์ </a:t>
            </a:r>
            <a:r>
              <a:rPr lang="en-US" sz="24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Asana.com</a:t>
            </a:r>
            <a:endParaRPr lang="th-TH" sz="24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BB0A296-755F-4CA4-B7F8-B9C25288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26595"/>
            <a:ext cx="6448426" cy="309322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12583" y="1056571"/>
            <a:ext cx="99030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ในเรื่องของการออกแบบการสื่อสารและการออกแบบเพื่อการใช้งาน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ซ้ำถือเป็นสิ่งที่แยกระหว่างงานที่ดี กับงานที่ไม่ดีออกจากกันได้เลยทีเดียว การเปลี่ยนเพื่อทำให้ดีขึ้นนั้นเป็นเรื่องดี แต่ก็ควรจะต้องนึกถึงความคาดหวังของคน และเวลาที่ลูกค้าจะต้องเสียไปกับการเรียนรู้วิธีใช้งานใหม่ที่เกิดจากการเปลี่ยนแปลงด้วยว่าคุ้มกันหรือเปล่า</a:t>
            </a:r>
          </a:p>
        </p:txBody>
      </p:sp>
    </p:spTree>
    <p:extLst>
      <p:ext uri="{BB962C8B-B14F-4D97-AF65-F5344CB8AC3E}">
        <p14:creationId xmlns:p14="http://schemas.microsoft.com/office/powerpoint/2010/main" val="1098186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584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ในแง่ของการวางแผนการการทำงาน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งานออกแบบจะช่วยให้การทำงานเป็นไปตามขั้นตอน อย่างเหมาะสม และประหยัดเวลา ดังนั้นอาจถือว่าการออกแบบ คือ การวางแผนการทำงานก็ได้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ในแง่ของการนำเสนอผลงาน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ผลงานออกแบบจะช่วยให้ผู้เกี่ยวข้องมีความเข้าใจตรงกันอย่างชัดเจน  ดังนั้น ความสำคัญในด้านนี้ คือ เป็นสื่อความหมายเพื่อความเข้าใจระหว่างกัน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ลักษณะของงานออกแบบ</a:t>
            </a:r>
          </a:p>
        </p:txBody>
      </p:sp>
    </p:spTree>
    <p:extLst>
      <p:ext uri="{BB962C8B-B14F-4D97-AF65-F5344CB8AC3E}">
        <p14:creationId xmlns:p14="http://schemas.microsoft.com/office/powerpoint/2010/main" val="310982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584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เป็นสิ่งที่อธิบายรายละเอียดเกี่ยวกับงาน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งานบางประเภทอาจมีรายละเอียดมากมายซับซ้อน ผลงานออกแบบจะช่วยให้ผู้เกี่ยวข้อง และผู้พบเห็นมีความเข้าใจที่ชัดเจนขึ้นหรืออาจกล่าวได้ว่า ผลงานออกแบบ คือ ตัวแทนความคิดของ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ผู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ออกแบบได้ทั้งหมด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แบบ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จะมีความสำคัญอย่างที่สุด ในกรณีที่ นักออกแบบกับผู้สร้างงานหรือผู้ผลิต เป็นคนละคนกัน เช่น สถาปนิกกับช่างก่อสร้าง  นักออกแบบกับผู้ผลิตในโรงงานหรือถ้าจะเปรียบไปแล้ว นักออกแบบก็เหมือนกับคนเขียนบทละครนั่นเอง แบบ เป็นผลงานจากการออกแบบ เป็นสิ่งที่เกิดจากความคิดสร้างสรรค์และฝีมือของ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ลักษณะของงานออกแบบ</a:t>
            </a:r>
          </a:p>
        </p:txBody>
      </p:sp>
    </p:spTree>
    <p:extLst>
      <p:ext uri="{BB962C8B-B14F-4D97-AF65-F5344CB8AC3E}">
        <p14:creationId xmlns:p14="http://schemas.microsoft.com/office/powerpoint/2010/main" val="194157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58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เป็นภาพวาดลายเส้น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Drawing)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ภาพระบายสี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Painting)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ภาพถ่าย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Pictures)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หรือแบบร่าง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Sketch)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แบบที่มีรายละเอียด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Draft)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แบบก่อสร้าง ภาพพิมพ์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Printing)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ฯลฯ ภาพต่าง ๆ ใช้แสดงรูปลักษณะของงาน หรือแสดงรายละเอียดต่าง ๆเกี่ยวกับงาน ที่เป็น 2 มิติ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ลักษณะของแบบ</a:t>
            </a:r>
          </a:p>
        </p:txBody>
      </p:sp>
      <p:pic>
        <p:nvPicPr>
          <p:cNvPr id="1030" name="Picture 6" descr="การวาดลายเส้น ( Drawing ) - Pinchanok48074">
            <a:extLst>
              <a:ext uri="{FF2B5EF4-FFF2-40B4-BE49-F238E27FC236}">
                <a16:creationId xmlns:a16="http://schemas.microsoft.com/office/drawing/2014/main" id="{DCE9649F-D04F-4384-B044-FCDDD592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24" y="3429000"/>
            <a:ext cx="2579595" cy="18766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 เทคนิคการพิมพ์ภาพเบื้องต้น - การสร้างสรรค์ผลงานทัศนศิลป์">
            <a:extLst>
              <a:ext uri="{FF2B5EF4-FFF2-40B4-BE49-F238E27FC236}">
                <a16:creationId xmlns:a16="http://schemas.microsoft.com/office/drawing/2014/main" id="{C78D4C95-D56D-4DC7-B6A9-BEBEA5F2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67" y="3381489"/>
            <a:ext cx="3048000" cy="19716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วาดภาพธรรมชาติน้ำตก (สีไม้) |How to draw Waterfall- step by step - YouTube">
            <a:extLst>
              <a:ext uri="{FF2B5EF4-FFF2-40B4-BE49-F238E27FC236}">
                <a16:creationId xmlns:a16="http://schemas.microsoft.com/office/drawing/2014/main" id="{67EA4291-100C-407E-822B-0CD712AE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03" y="3428999"/>
            <a:ext cx="2838680" cy="18766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5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584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เป็นแบบจำลอง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Model)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หรือของจริง เป็นแบบอีกประเภทหนึ่งที่ใช้แสดงรายละเอียดของงานได้ชัดเจนกว่าภาพต่าง ๆ เนื่องจากมีลักษณะเป็น 3 มิติ ทำให้สามารถเข้าใจในผลงานได้ดีกว่า นอกจากนี้ แบบจำลองบางประเภทยังใช้งานได้เหมือนของจริงอีกด้วยจึงสมารถใช้ในการทดลอง และทดสอบการทำงาน เพื่อหาข้อบกพร่องได้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ลักษณะของแบบ</a:t>
            </a:r>
          </a:p>
        </p:txBody>
      </p:sp>
      <p:pic>
        <p:nvPicPr>
          <p:cNvPr id="2050" name="Picture 2" descr="โมเดลบ้าน">
            <a:extLst>
              <a:ext uri="{FF2B5EF4-FFF2-40B4-BE49-F238E27FC236}">
                <a16:creationId xmlns:a16="http://schemas.microsoft.com/office/drawing/2014/main" id="{6FC69AFF-3063-4664-B0B1-FCFBD283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17" y="3924289"/>
            <a:ext cx="3900495" cy="219258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รับตัดโมส่งจารย์คิดงาน 🍑 Model Interior&amp;amp;Mass Model 🍈แบบจำลอง Furniture  🍒สมุดนินาน Pop-up">
            <a:extLst>
              <a:ext uri="{FF2B5EF4-FFF2-40B4-BE49-F238E27FC236}">
                <a16:creationId xmlns:a16="http://schemas.microsoft.com/office/drawing/2014/main" id="{02E1A11E-07E2-4CFF-AE88-9F5C454A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5" y="3924289"/>
            <a:ext cx="3767573" cy="219258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4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584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การออกแบบทางสถาปัตยกรรม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Architecture Design)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เป็นการออกแบบเพื่อการก่อสร้าง สิ่งก่อสร้างต่าง ๆ นักออกแบบสาขานี้ เรียกว่า สถาปนิก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Architect)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ซึ่งโดยทั่วไปจะต้องทำงานร่วมกับ วิศวกรและมัณฑนากร โดยสถาปนิก รับผิดชอบเกี่ยวกับประโยชน์ใช้สอยและความงามของสิ่งก่อสร้าง งานทางสถาปัตยกรรม ได้แก่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ประเภทของการออกแบบ</a:t>
            </a:r>
          </a:p>
        </p:txBody>
      </p:sp>
    </p:spTree>
    <p:extLst>
      <p:ext uri="{BB962C8B-B14F-4D97-AF65-F5344CB8AC3E}">
        <p14:creationId xmlns:p14="http://schemas.microsoft.com/office/powerpoint/2010/main" val="330945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31634" y="935499"/>
            <a:ext cx="102584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สถาปัตยกรรมทั่วไป เป็นการออกแบบสิ่งก่อสร้างทั่วไป เช่น 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อาคาร                              บ้านเรือน </a:t>
            </a: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ร้านค้า  			   โบสถ์   	   	          วิหาร</a:t>
            </a: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 descr="เผยลายแทงทุกอาคารเรียนใน ม.กรุงเทพ - มหาวิทยาลัยกรุงเทพ">
            <a:extLst>
              <a:ext uri="{FF2B5EF4-FFF2-40B4-BE49-F238E27FC236}">
                <a16:creationId xmlns:a16="http://schemas.microsoft.com/office/drawing/2014/main" id="{2316C1B5-EAE3-471E-8F25-809BF238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0" y="2034540"/>
            <a:ext cx="2177290" cy="13063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ปักพินในบอร์ด Thai Style Interior Design">
            <a:extLst>
              <a:ext uri="{FF2B5EF4-FFF2-40B4-BE49-F238E27FC236}">
                <a16:creationId xmlns:a16="http://schemas.microsoft.com/office/drawing/2014/main" id="{1760A4F6-AEF8-464A-B9C3-E1E48C80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6" y="2064961"/>
            <a:ext cx="2449830" cy="12759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การจัดร้านค้าให้สวยงาม การบริหารจัดการร้านค้าปลีก DBD กรมพัฒนาธุรกิจการค้า  กระทรวงพาณิชย์ - YouTube">
            <a:extLst>
              <a:ext uri="{FF2B5EF4-FFF2-40B4-BE49-F238E27FC236}">
                <a16:creationId xmlns:a16="http://schemas.microsoft.com/office/drawing/2014/main" id="{90757C94-7F49-410F-9AC3-D641FB18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5" y="4183861"/>
            <a:ext cx="2275840" cy="12801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พาไปชมโบสถ์คริสต์ที่สวยที่สุดในประเทศไทย - Bareo-Isyss รับออกแบบตกแต่งภายใน  ออกแบบภายใน ตกแต่งภายใน Interior design Thailand">
            <a:extLst>
              <a:ext uri="{FF2B5EF4-FFF2-40B4-BE49-F238E27FC236}">
                <a16:creationId xmlns:a16="http://schemas.microsoft.com/office/drawing/2014/main" id="{5C8B5362-8DD2-40BF-8AF5-0244F846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6" y="4183861"/>
            <a:ext cx="2399100" cy="12759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4D24A17-FE97-4786-A6E9-CC5114BA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68" y="4183861"/>
            <a:ext cx="2207082" cy="12759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9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955</TotalTime>
  <Words>2178</Words>
  <Application>Microsoft Office PowerPoint</Application>
  <PresentationFormat>Widescreen</PresentationFormat>
  <Paragraphs>106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SP SUAN DUSIT</vt:lpstr>
      <vt:lpstr>Trebuchet MS</vt:lpstr>
      <vt:lpstr>Wingdings</vt:lpstr>
      <vt:lpstr>Wingdings 2</vt:lpstr>
      <vt:lpstr>Opulent</vt:lpstr>
      <vt:lpstr>บทที่ 3 การออกแบบกับงานธุรกิจ                (Design and business)</vt:lpstr>
      <vt:lpstr>การออกแบบ (design)</vt:lpstr>
      <vt:lpstr>ความสำคัญของการออกแบบ </vt:lpstr>
      <vt:lpstr>ลักษณะของงานออกแบบ</vt:lpstr>
      <vt:lpstr>ลักษณะของงานออกแบบ</vt:lpstr>
      <vt:lpstr>ลักษณะของแบบ</vt:lpstr>
      <vt:lpstr>ลักษณะของแบบ</vt:lpstr>
      <vt:lpstr>ประเภทของการออกแบบ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หลักการออกแบบกับงานธุรกิจ</vt:lpstr>
      <vt:lpstr>การออกแบบกับงานธุรกิจ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152</cp:revision>
  <dcterms:created xsi:type="dcterms:W3CDTF">2020-08-10T02:59:24Z</dcterms:created>
  <dcterms:modified xsi:type="dcterms:W3CDTF">2021-08-09T14:34:29Z</dcterms:modified>
</cp:coreProperties>
</file>