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88" r:id="rId3"/>
    <p:sldId id="278" r:id="rId4"/>
    <p:sldId id="289" r:id="rId5"/>
    <p:sldId id="290" r:id="rId6"/>
    <p:sldId id="291" r:id="rId7"/>
    <p:sldId id="279" r:id="rId8"/>
    <p:sldId id="292" r:id="rId9"/>
    <p:sldId id="280" r:id="rId10"/>
    <p:sldId id="293" r:id="rId11"/>
    <p:sldId id="294" r:id="rId12"/>
    <p:sldId id="281" r:id="rId13"/>
    <p:sldId id="295" r:id="rId14"/>
    <p:sldId id="283" r:id="rId15"/>
    <p:sldId id="298" r:id="rId16"/>
    <p:sldId id="296" r:id="rId17"/>
    <p:sldId id="297" r:id="rId18"/>
    <p:sldId id="284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285" r:id="rId30"/>
    <p:sldId id="282" r:id="rId31"/>
    <p:sldId id="318" r:id="rId32"/>
    <p:sldId id="286" r:id="rId33"/>
    <p:sldId id="310" r:id="rId34"/>
    <p:sldId id="311" r:id="rId35"/>
    <p:sldId id="287" r:id="rId36"/>
    <p:sldId id="312" r:id="rId37"/>
    <p:sldId id="313" r:id="rId38"/>
    <p:sldId id="314" r:id="rId39"/>
    <p:sldId id="315" r:id="rId40"/>
    <p:sldId id="316" r:id="rId41"/>
    <p:sldId id="317" r:id="rId42"/>
    <p:sldId id="26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DF924-8F33-47EE-8F6C-F5212FB59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678" y="1206395"/>
            <a:ext cx="11149921" cy="298236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</a:t>
            </a:r>
            <a:r>
              <a:rPr lang="en-US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r>
              <a:rPr lang="th-TH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9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องค์ประกอบของการออกแบบ</a:t>
            </a:r>
            <a:br>
              <a:rPr lang="th-TH" sz="9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9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en-US" sz="8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(elements of design)</a:t>
            </a: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</a:t>
            </a: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</a:t>
            </a:r>
            <a:endParaRPr lang="es-ES" altLang="th-TH" sz="2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29562"/>
            <a:ext cx="2456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Star (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รูปดาว)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16096"/>
            <a:ext cx="9652000" cy="746944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Shape –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รูปร่าง แบ่งได้หลายแบบ เช่น</a:t>
            </a:r>
          </a:p>
        </p:txBody>
      </p:sp>
      <p:pic>
        <p:nvPicPr>
          <p:cNvPr id="5122" name="Picture 2" descr="Picture">
            <a:extLst>
              <a:ext uri="{FF2B5EF4-FFF2-40B4-BE49-F238E27FC236}">
                <a16:creationId xmlns:a16="http://schemas.microsoft.com/office/drawing/2014/main" id="{4CE373F2-AEB0-494E-A24B-DD04CF49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50" y="2290763"/>
            <a:ext cx="1581150" cy="1524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037F13-64FC-4B14-919E-812AC4F7FE8C}"/>
              </a:ext>
            </a:extLst>
          </p:cNvPr>
          <p:cNvSpPr txBox="1"/>
          <p:nvPr/>
        </p:nvSpPr>
        <p:spPr>
          <a:xfrm>
            <a:off x="2677097" y="1629562"/>
            <a:ext cx="2922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Triangle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(สามเหลี่ยม)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26568-9112-4E12-BF0A-A5764C643C0F}"/>
              </a:ext>
            </a:extLst>
          </p:cNvPr>
          <p:cNvSpPr txBox="1"/>
          <p:nvPr/>
        </p:nvSpPr>
        <p:spPr>
          <a:xfrm>
            <a:off x="5477178" y="1629562"/>
            <a:ext cx="2830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Square (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สี่เหลี่ยมจัตุรัส)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17DDC-BDAE-4533-965B-8F8F87995E5B}"/>
              </a:ext>
            </a:extLst>
          </p:cNvPr>
          <p:cNvSpPr txBox="1"/>
          <p:nvPr/>
        </p:nvSpPr>
        <p:spPr>
          <a:xfrm>
            <a:off x="8218583" y="1629562"/>
            <a:ext cx="2509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Oval (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รูปไข่)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F1DB79-E0B7-4391-A9F1-D97DA517F360}"/>
              </a:ext>
            </a:extLst>
          </p:cNvPr>
          <p:cNvSpPr txBox="1"/>
          <p:nvPr/>
        </p:nvSpPr>
        <p:spPr>
          <a:xfrm>
            <a:off x="-77118" y="4216689"/>
            <a:ext cx="3283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Rectangle (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สี่เหลี่ยมมุมฉาก)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C8C45-D8D9-4120-A583-2DF7E251D982}"/>
              </a:ext>
            </a:extLst>
          </p:cNvPr>
          <p:cNvSpPr txBox="1"/>
          <p:nvPr/>
        </p:nvSpPr>
        <p:spPr>
          <a:xfrm>
            <a:off x="2864385" y="4216689"/>
            <a:ext cx="2922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Pentagon (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รูปห้าเหลี่ยม)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BA78F8-5E8B-41F9-8FAC-7025004A683F}"/>
              </a:ext>
            </a:extLst>
          </p:cNvPr>
          <p:cNvSpPr txBox="1"/>
          <p:nvPr/>
        </p:nvSpPr>
        <p:spPr>
          <a:xfrm>
            <a:off x="5300906" y="4216689"/>
            <a:ext cx="2830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Hexagon (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รูปหกเหลี่ยม)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11922B-C962-4EEC-A24D-9626A63A1777}"/>
              </a:ext>
            </a:extLst>
          </p:cNvPr>
          <p:cNvSpPr txBox="1"/>
          <p:nvPr/>
        </p:nvSpPr>
        <p:spPr>
          <a:xfrm>
            <a:off x="7897593" y="4216689"/>
            <a:ext cx="2922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Octagon (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รูปแปดเหลี่ยม)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124" name="Picture 4" descr="Picture">
            <a:extLst>
              <a:ext uri="{FF2B5EF4-FFF2-40B4-BE49-F238E27FC236}">
                <a16:creationId xmlns:a16="http://schemas.microsoft.com/office/drawing/2014/main" id="{A2608F57-7957-48C1-BFF0-51A623E36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58" y="2271483"/>
            <a:ext cx="1683903" cy="15432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">
            <a:extLst>
              <a:ext uri="{FF2B5EF4-FFF2-40B4-BE49-F238E27FC236}">
                <a16:creationId xmlns:a16="http://schemas.microsoft.com/office/drawing/2014/main" id="{69FB0C87-3E34-446B-9C1B-FD989DDAD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80" y="2243138"/>
            <a:ext cx="1683903" cy="15716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">
            <a:extLst>
              <a:ext uri="{FF2B5EF4-FFF2-40B4-BE49-F238E27FC236}">
                <a16:creationId xmlns:a16="http://schemas.microsoft.com/office/drawing/2014/main" id="{F9CBC79F-323C-433E-8C7F-68E25849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55" y="2243138"/>
            <a:ext cx="1683902" cy="158579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icture">
            <a:extLst>
              <a:ext uri="{FF2B5EF4-FFF2-40B4-BE49-F238E27FC236}">
                <a16:creationId xmlns:a16="http://schemas.microsoft.com/office/drawing/2014/main" id="{E085FF4B-C5C3-47D1-8729-2FC6D5564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58" y="4906431"/>
            <a:ext cx="1781175" cy="14097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icture">
            <a:extLst>
              <a:ext uri="{FF2B5EF4-FFF2-40B4-BE49-F238E27FC236}">
                <a16:creationId xmlns:a16="http://schemas.microsoft.com/office/drawing/2014/main" id="{BE25F75A-67A6-40F1-A6E6-0B15A26FF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94" y="4858806"/>
            <a:ext cx="1704975" cy="14573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Picture">
            <a:extLst>
              <a:ext uri="{FF2B5EF4-FFF2-40B4-BE49-F238E27FC236}">
                <a16:creationId xmlns:a16="http://schemas.microsoft.com/office/drawing/2014/main" id="{F326F0BA-E173-4304-8FE5-520FAE0DC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87" y="4858806"/>
            <a:ext cx="1704975" cy="14573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Picture">
            <a:extLst>
              <a:ext uri="{FF2B5EF4-FFF2-40B4-BE49-F238E27FC236}">
                <a16:creationId xmlns:a16="http://schemas.microsoft.com/office/drawing/2014/main" id="{649F06EC-2A23-40D1-BC1B-A0648BAE4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82" y="4858807"/>
            <a:ext cx="1704975" cy="14287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8111597" y="3859473"/>
            <a:ext cx="2456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Cross (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กากบาท)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37F13-64FC-4B14-919E-812AC4F7FE8C}"/>
              </a:ext>
            </a:extLst>
          </p:cNvPr>
          <p:cNvSpPr txBox="1"/>
          <p:nvPr/>
        </p:nvSpPr>
        <p:spPr>
          <a:xfrm>
            <a:off x="2988694" y="970869"/>
            <a:ext cx="19578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Trapezoid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สี่เหลี่ยมคางหมู)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26568-9112-4E12-BF0A-A5764C643C0F}"/>
              </a:ext>
            </a:extLst>
          </p:cNvPr>
          <p:cNvSpPr txBox="1"/>
          <p:nvPr/>
        </p:nvSpPr>
        <p:spPr>
          <a:xfrm>
            <a:off x="5642471" y="972269"/>
            <a:ext cx="21319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Parallelogram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สี่เหลี่ยมด้านขนาน)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17DDC-BDAE-4533-965B-8F8F87995E5B}"/>
              </a:ext>
            </a:extLst>
          </p:cNvPr>
          <p:cNvSpPr txBox="1"/>
          <p:nvPr/>
        </p:nvSpPr>
        <p:spPr>
          <a:xfrm>
            <a:off x="8152633" y="970868"/>
            <a:ext cx="22270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Diamond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สี่เหลี่ยมข้าวหลามตัด)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F1DB79-E0B7-4391-A9F1-D97DA517F360}"/>
              </a:ext>
            </a:extLst>
          </p:cNvPr>
          <p:cNvSpPr txBox="1"/>
          <p:nvPr/>
        </p:nvSpPr>
        <p:spPr>
          <a:xfrm>
            <a:off x="518295" y="3897200"/>
            <a:ext cx="2456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Heart (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รูปหัวใจ)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C8C45-D8D9-4120-A583-2DF7E251D982}"/>
              </a:ext>
            </a:extLst>
          </p:cNvPr>
          <p:cNvSpPr txBox="1"/>
          <p:nvPr/>
        </p:nvSpPr>
        <p:spPr>
          <a:xfrm>
            <a:off x="2988694" y="3897200"/>
            <a:ext cx="19578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Arrow (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ลูกศร)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BA78F8-5E8B-41F9-8FAC-7025004A683F}"/>
              </a:ext>
            </a:extLst>
          </p:cNvPr>
          <p:cNvSpPr txBox="1"/>
          <p:nvPr/>
        </p:nvSpPr>
        <p:spPr>
          <a:xfrm>
            <a:off x="5694217" y="3897200"/>
            <a:ext cx="2206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Circle (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วงกลม)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11922B-C962-4EEC-A24D-9626A63A1777}"/>
              </a:ext>
            </a:extLst>
          </p:cNvPr>
          <p:cNvSpPr txBox="1"/>
          <p:nvPr/>
        </p:nvSpPr>
        <p:spPr>
          <a:xfrm>
            <a:off x="831816" y="988220"/>
            <a:ext cx="17683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Moon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พระจันทร์เสี้ยว)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146" name="Picture 2" descr="Picture">
            <a:extLst>
              <a:ext uri="{FF2B5EF4-FFF2-40B4-BE49-F238E27FC236}">
                <a16:creationId xmlns:a16="http://schemas.microsoft.com/office/drawing/2014/main" id="{DB2852AD-F400-4792-BF65-2C277AEB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330" y="4537687"/>
            <a:ext cx="1771650" cy="15027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">
            <a:extLst>
              <a:ext uri="{FF2B5EF4-FFF2-40B4-BE49-F238E27FC236}">
                <a16:creationId xmlns:a16="http://schemas.microsoft.com/office/drawing/2014/main" id="{EDC0577E-2663-4DAF-81E1-C5EF20E36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94" y="1999815"/>
            <a:ext cx="1957879" cy="17046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">
            <a:extLst>
              <a:ext uri="{FF2B5EF4-FFF2-40B4-BE49-F238E27FC236}">
                <a16:creationId xmlns:a16="http://schemas.microsoft.com/office/drawing/2014/main" id="{C81923F3-8500-44E8-A989-C286D2AC7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71" y="1999815"/>
            <a:ext cx="2023768" cy="17046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icture">
            <a:extLst>
              <a:ext uri="{FF2B5EF4-FFF2-40B4-BE49-F238E27FC236}">
                <a16:creationId xmlns:a16="http://schemas.microsoft.com/office/drawing/2014/main" id="{D22FEB05-922E-43D7-A0DF-62FAA853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87" y="1985010"/>
            <a:ext cx="1957879" cy="171946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cture">
            <a:extLst>
              <a:ext uri="{FF2B5EF4-FFF2-40B4-BE49-F238E27FC236}">
                <a16:creationId xmlns:a16="http://schemas.microsoft.com/office/drawing/2014/main" id="{781D6108-ACD9-4A46-8CA8-654D19758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3" y="4453936"/>
            <a:ext cx="1938337" cy="16934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icture">
            <a:extLst>
              <a:ext uri="{FF2B5EF4-FFF2-40B4-BE49-F238E27FC236}">
                <a16:creationId xmlns:a16="http://schemas.microsoft.com/office/drawing/2014/main" id="{DD90AD24-DF1B-4FEC-8D2A-6553CF99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8" y="4610111"/>
            <a:ext cx="1857375" cy="13811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Picture">
            <a:extLst>
              <a:ext uri="{FF2B5EF4-FFF2-40B4-BE49-F238E27FC236}">
                <a16:creationId xmlns:a16="http://schemas.microsoft.com/office/drawing/2014/main" id="{2C1729F9-3B1F-4460-A822-0D6BB5006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45" y="4537687"/>
            <a:ext cx="1771650" cy="145354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Picture">
            <a:extLst>
              <a:ext uri="{FF2B5EF4-FFF2-40B4-BE49-F238E27FC236}">
                <a16:creationId xmlns:a16="http://schemas.microsoft.com/office/drawing/2014/main" id="{C8A861C3-035E-4E4D-9494-7C8CA9271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37" y="2096099"/>
            <a:ext cx="1695450" cy="154994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3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00125" y="1659285"/>
            <a:ext cx="28575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พื้นที่สามารถสร้างรูปทรงที่แปลกตาขึ้นมาได้ มักจะนำไปใช้ในโลโก้ หรือ งานออกแบบ ที่ต้องการแฝงความหมายต่างๆ เอาไว้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274"/>
            <a:ext cx="9652000" cy="78676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4. พื้นที่ในงาน (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Space)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194" name="Picture 2" descr="basic-graphic-4">
            <a:extLst>
              <a:ext uri="{FF2B5EF4-FFF2-40B4-BE49-F238E27FC236}">
                <a16:creationId xmlns:a16="http://schemas.microsoft.com/office/drawing/2014/main" id="{A8CFFF12-44D8-4A7B-B6D7-09E3569F2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859310"/>
            <a:ext cx="5715000" cy="45529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7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598" y="1659285"/>
            <a:ext cx="548640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บริเวณว่างลวงตา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Illusion Space)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 บริเวณว่าง 2 มิติ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Two Dimension Space)</a:t>
            </a:r>
          </a:p>
          <a:p>
            <a:pPr algn="thaiDist"/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บริเวณว่าง 3 มิติ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Three Dimension Space)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คือบริเวณว่าง ที่มีทั้ง ความกว้าง ความยาว ความลึก เป็นบริเวณว่างที่มีปริมาตร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Volume)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ที่สามารถสัมผัสได้ด้วยความเป็นจริง ทางกายภาพ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Physical or Actual Space)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หรือสามารถสัมผัสได้ทั้งทางกาย และทางการมองเห็น พร้อม ๆ กัน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274"/>
            <a:ext cx="9652000" cy="78676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บริเวณว่างที่เกิดขึ้นได้หลายลักษณะ ดังนี้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FAE0102-5335-43DE-AAC6-9AF49A3F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13" y="1865540"/>
            <a:ext cx="2104223" cy="214813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F1BAD25-7F24-4C88-B9AA-856032F5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13" y="4186732"/>
            <a:ext cx="4428782" cy="235728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F04B194D-CF5A-479E-80D0-C3097A465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450" y="1839452"/>
            <a:ext cx="2151674" cy="214813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00125" y="1659285"/>
            <a:ext cx="2857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พิ้น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ผิวสามารถสร้างลักษณะสามมิติให้กับงาน และสร้างสรรค์ให้งานออกมาสมจริงได้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274"/>
            <a:ext cx="9652000" cy="78676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5. พื้นผิว (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texture)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146" name="Picture 2" descr="basic-graphic-5">
            <a:extLst>
              <a:ext uri="{FF2B5EF4-FFF2-40B4-BE49-F238E27FC236}">
                <a16:creationId xmlns:a16="http://schemas.microsoft.com/office/drawing/2014/main" id="{2C2174EE-7DFA-4D3C-96E7-721927627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800225"/>
            <a:ext cx="5715000" cy="45529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3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598" y="1659285"/>
            <a:ext cx="986744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พื้นผิวที่สัมผัสได้ด้วยมือ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ผิวสัมผัสประเภทนี้ไม่เพียงแต่มองเห็นได้ด้วยตาแต่สามารถสัมผัสได้ด้วยมือ ผิวสัมผัสที่สัมผัสได้ด้วยมือนี้เป็นภาพนูนต่ำ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Base relief)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ระดับงานสามมิติ แบ่งเป็น 3 ชนิดดังนี้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1.1 ผิวสัมผัสที่หาได้ในธรรมชาติ เช่น ใบไม้ หิน โลหะ เป็นต้น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1.2 ผิวสัมผัสธรรมชาติที่เปลี่ยนแปลง 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1.3 ผิวสัมผัสที่จัดขึ้นใหม่ วัสดุทั่วไปมักจะมีลักษณะชิ้นเล็กๆ เป็นแผ่น หรือเส้น เพื่อเพิ่มความ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หลากหลายของผิวสัมผัส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274"/>
            <a:ext cx="9652000" cy="78676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ลักษณะที่สัมผัสได้ของพื้นผิว มี 2 ประเภท คือ</a:t>
            </a:r>
          </a:p>
        </p:txBody>
      </p:sp>
    </p:spTree>
    <p:extLst>
      <p:ext uri="{BB962C8B-B14F-4D97-AF65-F5344CB8AC3E}">
        <p14:creationId xmlns:p14="http://schemas.microsoft.com/office/powerpoint/2010/main" val="255184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598581" y="965222"/>
            <a:ext cx="986744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พื้นผิวที่สัมผัสได้ด้วยสายตา คือ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ลักษณะงานสองมิติ ที่รู้สึกได้จากการมองเห็นด้วยตา อันเป็นผลมาจากการสะท้อนของ แสง การดูดซึมแสงของผิวพื้นนั้นความแตกต่างของผิวสัมผัส ก่อให้เกิดความรู้สึกว่าจะสัมผัสได้ด้วยมือ ซึ่งเมื่อได้สัมผัสแล้วกลับไม่มีความแตกต่างตามที่เห็น ผิวสัมผัสประเภทนี้  แบ่งได้เป็น 3 ชนิด ดังนี้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2.1 ผิวสัมผัสที่เกิดจากการตกแต่ง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2.2 ผิวสัมผัสที่เกิดจากธรรมชาติ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2.3 ผิวสัมผัสที่เกิดจากเครื่องมือ          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ผิวสัมผัสที่มองเห็นด้วยตา แต่ไม่มีความรู้สึกแตกต่างเมื่อสัมผัสด้วยมือ เป็นผิวสัมผัส 2 มิติ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สามารถผลิตได้หลายวิธี เช่น การเขียนลวดลาย หรือระบายสีด้วยดินสอ ปากกา หรือพู่กัน การพิมพ์ การลอก การถู ,การพ่น การหยด การเทสีที่เป็นของเหลว, การแต้มสี การย้อม วัสดุที่ดูดซึมได้ดี ,การรมควัน และการเผา, การขูดขีด การตัดเป็นชิ้นเล็กชิ้นน้อย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4065974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274"/>
            <a:ext cx="9652000" cy="78676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ลักษณะของพื้นผิว</a:t>
            </a:r>
          </a:p>
        </p:txBody>
      </p:sp>
      <p:pic>
        <p:nvPicPr>
          <p:cNvPr id="9218" name="Picture 2" descr="องค์ประกอบศิลป์และการออกแบบ: ความหมายของทัศนธาตุ">
            <a:extLst>
              <a:ext uri="{FF2B5EF4-FFF2-40B4-BE49-F238E27FC236}">
                <a16:creationId xmlns:a16="http://schemas.microsoft.com/office/drawing/2014/main" id="{3C3AEF34-4D9D-4615-BE15-7BCB24877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7942"/>
            <a:ext cx="4233931" cy="267219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CAE30F-CCED-40E0-9638-4A2D63FAB270}"/>
              </a:ext>
            </a:extLst>
          </p:cNvPr>
          <p:cNvSpPr txBox="1"/>
          <p:nvPr/>
        </p:nvSpPr>
        <p:spPr>
          <a:xfrm>
            <a:off x="6882788" y="4921652"/>
            <a:ext cx="3047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พื้นผิวที่สัมผัสได้ด้วยมือ</a:t>
            </a:r>
            <a:endParaRPr lang="th-TH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14245-883F-4E6B-9420-703CF25BC9E6}"/>
              </a:ext>
            </a:extLst>
          </p:cNvPr>
          <p:cNvSpPr txBox="1"/>
          <p:nvPr/>
        </p:nvSpPr>
        <p:spPr>
          <a:xfrm>
            <a:off x="1203024" y="5018967"/>
            <a:ext cx="3047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พื้นผิวที่สัมผัสได้ด้วยตา</a:t>
            </a:r>
            <a:endParaRPr lang="th-TH" sz="3200" dirty="0"/>
          </a:p>
        </p:txBody>
      </p:sp>
      <p:pic>
        <p:nvPicPr>
          <p:cNvPr id="9220" name="Picture 4" descr="Principles of Graphic Communication &amp;amp; Production">
            <a:extLst>
              <a:ext uri="{FF2B5EF4-FFF2-40B4-BE49-F238E27FC236}">
                <a16:creationId xmlns:a16="http://schemas.microsoft.com/office/drawing/2014/main" id="{4A9263BF-ECBE-475C-A626-A954D483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6348"/>
            <a:ext cx="4165600" cy="27237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15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00125" y="1659285"/>
            <a:ext cx="28575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การเลือกสไตล์ของตัวอักษรก็มีความสำคัญ เพราะมันก็เป็นอีกหนึ่งสิ่งที่คอยบอกอารมณ์ของงานออกมา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274"/>
            <a:ext cx="9652000" cy="78676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6. ตัวอักษร (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Typography)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122" name="Picture 2" descr="basic-graphic-6">
            <a:extLst>
              <a:ext uri="{FF2B5EF4-FFF2-40B4-BE49-F238E27FC236}">
                <a16:creationId xmlns:a16="http://schemas.microsoft.com/office/drawing/2014/main" id="{6706BFBE-EEFD-4FBF-84B2-EF0030B23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1790700"/>
            <a:ext cx="5715000" cy="45529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860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599" y="1659285"/>
            <a:ext cx="413867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en-US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Set the Mood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ในการจะเลือกใช้งานแต่ละ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Font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ควรดูก่อนว่างานของเราเป็นแบบไหน ควรใช้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Font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ในลักษณะใดโดย ถ้าอยากให้งานออกมา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Classic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สามารถใช้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Font Serif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ถ้าหากอยากให้งานดูเรียบหรู เรียบง่าย ควรใช้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Font Sans serifs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หรือถ้าหากอยากให้งานดูเป็นเป็นศิลปะ ให้ใช้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Font Display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Handwritten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274"/>
            <a:ext cx="10186930" cy="786765"/>
          </a:xfrm>
        </p:spPr>
        <p:txBody>
          <a:bodyPr>
            <a:normAutofit fontScale="90000"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หลักการใช้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Font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ให้เหมาะสมกับงานออกแบบ (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Typography Basics)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5782641-EB93-4872-A89E-B7692A1E7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18" y="2242874"/>
            <a:ext cx="4440825" cy="314437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0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965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โดยปกติทั่วไป การออกแบบไม่ว่าสิ่งใดหรือ แม้แต่การออกแบบสถาปัตยกรรม การออกแบบตกแต่งภายในหรือ การออกแบบเฟอร์นิเจอร์ ก็เช่นกันองค์ประกอบของการออกแบบก็จะเป็นเรื่องของ รูปทรง และประโยชน์ใช้สอยเช่นในการออกแบบเฟอร์นิเจอร์ นอกจากประโยชน์ใช้สอยและดวามสวยงามแล้วควรต้องคำนึงถึงการใช้ทรัพยากรอย่างมีคุณค่า และการใช้วัสดุให้เหมาะสมความสะดวกสบายของผู้ใช้งาน ความมีเอกลักษณ์โดยองค์ประกอบของการออกแบบสิ่งต่างๆให้มีส่วนประกอบที่สวยงาม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จะมีส่วนประกอบประมาณนี้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องค์ประกอบของการออกแบบ </a:t>
            </a:r>
          </a:p>
        </p:txBody>
      </p:sp>
    </p:spTree>
    <p:extLst>
      <p:ext uri="{BB962C8B-B14F-4D97-AF65-F5344CB8AC3E}">
        <p14:creationId xmlns:p14="http://schemas.microsoft.com/office/powerpoint/2010/main" val="72241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599" y="1108442"/>
            <a:ext cx="413867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en-US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Visual Hierarchy</a:t>
            </a:r>
            <a:endParaRPr lang="th-TH" sz="3200" b="1" dirty="0">
              <a:solidFill>
                <a:srgbClr val="FF0066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การจัดลำดับความสำคัญของ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Font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เราต้องนึกก่อนว่าจะให้คนดูเห็นอะไรเป็นอย่างแรก และเห็นอะไรรองลงมา โดยสามารถทำได้โดย ข้อความที่เราต้องการให้เห็นเป็นลำดับแรกต้องขนาดใหญ่ หนา และเด่นกว่าข้อความรอง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D13B7A8-FA61-49D7-AE85-BEC543BF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18" y="1684033"/>
            <a:ext cx="4339122" cy="238119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480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598" y="1108442"/>
            <a:ext cx="456832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en-US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Choose a Good Secondary Font</a:t>
            </a:r>
            <a:endParaRPr lang="th-TH" sz="3200" b="1" dirty="0">
              <a:solidFill>
                <a:srgbClr val="FF0066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การเลือกจับคู่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Font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ควรเลือกจับคู่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Font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ที่เด่นน้อยกว่า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Font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หลัก และควรจับคู่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Font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ที่มีสไตล์ใกล้เคียงกัน ดังรูป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DA5C394-C225-4A77-86CE-088C2F652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27" y="1287670"/>
            <a:ext cx="5320820" cy="44618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8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598" y="1108442"/>
            <a:ext cx="456832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en-US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Orphans Widows</a:t>
            </a:r>
            <a:endParaRPr lang="th-TH" sz="3200" b="1" dirty="0">
              <a:solidFill>
                <a:srgbClr val="FF0066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หากงานออกแบบมีเนื้อหาหรือข้อความ ให้สังเกตดูว่าข้อความดังกล่าวนั้น มีคำท้ายของข้อความนั้นอยู่คำเดียวเดี่ยว ๆ หรือไม่ ถ้าข้อความดังกล่าวอยู่คำเดียวเดี่ยว ๆ ควรพยายามให้จัดอยู่ในบรรทัดเดียวกัน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2752F7E-2C22-42F2-AE08-ECA0C6A5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56" y="1831554"/>
            <a:ext cx="5166953" cy="319489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00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597" y="1108442"/>
            <a:ext cx="98894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en-US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Alignment</a:t>
            </a:r>
            <a:endParaRPr lang="th-TH" sz="3200" b="1" dirty="0">
              <a:solidFill>
                <a:srgbClr val="FF0066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การจัดวาง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Alignment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ในการออกแบบ โดยส่วนใหญ่มักจะจัดวางไว้กึ่งกลาง ซึ่งการจัดตำแหน่งกึ่งกลางเป็นตำแหน่งที่เราเลือกใช้มากที่สุด เพราะจะทำให้งานดูเป็นทางการมากขึ้น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929B97EE-F7DE-4C90-8F65-9CC9C6AC7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49" y="2720593"/>
            <a:ext cx="6667500" cy="33337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96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598" y="1108442"/>
            <a:ext cx="456832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en-US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Grid System</a:t>
            </a:r>
            <a:endParaRPr lang="th-TH" sz="3200" b="1" dirty="0">
              <a:solidFill>
                <a:srgbClr val="FF0066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เป็นเส้นที่ถูกจัดวางเป็นตารางเพื่อกำหนดระยะ ในการออกแบบ และการจัดวางองค์ประกอบ รูปภาพ เนื้อหา ช่องว่าง และส่วนประกอบต่างๆ เพื่อให้งานออกแบบมีความเป็นระเบียบ และสวยงาม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2651BFD0-E060-4AD3-8124-6B999A318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852" y="1802635"/>
            <a:ext cx="5410200" cy="3429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016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598" y="1108442"/>
            <a:ext cx="100877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7. </a:t>
            </a:r>
            <a:r>
              <a:rPr lang="en-US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Fonts Aren’t Stretchy</a:t>
            </a:r>
            <a:endParaRPr lang="th-TH" sz="3200" b="1" dirty="0">
              <a:solidFill>
                <a:srgbClr val="FF0066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การออกแบบที่ดี ไม่ควรยืด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Font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เพราะ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Font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ถูกออกแบบมาให้มีสัดส่วนและขนาดที่เหมาะสมกับการใช้งานแล้ว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972EB86-EC93-4C44-B8E8-E0719CC05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719" y="2320558"/>
            <a:ext cx="5410200" cy="3429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735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598" y="1108442"/>
            <a:ext cx="456832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8. </a:t>
            </a:r>
            <a:r>
              <a:rPr lang="en-US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Group by Using Rules</a:t>
            </a:r>
            <a:endParaRPr lang="th-TH" sz="3200" b="1" dirty="0">
              <a:solidFill>
                <a:srgbClr val="FF0066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เป็นการจัดกลุ่มข้อความ หรืออาจจะเป็นการจัดกลุ่มแต่ละหัวข้อ เพื่อความเป็นระเบียบและง่ายต่อการอ่าน ตัวอย่างดังรูป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31531-4586-4C33-A45B-58B2B0E7C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818" y="1333041"/>
            <a:ext cx="3484514" cy="48969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48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598" y="1108442"/>
            <a:ext cx="456832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9. </a:t>
            </a:r>
            <a:r>
              <a:rPr lang="en-US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Avoid the Corners</a:t>
            </a:r>
            <a:endParaRPr lang="th-TH" sz="3200" b="1" dirty="0">
              <a:solidFill>
                <a:srgbClr val="FF0066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ไม่ควรวางข้อความตามขอบหรือมุมของหน้า เพราะจะทำให้งานออกแบบไม่น่าสนใจและทำให้คนดูรู้สึกอึดอัด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55853-4C39-4527-884D-BE6EF5C3A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293" y="1426397"/>
            <a:ext cx="3638550" cy="41814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054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598" y="1108442"/>
            <a:ext cx="5177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 </a:t>
            </a:r>
            <a:r>
              <a:rPr lang="en-US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Skip a Weight</a:t>
            </a:r>
            <a:endParaRPr lang="th-TH" sz="3200" b="1" dirty="0">
              <a:solidFill>
                <a:srgbClr val="FF0066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น้ำหนักของ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Font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มีผลต่อการออกแบบ หากเราต้องการให้งานของเรานั้น ดึงดูดความสนใจของผู้ที่พบเห็น เราควรเลือกใช้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Font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ที่มีน้ำหนักต่างกัน เช่น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Bold - Light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ดังตัวอย่าง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3BF3F-6D53-4329-A17B-4CFD76961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8" y="3536873"/>
            <a:ext cx="5067300" cy="2362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5388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00125" y="1659285"/>
            <a:ext cx="2857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เล่นกับขนาดของรูปทรงหรือแม้แต่ตัวอักษรจะช่วยเพิ่มความน่าสนใจให้กับงานได้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274"/>
            <a:ext cx="9652000" cy="78676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7. ขนาดต่างๆ (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Scale)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098" name="Picture 2" descr="basic-graphic-7">
            <a:extLst>
              <a:ext uri="{FF2B5EF4-FFF2-40B4-BE49-F238E27FC236}">
                <a16:creationId xmlns:a16="http://schemas.microsoft.com/office/drawing/2014/main" id="{1FAF37F0-DF61-4B1C-8CD6-F721AFAE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809750"/>
            <a:ext cx="5715000" cy="45529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43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28575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เส้นใช้ในการแบ่งพื้นที่หรือสร้างส่วนประกอบต่างๆขึ้นมา เส้นแต่ละชนิดก็บ่งบอกถึงอารมณ์งานที่ต่างกันได้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1. เส้นในการออกแบบ (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Lines)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26" name="Picture 2" descr="basic-graphic-1">
            <a:extLst>
              <a:ext uri="{FF2B5EF4-FFF2-40B4-BE49-F238E27FC236}">
                <a16:creationId xmlns:a16="http://schemas.microsoft.com/office/drawing/2014/main" id="{38203DBC-912E-46BA-8EEE-5F8E8243D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94070"/>
            <a:ext cx="5715000" cy="45529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91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00125" y="1659285"/>
            <a:ext cx="28575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สร้างองค์ประกอบหลักที่เป็นจุดเด่นของงาน และสร้างองค์ประกอบรองเพื่อส่งเสริมให้งานแต่ละชิ้นดูมี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Contrast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และมันจะยิ่งช่วยให้องค์ประกอบหลักของงานแต่ละชิ้นเด่นขึ้นมา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274"/>
            <a:ext cx="9652000" cy="78676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8. องค์ประกอบหลักและรอง (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Dominance and Emphasis)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7170" name="Picture 2" descr="basic-graphic-8">
            <a:extLst>
              <a:ext uri="{FF2B5EF4-FFF2-40B4-BE49-F238E27FC236}">
                <a16:creationId xmlns:a16="http://schemas.microsoft.com/office/drawing/2014/main" id="{6FFAD8CE-DCC8-4348-8D4E-A8A805454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1809750"/>
            <a:ext cx="5715000" cy="45529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59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598" y="1659285"/>
            <a:ext cx="41166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จุดเด่นหลัก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เป็นภาพที่มีความสำคัญมากที่สุดในเรื่องที่จะเขียน แสดงออกถึงเรื่องราวที่ชัดเจน เด่นชัดที่สุดในภาพ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274"/>
            <a:ext cx="9652000" cy="78676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จุดเด่น มี  2 แบบ คือ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4965C515-3FFC-4049-899E-435D39902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58" y="3158842"/>
            <a:ext cx="2743200" cy="29718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B071E7-7A9B-4D60-8701-17EA2B79FAD0}"/>
              </a:ext>
            </a:extLst>
          </p:cNvPr>
          <p:cNvSpPr txBox="1"/>
          <p:nvPr/>
        </p:nvSpPr>
        <p:spPr>
          <a:xfrm>
            <a:off x="5398265" y="1659284"/>
            <a:ext cx="48633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จุดเด่นรอง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เป็นภาพประกอบของจุดเด่นหลัก ทำหน้าที่สนับสนุนจุดเด่นหลัก ให้ภาพมีความสวยงามยิ่งขึ้น เช่น ในภาพจุดเด่นรองได้แก่ รูปเรือ เป็นต้น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9CADC-5167-478E-A754-E9FA6EFA2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126" y="3158842"/>
            <a:ext cx="2743199" cy="302288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867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00125" y="1659285"/>
            <a:ext cx="28575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สร้างสมดุลให้กับงานเป็นสิ่งสำคัญ ลองสังเกตุและมองไปรอบๆ งานของคุณให้ดีๆ เมื่อไหร่ที่รู้สึกว่ามันเอียงหรือดึงดูดสายตาไปทางมุมไหนมากเกินไป นั่นแสดงว่าสมดุลในงานของคุณไม่ดี ลองแก้ไขโดยการวางองค์ประกอบอะไรสักอย่างเข้าไปอีกด้าน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274"/>
            <a:ext cx="9652000" cy="78676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9. สมดุล (ฺ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Balance)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58148C-4FA6-48D0-89E0-EB1D5DFC0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0" y="1762125"/>
            <a:ext cx="5715000" cy="45529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41718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598" y="1659285"/>
            <a:ext cx="514120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ดุลยภาพแบบสมมาตร (</a:t>
            </a:r>
            <a:r>
              <a:rPr lang="en-US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Symmetry Balance)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ความสมดุลแบบซ้ายขวาเหมือนกัน คือ การวางรูปทั้งสองข้างของแกนสมดุล เป็นการสมดุลแบบธรรมชาติลักษณะแบบนี้ใน ทางศิลปะมีใช้น้อย ส่วนมากจะใช้ในลวดลายตกแต่ง ในงานสถาปัตยกรรมบางแบบ หรือ ในงานที่ต้องการดุลยภาพที่นิ่งและมั่นคงจริง ๆ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274"/>
            <a:ext cx="9652000" cy="78676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ดุลยภาพในงานออกแบบ มี 2 ลักษณะ คือ</a:t>
            </a:r>
          </a:p>
        </p:txBody>
      </p:sp>
      <p:pic>
        <p:nvPicPr>
          <p:cNvPr id="21506" name="Picture 2" descr="symmetrical_balance">
            <a:extLst>
              <a:ext uri="{FF2B5EF4-FFF2-40B4-BE49-F238E27FC236}">
                <a16:creationId xmlns:a16="http://schemas.microsoft.com/office/drawing/2014/main" id="{885A1F4C-8EEF-430E-A23B-A7B2C392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40" y="1920435"/>
            <a:ext cx="4252511" cy="44238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15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42649" y="524546"/>
            <a:ext cx="9999645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ดุลยภาพแบบอสมมาตร (</a:t>
            </a:r>
            <a:r>
              <a:rPr lang="en-US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Asymmetry Balance)</a:t>
            </a:r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ความสมดุลแบบซ้ายขวาไม่เหมือน กัน มักเป็นการสมดุลที่เกิดจาการจัดใหม่ของมนุษย์ ซึ่งมีลักษณะที่ทางซ้ายและขวาจะไม่ เหมือนกัน ใช้องค์ประกอบที่ไม่เหมือนกัน แต่มีความสมดุลกัน อาจเป็นความสมดุลด้วย น้ำหนักขององค์ประกอบ หรือสมดุลด้วยความรู้สึกก็ได้ การจัดองค์ประกอบให้เกิดความ สมดุลแบบอสมมาตรอาจทำได้โดย เลื่อนแกนสมดุลไปทางด้านที่มีน้ำหนักมากว่า หรือ เลื่อนรูปที่มีน้ำหนักมากว่าเข้าหาแกน จะทำให้เกิดความสมดุลขึ้น หรือใช้หน่วยที่มีขนาดเล็กแต่มีรูปลักษณะที่น่าสนใจถ่วงดุลกับรูปลักษณะที่มีขนาดใหญ่แต่มีรูปแบบธรรมดา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3554" name="Picture 2" descr="pic_h015">
            <a:extLst>
              <a:ext uri="{FF2B5EF4-FFF2-40B4-BE49-F238E27FC236}">
                <a16:creationId xmlns:a16="http://schemas.microsoft.com/office/drawing/2014/main" id="{5A4DBB2A-48D3-4B05-9B9B-7B135C045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29" y="3429000"/>
            <a:ext cx="5093694" cy="319213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72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00125" y="1659285"/>
            <a:ext cx="28575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รายละเอียดองค์ประกอบในงานเราควรจะมีความสอดคล้องไปด้วยกันได้ไม่ขัดกัน จะทำให้ งานออกแบบ ของเราดูสมบูรณ์ที่สุด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274"/>
            <a:ext cx="9652000" cy="78676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10. ความสอดคล้องกัน (ฺ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Harmony)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9218" name="Picture 2" descr="basic-graphic-10">
            <a:extLst>
              <a:ext uri="{FF2B5EF4-FFF2-40B4-BE49-F238E27FC236}">
                <a16:creationId xmlns:a16="http://schemas.microsoft.com/office/drawing/2014/main" id="{3DA328EA-08E3-4811-9A5A-226686F71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857375"/>
            <a:ext cx="5715000" cy="45529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66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598" y="1659285"/>
            <a:ext cx="99445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ความกลมกลืนจากสิ่งที่เหมือนกัน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</a:t>
            </a:r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ความกลมกลืนในการจัดองค์ประกอบศิลป์ด้วยรูปร่างหรือรูปทรงที่เหมือนกันมีลักษณะซ้ำ ๆ กัน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274"/>
            <a:ext cx="9652000" cy="78676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 ลักษณะของความกลมกลืน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31940050-3458-4A8F-A3D7-AB2BFA69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78" y="2853674"/>
            <a:ext cx="5503843" cy="366922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35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31632" y="954205"/>
            <a:ext cx="99445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ความกลมกลืนจากสิ่งที่คล้ายกัน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รูปร่าง รูปทรง หรือสิ่งที่มีลักษณะใกล้เคียงกัน เช่น การใช้รูปทรงกลมและวงรีมาจัดเข้ากลุ่มกัน จะเกิดความกลมกลืนกันได้ เป็นต้น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656D2130-6662-4841-9448-CFBB2B2AA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69" y="2317805"/>
            <a:ext cx="5264433" cy="358599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7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31632" y="954205"/>
            <a:ext cx="99445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ความกลมกลืนด้วยเส้น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การใช้เส้นในลักษณะเดียวกัน หรือในทิศทางเดียวกันมาจัดรวมกัน จะทำให้เกิดความกลมกลืนกันได้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863CA41C-53CF-4652-AD81-E30016C4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34" y="2292927"/>
            <a:ext cx="5848350" cy="392843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37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31632" y="954205"/>
            <a:ext cx="99445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ความกลมกลืนด้วยขนาด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การจัดองค์ประกอบด้วยขนาดรูปร่าง รูปทรงใกล้เคียงกัน จะทำให้เกิดมีความกลมกลืนกัน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1015954A-7366-4A8B-9C22-060A4D66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41" y="2203374"/>
            <a:ext cx="5816906" cy="35983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6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939371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เส้นตั้ง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Vertical Lines)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ให้ความรู้สึก สูง แข็งแรง มีระเบียบ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เส้นนอน (</a:t>
            </a:r>
            <a:r>
              <a:rPr lang="en-US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Horizontal Lines)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ให้ความรู้สึก สงบ ร่มเย็น ราบเรียบ</a:t>
            </a:r>
          </a:p>
          <a:p>
            <a:pPr algn="thaiDist"/>
            <a:endParaRPr lang="th-TH" sz="32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16096"/>
            <a:ext cx="9652000" cy="746944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เส้น บอกถึง อารมณ์ความรู้สึกที่แตกต่างกันไปดังนี้</a:t>
            </a:r>
          </a:p>
        </p:txBody>
      </p:sp>
      <p:pic>
        <p:nvPicPr>
          <p:cNvPr id="2" name="Picture 2" descr="Unit 4 - Spotlight | Baamboozle">
            <a:extLst>
              <a:ext uri="{FF2B5EF4-FFF2-40B4-BE49-F238E27FC236}">
                <a16:creationId xmlns:a16="http://schemas.microsoft.com/office/drawing/2014/main" id="{FB2DB25E-0C42-4C64-B845-2C6B380B7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09" y="2355406"/>
            <a:ext cx="2816490" cy="17979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A53F46-ED10-4954-9224-689C80F4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409" y="4737253"/>
            <a:ext cx="2816490" cy="17979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016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31632" y="954205"/>
            <a:ext cx="99445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ความกลมกลืนด้วยลักษณะผิว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การจัดองค์ประกอบศิลป์ที่มีลักษณะผิวที่เหมือนกันหรือใกล้เคียงกัน จะเกิดความกลมกลืนกันได้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2E96B-43FD-496D-A81A-126019C4B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38" y="2229080"/>
            <a:ext cx="6076950" cy="381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555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31632" y="954205"/>
            <a:ext cx="99445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ความกลมกลืนด้วยสี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การเลือกใช้สีในวรรณะเดียวกัน จะทำให้สีกลมกลืนกันได้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9191D808-5701-45CB-A6D5-BA088812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9" y="1967773"/>
            <a:ext cx="6044129" cy="396472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13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F3DF05-FF44-45C8-B496-4D1E9B491071}"/>
              </a:ext>
            </a:extLst>
          </p:cNvPr>
          <p:cNvSpPr txBox="1"/>
          <p:nvPr/>
        </p:nvSpPr>
        <p:spPr>
          <a:xfrm>
            <a:off x="328613" y="6311384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https://spark.adobe.com/sp/projects</a:t>
            </a:r>
          </a:p>
        </p:txBody>
      </p:sp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29563"/>
            <a:ext cx="93937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เส้นทแยง (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Diagonal Lines)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ให้ความรู้สึก เคลื่อนไหว หรือการไม่อยู่นิ่ง ไม่มั่นคง</a:t>
            </a:r>
          </a:p>
          <a:p>
            <a:pPr algn="thaiDist"/>
            <a:endParaRPr lang="th-TH" sz="32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เส้นปะ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(Dash Lines</a:t>
            </a: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ให้ความรู้สึก ความไม่เป็นระเบียบ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16096"/>
            <a:ext cx="9652000" cy="746944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เส้น บอกถึง อารมณ์ความรู้สึกที่แตกต่างกันไปดังนี้</a:t>
            </a:r>
          </a:p>
        </p:txBody>
      </p:sp>
      <p:pic>
        <p:nvPicPr>
          <p:cNvPr id="2050" name="Picture 2" descr="Subtle Vector Stripes Seamless Pattern. Diagonal Lines Texture Stock Vector  - Illustration of design, line: 100668496">
            <a:extLst>
              <a:ext uri="{FF2B5EF4-FFF2-40B4-BE49-F238E27FC236}">
                <a16:creationId xmlns:a16="http://schemas.microsoft.com/office/drawing/2014/main" id="{52252D47-54C1-4ED6-A81B-C139947AB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81" y="2237702"/>
            <a:ext cx="2842350" cy="17558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rmatting Line Dashes for Shapes in PowerPoint 2007 for Windows">
            <a:extLst>
              <a:ext uri="{FF2B5EF4-FFF2-40B4-BE49-F238E27FC236}">
                <a16:creationId xmlns:a16="http://schemas.microsoft.com/office/drawing/2014/main" id="{3BC92C67-5120-4DDE-B257-F870A342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81" y="4676551"/>
            <a:ext cx="2842350" cy="17558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34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93937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เส้นโค้ง (</a:t>
            </a:r>
            <a:r>
              <a:rPr lang="en-US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Curved Lines)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ให้ความรู้สึก อ่อนช้อย นิ่มนวล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เส้นซิกแซก (</a:t>
            </a:r>
            <a:r>
              <a:rPr lang="en-US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Zigzag Lines)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ให้ความรู้สึก ตะกุกตะกัก ไม่เรียบร้อย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16096"/>
            <a:ext cx="9652000" cy="746944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เส้น บอกถึง อารมณ์ความรู้สึกที่แตกต่างกันไปดังนี้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55C1F-6051-47C3-B3B3-5FE9D334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44" y="2262511"/>
            <a:ext cx="2841261" cy="184719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Seamless Zigzag Line Pattern Black Horizontal Zig Zag Vintage Lines  Horizontally Seamless Vector Illustration Stock Illustration - Download  Image Now - iStock">
            <a:extLst>
              <a:ext uri="{FF2B5EF4-FFF2-40B4-BE49-F238E27FC236}">
                <a16:creationId xmlns:a16="http://schemas.microsoft.com/office/drawing/2014/main" id="{FD9C5A65-6A1F-4184-8771-0B159E3C2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43" y="4709600"/>
            <a:ext cx="2841261" cy="18234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2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28575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สีคือสิ่งที่กำหนด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Mood and Tone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และสร้างความแตกต่างให้กับงานเรา ซึ่งมันจะอยู่ในเส้น รูปทรง พื้นผิว พื้นหนังและตัวหนังสือต่างๆ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274"/>
            <a:ext cx="9652000" cy="78676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2. สี (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Color)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050" name="Picture 2" descr="basic-graphic-2">
            <a:extLst>
              <a:ext uri="{FF2B5EF4-FFF2-40B4-BE49-F238E27FC236}">
                <a16:creationId xmlns:a16="http://schemas.microsoft.com/office/drawing/2014/main" id="{F00D9015-5484-4AFD-80DE-9866150F7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1463040"/>
            <a:ext cx="5715000" cy="45529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8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80055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สีขั้นที่ 1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Primary </a:t>
            </a:r>
            <a:r>
              <a:rPr lang="en-US" sz="32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Colours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แม่สี 3สี ได้แก่ สีแดง เหลือง และน้ำเงิน</a:t>
            </a:r>
          </a:p>
          <a:p>
            <a:pPr algn="thaiDist"/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สีขั้นที่ 2 (</a:t>
            </a:r>
            <a:r>
              <a:rPr lang="en-US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Secondary </a:t>
            </a:r>
            <a:r>
              <a:rPr lang="en-US" sz="3200" b="1" dirty="0" err="1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Colours</a:t>
            </a:r>
            <a:r>
              <a:rPr lang="en-US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ให้คือ สีที่เกิดจากการผสมกันเป็นคู่ ๆ ระหว่างแม่สี 3 สี จะได้สีเพิ่มขึ้นอีก 3สี ได้แก่ สีม่วง สีเขียว และสีส้ม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สีขั้นที่ 3 (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Tertiary </a:t>
            </a:r>
            <a:r>
              <a:rPr lang="en-US" sz="3200" b="1" dirty="0" err="1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Colours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สีที่เกิดจากการผสมกันเป็นคู่ ๆ ระหว่างแม่สี 3 สี กับสีขั้นที่ 2 จะได้สีเพิ่มขึ้นอีก 6 สี ได้แก่ สีม่วงแดงเข้ม สีแดงสด สีเหลืองอำพัน สีโศก สีเขียวหัวเป็ด สีม่วงน้ำเงิน</a:t>
            </a:r>
            <a:endParaRPr lang="th-TH" sz="32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16096"/>
            <a:ext cx="9652000" cy="746944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Color Wheel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วงจรสี แบ่งออกเป็น 3 ขั้น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BB93114-4582-4C29-99AA-C509BEAF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95" y="176270"/>
            <a:ext cx="2687350" cy="25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6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00125" y="1659285"/>
            <a:ext cx="28575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รูปร่างเป็นสิ่งที่ช่วยเพิ่มความน่าสนใจให้กับงานหรือจะใช้เน้นส่วนประกอบใน”งานออกแบบ” ซึ่งรูปทรงแต่ละแบบก็มีความหมายในทางที่ต่างกัน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274"/>
            <a:ext cx="9652000" cy="78676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3. รูปร่างต่าง ๆ (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Shape)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074" name="Picture 2" descr="basic-graphic-3">
            <a:extLst>
              <a:ext uri="{FF2B5EF4-FFF2-40B4-BE49-F238E27FC236}">
                <a16:creationId xmlns:a16="http://schemas.microsoft.com/office/drawing/2014/main" id="{69B00554-B576-4EC5-B3C8-ACF586AA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62125"/>
            <a:ext cx="5715000" cy="45529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36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1788</TotalTime>
  <Words>2063</Words>
  <Application>Microsoft Office PowerPoint</Application>
  <PresentationFormat>Widescreen</PresentationFormat>
  <Paragraphs>125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SP SUAN DUSIT</vt:lpstr>
      <vt:lpstr>Trebuchet MS</vt:lpstr>
      <vt:lpstr>Wingdings</vt:lpstr>
      <vt:lpstr>Wingdings 2</vt:lpstr>
      <vt:lpstr>Opulent</vt:lpstr>
      <vt:lpstr>บทที่ 4 องค์ประกอบของการออกแบบ     (elements of design)</vt:lpstr>
      <vt:lpstr>องค์ประกอบของการออกแบบ </vt:lpstr>
      <vt:lpstr>1. เส้นในการออกแบบ (Lines)</vt:lpstr>
      <vt:lpstr>เส้น บอกถึง อารมณ์ความรู้สึกที่แตกต่างกันไปดังนี้</vt:lpstr>
      <vt:lpstr>เส้น บอกถึง อารมณ์ความรู้สึกที่แตกต่างกันไปดังนี้</vt:lpstr>
      <vt:lpstr>เส้น บอกถึง อารมณ์ความรู้สึกที่แตกต่างกันไปดังนี้</vt:lpstr>
      <vt:lpstr>2. สี (Color)</vt:lpstr>
      <vt:lpstr>Color Wheel หรือ วงจรสี แบ่งออกเป็น 3 ขั้น</vt:lpstr>
      <vt:lpstr>3. รูปร่างต่าง ๆ (Shape)</vt:lpstr>
      <vt:lpstr>Shape – รูปร่าง แบ่งได้หลายแบบ เช่น</vt:lpstr>
      <vt:lpstr>PowerPoint Presentation</vt:lpstr>
      <vt:lpstr>4. พื้นที่ในงาน (Space)</vt:lpstr>
      <vt:lpstr>บริเวณว่างที่เกิดขึ้นได้หลายลักษณะ ดังนี้</vt:lpstr>
      <vt:lpstr>5. พื้นผิว (texture)</vt:lpstr>
      <vt:lpstr>ลักษณะที่สัมผัสได้ของพื้นผิว มี 2 ประเภท คือ</vt:lpstr>
      <vt:lpstr>PowerPoint Presentation</vt:lpstr>
      <vt:lpstr>ลักษณะของพื้นผิว</vt:lpstr>
      <vt:lpstr>6. ตัวอักษร (Typography)</vt:lpstr>
      <vt:lpstr>หลักการใช้ Font ให้เหมาะสมกับงานออกแบบ (Typography Basics)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ขนาดต่างๆ (Scale)</vt:lpstr>
      <vt:lpstr>8. องค์ประกอบหลักและรอง (Dominance and Emphasis)</vt:lpstr>
      <vt:lpstr>จุดเด่น มี  2 แบบ คือ</vt:lpstr>
      <vt:lpstr>9. สมดุล (ฺBalance)</vt:lpstr>
      <vt:lpstr>ดุลยภาพในงานออกแบบ มี 2 ลักษณะ คือ</vt:lpstr>
      <vt:lpstr>PowerPoint Presentation</vt:lpstr>
      <vt:lpstr>10. ความสอดคล้องกัน (ฺHarmony)</vt:lpstr>
      <vt:lpstr> ลักษณะของความกลมกลืน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Juthawut Chantaramalee</cp:lastModifiedBy>
  <cp:revision>206</cp:revision>
  <dcterms:created xsi:type="dcterms:W3CDTF">2020-08-10T02:59:24Z</dcterms:created>
  <dcterms:modified xsi:type="dcterms:W3CDTF">2021-07-19T14:07:13Z</dcterms:modified>
</cp:coreProperties>
</file>