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0" r:id="rId3"/>
    <p:sldId id="261" r:id="rId4"/>
    <p:sldId id="262" r:id="rId5"/>
    <p:sldId id="284" r:id="rId6"/>
    <p:sldId id="263" r:id="rId7"/>
    <p:sldId id="278" r:id="rId8"/>
    <p:sldId id="285" r:id="rId9"/>
    <p:sldId id="286" r:id="rId10"/>
    <p:sldId id="287" r:id="rId11"/>
    <p:sldId id="288" r:id="rId12"/>
    <p:sldId id="307" r:id="rId13"/>
    <p:sldId id="289" r:id="rId14"/>
    <p:sldId id="290" r:id="rId15"/>
    <p:sldId id="291" r:id="rId16"/>
    <p:sldId id="308" r:id="rId17"/>
    <p:sldId id="292" r:id="rId18"/>
    <p:sldId id="293" r:id="rId19"/>
    <p:sldId id="294" r:id="rId20"/>
    <p:sldId id="309" r:id="rId21"/>
    <p:sldId id="295" r:id="rId22"/>
    <p:sldId id="310" r:id="rId23"/>
    <p:sldId id="296" r:id="rId24"/>
    <p:sldId id="312" r:id="rId25"/>
    <p:sldId id="311" r:id="rId26"/>
    <p:sldId id="297" r:id="rId27"/>
    <p:sldId id="313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(3204 -2004)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หลักการของระบบฐานข้อมูล</a:t>
            </a:r>
            <a:endParaRPr lang="th-TH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6273BA-B4B0-4803-88C0-F3AB03F80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74" y="1331595"/>
            <a:ext cx="412432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C28C3-309B-44D0-A578-66D591D0C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67" y="1478133"/>
            <a:ext cx="10313970" cy="3579849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3.1 องค์ประกอบของระบบฐานข้อมูล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3.1.1 แอปพลิ</a:t>
            </a:r>
            <a:r>
              <a:rPr lang="th-TH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เค</a:t>
            </a: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ชันฐานข้อมูล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(Database Application)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เป็นแอปพลิ</a:t>
            </a:r>
            <a:r>
              <a:rPr lang="th-TH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เค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ชันที่สร้างไว้ให้ผู้ใช้งานสามารถติดต่อกับฐานข้อมูลได้อย่างสะดวก ซึ่งมีรูปแบบการติดต่อกับฐานข้อมูลแบบเมนูหรือกราฟิก โดยผู้ใช้ไม่จำเป็นต้องมีความรู้เกี่ยวกับฐานข้อมูลก็สามารถเรียกใช้งานฐานข้อมูลได้ เช่น บริการเงินสด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ATM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เป็นต้น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    </a:t>
            </a: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1) ฮาร์ดแวร์ (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Hardware</a:t>
            </a: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  <a:r>
              <a:rPr lang="th-TH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ในระบบฐานข้อมูลที่มีประสิทธิภาพควรมีฮาร์ดแวร์ต่าง ๆ ที่พร้อมจะอำนวยความสะดวกในการบริหารข้อมูลได้อย่างมีประสิทธิภาพ ไม่ว่าจะเป็นความเร็วของหน่วยประมวลผลกลาง ขนาดของหน่วยความจำหลัก อุปกรณ์นำเข้าและออกข้อมูล รายงานหน่วยความจำสำรองที่จะรองรับการประมวลผลข้อมูลในระบบได้อย่างมีประสิทธิภาพ</a:t>
            </a:r>
          </a:p>
          <a:p>
            <a:pPr algn="thaiDist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FC1A7F-3EFE-4F42-B5D8-D33985E27B4E}"/>
              </a:ext>
            </a:extLst>
          </p:cNvPr>
          <p:cNvSpPr/>
          <p:nvPr/>
        </p:nvSpPr>
        <p:spPr>
          <a:xfrm>
            <a:off x="879167" y="585589"/>
            <a:ext cx="3557556" cy="67111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436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F7327-3191-44EC-AB5F-7A3BAED9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67" y="1444679"/>
            <a:ext cx="10027920" cy="3579849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     </a:t>
            </a:r>
            <a:r>
              <a:rPr lang="th-TH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2) ซอฟต์แวร์ (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Software)</a:t>
            </a:r>
            <a:r>
              <a:rPr lang="th-TH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ในการประมวลผลข้อมูลอาจจะใช้ซอฟต์แวร์หรือโปรแกรมที่แตกต่างกัน ทั้งนี้ขึ้นอยู่กับคอมพิวเตอร์ที่นำมาใช้ว่าเป็นแบบใด โปรแกรมจะทำหน้าที่ดูแลการสร้างการเรียกใช้ข้อมูล การจัดทำรายงาน การปรับเปลี่ยน แก้ไขโครงสร้างการควบคุม หรืออาจกล่าวได้อีกอย่างว่าระบบจัดการฐานข้อมูล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(DBMS: Database Management System)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คือ โปรแกรมประยุกต์ต่าง ๆ ที่มีอยู่ในฐานข้อมูล เช่น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DBASE IV, EXCEL, ACCESS, INFORMIXM, ORACLE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เป็นต้น</a:t>
            </a:r>
          </a:p>
          <a:p>
            <a:pPr marL="0" indent="0" algn="thaiDist">
              <a:buNone/>
            </a:pPr>
            <a:r>
              <a:rPr lang="th-TH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     3) ข้อมูล (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</a:t>
            </a:r>
            <a:r>
              <a:rPr lang="th-TH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ฐานข้อมูลเป็นการจัดเก็บรวบรวมข้อมูลให้เป็นศูนย์กลางข้อมูลอย่างมีระบบ ซึ่งข้อมูลเหล่านี้สามารถเรียกใช้ร่วมกันได้ ผู้ใช้ข้อมูลในระบบฐานข้อมูลจะมองภาพข้อมูลในลักษณะที่แตกต่างกัน เช่น ผู้ใช้บางคนมองภาพของข้อมูลที่ถูกจัดเก็บได้ในสื่อข้อมูล ผู้ใช้บางคนมองภาพข้อมูลจากการใช้งาน เป็นต้น</a:t>
            </a:r>
          </a:p>
          <a:p>
            <a:pPr algn="thaiDist"/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B41219-5CF8-4856-B95E-B255D4EDE3E7}"/>
              </a:ext>
            </a:extLst>
          </p:cNvPr>
          <p:cNvSpPr/>
          <p:nvPr/>
        </p:nvSpPr>
        <p:spPr>
          <a:xfrm>
            <a:off x="879167" y="585589"/>
            <a:ext cx="3557556" cy="67111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03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07F9F7E-4A0D-4237-BA25-0A315191C5A1}"/>
              </a:ext>
            </a:extLst>
          </p:cNvPr>
          <p:cNvGrpSpPr/>
          <p:nvPr/>
        </p:nvGrpSpPr>
        <p:grpSpPr>
          <a:xfrm>
            <a:off x="2867038" y="1324161"/>
            <a:ext cx="6100793" cy="3440786"/>
            <a:chOff x="0" y="0"/>
            <a:chExt cx="5830032" cy="307979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9B07444-D47B-4538-9F6D-9117587E740D}"/>
                </a:ext>
              </a:extLst>
            </p:cNvPr>
            <p:cNvGrpSpPr/>
            <p:nvPr/>
          </p:nvGrpSpPr>
          <p:grpSpPr>
            <a:xfrm>
              <a:off x="0" y="0"/>
              <a:ext cx="5830032" cy="3079799"/>
              <a:chOff x="0" y="0"/>
              <a:chExt cx="5830032" cy="307979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68BB778-F197-4D0D-86FF-2406F3174D7E}"/>
                  </a:ext>
                </a:extLst>
              </p:cNvPr>
              <p:cNvGrpSpPr/>
              <p:nvPr/>
            </p:nvGrpSpPr>
            <p:grpSpPr>
              <a:xfrm>
                <a:off x="0" y="0"/>
                <a:ext cx="5830032" cy="3079799"/>
                <a:chOff x="0" y="0"/>
                <a:chExt cx="5830032" cy="3079799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32732E2A-10D2-43B6-9DD1-4C8588FEE1C2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5728481" cy="3079799"/>
                  <a:chOff x="0" y="0"/>
                  <a:chExt cx="5728481" cy="3079799"/>
                </a:xfrm>
              </p:grpSpPr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3CE24F58-2BC1-4314-B10E-451A3093A066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281354"/>
                    <a:ext cx="5728481" cy="2798445"/>
                    <a:chOff x="0" y="0"/>
                    <a:chExt cx="5728481" cy="2798445"/>
                  </a:xfrm>
                </p:grpSpPr>
                <p:grpSp>
                  <p:nvGrpSpPr>
                    <p:cNvPr id="26" name="Group 25">
                      <a:extLst>
                        <a:ext uri="{FF2B5EF4-FFF2-40B4-BE49-F238E27FC236}">
                          <a16:creationId xmlns:a16="http://schemas.microsoft.com/office/drawing/2014/main" id="{C6161F04-522C-4D19-A9B5-F376DEBBD9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3961" y="0"/>
                      <a:ext cx="5684520" cy="2798445"/>
                      <a:chOff x="0" y="0"/>
                      <a:chExt cx="5684520" cy="2798445"/>
                    </a:xfrm>
                  </p:grpSpPr>
                  <p:sp>
                    <p:nvSpPr>
                      <p:cNvPr id="34" name="Rectangle 33">
                        <a:extLst>
                          <a:ext uri="{FF2B5EF4-FFF2-40B4-BE49-F238E27FC236}">
                            <a16:creationId xmlns:a16="http://schemas.microsoft.com/office/drawing/2014/main" id="{7803E09F-A5AA-44CC-9AE1-5966FB34AE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38225" y="390525"/>
                        <a:ext cx="1521460" cy="73152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" name="Rectangle 34">
                        <a:extLst>
                          <a:ext uri="{FF2B5EF4-FFF2-40B4-BE49-F238E27FC236}">
                            <a16:creationId xmlns:a16="http://schemas.microsoft.com/office/drawing/2014/main" id="{39E6F072-C3BF-47EB-9C23-9A1F497E07D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38425" y="383928"/>
                        <a:ext cx="1521460" cy="731520"/>
                      </a:xfrm>
                      <a:prstGeom prst="rect">
                        <a:avLst/>
                      </a:prstGeom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" name="Rectangle 35">
                        <a:extLst>
                          <a:ext uri="{FF2B5EF4-FFF2-40B4-BE49-F238E27FC236}">
                            <a16:creationId xmlns:a16="http://schemas.microsoft.com/office/drawing/2014/main" id="{233D8BEF-7099-47F6-82FA-73651829F9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514350"/>
                        <a:ext cx="694690" cy="334010"/>
                      </a:xfrm>
                      <a:prstGeom prst="rect">
                        <a:avLst/>
                      </a:prstGeom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7" name="Rectangle 36">
                        <a:extLst>
                          <a:ext uri="{FF2B5EF4-FFF2-40B4-BE49-F238E27FC236}">
                            <a16:creationId xmlns:a16="http://schemas.microsoft.com/office/drawing/2014/main" id="{41D0A60D-1D72-4F4A-8F30-0053054EFD6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29175" y="200025"/>
                        <a:ext cx="855345" cy="131635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 w="1270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" name="Rectangle 37">
                        <a:extLst>
                          <a:ext uri="{FF2B5EF4-FFF2-40B4-BE49-F238E27FC236}">
                            <a16:creationId xmlns:a16="http://schemas.microsoft.com/office/drawing/2014/main" id="{778EE3EF-3657-487C-A5E1-71F6E3D2A3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695325"/>
                        <a:ext cx="694690" cy="18034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" name="Rectangle 38">
                        <a:extLst>
                          <a:ext uri="{FF2B5EF4-FFF2-40B4-BE49-F238E27FC236}">
                            <a16:creationId xmlns:a16="http://schemas.microsoft.com/office/drawing/2014/main" id="{01F4BAFB-68EA-41F9-8E98-AC9B3789D1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38225" y="894617"/>
                        <a:ext cx="1521460" cy="23368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n w="1270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" name="Rectangle 39">
                        <a:extLst>
                          <a:ext uri="{FF2B5EF4-FFF2-40B4-BE49-F238E27FC236}">
                            <a16:creationId xmlns:a16="http://schemas.microsoft.com/office/drawing/2014/main" id="{9AD52BAB-5860-4F07-9636-3892CAAB1EE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38425" y="882893"/>
                        <a:ext cx="1521460" cy="23368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n w="1270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" name="Rectangle 40">
                        <a:extLst>
                          <a:ext uri="{FF2B5EF4-FFF2-40B4-BE49-F238E27FC236}">
                            <a16:creationId xmlns:a16="http://schemas.microsoft.com/office/drawing/2014/main" id="{5710154B-A202-47C5-86EE-C62274E13FA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29175" y="447675"/>
                        <a:ext cx="855345" cy="21907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" name="Rectangle 41">
                        <a:extLst>
                          <a:ext uri="{FF2B5EF4-FFF2-40B4-BE49-F238E27FC236}">
                            <a16:creationId xmlns:a16="http://schemas.microsoft.com/office/drawing/2014/main" id="{E2637C28-5894-45A4-9BC7-21E69C37C13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29175" y="657225"/>
                        <a:ext cx="855345" cy="21907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" name="Rectangle 42">
                        <a:extLst>
                          <a:ext uri="{FF2B5EF4-FFF2-40B4-BE49-F238E27FC236}">
                            <a16:creationId xmlns:a16="http://schemas.microsoft.com/office/drawing/2014/main" id="{8D0D2345-D6E8-469C-8787-5E8CE6DEDB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29175" y="876300"/>
                        <a:ext cx="855345" cy="219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" name="Rectangle 43">
                        <a:extLst>
                          <a:ext uri="{FF2B5EF4-FFF2-40B4-BE49-F238E27FC236}">
                            <a16:creationId xmlns:a16="http://schemas.microsoft.com/office/drawing/2014/main" id="{A5F50A0C-DF4F-4E0D-A7BE-350E35461E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29175" y="1095375"/>
                        <a:ext cx="855345" cy="219075"/>
                      </a:xfrm>
                      <a:prstGeom prst="rect">
                        <a:avLst/>
                      </a:prstGeom>
                      <a:solidFill>
                        <a:srgbClr val="2E6EBC"/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" name="Rectangle 44">
                        <a:extLst>
                          <a:ext uri="{FF2B5EF4-FFF2-40B4-BE49-F238E27FC236}">
                            <a16:creationId xmlns:a16="http://schemas.microsoft.com/office/drawing/2014/main" id="{E72D5ABA-9AC0-4E79-A4EE-DC27BE3493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29175" y="1314450"/>
                        <a:ext cx="855345" cy="219075"/>
                      </a:xfrm>
                      <a:prstGeom prst="rect">
                        <a:avLst/>
                      </a:prstGeom>
                      <a:solidFill>
                        <a:srgbClr val="397DCF"/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" name="Can 14">
                        <a:extLst>
                          <a:ext uri="{FF2B5EF4-FFF2-40B4-BE49-F238E27FC236}">
                            <a16:creationId xmlns:a16="http://schemas.microsoft.com/office/drawing/2014/main" id="{63FD66FD-CA76-4534-B859-9646F7C4B1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19275" y="1724025"/>
                        <a:ext cx="1477645" cy="672465"/>
                      </a:xfrm>
                      <a:prstGeom prst="can">
                        <a:avLst>
                          <a:gd name="adj" fmla="val 35313"/>
                        </a:avLst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100">
                            <a:effectLst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 </a:t>
                        </a:r>
                      </a:p>
                    </p:txBody>
                  </p:sp>
                  <p:sp>
                    <p:nvSpPr>
                      <p:cNvPr id="47" name="Rectangle 46">
                        <a:extLst>
                          <a:ext uri="{FF2B5EF4-FFF2-40B4-BE49-F238E27FC236}">
                            <a16:creationId xmlns:a16="http://schemas.microsoft.com/office/drawing/2014/main" id="{43D27CB4-5064-4E53-88E7-30204B104E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09750" y="2505075"/>
                        <a:ext cx="1521460" cy="23368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n w="12700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" name="Rectangle 47">
                        <a:extLst>
                          <a:ext uri="{FF2B5EF4-FFF2-40B4-BE49-F238E27FC236}">
                            <a16:creationId xmlns:a16="http://schemas.microsoft.com/office/drawing/2014/main" id="{3F07C606-C679-42E5-AD92-069986668C6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85850" y="438150"/>
                        <a:ext cx="687070" cy="21907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Rectangle 48">
                        <a:extLst>
                          <a:ext uri="{FF2B5EF4-FFF2-40B4-BE49-F238E27FC236}">
                            <a16:creationId xmlns:a16="http://schemas.microsoft.com/office/drawing/2014/main" id="{8723B7CC-8298-442E-8666-255603A7934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00225" y="447675"/>
                        <a:ext cx="723900" cy="21907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" name="Rectangle 49">
                        <a:extLst>
                          <a:ext uri="{FF2B5EF4-FFF2-40B4-BE49-F238E27FC236}">
                            <a16:creationId xmlns:a16="http://schemas.microsoft.com/office/drawing/2014/main" id="{3BB584F9-22B2-44AC-B15D-257B4BEF7AF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38475" y="433752"/>
                        <a:ext cx="723900" cy="21907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 w="127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51" name="Straight Arrow Connector 50">
                        <a:extLst>
                          <a:ext uri="{FF2B5EF4-FFF2-40B4-BE49-F238E27FC236}">
                            <a16:creationId xmlns:a16="http://schemas.microsoft.com/office/drawing/2014/main" id="{310876D9-A577-45DC-941D-EA118F9BDF39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09575" y="38100"/>
                        <a:ext cx="884555" cy="35052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Arrow Connector 51">
                        <a:extLst>
                          <a:ext uri="{FF2B5EF4-FFF2-40B4-BE49-F238E27FC236}">
                            <a16:creationId xmlns:a16="http://schemas.microsoft.com/office/drawing/2014/main" id="{C174C638-5FE8-4B36-AB1E-E8475D6CE02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1371600" y="66675"/>
                        <a:ext cx="0" cy="27749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Straight Arrow Connector 52">
                        <a:extLst>
                          <a:ext uri="{FF2B5EF4-FFF2-40B4-BE49-F238E27FC236}">
                            <a16:creationId xmlns:a16="http://schemas.microsoft.com/office/drawing/2014/main" id="{36D9E185-BF39-4608-9DDA-A84C68882B8E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1428750" y="38100"/>
                        <a:ext cx="694690" cy="26289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Arrow Connector 53">
                        <a:extLst>
                          <a:ext uri="{FF2B5EF4-FFF2-40B4-BE49-F238E27FC236}">
                            <a16:creationId xmlns:a16="http://schemas.microsoft.com/office/drawing/2014/main" id="{E1FC2118-1B62-4B8D-A275-521BE647E9C1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390900" y="0"/>
                        <a:ext cx="0" cy="27749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Arrow Connector 54">
                        <a:extLst>
                          <a:ext uri="{FF2B5EF4-FFF2-40B4-BE49-F238E27FC236}">
                            <a16:creationId xmlns:a16="http://schemas.microsoft.com/office/drawing/2014/main" id="{657937A8-3E37-4DCF-A9CD-2B975CA24184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4352925" y="161925"/>
                        <a:ext cx="416713" cy="157696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Arrow Connector 55">
                        <a:extLst>
                          <a:ext uri="{FF2B5EF4-FFF2-40B4-BE49-F238E27FC236}">
                            <a16:creationId xmlns:a16="http://schemas.microsoft.com/office/drawing/2014/main" id="{95B1B362-90EB-4B6D-9AEE-FCAF3FCEC1A1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4343400" y="590550"/>
                        <a:ext cx="423875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Arrow Connector 56">
                        <a:extLst>
                          <a:ext uri="{FF2B5EF4-FFF2-40B4-BE49-F238E27FC236}">
                            <a16:creationId xmlns:a16="http://schemas.microsoft.com/office/drawing/2014/main" id="{E8A424A2-4549-4036-8E0D-07526754EDC8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4333875" y="819150"/>
                        <a:ext cx="416484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Arrow Connector 57">
                        <a:extLst>
                          <a:ext uri="{FF2B5EF4-FFF2-40B4-BE49-F238E27FC236}">
                            <a16:creationId xmlns:a16="http://schemas.microsoft.com/office/drawing/2014/main" id="{F70C3AFD-17A6-4398-A091-ABBA83E50EA7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324350" y="1085850"/>
                        <a:ext cx="423647" cy="131672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Straight Arrow Connector 58">
                        <a:extLst>
                          <a:ext uri="{FF2B5EF4-FFF2-40B4-BE49-F238E27FC236}">
                            <a16:creationId xmlns:a16="http://schemas.microsoft.com/office/drawing/2014/main" id="{6BAE811D-890E-4FE1-AFE2-E5C79159722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343400" y="1333500"/>
                        <a:ext cx="416560" cy="13462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Arrow Connector 59">
                        <a:extLst>
                          <a:ext uri="{FF2B5EF4-FFF2-40B4-BE49-F238E27FC236}">
                            <a16:creationId xmlns:a16="http://schemas.microsoft.com/office/drawing/2014/main" id="{DDCDBBF7-A6FF-4C52-AB66-9130FC10CBBE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333875" y="1590675"/>
                        <a:ext cx="416560" cy="226772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Straight Connector 60">
                        <a:extLst>
                          <a:ext uri="{FF2B5EF4-FFF2-40B4-BE49-F238E27FC236}">
                            <a16:creationId xmlns:a16="http://schemas.microsoft.com/office/drawing/2014/main" id="{804A3AC2-5ECB-4607-89EB-7B4E7D23E844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438150" y="876300"/>
                        <a:ext cx="1381125" cy="100076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Connector 61">
                        <a:extLst>
                          <a:ext uri="{FF2B5EF4-FFF2-40B4-BE49-F238E27FC236}">
                            <a16:creationId xmlns:a16="http://schemas.microsoft.com/office/drawing/2014/main" id="{8161824F-A24F-43B2-82A6-FBD1B4474CE5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1714500" y="1123950"/>
                        <a:ext cx="723900" cy="592455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>
                        <a:extLst>
                          <a:ext uri="{FF2B5EF4-FFF2-40B4-BE49-F238E27FC236}">
                            <a16:creationId xmlns:a16="http://schemas.microsoft.com/office/drawing/2014/main" id="{A334CF02-286E-4447-9E4C-22DA4094F9A2}"/>
                          </a:ext>
                        </a:extLst>
                      </p:cNvPr>
                      <p:cNvCxnSpPr>
                        <a:stCxn id="40" idx="2"/>
                      </p:cNvCxnSpPr>
                      <p:nvPr/>
                    </p:nvCxnSpPr>
                    <p:spPr>
                      <a:xfrm flipH="1">
                        <a:off x="2725616" y="1116573"/>
                        <a:ext cx="673539" cy="60745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4" name="Group 63">
                        <a:extLst>
                          <a:ext uri="{FF2B5EF4-FFF2-40B4-BE49-F238E27FC236}">
                            <a16:creationId xmlns:a16="http://schemas.microsoft.com/office/drawing/2014/main" id="{96712131-90A3-4B52-A37F-E767CADABEA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8200" y="2486025"/>
                        <a:ext cx="913130" cy="312420"/>
                        <a:chOff x="0" y="0"/>
                        <a:chExt cx="913130" cy="312420"/>
                      </a:xfrm>
                    </p:grpSpPr>
                    <p:sp>
                      <p:nvSpPr>
                        <p:cNvPr id="65" name="Can 16">
                          <a:extLst>
                            <a:ext uri="{FF2B5EF4-FFF2-40B4-BE49-F238E27FC236}">
                              <a16:creationId xmlns:a16="http://schemas.microsoft.com/office/drawing/2014/main" id="{9CD7DDCF-F9A7-47A7-A83A-9B70E77691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9550" y="0"/>
                          <a:ext cx="372110" cy="131445"/>
                        </a:xfrm>
                        <a:prstGeom prst="can">
                          <a:avLst>
                            <a:gd name="adj" fmla="val 35313"/>
                          </a:avLst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effectLst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a:t> </a:t>
                          </a:r>
                        </a:p>
                      </p:txBody>
                    </p:sp>
                    <p:sp>
                      <p:nvSpPr>
                        <p:cNvPr id="66" name="Can 19">
                          <a:extLst>
                            <a:ext uri="{FF2B5EF4-FFF2-40B4-BE49-F238E27FC236}">
                              <a16:creationId xmlns:a16="http://schemas.microsoft.com/office/drawing/2014/main" id="{9242969B-961D-4721-A23E-716D768FAED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725" y="57150"/>
                          <a:ext cx="372110" cy="131445"/>
                        </a:xfrm>
                        <a:prstGeom prst="can">
                          <a:avLst>
                            <a:gd name="adj" fmla="val 35313"/>
                          </a:avLst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effectLst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a:t> </a:t>
                          </a:r>
                        </a:p>
                      </p:txBody>
                    </p:sp>
                    <p:sp>
                      <p:nvSpPr>
                        <p:cNvPr id="67" name="Can 20">
                          <a:extLst>
                            <a:ext uri="{FF2B5EF4-FFF2-40B4-BE49-F238E27FC236}">
                              <a16:creationId xmlns:a16="http://schemas.microsoft.com/office/drawing/2014/main" id="{4E3FCA77-C181-4B31-8E51-224701550C1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180975"/>
                          <a:ext cx="372110" cy="131445"/>
                        </a:xfrm>
                        <a:prstGeom prst="can">
                          <a:avLst>
                            <a:gd name="adj" fmla="val 35313"/>
                          </a:avLst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effectLst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a:t> </a:t>
                          </a:r>
                        </a:p>
                      </p:txBody>
                    </p:sp>
                    <p:cxnSp>
                      <p:nvCxnSpPr>
                        <p:cNvPr id="68" name="Straight Connector 67">
                          <a:extLst>
                            <a:ext uri="{FF2B5EF4-FFF2-40B4-BE49-F238E27FC236}">
                              <a16:creationId xmlns:a16="http://schemas.microsoft.com/office/drawing/2014/main" id="{F45A3517-D723-4D69-93F1-6FA83285919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90550" y="66675"/>
                          <a:ext cx="314325" cy="6540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" name="Straight Connector 68">
                          <a:extLst>
                            <a:ext uri="{FF2B5EF4-FFF2-40B4-BE49-F238E27FC236}">
                              <a16:creationId xmlns:a16="http://schemas.microsoft.com/office/drawing/2014/main" id="{0FF1B0AF-A82C-44C9-9062-49CC75711FB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371475" y="142875"/>
                          <a:ext cx="541655" cy="8001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" name="Straight Connector 69">
                          <a:extLst>
                            <a:ext uri="{FF2B5EF4-FFF2-40B4-BE49-F238E27FC236}">
                              <a16:creationId xmlns:a16="http://schemas.microsoft.com/office/drawing/2014/main" id="{F3C1A514-CF85-441A-A74B-D3323C45700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466725" y="142875"/>
                          <a:ext cx="431165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27" name="Group 26">
                      <a:extLst>
                        <a:ext uri="{FF2B5EF4-FFF2-40B4-BE49-F238E27FC236}">
                          <a16:creationId xmlns:a16="http://schemas.microsoft.com/office/drawing/2014/main" id="{B2BC2D15-1767-4F89-A1C9-3E5AE41BD78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404446"/>
                      <a:ext cx="2651955" cy="781050"/>
                      <a:chOff x="0" y="0"/>
                      <a:chExt cx="2651955" cy="781050"/>
                    </a:xfrm>
                  </p:grpSpPr>
                  <p:sp>
                    <p:nvSpPr>
                      <p:cNvPr id="28" name="Text Box 27">
                        <a:extLst>
                          <a:ext uri="{FF2B5EF4-FFF2-40B4-BE49-F238E27FC236}">
                            <a16:creationId xmlns:a16="http://schemas.microsoft.com/office/drawing/2014/main" id="{FA95B8BC-6533-4E62-92E2-1780AC98F7E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811215" y="8792"/>
                        <a:ext cx="840740" cy="2762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TH SarabunPSK" panose="020B0500040200020003" pitchFamily="34" charset="-34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Application 2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Cordia New" panose="020B0304020202020204" pitchFamily="34" charset="-34"/>
                        </a:endParaRPr>
                      </a:p>
                    </p:txBody>
                  </p:sp>
                  <p:sp>
                    <p:nvSpPr>
                      <p:cNvPr id="29" name="Text Box 31">
                        <a:extLst>
                          <a:ext uri="{FF2B5EF4-FFF2-40B4-BE49-F238E27FC236}">
                            <a16:creationId xmlns:a16="http://schemas.microsoft.com/office/drawing/2014/main" id="{7E0BDFED-F854-4240-937D-C5184131BD8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485900" y="457200"/>
                        <a:ext cx="745490" cy="32385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TH SarabunPSK" panose="020B0500040200020003" pitchFamily="34" charset="-34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JCC Type4 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Cordia New" panose="020B0304020202020204" pitchFamily="34" charset="-34"/>
                        </a:endParaRPr>
                      </a:p>
                    </p:txBody>
                  </p:sp>
                  <p:sp>
                    <p:nvSpPr>
                      <p:cNvPr id="30" name="Text Box 2">
                        <a:extLst>
                          <a:ext uri="{FF2B5EF4-FFF2-40B4-BE49-F238E27FC236}">
                            <a16:creationId xmlns:a16="http://schemas.microsoft.com/office/drawing/2014/main" id="{C177610E-3320-4B1D-A50D-4A65AEA0360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01261" y="263769"/>
                        <a:ext cx="1123950" cy="2857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200" dirty="0">
                            <a:effectLst/>
                            <a:latin typeface="TH SarabunPSK" panose="020B0500040200020003" pitchFamily="34" charset="-34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Web Sphere Server 1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endParaRPr>
                      </a:p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 </a:t>
                        </a:r>
                      </a:p>
                    </p:txBody>
                  </p:sp>
                  <p:sp>
                    <p:nvSpPr>
                      <p:cNvPr id="31" name="Text Box 21">
                        <a:extLst>
                          <a:ext uri="{FF2B5EF4-FFF2-40B4-BE49-F238E27FC236}">
                            <a16:creationId xmlns:a16="http://schemas.microsoft.com/office/drawing/2014/main" id="{13A1CBD0-2185-43B6-A252-5C0945F2594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0" y="70338"/>
                        <a:ext cx="1009015" cy="2413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TH SarabunPSK" panose="020B0500040200020003" pitchFamily="34" charset="-34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Application 3 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Cordia New" panose="020B0304020202020204" pitchFamily="34" charset="-34"/>
                        </a:endParaRPr>
                      </a:p>
                    </p:txBody>
                  </p:sp>
                  <p:sp>
                    <p:nvSpPr>
                      <p:cNvPr id="32" name="Text Box 22">
                        <a:extLst>
                          <a:ext uri="{FF2B5EF4-FFF2-40B4-BE49-F238E27FC236}">
                            <a16:creationId xmlns:a16="http://schemas.microsoft.com/office/drawing/2014/main" id="{47D1108F-9C06-4F1D-8DDB-9C1C93DDBC3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3961" y="246185"/>
                        <a:ext cx="745490" cy="2413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TH SarabunPSK" panose="020B0500040200020003" pitchFamily="34" charset="-34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JCC Type4 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Cordia New" panose="020B0304020202020204" pitchFamily="34" charset="-34"/>
                        </a:endParaRPr>
                      </a:p>
                    </p:txBody>
                  </p:sp>
                  <p:sp>
                    <p:nvSpPr>
                      <p:cNvPr id="33" name="Text Box 23">
                        <a:extLst>
                          <a:ext uri="{FF2B5EF4-FFF2-40B4-BE49-F238E27FC236}">
                            <a16:creationId xmlns:a16="http://schemas.microsoft.com/office/drawing/2014/main" id="{1F793FCD-78F3-499B-851C-2198E07E71E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081453" y="0"/>
                        <a:ext cx="840740" cy="33337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TH SarabunPSK" panose="020B0500040200020003" pitchFamily="34" charset="-34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a:t>Application 1</a:t>
                        </a:r>
                        <a:endParaRPr lang="en-US" sz="1100">
                          <a:effectLst/>
                          <a:ea typeface="Calibri" panose="020F0502020204030204" pitchFamily="34" charset="0"/>
                          <a:cs typeface="Cordia New" panose="020B0304020202020204" pitchFamily="34" charset="-34"/>
                        </a:endParaRPr>
                      </a:p>
                    </p:txBody>
                  </p:sp>
                </p:grpSp>
              </p:grpSp>
              <p:sp>
                <p:nvSpPr>
                  <p:cNvPr id="19" name="Text Box 28">
                    <a:extLst>
                      <a:ext uri="{FF2B5EF4-FFF2-40B4-BE49-F238E27FC236}">
                        <a16:creationId xmlns:a16="http://schemas.microsoft.com/office/drawing/2014/main" id="{CE1D0C4F-094A-44AF-8888-7AF78CCF1B25}"/>
                      </a:ext>
                    </a:extLst>
                  </p:cNvPr>
                  <p:cNvSpPr txBox="1"/>
                  <p:nvPr/>
                </p:nvSpPr>
                <p:spPr>
                  <a:xfrm>
                    <a:off x="3059723" y="694592"/>
                    <a:ext cx="840740" cy="24130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Application 2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0" name="Text Box 30">
                    <a:extLst>
                      <a:ext uri="{FF2B5EF4-FFF2-40B4-BE49-F238E27FC236}">
                        <a16:creationId xmlns:a16="http://schemas.microsoft.com/office/drawing/2014/main" id="{CB4CD18D-9418-4858-9440-E75F48A2FB3E}"/>
                      </a:ext>
                    </a:extLst>
                  </p:cNvPr>
                  <p:cNvSpPr txBox="1"/>
                  <p:nvPr/>
                </p:nvSpPr>
                <p:spPr>
                  <a:xfrm>
                    <a:off x="2831123" y="931984"/>
                    <a:ext cx="1206500" cy="30797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Web Sphere Server 2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1" name="Text Box 32">
                    <a:extLst>
                      <a:ext uri="{FF2B5EF4-FFF2-40B4-BE49-F238E27FC236}">
                        <a16:creationId xmlns:a16="http://schemas.microsoft.com/office/drawing/2014/main" id="{7864C4B5-32B4-4E5D-AE2B-B963DFB7E70D}"/>
                      </a:ext>
                    </a:extLst>
                  </p:cNvPr>
                  <p:cNvSpPr txBox="1"/>
                  <p:nvPr/>
                </p:nvSpPr>
                <p:spPr>
                  <a:xfrm>
                    <a:off x="3068515" y="1134206"/>
                    <a:ext cx="745490" cy="31432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JCC Type4 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2" name="Text Box 40">
                    <a:extLst>
                      <a:ext uri="{FF2B5EF4-FFF2-40B4-BE49-F238E27FC236}">
                        <a16:creationId xmlns:a16="http://schemas.microsoft.com/office/drawing/2014/main" id="{DE0172AF-2304-485A-9E88-7C22D989AFAC}"/>
                      </a:ext>
                    </a:extLst>
                  </p:cNvPr>
                  <p:cNvSpPr txBox="1"/>
                  <p:nvPr/>
                </p:nvSpPr>
                <p:spPr>
                  <a:xfrm>
                    <a:off x="3024553" y="1820008"/>
                    <a:ext cx="467995" cy="24130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DRDA 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3" name="Text Box 44">
                    <a:extLst>
                      <a:ext uri="{FF2B5EF4-FFF2-40B4-BE49-F238E27FC236}">
                        <a16:creationId xmlns:a16="http://schemas.microsoft.com/office/drawing/2014/main" id="{2C28B093-870F-461C-86A1-ED190DC302D7}"/>
                      </a:ext>
                    </a:extLst>
                  </p:cNvPr>
                  <p:cNvSpPr txBox="1"/>
                  <p:nvPr/>
                </p:nvSpPr>
                <p:spPr>
                  <a:xfrm>
                    <a:off x="1204546" y="8792"/>
                    <a:ext cx="497205" cy="30670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User 1 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4" name="Text Box 45">
                    <a:extLst>
                      <a:ext uri="{FF2B5EF4-FFF2-40B4-BE49-F238E27FC236}">
                        <a16:creationId xmlns:a16="http://schemas.microsoft.com/office/drawing/2014/main" id="{62DB2C27-CF70-4DA5-88E2-A1A0FE292ECF}"/>
                      </a:ext>
                    </a:extLst>
                  </p:cNvPr>
                  <p:cNvSpPr txBox="1"/>
                  <p:nvPr/>
                </p:nvSpPr>
                <p:spPr>
                  <a:xfrm>
                    <a:off x="2048607" y="0"/>
                    <a:ext cx="497205" cy="30670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User 2 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5" name="Text Box 46">
                    <a:extLst>
                      <a:ext uri="{FF2B5EF4-FFF2-40B4-BE49-F238E27FC236}">
                        <a16:creationId xmlns:a16="http://schemas.microsoft.com/office/drawing/2014/main" id="{F67A88CE-523F-49A9-BF5A-1BDB8A9569A2}"/>
                      </a:ext>
                    </a:extLst>
                  </p:cNvPr>
                  <p:cNvSpPr txBox="1"/>
                  <p:nvPr/>
                </p:nvSpPr>
                <p:spPr>
                  <a:xfrm>
                    <a:off x="3244361" y="52754"/>
                    <a:ext cx="497205" cy="30670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User 3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</p:grpSp>
            <p:sp>
              <p:nvSpPr>
                <p:cNvPr id="15" name="Text Box 33">
                  <a:extLst>
                    <a:ext uri="{FF2B5EF4-FFF2-40B4-BE49-F238E27FC236}">
                      <a16:creationId xmlns:a16="http://schemas.microsoft.com/office/drawing/2014/main" id="{776165E9-C5A9-4DE0-9CA1-22EB88D2D214}"/>
                    </a:ext>
                  </a:extLst>
                </p:cNvPr>
                <p:cNvSpPr txBox="1"/>
                <p:nvPr/>
              </p:nvSpPr>
              <p:spPr>
                <a:xfrm>
                  <a:off x="4941277" y="474785"/>
                  <a:ext cx="745490" cy="3143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200">
                      <a:effectLst/>
                      <a:latin typeface="TH SarabunPSK" panose="020B0500040200020003" pitchFamily="34" charset="-34"/>
                      <a:ea typeface="Calibri" panose="020F0502020204030204" pitchFamily="34" charset="0"/>
                      <a:cs typeface="Cordia New" panose="020B0304020202020204" pitchFamily="34" charset="-34"/>
                    </a:rPr>
                    <a:t>Application </a:t>
                  </a:r>
                  <a:endParaRPr lang="en-US" sz="1100">
                    <a:effectLst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16" name="Text Box 34">
                  <a:extLst>
                    <a:ext uri="{FF2B5EF4-FFF2-40B4-BE49-F238E27FC236}">
                      <a16:creationId xmlns:a16="http://schemas.microsoft.com/office/drawing/2014/main" id="{ED73E094-C739-40B8-97DD-0B343167198D}"/>
                    </a:ext>
                  </a:extLst>
                </p:cNvPr>
                <p:cNvSpPr txBox="1"/>
                <p:nvPr/>
              </p:nvSpPr>
              <p:spPr>
                <a:xfrm>
                  <a:off x="4791807" y="703385"/>
                  <a:ext cx="1038225" cy="29527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200">
                      <a:effectLst/>
                      <a:latin typeface="TH SarabunPSK" panose="020B0500040200020003" pitchFamily="34" charset="-34"/>
                      <a:ea typeface="Calibri" panose="020F0502020204030204" pitchFamily="34" charset="0"/>
                      <a:cs typeface="Cordia New" panose="020B0304020202020204" pitchFamily="34" charset="-34"/>
                    </a:rPr>
                    <a:t>Application Server </a:t>
                  </a:r>
                  <a:endParaRPr lang="en-US" sz="1100">
                    <a:effectLst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8F5D25FE-5EAD-443B-944A-4A31239BA14A}"/>
                    </a:ext>
                  </a:extLst>
                </p:cNvPr>
                <p:cNvSpPr txBox="1"/>
                <p:nvPr/>
              </p:nvSpPr>
              <p:spPr>
                <a:xfrm>
                  <a:off x="4783015" y="70338"/>
                  <a:ext cx="1038225" cy="4311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200">
                      <a:effectLst/>
                      <a:latin typeface="TH SarabunPSK" panose="020B0500040200020003" pitchFamily="34" charset="-34"/>
                      <a:ea typeface="Calibri" panose="020F0502020204030204" pitchFamily="34" charset="0"/>
                      <a:cs typeface="Cordia New" panose="020B0304020202020204" pitchFamily="34" charset="-34"/>
                    </a:rPr>
                    <a:t>Database</a:t>
                  </a:r>
                  <a:endParaRPr lang="en-US" sz="1100">
                    <a:effectLst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200">
                      <a:effectLst/>
                      <a:latin typeface="TH SarabunPSK" panose="020B0500040200020003" pitchFamily="34" charset="-34"/>
                      <a:ea typeface="Calibri" panose="020F0502020204030204" pitchFamily="34" charset="0"/>
                      <a:cs typeface="Cordia New" panose="020B0304020202020204" pitchFamily="34" charset="-34"/>
                    </a:rPr>
                    <a:t>Application Stack</a:t>
                  </a:r>
                  <a:endParaRPr lang="en-US" sz="1100">
                    <a:effectLst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</p:grpSp>
          <p:sp>
            <p:nvSpPr>
              <p:cNvPr id="10" name="Text Box 35">
                <a:extLst>
                  <a:ext uri="{FF2B5EF4-FFF2-40B4-BE49-F238E27FC236}">
                    <a16:creationId xmlns:a16="http://schemas.microsoft.com/office/drawing/2014/main" id="{4E950AE0-9DE8-465D-884A-AFF0DDEBFFDC}"/>
                  </a:ext>
                </a:extLst>
              </p:cNvPr>
              <p:cNvSpPr txBox="1"/>
              <p:nvPr/>
            </p:nvSpPr>
            <p:spPr>
              <a:xfrm>
                <a:off x="5073161" y="923192"/>
                <a:ext cx="541020" cy="2413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Driver </a:t>
                </a:r>
                <a:endParaRPr lang="en-US" sz="1100">
                  <a:effectLst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1" name="Text Box 36">
                <a:extLst>
                  <a:ext uri="{FF2B5EF4-FFF2-40B4-BE49-F238E27FC236}">
                    <a16:creationId xmlns:a16="http://schemas.microsoft.com/office/drawing/2014/main" id="{FDFFDCEB-5D02-48C2-8B8C-0DA9E8A9B70A}"/>
                  </a:ext>
                </a:extLst>
              </p:cNvPr>
              <p:cNvSpPr txBox="1"/>
              <p:nvPr/>
            </p:nvSpPr>
            <p:spPr>
              <a:xfrm>
                <a:off x="5011615" y="1125415"/>
                <a:ext cx="624254" cy="2413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Network </a:t>
                </a:r>
                <a:endParaRPr lang="en-US" sz="1100">
                  <a:effectLst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2" name="Text Box 37">
                <a:extLst>
                  <a:ext uri="{FF2B5EF4-FFF2-40B4-BE49-F238E27FC236}">
                    <a16:creationId xmlns:a16="http://schemas.microsoft.com/office/drawing/2014/main" id="{54DB1313-45E9-47B3-93B5-57D3C14DF19D}"/>
                  </a:ext>
                </a:extLst>
              </p:cNvPr>
              <p:cNvSpPr txBox="1"/>
              <p:nvPr/>
            </p:nvSpPr>
            <p:spPr>
              <a:xfrm>
                <a:off x="4985238" y="1362808"/>
                <a:ext cx="745490" cy="2413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</a:t>
                </a:r>
                <a:endParaRPr lang="en-US" sz="1100">
                  <a:effectLst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3" name="Text Box 38">
                <a:extLst>
                  <a:ext uri="{FF2B5EF4-FFF2-40B4-BE49-F238E27FC236}">
                    <a16:creationId xmlns:a16="http://schemas.microsoft.com/office/drawing/2014/main" id="{D43B1DB6-71C8-4D2A-BB2F-AA770CA50EBA}"/>
                  </a:ext>
                </a:extLst>
              </p:cNvPr>
              <p:cNvSpPr txBox="1"/>
              <p:nvPr/>
            </p:nvSpPr>
            <p:spPr>
              <a:xfrm>
                <a:off x="4809392" y="1556238"/>
                <a:ext cx="1001395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Operating System </a:t>
                </a:r>
                <a:endParaRPr lang="en-US" sz="1100">
                  <a:effectLst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6" name="Text Box 39">
              <a:extLst>
                <a:ext uri="{FF2B5EF4-FFF2-40B4-BE49-F238E27FC236}">
                  <a16:creationId xmlns:a16="http://schemas.microsoft.com/office/drawing/2014/main" id="{603E5D93-D7F6-4F56-9440-542CFAB20138}"/>
                </a:ext>
              </a:extLst>
            </p:cNvPr>
            <p:cNvSpPr txBox="1"/>
            <p:nvPr/>
          </p:nvSpPr>
          <p:spPr>
            <a:xfrm>
              <a:off x="2277207" y="2312377"/>
              <a:ext cx="745490" cy="2413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Database 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7" name="Text Box 42">
              <a:extLst>
                <a:ext uri="{FF2B5EF4-FFF2-40B4-BE49-F238E27FC236}">
                  <a16:creationId xmlns:a16="http://schemas.microsoft.com/office/drawing/2014/main" id="{D8F37D63-2204-4DCE-A54D-1814EAA7D4F3}"/>
                </a:ext>
              </a:extLst>
            </p:cNvPr>
            <p:cNvSpPr txBox="1"/>
            <p:nvPr/>
          </p:nvSpPr>
          <p:spPr>
            <a:xfrm>
              <a:off x="2136530" y="2760785"/>
              <a:ext cx="1001395" cy="3143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Operating System 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8" name="Text Box 43">
              <a:extLst>
                <a:ext uri="{FF2B5EF4-FFF2-40B4-BE49-F238E27FC236}">
                  <a16:creationId xmlns:a16="http://schemas.microsoft.com/office/drawing/2014/main" id="{027AB0AD-F77E-4AFE-8576-7BB663198BAE}"/>
                </a:ext>
              </a:extLst>
            </p:cNvPr>
            <p:cNvSpPr txBox="1"/>
            <p:nvPr/>
          </p:nvSpPr>
          <p:spPr>
            <a:xfrm>
              <a:off x="914400" y="2497015"/>
              <a:ext cx="49720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Storage 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DC58AF2-4063-4AF2-93F1-D56A38358662}"/>
              </a:ext>
            </a:extLst>
          </p:cNvPr>
          <p:cNvSpPr txBox="1"/>
          <p:nvPr/>
        </p:nvSpPr>
        <p:spPr>
          <a:xfrm>
            <a:off x="2833103" y="5372874"/>
            <a:ext cx="5204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3.1 แอปพลิ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เค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ชันฐานข้อมูล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8DAD28A-4D1D-40F1-9B9D-2A812CADF9EB}"/>
              </a:ext>
            </a:extLst>
          </p:cNvPr>
          <p:cNvSpPr/>
          <p:nvPr/>
        </p:nvSpPr>
        <p:spPr>
          <a:xfrm>
            <a:off x="879167" y="585589"/>
            <a:ext cx="3557556" cy="67111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2345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565F9-7B1D-4244-904E-BCBCE8248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66" y="1355860"/>
            <a:ext cx="9751817" cy="3612747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4) บุคลากร (</a:t>
            </a:r>
            <a:r>
              <a:rPr lang="en-US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People) </a:t>
            </a: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ในระบบฐานข้อมูลจะมีบุคลากรที่เกี่ยวข้อง ดังนี้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(1) ผู้ใช้ทั่วไป (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User</a:t>
            </a: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(2) พนักงานปฏิบัติการ (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Operator)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(3) นักเขียนโปรแกรม (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Programmer)</a:t>
            </a: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(4) นักวิเคราะห์และออกแบบระบบ (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System Analyst)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(5) ผู้จัดการฐานข้อมูล (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Database Administrator)</a:t>
            </a: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3976A-C996-477F-AE8F-4AD5714CD8AD}"/>
              </a:ext>
            </a:extLst>
          </p:cNvPr>
          <p:cNvSpPr/>
          <p:nvPr/>
        </p:nvSpPr>
        <p:spPr>
          <a:xfrm>
            <a:off x="879167" y="585589"/>
            <a:ext cx="3557556" cy="67111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758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A9B0-1E53-45E8-9CC2-07D0B1DE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67" y="1378679"/>
            <a:ext cx="10688544" cy="357984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5. ขั้นตอนปฏิบัติงาน (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Procedure)</a:t>
            </a: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ในระบบฐานข้อมูลที่ดีจะต้องมีการจัดทำเอกสารที่ระบุขั้นตอนการทำงานของหน้าที่ต่าง ๆ ทั้งในสภาวะปกติและในสภาวะที่ระบบเกิดขัดข้องมีปัญหา ซึ่งเป็นขั้นตอนการปฏิบัติงานสำหรับบุคลากรในทุกระดับขององค์กร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FA1BD6-B888-4A44-B009-2762C8AB03F9}"/>
              </a:ext>
            </a:extLst>
          </p:cNvPr>
          <p:cNvSpPr/>
          <p:nvPr/>
        </p:nvSpPr>
        <p:spPr>
          <a:xfrm>
            <a:off x="879167" y="585589"/>
            <a:ext cx="3557556" cy="67111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122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2CA06-E1F6-4873-B874-8F689ACB8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535" y="1256708"/>
            <a:ext cx="10460930" cy="3712685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kumimoji="0" lang="th-TH" altLang="en-US" sz="27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3.2 ระบบจัดการฐานข้อมูล (</a:t>
            </a:r>
            <a:r>
              <a:rPr kumimoji="0" lang="en-US" altLang="en-US" sz="27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Database Management System </a:t>
            </a:r>
            <a:r>
              <a:rPr kumimoji="0" lang="th-TH" altLang="en-US" sz="27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หรือ</a:t>
            </a:r>
            <a:r>
              <a:rPr kumimoji="0" lang="en-US" altLang="en-US" sz="27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DBMS)</a:t>
            </a:r>
            <a:r>
              <a:rPr kumimoji="0" lang="th-TH" altLang="en-US" sz="2700" b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ประกอบด้วยซอฟต์แวร์ที่ใช้ในการจัดการฐานข้อมูล จัดเตรียมพื้นที่ในการเก็บ การเข้าถึง ระบบรักษาความปลอดภัยสำรองข้อมูล และสิ่งอำนวยความสะดวกอื่น ๆ ระบบจัดการฐานข้อมูลสามารถแบ่งหมวดหมู่ได้ตามแบบจำลองฐานข้อมูลที่สนับสนุน เช่น เชิงสัมพันธ์หรือ 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XML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เป็นต้น แบ่งตามประเภทของคอมพิวเตอร์ที่สนับสนุน เช่น 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Server Cluster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หรือโทรศัพท์พกพา เป็นต้น แบ่งตามประเภทของภาษาสอบถามที่ใช้ใน</a:t>
            </a:r>
            <a:r>
              <a:rPr lang="th-TH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การเข้าถึงฐานข้อมูล เช่น ภาษาสอบถามเชิงโครงสร้างหรือ 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XQuery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แบ่งตามประสิทธิภาพในการ 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Trade-offs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เช่น ขนาดที่ใหญ่ที่สุด ความเร็วสูงสุด หรืออื่น ๆ ใน 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DBMS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บางระบบจะครอบคลุมมากกว่าหนึ่งหมวดหมู่ เช่น สนับสนุนภาษาสอบถามได้หลายภาษา เช่น ใน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DBMS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ที่นิยมใช้กันอย่างแพร่หลาย เช่น 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MySQL, PostgreSQL, Microsoft Access, SQL Server, FileMaker, Oracle, Sybase,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dBASE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, Clipper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และ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FoxPro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เป็นต้น ในมุกซอฟต์แวร์ฐานข้อมูลจะมี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Opem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Database Connectivity (ODBC) Driver </a:t>
            </a:r>
            <a:r>
              <a:rPr kumimoji="0" lang="th-TH" altLang="en-US" sz="27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มาให้ด้วย </a:t>
            </a:r>
          </a:p>
          <a:p>
            <a:pPr algn="just"/>
            <a:endParaRPr lang="en-US" sz="27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164DF-1E36-48C3-A4EE-54E857B90D1B}"/>
              </a:ext>
            </a:extLst>
          </p:cNvPr>
          <p:cNvSpPr/>
          <p:nvPr/>
        </p:nvSpPr>
        <p:spPr>
          <a:xfrm>
            <a:off x="879167" y="585589"/>
            <a:ext cx="3557556" cy="67111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787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645B-7AB0-4D75-B974-B94BCFCEE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627046"/>
            <a:ext cx="10027920" cy="3579849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h-T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15D8D1-A960-4CB9-B094-7FB75366AD5B}"/>
              </a:ext>
            </a:extLst>
          </p:cNvPr>
          <p:cNvGrpSpPr/>
          <p:nvPr/>
        </p:nvGrpSpPr>
        <p:grpSpPr>
          <a:xfrm>
            <a:off x="1487278" y="1383558"/>
            <a:ext cx="7816114" cy="3519878"/>
            <a:chOff x="0" y="-1"/>
            <a:chExt cx="6496050" cy="328135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8680015-0205-4B3F-88F3-7859CC5E5D21}"/>
                </a:ext>
              </a:extLst>
            </p:cNvPr>
            <p:cNvGrpSpPr/>
            <p:nvPr/>
          </p:nvGrpSpPr>
          <p:grpSpPr>
            <a:xfrm>
              <a:off x="0" y="-1"/>
              <a:ext cx="6496050" cy="3281359"/>
              <a:chOff x="0" y="-1"/>
              <a:chExt cx="6496050" cy="3281359"/>
            </a:xfrm>
          </p:grpSpPr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A91248E9-C9C4-4338-92BA-3240E5EF3D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43575" y="1905000"/>
                <a:ext cx="752475" cy="371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b="1"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</a:ln>
                    <a:solidFill>
                      <a:srgbClr val="000000"/>
                    </a:solidFill>
                    <a:effectLst>
                      <a:outerShdw blurRad="12700" dist="38100" dir="2700000" algn="tl">
                        <a:schemeClr val="bg1">
                          <a:lumMod val="50000"/>
                        </a:schemeClr>
                      </a:outerShdw>
                    </a:effectLst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User(s)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F09E27C4-DC30-4659-AF57-BD1FE53186E8}"/>
                  </a:ext>
                </a:extLst>
              </p:cNvPr>
              <p:cNvGrpSpPr/>
              <p:nvPr/>
            </p:nvGrpSpPr>
            <p:grpSpPr>
              <a:xfrm>
                <a:off x="0" y="-1"/>
                <a:ext cx="6448425" cy="3046732"/>
                <a:chOff x="0" y="0"/>
                <a:chExt cx="6448425" cy="3046760"/>
              </a:xfrm>
            </p:grpSpPr>
            <p:sp>
              <p:nvSpPr>
                <p:cNvPr id="15" name="Flowchart: Magnetic Disk 14">
                  <a:extLst>
                    <a:ext uri="{FF2B5EF4-FFF2-40B4-BE49-F238E27FC236}">
                      <a16:creationId xmlns:a16="http://schemas.microsoft.com/office/drawing/2014/main" id="{03550DFE-FF55-4513-8A3C-9AE0ECCB7113}"/>
                    </a:ext>
                  </a:extLst>
                </p:cNvPr>
                <p:cNvSpPr/>
                <p:nvPr/>
              </p:nvSpPr>
              <p:spPr>
                <a:xfrm>
                  <a:off x="0" y="1019175"/>
                  <a:ext cx="819150" cy="838200"/>
                </a:xfrm>
                <a:prstGeom prst="flowChartMagneticDisk">
                  <a:avLst/>
                </a:prstGeom>
                <a:ln w="19050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lowchart: Multidocument 15">
                  <a:extLst>
                    <a:ext uri="{FF2B5EF4-FFF2-40B4-BE49-F238E27FC236}">
                      <a16:creationId xmlns:a16="http://schemas.microsoft.com/office/drawing/2014/main" id="{C4F4FF28-887D-4541-85CB-7BA1FA7C108F}"/>
                    </a:ext>
                  </a:extLst>
                </p:cNvPr>
                <p:cNvSpPr/>
                <p:nvPr/>
              </p:nvSpPr>
              <p:spPr>
                <a:xfrm>
                  <a:off x="1381125" y="1162050"/>
                  <a:ext cx="1143000" cy="495300"/>
                </a:xfrm>
                <a:prstGeom prst="flowChartMultidocument">
                  <a:avLst/>
                </a:prstGeom>
                <a:solidFill>
                  <a:schemeClr val="tx2">
                    <a:lumMod val="75000"/>
                  </a:schemeClr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7AD6A6BC-B666-40DA-9046-87D5F7301ACE}"/>
                    </a:ext>
                  </a:extLst>
                </p:cNvPr>
                <p:cNvSpPr/>
                <p:nvPr/>
              </p:nvSpPr>
              <p:spPr>
                <a:xfrm>
                  <a:off x="3105150" y="133350"/>
                  <a:ext cx="247650" cy="277177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ounded Rectangle 41">
                  <a:extLst>
                    <a:ext uri="{FF2B5EF4-FFF2-40B4-BE49-F238E27FC236}">
                      <a16:creationId xmlns:a16="http://schemas.microsoft.com/office/drawing/2014/main" id="{C5E1D19F-B988-4A1F-8F6C-25D7AD19C231}"/>
                    </a:ext>
                  </a:extLst>
                </p:cNvPr>
                <p:cNvSpPr/>
                <p:nvPr/>
              </p:nvSpPr>
              <p:spPr>
                <a:xfrm>
                  <a:off x="4133850" y="0"/>
                  <a:ext cx="847725" cy="567816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ounded Rectangle 65">
                  <a:extLst>
                    <a:ext uri="{FF2B5EF4-FFF2-40B4-BE49-F238E27FC236}">
                      <a16:creationId xmlns:a16="http://schemas.microsoft.com/office/drawing/2014/main" id="{5B7A3B2F-D686-40A6-9258-990152E625AF}"/>
                    </a:ext>
                  </a:extLst>
                </p:cNvPr>
                <p:cNvSpPr/>
                <p:nvPr/>
              </p:nvSpPr>
              <p:spPr>
                <a:xfrm>
                  <a:off x="4114800" y="819150"/>
                  <a:ext cx="981075" cy="538480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ounded Rectangle 75">
                  <a:extLst>
                    <a:ext uri="{FF2B5EF4-FFF2-40B4-BE49-F238E27FC236}">
                      <a16:creationId xmlns:a16="http://schemas.microsoft.com/office/drawing/2014/main" id="{0BD206CF-A414-4F31-B456-7660158A6CA0}"/>
                    </a:ext>
                  </a:extLst>
                </p:cNvPr>
                <p:cNvSpPr/>
                <p:nvPr/>
              </p:nvSpPr>
              <p:spPr>
                <a:xfrm>
                  <a:off x="4105275" y="1666875"/>
                  <a:ext cx="824785" cy="552450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ounded Rectangle 79">
                  <a:extLst>
                    <a:ext uri="{FF2B5EF4-FFF2-40B4-BE49-F238E27FC236}">
                      <a16:creationId xmlns:a16="http://schemas.microsoft.com/office/drawing/2014/main" id="{9B11882A-B78E-4B46-90C6-F82E96306EB7}"/>
                    </a:ext>
                  </a:extLst>
                </p:cNvPr>
                <p:cNvSpPr/>
                <p:nvPr/>
              </p:nvSpPr>
              <p:spPr>
                <a:xfrm>
                  <a:off x="4114800" y="2495550"/>
                  <a:ext cx="1133475" cy="551210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Smiley Face 21">
                  <a:extLst>
                    <a:ext uri="{FF2B5EF4-FFF2-40B4-BE49-F238E27FC236}">
                      <a16:creationId xmlns:a16="http://schemas.microsoft.com/office/drawing/2014/main" id="{87EB6D47-9175-4C48-A6BB-4AEAF6C2EACF}"/>
                    </a:ext>
                  </a:extLst>
                </p:cNvPr>
                <p:cNvSpPr/>
                <p:nvPr/>
              </p:nvSpPr>
              <p:spPr>
                <a:xfrm>
                  <a:off x="5638800" y="981075"/>
                  <a:ext cx="809625" cy="771525"/>
                </a:xfrm>
                <a:prstGeom prst="smileyFac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23" name="Curved Connector 81">
                  <a:extLst>
                    <a:ext uri="{FF2B5EF4-FFF2-40B4-BE49-F238E27FC236}">
                      <a16:creationId xmlns:a16="http://schemas.microsoft.com/office/drawing/2014/main" id="{12531AFA-11B4-4136-9DBD-E79415C8D436}"/>
                    </a:ext>
                  </a:extLst>
                </p:cNvPr>
                <p:cNvCxnSpPr/>
                <p:nvPr/>
              </p:nvCxnSpPr>
              <p:spPr>
                <a:xfrm flipV="1">
                  <a:off x="800100" y="1390650"/>
                  <a:ext cx="581025" cy="133350"/>
                </a:xfrm>
                <a:prstGeom prst="curvedConnector3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54AA22FD-A1C9-439B-BFA4-3477CB197216}"/>
                    </a:ext>
                  </a:extLst>
                </p:cNvPr>
                <p:cNvCxnSpPr/>
                <p:nvPr/>
              </p:nvCxnSpPr>
              <p:spPr>
                <a:xfrm flipV="1">
                  <a:off x="2562225" y="333375"/>
                  <a:ext cx="504825" cy="81915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7D1F4459-1030-4518-9E74-8241D923EC1D}"/>
                    </a:ext>
                  </a:extLst>
                </p:cNvPr>
                <p:cNvCxnSpPr/>
                <p:nvPr/>
              </p:nvCxnSpPr>
              <p:spPr>
                <a:xfrm>
                  <a:off x="2562225" y="1428750"/>
                  <a:ext cx="495300" cy="121920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160CE325-41DB-48B9-86F1-A18200B34DF5}"/>
                    </a:ext>
                  </a:extLst>
                </p:cNvPr>
                <p:cNvCxnSpPr/>
                <p:nvPr/>
              </p:nvCxnSpPr>
              <p:spPr>
                <a:xfrm>
                  <a:off x="2543175" y="1333500"/>
                  <a:ext cx="523875" cy="51435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AC0F8231-6DAC-4A83-9BB7-4983A5721BE8}"/>
                    </a:ext>
                  </a:extLst>
                </p:cNvPr>
                <p:cNvCxnSpPr/>
                <p:nvPr/>
              </p:nvCxnSpPr>
              <p:spPr>
                <a:xfrm flipV="1">
                  <a:off x="2552700" y="971550"/>
                  <a:ext cx="495300" cy="30480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F8C50173-5089-40CB-8DC3-9C494B206576}"/>
                    </a:ext>
                  </a:extLst>
                </p:cNvPr>
                <p:cNvCxnSpPr/>
                <p:nvPr/>
              </p:nvCxnSpPr>
              <p:spPr>
                <a:xfrm flipV="1">
                  <a:off x="3390900" y="314325"/>
                  <a:ext cx="695325" cy="28575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>
                  <a:extLst>
                    <a:ext uri="{FF2B5EF4-FFF2-40B4-BE49-F238E27FC236}">
                      <a16:creationId xmlns:a16="http://schemas.microsoft.com/office/drawing/2014/main" id="{F6BAC46E-EE26-4ADC-A3FE-A8564B644983}"/>
                    </a:ext>
                  </a:extLst>
                </p:cNvPr>
                <p:cNvCxnSpPr/>
                <p:nvPr/>
              </p:nvCxnSpPr>
              <p:spPr>
                <a:xfrm flipV="1">
                  <a:off x="3371850" y="1085850"/>
                  <a:ext cx="695325" cy="28575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1D52FD67-1F8B-4894-A0C4-A16CDD676A99}"/>
                    </a:ext>
                  </a:extLst>
                </p:cNvPr>
                <p:cNvCxnSpPr/>
                <p:nvPr/>
              </p:nvCxnSpPr>
              <p:spPr>
                <a:xfrm flipV="1">
                  <a:off x="3381375" y="1981200"/>
                  <a:ext cx="695325" cy="28575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3614346B-BA90-49E0-B633-E031D71E8A88}"/>
                    </a:ext>
                  </a:extLst>
                </p:cNvPr>
                <p:cNvCxnSpPr/>
                <p:nvPr/>
              </p:nvCxnSpPr>
              <p:spPr>
                <a:xfrm flipV="1">
                  <a:off x="3390900" y="2781300"/>
                  <a:ext cx="695325" cy="28575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36CF6A0B-9F2C-4A3D-8F0D-BDE2D177B790}"/>
                    </a:ext>
                  </a:extLst>
                </p:cNvPr>
                <p:cNvCxnSpPr/>
                <p:nvPr/>
              </p:nvCxnSpPr>
              <p:spPr>
                <a:xfrm>
                  <a:off x="4991100" y="266700"/>
                  <a:ext cx="923925" cy="70485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>
                  <a:extLst>
                    <a:ext uri="{FF2B5EF4-FFF2-40B4-BE49-F238E27FC236}">
                      <a16:creationId xmlns:a16="http://schemas.microsoft.com/office/drawing/2014/main" id="{D7037A23-16C4-4D19-96C6-3F5A89D63E64}"/>
                    </a:ext>
                  </a:extLst>
                </p:cNvPr>
                <p:cNvCxnSpPr/>
                <p:nvPr/>
              </p:nvCxnSpPr>
              <p:spPr>
                <a:xfrm>
                  <a:off x="5105400" y="1038225"/>
                  <a:ext cx="542925" cy="22860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709AB827-4E3D-400C-ADAE-426172348DFB}"/>
                    </a:ext>
                  </a:extLst>
                </p:cNvPr>
                <p:cNvCxnSpPr/>
                <p:nvPr/>
              </p:nvCxnSpPr>
              <p:spPr>
                <a:xfrm flipV="1">
                  <a:off x="4933950" y="1600200"/>
                  <a:ext cx="742950" cy="34290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9D98CAFD-4301-4C3C-AFB9-248D2D520B03}"/>
                    </a:ext>
                  </a:extLst>
                </p:cNvPr>
                <p:cNvCxnSpPr/>
                <p:nvPr/>
              </p:nvCxnSpPr>
              <p:spPr>
                <a:xfrm flipV="1">
                  <a:off x="5257800" y="1771650"/>
                  <a:ext cx="704850" cy="99060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C07B47CA-18A0-444F-A222-8CAD09C5AF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343025"/>
                <a:ext cx="8286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>
                    <a:solidFill>
                      <a:srgbClr val="FFFFFF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A45F46E0-5F7F-4275-BBFC-10E4021FE4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1209675"/>
                <a:ext cx="72390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200" b="1">
                    <a:solidFill>
                      <a:srgbClr val="FFFFFF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DBMS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6DED3AB8-AEA6-4144-A721-1A7D9EA7DC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10050" y="133350"/>
                <a:ext cx="72390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ERP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999E8B98-1729-45DF-A21E-A44714ECF9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8600" y="713963"/>
                <a:ext cx="1123950" cy="837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Web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Application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34B05670-FCDD-45A1-ABB1-79C76221F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8506" y="1574502"/>
                <a:ext cx="986710" cy="748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Web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Service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E1628886-26C9-4D34-B481-09625E11D5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3850" y="2389590"/>
                <a:ext cx="1123950" cy="891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Any Custom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Application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FF181A06-0BD0-447C-8FD5-BE44574A0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5150" y="1085850"/>
              <a:ext cx="228600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solidFill>
                    <a:srgbClr val="FFFFFF"/>
                  </a:solidFill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SQ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solidFill>
                    <a:srgbClr val="FFFFFF"/>
                  </a:solidFill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L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270B64C-C366-4E35-8991-75D66FB10F9C}"/>
              </a:ext>
            </a:extLst>
          </p:cNvPr>
          <p:cNvSpPr txBox="1"/>
          <p:nvPr/>
        </p:nvSpPr>
        <p:spPr>
          <a:xfrm>
            <a:off x="3459296" y="5348293"/>
            <a:ext cx="3810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3.2 ระบบฐานข้อมูล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DBMS</a:t>
            </a:r>
            <a:endParaRPr lang="en-US" sz="3200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BE6B1BB-0C17-4C5C-9156-3AFCF5F609CA}"/>
              </a:ext>
            </a:extLst>
          </p:cNvPr>
          <p:cNvSpPr/>
          <p:nvPr/>
        </p:nvSpPr>
        <p:spPr>
          <a:xfrm>
            <a:off x="879167" y="585589"/>
            <a:ext cx="3557556" cy="67111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820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F9F2B-41C2-4EC0-A3CD-B04590A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012" y="1100629"/>
            <a:ext cx="10219188" cy="357984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5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1) กำหนดมาตรฐานข้อมูล</a:t>
            </a:r>
            <a:endParaRPr lang="en-US" sz="3500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5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2) ควบคุมการเข้าถึงข้อมูลแบบต่าง ๆ</a:t>
            </a:r>
            <a:endParaRPr lang="en-US" sz="3500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5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3) ดูแลจัดเก็บข้อมูลให้มีความถูกต้องแม่นยำ</a:t>
            </a:r>
            <a:endParaRPr lang="en-US" sz="3500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5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4) จัดการสำรองข้อมูลและฟื้นสภาพแฟ้มข้อมูล</a:t>
            </a:r>
            <a:endParaRPr lang="en-US" sz="3500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D73321-AA71-4714-8988-9787F2289899}"/>
              </a:ext>
            </a:extLst>
          </p:cNvPr>
          <p:cNvSpPr/>
          <p:nvPr/>
        </p:nvSpPr>
        <p:spPr>
          <a:xfrm>
            <a:off x="906012" y="377505"/>
            <a:ext cx="4844794" cy="62078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หน้าที่ของระบบจัดการฐานข้อมูล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22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37562-27D7-4156-B2A9-42ABC9FC0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917" y="1234853"/>
            <a:ext cx="10961335" cy="357984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5) จัดระเบียบแฟ้มทางกายภาพ (</a:t>
            </a:r>
            <a:r>
              <a:rPr lang="en-US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Physical Organization)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6</a:t>
            </a:r>
            <a:r>
              <a:rPr lang="th-TH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 รักษาความปลอดภัยของข้อมูลภายในฐานข้อมูลและป้องกันไม่ให้ข้อมูลสูญหาย</a:t>
            </a:r>
            <a:endParaRPr lang="en-US" sz="3200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7)</a:t>
            </a:r>
            <a:r>
              <a:rPr lang="th-TH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บำรุงรักษาฐานข้อมูลให้เป็นอิสระจากโปรแกรมแอปพลิ</a:t>
            </a:r>
            <a:r>
              <a:rPr lang="th-TH" sz="3200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เค</a:t>
            </a:r>
            <a:r>
              <a:rPr lang="th-TH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ชันอื่น ๆ</a:t>
            </a:r>
            <a:endParaRPr lang="en-US" sz="3200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2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8) เชื่อมโยงข้อมูลที่มีความสัมพันธ์เข้าด้วยกัน เพื่อรองรับความต้องการใช้ข้อมูลในระดับต่าง ๆ</a:t>
            </a:r>
            <a:endParaRPr lang="en-US" sz="3200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E51B40-6E6C-4025-9BAE-CD96A0955BA4}"/>
              </a:ext>
            </a:extLst>
          </p:cNvPr>
          <p:cNvSpPr/>
          <p:nvPr/>
        </p:nvSpPr>
        <p:spPr>
          <a:xfrm>
            <a:off x="732917" y="402672"/>
            <a:ext cx="4731449" cy="647623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หน้าที่ของระบบจัดการฐานข้อมูล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08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E520C-BBCB-4ACA-A28E-90FD426A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176" y="1100629"/>
            <a:ext cx="10027920" cy="3579849"/>
          </a:xfrm>
        </p:spPr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ดาต้าเบส</a:t>
            </a:r>
            <a:r>
              <a:rPr lang="th-TH" sz="36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เซิร์ฟเวอร์</a:t>
            </a: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</a:t>
            </a:r>
            <a:r>
              <a:rPr lang="en-US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Database Server)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เป็นคอมพิวเตอร์ที่คอยให้บริการการจัดการฐานข้อมูล ซึ่งก็คือเครื่องคอมพิวเตอร์ที่ระบบจัดการฐานข้อมูล</a:t>
            </a:r>
            <a:r>
              <a:rPr lang="th-TH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อยู่นั่นเอง เพราะฉะนั้นควรเป็น คอมพิวเตอร์ที่มีความรวดเร็วใน</a:t>
            </a:r>
            <a:r>
              <a:rPr lang="th-TH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การทํางาน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สูงกว่าคอมพิวเตอร์ที่ใช้งานโดยทั่วไป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DF6C8-0B84-4AF8-8C3D-74D5138BE917}"/>
              </a:ext>
            </a:extLst>
          </p:cNvPr>
          <p:cNvSpPr/>
          <p:nvPr/>
        </p:nvSpPr>
        <p:spPr>
          <a:xfrm>
            <a:off x="906012" y="377505"/>
            <a:ext cx="4844794" cy="62078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หน้าที่ของระบบจัดการฐานข้อมูล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927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4970" y="365759"/>
            <a:ext cx="5650230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หลักการของระบบฐานข้อมูล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449" y="1376050"/>
            <a:ext cx="10027920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เนื้อหาที่เรียน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ต้นกำเนิดของฐานข้อมูล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หลักการของระบบฐานข้อมูล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ระบบฐานข้อมูล</a:t>
            </a: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5D233DD-AB9E-4971-8439-6F4B9DD941FA}"/>
              </a:ext>
            </a:extLst>
          </p:cNvPr>
          <p:cNvGrpSpPr/>
          <p:nvPr/>
        </p:nvGrpSpPr>
        <p:grpSpPr>
          <a:xfrm>
            <a:off x="2137272" y="1288973"/>
            <a:ext cx="5949715" cy="3646584"/>
            <a:chOff x="0" y="0"/>
            <a:chExt cx="5873262" cy="442253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4B70227-FD8A-4093-A4CE-40E1F215A4A3}"/>
                </a:ext>
              </a:extLst>
            </p:cNvPr>
            <p:cNvGrpSpPr/>
            <p:nvPr/>
          </p:nvGrpSpPr>
          <p:grpSpPr>
            <a:xfrm>
              <a:off x="0" y="0"/>
              <a:ext cx="5873262" cy="4422530"/>
              <a:chOff x="0" y="0"/>
              <a:chExt cx="5873262" cy="442253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56EC515-FC44-4E15-85E8-BB4A073A4752}"/>
                  </a:ext>
                </a:extLst>
              </p:cNvPr>
              <p:cNvGrpSpPr/>
              <p:nvPr/>
            </p:nvGrpSpPr>
            <p:grpSpPr>
              <a:xfrm>
                <a:off x="0" y="35169"/>
                <a:ext cx="5873262" cy="4387361"/>
                <a:chOff x="0" y="0"/>
                <a:chExt cx="5873262" cy="4387361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299127CC-3A4A-415A-8057-EA2AE3B09CAE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5873262" cy="4387361"/>
                  <a:chOff x="0" y="0"/>
                  <a:chExt cx="5873262" cy="4387361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A9C18C93-E172-4AB8-9A8B-AA15AF52588A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5873262" cy="4387361"/>
                    <a:chOff x="0" y="0"/>
                    <a:chExt cx="5873262" cy="4387361"/>
                  </a:xfrm>
                </p:grpSpPr>
                <p:sp>
                  <p:nvSpPr>
                    <p:cNvPr id="39" name="Rectangle 38">
                      <a:extLst>
                        <a:ext uri="{FF2B5EF4-FFF2-40B4-BE49-F238E27FC236}">
                          <a16:creationId xmlns:a16="http://schemas.microsoft.com/office/drawing/2014/main" id="{199D4E10-0C75-4E6D-B020-FF571C7AD2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9331" y="2347546"/>
                      <a:ext cx="2828925" cy="2667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Rectangle 39">
                      <a:extLst>
                        <a:ext uri="{FF2B5EF4-FFF2-40B4-BE49-F238E27FC236}">
                          <a16:creationId xmlns:a16="http://schemas.microsoft.com/office/drawing/2014/main" id="{1C5451CF-59F2-4791-9C73-92A84EBEFF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5829300" cy="2176096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40">
                      <a:extLst>
                        <a:ext uri="{FF2B5EF4-FFF2-40B4-BE49-F238E27FC236}">
                          <a16:creationId xmlns:a16="http://schemas.microsoft.com/office/drawing/2014/main" id="{8AAA5CD2-2AE0-4478-977E-A1BF5865E0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962" y="2787161"/>
                      <a:ext cx="5829300" cy="1600200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2" name="Group 41">
                      <a:extLst>
                        <a:ext uri="{FF2B5EF4-FFF2-40B4-BE49-F238E27FC236}">
                          <a16:creationId xmlns:a16="http://schemas.microsoft.com/office/drawing/2014/main" id="{4619608D-02E9-4D16-B88F-592769164D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23" y="404446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147" name="Group 146">
                        <a:extLst>
                          <a:ext uri="{FF2B5EF4-FFF2-40B4-BE49-F238E27FC236}">
                            <a16:creationId xmlns:a16="http://schemas.microsoft.com/office/drawing/2014/main" id="{59E94E32-D8E5-465D-9D17-D3B9672198A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149" name="Rectangle 148">
                          <a:extLst>
                            <a:ext uri="{FF2B5EF4-FFF2-40B4-BE49-F238E27FC236}">
                              <a16:creationId xmlns:a16="http://schemas.microsoft.com/office/drawing/2014/main" id="{9CB18CFB-E052-4D9A-BB32-83674F420A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50" name="Rectangle: Rounded Corners 149">
                          <a:extLst>
                            <a:ext uri="{FF2B5EF4-FFF2-40B4-BE49-F238E27FC236}">
                              <a16:creationId xmlns:a16="http://schemas.microsoft.com/office/drawing/2014/main" id="{10A33B6B-9BC1-4097-B3CA-E1D81C10B6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151" name="Straight Connector 150">
                          <a:extLst>
                            <a:ext uri="{FF2B5EF4-FFF2-40B4-BE49-F238E27FC236}">
                              <a16:creationId xmlns:a16="http://schemas.microsoft.com/office/drawing/2014/main" id="{4B8721C3-CE69-40FE-8E22-5B0724435FD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2" name="Straight Connector 151">
                          <a:extLst>
                            <a:ext uri="{FF2B5EF4-FFF2-40B4-BE49-F238E27FC236}">
                              <a16:creationId xmlns:a16="http://schemas.microsoft.com/office/drawing/2014/main" id="{834BDDC1-642E-4DDB-A542-B01F869C4D9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3" name="Straight Connector 152">
                          <a:extLst>
                            <a:ext uri="{FF2B5EF4-FFF2-40B4-BE49-F238E27FC236}">
                              <a16:creationId xmlns:a16="http://schemas.microsoft.com/office/drawing/2014/main" id="{AA47ABF2-207B-47C7-8298-FD379CAA7A8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4" name="Straight Connector 153">
                          <a:extLst>
                            <a:ext uri="{FF2B5EF4-FFF2-40B4-BE49-F238E27FC236}">
                              <a16:creationId xmlns:a16="http://schemas.microsoft.com/office/drawing/2014/main" id="{DF704F1F-F929-4AF0-B9EB-9B8D9A3181D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5" name="Straight Connector 154">
                          <a:extLst>
                            <a:ext uri="{FF2B5EF4-FFF2-40B4-BE49-F238E27FC236}">
                              <a16:creationId xmlns:a16="http://schemas.microsoft.com/office/drawing/2014/main" id="{020326B6-6789-4F71-942C-1D86F4A2981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6" name="Straight Connector 155">
                          <a:extLst>
                            <a:ext uri="{FF2B5EF4-FFF2-40B4-BE49-F238E27FC236}">
                              <a16:creationId xmlns:a16="http://schemas.microsoft.com/office/drawing/2014/main" id="{B82EDCE3-A7DF-4FF6-8336-9AA6A691D4C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57" name="Rectangle: Rounded Corners 156">
                          <a:extLst>
                            <a:ext uri="{FF2B5EF4-FFF2-40B4-BE49-F238E27FC236}">
                              <a16:creationId xmlns:a16="http://schemas.microsoft.com/office/drawing/2014/main" id="{EB20FBC4-CE73-4A4C-B9E5-9BA80D6770C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58" name="Rectangle: Rounded Corners 157">
                          <a:extLst>
                            <a:ext uri="{FF2B5EF4-FFF2-40B4-BE49-F238E27FC236}">
                              <a16:creationId xmlns:a16="http://schemas.microsoft.com/office/drawing/2014/main" id="{8397E806-055B-447C-92A3-719D3411892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8" name="Rectangle 147">
                        <a:extLst>
                          <a:ext uri="{FF2B5EF4-FFF2-40B4-BE49-F238E27FC236}">
                            <a16:creationId xmlns:a16="http://schemas.microsoft.com/office/drawing/2014/main" id="{B93CD923-3B8E-4CEA-9FC4-4C7A85001F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3" name="Group 42">
                      <a:extLst>
                        <a:ext uri="{FF2B5EF4-FFF2-40B4-BE49-F238E27FC236}">
                          <a16:creationId xmlns:a16="http://schemas.microsoft.com/office/drawing/2014/main" id="{079FBE42-3A6F-4736-906A-783B3DEA944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23192" y="553915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135" name="Group 134">
                        <a:extLst>
                          <a:ext uri="{FF2B5EF4-FFF2-40B4-BE49-F238E27FC236}">
                            <a16:creationId xmlns:a16="http://schemas.microsoft.com/office/drawing/2014/main" id="{CC1339A8-161C-4C30-89A7-69BF3211790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137" name="Rectangle 136">
                          <a:extLst>
                            <a:ext uri="{FF2B5EF4-FFF2-40B4-BE49-F238E27FC236}">
                              <a16:creationId xmlns:a16="http://schemas.microsoft.com/office/drawing/2014/main" id="{1B4B547B-16BF-47BA-86F3-7BD41E6D8F8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38" name="Rectangle: Rounded Corners 137">
                          <a:extLst>
                            <a:ext uri="{FF2B5EF4-FFF2-40B4-BE49-F238E27FC236}">
                              <a16:creationId xmlns:a16="http://schemas.microsoft.com/office/drawing/2014/main" id="{C7B9427E-F55D-4372-A2AB-0FB56B53654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139" name="Straight Connector 138">
                          <a:extLst>
                            <a:ext uri="{FF2B5EF4-FFF2-40B4-BE49-F238E27FC236}">
                              <a16:creationId xmlns:a16="http://schemas.microsoft.com/office/drawing/2014/main" id="{791BBBF9-5035-4665-8144-D954A6A399D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0" name="Straight Connector 139">
                          <a:extLst>
                            <a:ext uri="{FF2B5EF4-FFF2-40B4-BE49-F238E27FC236}">
                              <a16:creationId xmlns:a16="http://schemas.microsoft.com/office/drawing/2014/main" id="{8C3C7BE8-0B13-4419-8B3B-2CD5DD8DD72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1" name="Straight Connector 140">
                          <a:extLst>
                            <a:ext uri="{FF2B5EF4-FFF2-40B4-BE49-F238E27FC236}">
                              <a16:creationId xmlns:a16="http://schemas.microsoft.com/office/drawing/2014/main" id="{22A69983-2DE8-4EC4-B624-0C4D3C0EB65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2" name="Straight Connector 141">
                          <a:extLst>
                            <a:ext uri="{FF2B5EF4-FFF2-40B4-BE49-F238E27FC236}">
                              <a16:creationId xmlns:a16="http://schemas.microsoft.com/office/drawing/2014/main" id="{3C5C6BCB-E0C0-4786-934D-24D312086C8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3" name="Straight Connector 142">
                          <a:extLst>
                            <a:ext uri="{FF2B5EF4-FFF2-40B4-BE49-F238E27FC236}">
                              <a16:creationId xmlns:a16="http://schemas.microsoft.com/office/drawing/2014/main" id="{503396C3-73D7-4590-A7AD-2BEEE149434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4" name="Straight Connector 143">
                          <a:extLst>
                            <a:ext uri="{FF2B5EF4-FFF2-40B4-BE49-F238E27FC236}">
                              <a16:creationId xmlns:a16="http://schemas.microsoft.com/office/drawing/2014/main" id="{5071B98A-8329-4D0F-9A85-7FD994505D9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45" name="Rectangle: Rounded Corners 144">
                          <a:extLst>
                            <a:ext uri="{FF2B5EF4-FFF2-40B4-BE49-F238E27FC236}">
                              <a16:creationId xmlns:a16="http://schemas.microsoft.com/office/drawing/2014/main" id="{33D2F781-8580-4D1C-82C4-8384993DA3E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6" name="Rectangle: Rounded Corners 145">
                          <a:extLst>
                            <a:ext uri="{FF2B5EF4-FFF2-40B4-BE49-F238E27FC236}">
                              <a16:creationId xmlns:a16="http://schemas.microsoft.com/office/drawing/2014/main" id="{31E3068C-6318-439B-BD1B-C9521F38A1C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6" name="Rectangle 135">
                        <a:extLst>
                          <a:ext uri="{FF2B5EF4-FFF2-40B4-BE49-F238E27FC236}">
                            <a16:creationId xmlns:a16="http://schemas.microsoft.com/office/drawing/2014/main" id="{E962C63C-9A4F-435F-9EAC-D4602CFF0F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4" name="Group 43">
                      <a:extLst>
                        <a:ext uri="{FF2B5EF4-FFF2-40B4-BE49-F238E27FC236}">
                          <a16:creationId xmlns:a16="http://schemas.microsoft.com/office/drawing/2014/main" id="{939CE4A1-5C43-4CB0-AA59-715FE5D382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2662" y="703384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123" name="Group 122">
                        <a:extLst>
                          <a:ext uri="{FF2B5EF4-FFF2-40B4-BE49-F238E27FC236}">
                            <a16:creationId xmlns:a16="http://schemas.microsoft.com/office/drawing/2014/main" id="{FBB131F4-6DBF-436A-8868-C62747A8120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125" name="Rectangle 124">
                          <a:extLst>
                            <a:ext uri="{FF2B5EF4-FFF2-40B4-BE49-F238E27FC236}">
                              <a16:creationId xmlns:a16="http://schemas.microsoft.com/office/drawing/2014/main" id="{92F46944-BC34-44E6-8739-095FCF29E55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" name="Rectangle: Rounded Corners 125">
                          <a:extLst>
                            <a:ext uri="{FF2B5EF4-FFF2-40B4-BE49-F238E27FC236}">
                              <a16:creationId xmlns:a16="http://schemas.microsoft.com/office/drawing/2014/main" id="{BC46D2E7-F67D-4207-A639-83F00A7398E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127" name="Straight Connector 126">
                          <a:extLst>
                            <a:ext uri="{FF2B5EF4-FFF2-40B4-BE49-F238E27FC236}">
                              <a16:creationId xmlns:a16="http://schemas.microsoft.com/office/drawing/2014/main" id="{BA0D70BF-2DA7-4177-ACA3-55F4D05512A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8" name="Straight Connector 127">
                          <a:extLst>
                            <a:ext uri="{FF2B5EF4-FFF2-40B4-BE49-F238E27FC236}">
                              <a16:creationId xmlns:a16="http://schemas.microsoft.com/office/drawing/2014/main" id="{876613A8-C516-4C92-BACE-85F1E72D6A4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9" name="Straight Connector 128">
                          <a:extLst>
                            <a:ext uri="{FF2B5EF4-FFF2-40B4-BE49-F238E27FC236}">
                              <a16:creationId xmlns:a16="http://schemas.microsoft.com/office/drawing/2014/main" id="{360F9845-F85F-45A7-B979-9CAC7DE09DD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0" name="Straight Connector 129">
                          <a:extLst>
                            <a:ext uri="{FF2B5EF4-FFF2-40B4-BE49-F238E27FC236}">
                              <a16:creationId xmlns:a16="http://schemas.microsoft.com/office/drawing/2014/main" id="{36EA2102-01FD-486D-8505-63DD9E836E7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1" name="Straight Connector 130">
                          <a:extLst>
                            <a:ext uri="{FF2B5EF4-FFF2-40B4-BE49-F238E27FC236}">
                              <a16:creationId xmlns:a16="http://schemas.microsoft.com/office/drawing/2014/main" id="{7B20D1F7-AC7E-4423-A560-BCACAE65131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2" name="Straight Connector 131">
                          <a:extLst>
                            <a:ext uri="{FF2B5EF4-FFF2-40B4-BE49-F238E27FC236}">
                              <a16:creationId xmlns:a16="http://schemas.microsoft.com/office/drawing/2014/main" id="{09A971F6-EAEA-42AE-95D8-4AFA5246C85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33" name="Rectangle: Rounded Corners 132">
                          <a:extLst>
                            <a:ext uri="{FF2B5EF4-FFF2-40B4-BE49-F238E27FC236}">
                              <a16:creationId xmlns:a16="http://schemas.microsoft.com/office/drawing/2014/main" id="{3BC19E27-6181-4064-8904-788FCEEDA4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34" name="Rectangle: Rounded Corners 133">
                          <a:extLst>
                            <a:ext uri="{FF2B5EF4-FFF2-40B4-BE49-F238E27FC236}">
                              <a16:creationId xmlns:a16="http://schemas.microsoft.com/office/drawing/2014/main" id="{A6EC9EC6-3DE8-4522-BF98-132691E5BCE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24" name="Rectangle 123">
                        <a:extLst>
                          <a:ext uri="{FF2B5EF4-FFF2-40B4-BE49-F238E27FC236}">
                            <a16:creationId xmlns:a16="http://schemas.microsoft.com/office/drawing/2014/main" id="{E7C097F4-E647-4FDF-8E9C-539FE6AFB1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5" name="Group 44">
                      <a:extLst>
                        <a:ext uri="{FF2B5EF4-FFF2-40B4-BE49-F238E27FC236}">
                          <a16:creationId xmlns:a16="http://schemas.microsoft.com/office/drawing/2014/main" id="{F0EF733E-4618-4DFF-83CA-5FA5FC0DFB2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84938" y="430823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111" name="Group 110">
                        <a:extLst>
                          <a:ext uri="{FF2B5EF4-FFF2-40B4-BE49-F238E27FC236}">
                            <a16:creationId xmlns:a16="http://schemas.microsoft.com/office/drawing/2014/main" id="{AFD53F3E-25D0-4F86-A854-318752BD758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113" name="Rectangle 112">
                          <a:extLst>
                            <a:ext uri="{FF2B5EF4-FFF2-40B4-BE49-F238E27FC236}">
                              <a16:creationId xmlns:a16="http://schemas.microsoft.com/office/drawing/2014/main" id="{822DA3C6-A4EC-4DC0-A86C-490CBEB585D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4" name="Rectangle: Rounded Corners 113">
                          <a:extLst>
                            <a:ext uri="{FF2B5EF4-FFF2-40B4-BE49-F238E27FC236}">
                              <a16:creationId xmlns:a16="http://schemas.microsoft.com/office/drawing/2014/main" id="{FC768A24-142F-4C78-9E8A-ACD63B94479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115" name="Straight Connector 114">
                          <a:extLst>
                            <a:ext uri="{FF2B5EF4-FFF2-40B4-BE49-F238E27FC236}">
                              <a16:creationId xmlns:a16="http://schemas.microsoft.com/office/drawing/2014/main" id="{DD562D5C-3B6C-4764-BBAC-4753E56D4EC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6" name="Straight Connector 115">
                          <a:extLst>
                            <a:ext uri="{FF2B5EF4-FFF2-40B4-BE49-F238E27FC236}">
                              <a16:creationId xmlns:a16="http://schemas.microsoft.com/office/drawing/2014/main" id="{FC540E85-9DA0-4C68-BC17-E56DA8C7A5E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" name="Straight Connector 116">
                          <a:extLst>
                            <a:ext uri="{FF2B5EF4-FFF2-40B4-BE49-F238E27FC236}">
                              <a16:creationId xmlns:a16="http://schemas.microsoft.com/office/drawing/2014/main" id="{EF656EA5-5C63-4471-A445-D53C14BF230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8" name="Straight Connector 117">
                          <a:extLst>
                            <a:ext uri="{FF2B5EF4-FFF2-40B4-BE49-F238E27FC236}">
                              <a16:creationId xmlns:a16="http://schemas.microsoft.com/office/drawing/2014/main" id="{5CD5082B-0182-4788-8916-D2DE6434E8C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9" name="Straight Connector 118">
                          <a:extLst>
                            <a:ext uri="{FF2B5EF4-FFF2-40B4-BE49-F238E27FC236}">
                              <a16:creationId xmlns:a16="http://schemas.microsoft.com/office/drawing/2014/main" id="{D710DC12-9F91-4BE3-9F77-F2ECC7F026B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" name="Straight Connector 119">
                          <a:extLst>
                            <a:ext uri="{FF2B5EF4-FFF2-40B4-BE49-F238E27FC236}">
                              <a16:creationId xmlns:a16="http://schemas.microsoft.com/office/drawing/2014/main" id="{8E7C3150-7B90-447E-B96B-21AF61C404A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21" name="Rectangle: Rounded Corners 120">
                          <a:extLst>
                            <a:ext uri="{FF2B5EF4-FFF2-40B4-BE49-F238E27FC236}">
                              <a16:creationId xmlns:a16="http://schemas.microsoft.com/office/drawing/2014/main" id="{956F9629-B75E-4146-9A9B-919AC5200F6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" name="Rectangle: Rounded Corners 121">
                          <a:extLst>
                            <a:ext uri="{FF2B5EF4-FFF2-40B4-BE49-F238E27FC236}">
                              <a16:creationId xmlns:a16="http://schemas.microsoft.com/office/drawing/2014/main" id="{12B32D84-9C52-477A-8BC2-557761ABFF4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12" name="Rectangle 111">
                        <a:extLst>
                          <a:ext uri="{FF2B5EF4-FFF2-40B4-BE49-F238E27FC236}">
                            <a16:creationId xmlns:a16="http://schemas.microsoft.com/office/drawing/2014/main" id="{91B68754-D915-415A-90EA-D9296C0A6E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6" name="Group 45">
                      <a:extLst>
                        <a:ext uri="{FF2B5EF4-FFF2-40B4-BE49-F238E27FC236}">
                          <a16:creationId xmlns:a16="http://schemas.microsoft.com/office/drawing/2014/main" id="{37288E5D-EBFF-4B06-A7A1-27FA96AB12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34408" y="580292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99" name="Group 98">
                        <a:extLst>
                          <a:ext uri="{FF2B5EF4-FFF2-40B4-BE49-F238E27FC236}">
                            <a16:creationId xmlns:a16="http://schemas.microsoft.com/office/drawing/2014/main" id="{D3CE3BB2-3D81-411E-9DD9-D063BAE34E9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101" name="Rectangle 100">
                          <a:extLst>
                            <a:ext uri="{FF2B5EF4-FFF2-40B4-BE49-F238E27FC236}">
                              <a16:creationId xmlns:a16="http://schemas.microsoft.com/office/drawing/2014/main" id="{9202CE47-E8DC-456C-B0CB-E6B113A22DA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" name="Rectangle: Rounded Corners 101">
                          <a:extLst>
                            <a:ext uri="{FF2B5EF4-FFF2-40B4-BE49-F238E27FC236}">
                              <a16:creationId xmlns:a16="http://schemas.microsoft.com/office/drawing/2014/main" id="{7F991E80-92E8-44B8-A4EC-0827E64EC96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103" name="Straight Connector 102">
                          <a:extLst>
                            <a:ext uri="{FF2B5EF4-FFF2-40B4-BE49-F238E27FC236}">
                              <a16:creationId xmlns:a16="http://schemas.microsoft.com/office/drawing/2014/main" id="{D9E30F17-1BC4-4B22-B398-28FB9A5B362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4" name="Straight Connector 103">
                          <a:extLst>
                            <a:ext uri="{FF2B5EF4-FFF2-40B4-BE49-F238E27FC236}">
                              <a16:creationId xmlns:a16="http://schemas.microsoft.com/office/drawing/2014/main" id="{E07689FD-8160-4910-984A-0FE7AA02599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5" name="Straight Connector 104">
                          <a:extLst>
                            <a:ext uri="{FF2B5EF4-FFF2-40B4-BE49-F238E27FC236}">
                              <a16:creationId xmlns:a16="http://schemas.microsoft.com/office/drawing/2014/main" id="{7EBC5231-F556-47E0-8904-9ACFD434A6C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6" name="Straight Connector 105">
                          <a:extLst>
                            <a:ext uri="{FF2B5EF4-FFF2-40B4-BE49-F238E27FC236}">
                              <a16:creationId xmlns:a16="http://schemas.microsoft.com/office/drawing/2014/main" id="{A7FE6137-ECE2-425C-B5FE-D03A6CC8AAA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7" name="Straight Connector 106">
                          <a:extLst>
                            <a:ext uri="{FF2B5EF4-FFF2-40B4-BE49-F238E27FC236}">
                              <a16:creationId xmlns:a16="http://schemas.microsoft.com/office/drawing/2014/main" id="{FEBD0AAB-FE8D-478D-A52D-CE8A7D9705A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8" name="Straight Connector 107">
                          <a:extLst>
                            <a:ext uri="{FF2B5EF4-FFF2-40B4-BE49-F238E27FC236}">
                              <a16:creationId xmlns:a16="http://schemas.microsoft.com/office/drawing/2014/main" id="{38CDDD48-D9E1-4DE9-B644-C4ADA354352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09" name="Rectangle: Rounded Corners 108">
                          <a:extLst>
                            <a:ext uri="{FF2B5EF4-FFF2-40B4-BE49-F238E27FC236}">
                              <a16:creationId xmlns:a16="http://schemas.microsoft.com/office/drawing/2014/main" id="{4E2D8027-B9FA-4E66-93F3-5C03E865DE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0" name="Rectangle: Rounded Corners 109">
                          <a:extLst>
                            <a:ext uri="{FF2B5EF4-FFF2-40B4-BE49-F238E27FC236}">
                              <a16:creationId xmlns:a16="http://schemas.microsoft.com/office/drawing/2014/main" id="{A3F3E16E-8DF1-4B23-B4D9-1709757B8B4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00" name="Rectangle 99">
                        <a:extLst>
                          <a:ext uri="{FF2B5EF4-FFF2-40B4-BE49-F238E27FC236}">
                            <a16:creationId xmlns:a16="http://schemas.microsoft.com/office/drawing/2014/main" id="{136C5D42-DB53-4860-BC0C-FE5BD412FBC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7" name="Group 46">
                      <a:extLst>
                        <a:ext uri="{FF2B5EF4-FFF2-40B4-BE49-F238E27FC236}">
                          <a16:creationId xmlns:a16="http://schemas.microsoft.com/office/drawing/2014/main" id="{044CA257-B4DF-4E5D-BCBE-0B71F4E0B1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83877" y="729761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87" name="Group 86">
                        <a:extLst>
                          <a:ext uri="{FF2B5EF4-FFF2-40B4-BE49-F238E27FC236}">
                            <a16:creationId xmlns:a16="http://schemas.microsoft.com/office/drawing/2014/main" id="{A670AABC-BC0B-4E65-A588-34B9EFD68A8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89" name="Rectangle 88">
                          <a:extLst>
                            <a:ext uri="{FF2B5EF4-FFF2-40B4-BE49-F238E27FC236}">
                              <a16:creationId xmlns:a16="http://schemas.microsoft.com/office/drawing/2014/main" id="{9F3FD752-0985-49F7-A799-01653A1CDA1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0" name="Rectangle: Rounded Corners 89">
                          <a:extLst>
                            <a:ext uri="{FF2B5EF4-FFF2-40B4-BE49-F238E27FC236}">
                              <a16:creationId xmlns:a16="http://schemas.microsoft.com/office/drawing/2014/main" id="{4B491815-F0D4-4CE5-B687-C1868A95F37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91" name="Straight Connector 90">
                          <a:extLst>
                            <a:ext uri="{FF2B5EF4-FFF2-40B4-BE49-F238E27FC236}">
                              <a16:creationId xmlns:a16="http://schemas.microsoft.com/office/drawing/2014/main" id="{5E84FC6A-EFCC-411B-B782-B8793B6A915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2" name="Straight Connector 91">
                          <a:extLst>
                            <a:ext uri="{FF2B5EF4-FFF2-40B4-BE49-F238E27FC236}">
                              <a16:creationId xmlns:a16="http://schemas.microsoft.com/office/drawing/2014/main" id="{742FD155-64F5-4AE6-8E92-7CE3B76984B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3" name="Straight Connector 92">
                          <a:extLst>
                            <a:ext uri="{FF2B5EF4-FFF2-40B4-BE49-F238E27FC236}">
                              <a16:creationId xmlns:a16="http://schemas.microsoft.com/office/drawing/2014/main" id="{6C9D3FDD-2F6D-405A-9E75-AC1AE969082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4" name="Straight Connector 93">
                          <a:extLst>
                            <a:ext uri="{FF2B5EF4-FFF2-40B4-BE49-F238E27FC236}">
                              <a16:creationId xmlns:a16="http://schemas.microsoft.com/office/drawing/2014/main" id="{80831283-FDDB-4A24-8925-DE53BB56E7F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5" name="Straight Connector 94">
                          <a:extLst>
                            <a:ext uri="{FF2B5EF4-FFF2-40B4-BE49-F238E27FC236}">
                              <a16:creationId xmlns:a16="http://schemas.microsoft.com/office/drawing/2014/main" id="{71699753-2B90-4F14-960E-22BCA96F90A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6" name="Straight Connector 95">
                          <a:extLst>
                            <a:ext uri="{FF2B5EF4-FFF2-40B4-BE49-F238E27FC236}">
                              <a16:creationId xmlns:a16="http://schemas.microsoft.com/office/drawing/2014/main" id="{5903AEDC-BFE1-41FD-9390-8FB283A2A47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97" name="Rectangle: Rounded Corners 96">
                          <a:extLst>
                            <a:ext uri="{FF2B5EF4-FFF2-40B4-BE49-F238E27FC236}">
                              <a16:creationId xmlns:a16="http://schemas.microsoft.com/office/drawing/2014/main" id="{813F684D-D51F-4B6D-A3F9-E50B3DDC37A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" name="Rectangle: Rounded Corners 97">
                          <a:extLst>
                            <a:ext uri="{FF2B5EF4-FFF2-40B4-BE49-F238E27FC236}">
                              <a16:creationId xmlns:a16="http://schemas.microsoft.com/office/drawing/2014/main" id="{724995EC-4625-4CCF-BF31-EC25620C372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8" name="Rectangle 87">
                        <a:extLst>
                          <a:ext uri="{FF2B5EF4-FFF2-40B4-BE49-F238E27FC236}">
                            <a16:creationId xmlns:a16="http://schemas.microsoft.com/office/drawing/2014/main" id="{D2265D8E-7799-4CBA-BED1-7BF6F29EB3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8" name="Group 47">
                      <a:extLst>
                        <a:ext uri="{FF2B5EF4-FFF2-40B4-BE49-F238E27FC236}">
                          <a16:creationId xmlns:a16="http://schemas.microsoft.com/office/drawing/2014/main" id="{B2FA57C3-7D6F-43D9-A61F-DD99A8C2EDD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404946" y="448408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75" name="Group 74">
                        <a:extLst>
                          <a:ext uri="{FF2B5EF4-FFF2-40B4-BE49-F238E27FC236}">
                            <a16:creationId xmlns:a16="http://schemas.microsoft.com/office/drawing/2014/main" id="{B6331046-D2EF-4B9E-AD1A-DA7D8651CD0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77" name="Rectangle 76">
                          <a:extLst>
                            <a:ext uri="{FF2B5EF4-FFF2-40B4-BE49-F238E27FC236}">
                              <a16:creationId xmlns:a16="http://schemas.microsoft.com/office/drawing/2014/main" id="{580257AB-82D9-431A-9567-8120B16714B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8" name="Rectangle: Rounded Corners 77">
                          <a:extLst>
                            <a:ext uri="{FF2B5EF4-FFF2-40B4-BE49-F238E27FC236}">
                              <a16:creationId xmlns:a16="http://schemas.microsoft.com/office/drawing/2014/main" id="{684DE924-48A3-4075-AE82-DD7FBC666D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79" name="Straight Connector 78">
                          <a:extLst>
                            <a:ext uri="{FF2B5EF4-FFF2-40B4-BE49-F238E27FC236}">
                              <a16:creationId xmlns:a16="http://schemas.microsoft.com/office/drawing/2014/main" id="{7B23544A-95B7-4C15-A083-751413E2A7C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" name="Straight Connector 79">
                          <a:extLst>
                            <a:ext uri="{FF2B5EF4-FFF2-40B4-BE49-F238E27FC236}">
                              <a16:creationId xmlns:a16="http://schemas.microsoft.com/office/drawing/2014/main" id="{12F5695A-7FDC-468D-B2E7-D537FB79049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1" name="Straight Connector 80">
                          <a:extLst>
                            <a:ext uri="{FF2B5EF4-FFF2-40B4-BE49-F238E27FC236}">
                              <a16:creationId xmlns:a16="http://schemas.microsoft.com/office/drawing/2014/main" id="{79664378-530E-489C-A425-103D5326F95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2" name="Straight Connector 81">
                          <a:extLst>
                            <a:ext uri="{FF2B5EF4-FFF2-40B4-BE49-F238E27FC236}">
                              <a16:creationId xmlns:a16="http://schemas.microsoft.com/office/drawing/2014/main" id="{96237F58-63DE-4DCF-A989-71A715A2C22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3" name="Straight Connector 82">
                          <a:extLst>
                            <a:ext uri="{FF2B5EF4-FFF2-40B4-BE49-F238E27FC236}">
                              <a16:creationId xmlns:a16="http://schemas.microsoft.com/office/drawing/2014/main" id="{D099AE2A-071E-4FF1-8329-FE382BF9E8E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" name="Straight Connector 83">
                          <a:extLst>
                            <a:ext uri="{FF2B5EF4-FFF2-40B4-BE49-F238E27FC236}">
                              <a16:creationId xmlns:a16="http://schemas.microsoft.com/office/drawing/2014/main" id="{E7357303-2026-4E6F-A75C-4F248F5E4D1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5" name="Rectangle: Rounded Corners 84">
                          <a:extLst>
                            <a:ext uri="{FF2B5EF4-FFF2-40B4-BE49-F238E27FC236}">
                              <a16:creationId xmlns:a16="http://schemas.microsoft.com/office/drawing/2014/main" id="{B2BC96EA-FD91-4BAA-B281-3F0400ABC4F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6" name="Rectangle: Rounded Corners 85">
                          <a:extLst>
                            <a:ext uri="{FF2B5EF4-FFF2-40B4-BE49-F238E27FC236}">
                              <a16:creationId xmlns:a16="http://schemas.microsoft.com/office/drawing/2014/main" id="{76A4365F-599C-4B59-91E2-780DE5A0930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76" name="Rectangle 75">
                        <a:extLst>
                          <a:ext uri="{FF2B5EF4-FFF2-40B4-BE49-F238E27FC236}">
                            <a16:creationId xmlns:a16="http://schemas.microsoft.com/office/drawing/2014/main" id="{8F6C65A0-F467-4C7E-A5DB-353CCCFD487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811424C3-2FCF-4B5B-8CF4-170E28DD214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54415" y="597877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63" name="Group 62">
                        <a:extLst>
                          <a:ext uri="{FF2B5EF4-FFF2-40B4-BE49-F238E27FC236}">
                            <a16:creationId xmlns:a16="http://schemas.microsoft.com/office/drawing/2014/main" id="{65385555-9CB5-411A-A7F8-CB32A546FE0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65" name="Rectangle 64">
                          <a:extLst>
                            <a:ext uri="{FF2B5EF4-FFF2-40B4-BE49-F238E27FC236}">
                              <a16:creationId xmlns:a16="http://schemas.microsoft.com/office/drawing/2014/main" id="{01AE3DDB-E145-4AB3-B421-5EFF994905B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6" name="Rectangle: Rounded Corners 65">
                          <a:extLst>
                            <a:ext uri="{FF2B5EF4-FFF2-40B4-BE49-F238E27FC236}">
                              <a16:creationId xmlns:a16="http://schemas.microsoft.com/office/drawing/2014/main" id="{5B41E21D-710F-48F9-A74F-D8F603A6484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67" name="Straight Connector 66">
                          <a:extLst>
                            <a:ext uri="{FF2B5EF4-FFF2-40B4-BE49-F238E27FC236}">
                              <a16:creationId xmlns:a16="http://schemas.microsoft.com/office/drawing/2014/main" id="{958626AB-A4A1-42E6-9027-DB891F2FBB2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" name="Straight Connector 67">
                          <a:extLst>
                            <a:ext uri="{FF2B5EF4-FFF2-40B4-BE49-F238E27FC236}">
                              <a16:creationId xmlns:a16="http://schemas.microsoft.com/office/drawing/2014/main" id="{80B6D451-42D1-4634-8B09-186124BE327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" name="Straight Connector 68">
                          <a:extLst>
                            <a:ext uri="{FF2B5EF4-FFF2-40B4-BE49-F238E27FC236}">
                              <a16:creationId xmlns:a16="http://schemas.microsoft.com/office/drawing/2014/main" id="{0BD145C6-7658-4CBE-8FF9-F726D98A8D6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" name="Straight Connector 69">
                          <a:extLst>
                            <a:ext uri="{FF2B5EF4-FFF2-40B4-BE49-F238E27FC236}">
                              <a16:creationId xmlns:a16="http://schemas.microsoft.com/office/drawing/2014/main" id="{BC27EED2-D054-479E-BBB2-750E408F83C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Straight Connector 70">
                          <a:extLst>
                            <a:ext uri="{FF2B5EF4-FFF2-40B4-BE49-F238E27FC236}">
                              <a16:creationId xmlns:a16="http://schemas.microsoft.com/office/drawing/2014/main" id="{E3489825-4DE9-48C2-B528-C073C8285C4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2" name="Straight Connector 71">
                          <a:extLst>
                            <a:ext uri="{FF2B5EF4-FFF2-40B4-BE49-F238E27FC236}">
                              <a16:creationId xmlns:a16="http://schemas.microsoft.com/office/drawing/2014/main" id="{48F634EC-B6B7-4CBE-8B4B-4EB43C4AC88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3" name="Rectangle: Rounded Corners 72">
                          <a:extLst>
                            <a:ext uri="{FF2B5EF4-FFF2-40B4-BE49-F238E27FC236}">
                              <a16:creationId xmlns:a16="http://schemas.microsoft.com/office/drawing/2014/main" id="{A79AC296-500E-4534-8BEE-7A4B0DE7EF3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4" name="Rectangle: Rounded Corners 73">
                          <a:extLst>
                            <a:ext uri="{FF2B5EF4-FFF2-40B4-BE49-F238E27FC236}">
                              <a16:creationId xmlns:a16="http://schemas.microsoft.com/office/drawing/2014/main" id="{C1320D4D-EE06-41C5-B195-A3F942CCB0C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4" name="Rectangle 63">
                        <a:extLst>
                          <a:ext uri="{FF2B5EF4-FFF2-40B4-BE49-F238E27FC236}">
                            <a16:creationId xmlns:a16="http://schemas.microsoft.com/office/drawing/2014/main" id="{E7C1E608-262D-4328-AC40-F2774C2A8F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0" name="Group 49">
                      <a:extLst>
                        <a:ext uri="{FF2B5EF4-FFF2-40B4-BE49-F238E27FC236}">
                          <a16:creationId xmlns:a16="http://schemas.microsoft.com/office/drawing/2014/main" id="{B7EC8B36-9BC2-4DA9-91E9-14C48A3645B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703885" y="747346"/>
                      <a:ext cx="428625" cy="1165225"/>
                      <a:chOff x="0" y="0"/>
                      <a:chExt cx="428625" cy="1165713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82D2B4E2-7990-455B-A0F7-C1F8C3B0D69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428625" cy="1165713"/>
                        <a:chOff x="0" y="0"/>
                        <a:chExt cx="428625" cy="1165713"/>
                      </a:xfrm>
                    </p:grpSpPr>
                    <p:sp>
                      <p:nvSpPr>
                        <p:cNvPr id="53" name="Rectangle 52">
                          <a:extLst>
                            <a:ext uri="{FF2B5EF4-FFF2-40B4-BE49-F238E27FC236}">
                              <a16:creationId xmlns:a16="http://schemas.microsoft.com/office/drawing/2014/main" id="{8B3C7412-D65D-4AFC-A132-678F2508759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46" y="1099038"/>
                          <a:ext cx="314325" cy="6667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4" name="Rectangle: Rounded Corners 53">
                          <a:extLst>
                            <a:ext uri="{FF2B5EF4-FFF2-40B4-BE49-F238E27FC236}">
                              <a16:creationId xmlns:a16="http://schemas.microsoft.com/office/drawing/2014/main" id="{16AF8DE3-8670-49EA-B338-8224C83FA0E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428625" cy="1114425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cxnSp>
                      <p:nvCxnSpPr>
                        <p:cNvPr id="55" name="Straight Connector 54">
                          <a:extLst>
                            <a:ext uri="{FF2B5EF4-FFF2-40B4-BE49-F238E27FC236}">
                              <a16:creationId xmlns:a16="http://schemas.microsoft.com/office/drawing/2014/main" id="{63403CE0-EC07-4266-8974-37232EA4786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76493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" name="Straight Connector 55">
                          <a:extLst>
                            <a:ext uri="{FF2B5EF4-FFF2-40B4-BE49-F238E27FC236}">
                              <a16:creationId xmlns:a16="http://schemas.microsoft.com/office/drawing/2014/main" id="{94E18D8D-FF77-452F-8BDB-DBA69B649AB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26477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7" name="Straight Connector 56">
                          <a:extLst>
                            <a:ext uri="{FF2B5EF4-FFF2-40B4-BE49-F238E27FC236}">
                              <a16:creationId xmlns:a16="http://schemas.microsoft.com/office/drawing/2014/main" id="{8629D6F9-B72F-4BB4-B190-8A8E9603AD3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888023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8" name="Straight Connector 57">
                          <a:extLst>
                            <a:ext uri="{FF2B5EF4-FFF2-40B4-BE49-F238E27FC236}">
                              <a16:creationId xmlns:a16="http://schemas.microsoft.com/office/drawing/2014/main" id="{F2F9428D-AF4B-45E0-AB01-85A748469E9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949569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9" name="Straight Connector 58">
                          <a:extLst>
                            <a:ext uri="{FF2B5EF4-FFF2-40B4-BE49-F238E27FC236}">
                              <a16:creationId xmlns:a16="http://schemas.microsoft.com/office/drawing/2014/main" id="{473EAC3C-ED3D-4D91-8E33-6F49EB3CBCF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11115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0" name="Straight Connector 59">
                          <a:extLst>
                            <a:ext uri="{FF2B5EF4-FFF2-40B4-BE49-F238E27FC236}">
                              <a16:creationId xmlns:a16="http://schemas.microsoft.com/office/drawing/2014/main" id="{A3793931-8469-4516-8366-05CEDB4D998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169" y="1072661"/>
                          <a:ext cx="3619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1" name="Rectangle: Rounded Corners 60">
                          <a:extLst>
                            <a:ext uri="{FF2B5EF4-FFF2-40B4-BE49-F238E27FC236}">
                              <a16:creationId xmlns:a16="http://schemas.microsoft.com/office/drawing/2014/main" id="{176155A1-829F-4B34-B59A-299C8A84465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43961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" name="Rectangle: Rounded Corners 61">
                          <a:extLst>
                            <a:ext uri="{FF2B5EF4-FFF2-40B4-BE49-F238E27FC236}">
                              <a16:creationId xmlns:a16="http://schemas.microsoft.com/office/drawing/2014/main" id="{84B3FA7F-AD69-45A4-8464-921656E9598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585" y="290146"/>
                          <a:ext cx="395507" cy="219808"/>
                        </a:xfrm>
                        <a:prstGeom prst="roundRect">
                          <a:avLst/>
                        </a:prstGeom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52" name="Rectangle 51">
                        <a:extLst>
                          <a:ext uri="{FF2B5EF4-FFF2-40B4-BE49-F238E27FC236}">
                            <a16:creationId xmlns:a16="http://schemas.microsoft.com/office/drawing/2014/main" id="{5D661ACD-0E09-496F-8E54-AFA38DE0C0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693" y="527538"/>
                        <a:ext cx="45719" cy="45719"/>
                      </a:xfrm>
                      <a:prstGeom prst="rect">
                        <a:avLst/>
                      </a:prstGeom>
                      <a:ln w="317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30" name="Cylinder 29">
                    <a:extLst>
                      <a:ext uri="{FF2B5EF4-FFF2-40B4-BE49-F238E27FC236}">
                        <a16:creationId xmlns:a16="http://schemas.microsoft.com/office/drawing/2014/main" id="{2AAD58A1-FDCA-46CA-9310-3A58226305D3}"/>
                      </a:ext>
                    </a:extLst>
                  </p:cNvPr>
                  <p:cNvSpPr/>
                  <p:nvPr/>
                </p:nvSpPr>
                <p:spPr>
                  <a:xfrm>
                    <a:off x="237392" y="3411415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" name="Cylinder 30">
                    <a:extLst>
                      <a:ext uri="{FF2B5EF4-FFF2-40B4-BE49-F238E27FC236}">
                        <a16:creationId xmlns:a16="http://schemas.microsoft.com/office/drawing/2014/main" id="{BD59E94D-29FD-4B98-939A-E665389C9511}"/>
                      </a:ext>
                    </a:extLst>
                  </p:cNvPr>
                  <p:cNvSpPr/>
                  <p:nvPr/>
                </p:nvSpPr>
                <p:spPr>
                  <a:xfrm>
                    <a:off x="1151792" y="3420208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" name="Cylinder 31">
                    <a:extLst>
                      <a:ext uri="{FF2B5EF4-FFF2-40B4-BE49-F238E27FC236}">
                        <a16:creationId xmlns:a16="http://schemas.microsoft.com/office/drawing/2014/main" id="{A46437B9-64C6-4610-94E0-9C78C7DFC01A}"/>
                      </a:ext>
                    </a:extLst>
                  </p:cNvPr>
                  <p:cNvSpPr/>
                  <p:nvPr/>
                </p:nvSpPr>
                <p:spPr>
                  <a:xfrm>
                    <a:off x="685800" y="3508131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" name="Cylinder 32">
                    <a:extLst>
                      <a:ext uri="{FF2B5EF4-FFF2-40B4-BE49-F238E27FC236}">
                        <a16:creationId xmlns:a16="http://schemas.microsoft.com/office/drawing/2014/main" id="{F8AB0D63-7E40-472C-A8B0-581B12164031}"/>
                      </a:ext>
                    </a:extLst>
                  </p:cNvPr>
                  <p:cNvSpPr/>
                  <p:nvPr/>
                </p:nvSpPr>
                <p:spPr>
                  <a:xfrm>
                    <a:off x="2189285" y="3429000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" name="Cylinder 33">
                    <a:extLst>
                      <a:ext uri="{FF2B5EF4-FFF2-40B4-BE49-F238E27FC236}">
                        <a16:creationId xmlns:a16="http://schemas.microsoft.com/office/drawing/2014/main" id="{6A590336-E3E8-4E79-9641-B747DD419241}"/>
                      </a:ext>
                    </a:extLst>
                  </p:cNvPr>
                  <p:cNvSpPr/>
                  <p:nvPr/>
                </p:nvSpPr>
                <p:spPr>
                  <a:xfrm>
                    <a:off x="3103685" y="3437792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" name="Cylinder 34">
                    <a:extLst>
                      <a:ext uri="{FF2B5EF4-FFF2-40B4-BE49-F238E27FC236}">
                        <a16:creationId xmlns:a16="http://schemas.microsoft.com/office/drawing/2014/main" id="{9F63F675-6A4C-4C60-8607-99523F16D521}"/>
                      </a:ext>
                    </a:extLst>
                  </p:cNvPr>
                  <p:cNvSpPr/>
                  <p:nvPr/>
                </p:nvSpPr>
                <p:spPr>
                  <a:xfrm>
                    <a:off x="2637693" y="3525715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" name="Cylinder 35">
                    <a:extLst>
                      <a:ext uri="{FF2B5EF4-FFF2-40B4-BE49-F238E27FC236}">
                        <a16:creationId xmlns:a16="http://schemas.microsoft.com/office/drawing/2014/main" id="{DD4FB2E1-01B1-4CD2-8EC2-69F88D30CB8D}"/>
                      </a:ext>
                    </a:extLst>
                  </p:cNvPr>
                  <p:cNvSpPr/>
                  <p:nvPr/>
                </p:nvSpPr>
                <p:spPr>
                  <a:xfrm>
                    <a:off x="4088422" y="3411415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" name="Cylinder 36">
                    <a:extLst>
                      <a:ext uri="{FF2B5EF4-FFF2-40B4-BE49-F238E27FC236}">
                        <a16:creationId xmlns:a16="http://schemas.microsoft.com/office/drawing/2014/main" id="{29316C57-4599-4BC1-B4D3-BAE82B24314E}"/>
                      </a:ext>
                    </a:extLst>
                  </p:cNvPr>
                  <p:cNvSpPr/>
                  <p:nvPr/>
                </p:nvSpPr>
                <p:spPr>
                  <a:xfrm>
                    <a:off x="5002822" y="3420207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" name="Cylinder 37">
                    <a:extLst>
                      <a:ext uri="{FF2B5EF4-FFF2-40B4-BE49-F238E27FC236}">
                        <a16:creationId xmlns:a16="http://schemas.microsoft.com/office/drawing/2014/main" id="{B0B0D356-DA04-422B-88E4-1368A79F5EBD}"/>
                      </a:ext>
                    </a:extLst>
                  </p:cNvPr>
                  <p:cNvSpPr/>
                  <p:nvPr/>
                </p:nvSpPr>
                <p:spPr>
                  <a:xfrm>
                    <a:off x="4536830" y="3508130"/>
                    <a:ext cx="738505" cy="746760"/>
                  </a:xfrm>
                  <a:prstGeom prst="can">
                    <a:avLst>
                      <a:gd name="adj" fmla="val 33334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0000"/>
                          <a:lumOff val="40000"/>
                          <a:tint val="66000"/>
                          <a:satMod val="160000"/>
                        </a:schemeClr>
                      </a:gs>
                      <a:gs pos="50000">
                        <a:schemeClr val="accent5">
                          <a:lumMod val="60000"/>
                          <a:lumOff val="40000"/>
                          <a:tint val="44500"/>
                          <a:satMod val="160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  <a:tint val="23500"/>
                          <a:satMod val="160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A7505B3C-22A0-4140-A84A-33EB10C4BBF7}"/>
                    </a:ext>
                  </a:extLst>
                </p:cNvPr>
                <p:cNvCxnSpPr/>
                <p:nvPr/>
              </p:nvCxnSpPr>
              <p:spPr>
                <a:xfrm>
                  <a:off x="2989385" y="1907931"/>
                  <a:ext cx="0" cy="45262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4CD3BC28-3D27-4428-A5D5-2DEA8EA14D87}"/>
                    </a:ext>
                  </a:extLst>
                </p:cNvPr>
                <p:cNvCxnSpPr/>
                <p:nvPr/>
              </p:nvCxnSpPr>
              <p:spPr>
                <a:xfrm>
                  <a:off x="2998177" y="2602523"/>
                  <a:ext cx="8792" cy="90549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13DFBD26-4D0D-414E-8F4F-418C94899AC4}"/>
                    </a:ext>
                  </a:extLst>
                </p:cNvPr>
                <p:cNvCxnSpPr/>
                <p:nvPr/>
              </p:nvCxnSpPr>
              <p:spPr>
                <a:xfrm>
                  <a:off x="1055077" y="3200400"/>
                  <a:ext cx="0" cy="29820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6157B175-6D6F-44A5-8628-D3422ECBD67C}"/>
                    </a:ext>
                  </a:extLst>
                </p:cNvPr>
                <p:cNvCxnSpPr/>
                <p:nvPr/>
              </p:nvCxnSpPr>
              <p:spPr>
                <a:xfrm>
                  <a:off x="4914900" y="3209192"/>
                  <a:ext cx="0" cy="29820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E120EF38-4B52-40B9-807C-B9411A814A63}"/>
                    </a:ext>
                  </a:extLst>
                </p:cNvPr>
                <p:cNvCxnSpPr/>
                <p:nvPr/>
              </p:nvCxnSpPr>
              <p:spPr>
                <a:xfrm flipH="1">
                  <a:off x="1055077" y="3209192"/>
                  <a:ext cx="386798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CB2E7E3F-A05C-4727-B0AF-A0B83C8AF66A}"/>
                    </a:ext>
                  </a:extLst>
                </p:cNvPr>
                <p:cNvCxnSpPr/>
                <p:nvPr/>
              </p:nvCxnSpPr>
              <p:spPr>
                <a:xfrm flipH="1">
                  <a:off x="1143000" y="2092569"/>
                  <a:ext cx="386798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5766CC9-8E12-45F4-9E6D-06B14A4B2063}"/>
                    </a:ext>
                  </a:extLst>
                </p:cNvPr>
                <p:cNvCxnSpPr/>
                <p:nvPr/>
              </p:nvCxnSpPr>
              <p:spPr>
                <a:xfrm>
                  <a:off x="1151792" y="1872761"/>
                  <a:ext cx="0" cy="21980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48607CCD-C5C0-45F5-9C6B-E371FBA4D794}"/>
                    </a:ext>
                  </a:extLst>
                </p:cNvPr>
                <p:cNvCxnSpPr/>
                <p:nvPr/>
              </p:nvCxnSpPr>
              <p:spPr>
                <a:xfrm>
                  <a:off x="5011615" y="1925515"/>
                  <a:ext cx="0" cy="17584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2F119A6A-F69D-47B2-B943-F760E5C04F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638" y="0"/>
                <a:ext cx="1265555" cy="254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Server Grid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9CD84C09-8B14-47D6-842E-186E569AA4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69" y="2795953"/>
                <a:ext cx="1388745" cy="289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Storage Grid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8CA96E31-2990-48D0-8664-ED0C99B8CC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0731" y="650630"/>
                <a:ext cx="659423" cy="54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Servers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E97E1B64-2EE6-4164-96C5-7C66A31A4F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9531" y="685800"/>
                <a:ext cx="659423" cy="54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Servers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F8B0607F-19C7-476D-B10B-9B676BEADC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99538" y="685800"/>
                <a:ext cx="659423" cy="544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Serversv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D95CD910-EC6B-4AB2-887B-5C6928405F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8562" y="8792"/>
                <a:ext cx="843915" cy="254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Interconnect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043FEB66-AA13-4B14-807F-D22CE8E1DB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2177" y="3851030"/>
                <a:ext cx="668020" cy="289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C160F46B-7270-43B9-AB65-9879DA17E3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1654" y="3886200"/>
                <a:ext cx="668020" cy="289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8" name="Text Box 2">
                <a:extLst>
                  <a:ext uri="{FF2B5EF4-FFF2-40B4-BE49-F238E27FC236}">
                    <a16:creationId xmlns:a16="http://schemas.microsoft.com/office/drawing/2014/main" id="{BD9653D8-3CE5-4A8A-BE55-34ED7E341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9585" y="3877407"/>
                <a:ext cx="668020" cy="289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Database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B453AABD-8EB4-4472-B6CE-32394AFDE3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4938" y="2373923"/>
                <a:ext cx="1035211" cy="289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H SarabunPSK" panose="020B0500040200020003" pitchFamily="34" charset="-34"/>
                    <a:ea typeface="Calibri" panose="020F0502020204030204" pitchFamily="34" charset="0"/>
                    <a:cs typeface="Cordia New" panose="020B0304020202020204" pitchFamily="34" charset="-34"/>
                  </a:rPr>
                  <a:t>Storage Switches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536F935-1CC3-4FE2-AA54-3F649E5CB2B5}"/>
                </a:ext>
              </a:extLst>
            </p:cNvPr>
            <p:cNvCxnSpPr/>
            <p:nvPr/>
          </p:nvCxnSpPr>
          <p:spPr>
            <a:xfrm flipH="1" flipV="1">
              <a:off x="1037492" y="272562"/>
              <a:ext cx="3681095" cy="82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1FEFB0A-0555-4C92-A3A7-EE2F1F59923B}"/>
                </a:ext>
              </a:extLst>
            </p:cNvPr>
            <p:cNvCxnSpPr/>
            <p:nvPr/>
          </p:nvCxnSpPr>
          <p:spPr>
            <a:xfrm>
              <a:off x="1037493" y="263770"/>
              <a:ext cx="8255" cy="1930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F2B0312-F5E5-46BF-A751-C2974A28C1F6}"/>
                </a:ext>
              </a:extLst>
            </p:cNvPr>
            <p:cNvCxnSpPr/>
            <p:nvPr/>
          </p:nvCxnSpPr>
          <p:spPr>
            <a:xfrm>
              <a:off x="4703885" y="272562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86E65D1-00A2-4124-B3AE-2F5E66640A5F}"/>
              </a:ext>
            </a:extLst>
          </p:cNvPr>
          <p:cNvSpPr txBox="1"/>
          <p:nvPr/>
        </p:nvSpPr>
        <p:spPr>
          <a:xfrm>
            <a:off x="3631567" y="5445722"/>
            <a:ext cx="3324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4.1 ระบบฐานข้อมูล</a:t>
            </a:r>
            <a:endParaRPr lang="en-US" sz="3200" b="1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6D49FA0E-4C5C-4D6D-83BB-576E81F110CF}"/>
              </a:ext>
            </a:extLst>
          </p:cNvPr>
          <p:cNvSpPr/>
          <p:nvPr/>
        </p:nvSpPr>
        <p:spPr>
          <a:xfrm>
            <a:off x="906012" y="377505"/>
            <a:ext cx="4844794" cy="749463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หน้าที่ของระบบจัดการฐานข้อมูล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6884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4317-A4F5-4FF0-B9F8-BFA4C198B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53" y="1233889"/>
            <a:ext cx="10735241" cy="4219460"/>
          </a:xfrm>
        </p:spPr>
        <p:txBody>
          <a:bodyPr>
            <a:normAutofit lnSpcReduction="10000"/>
          </a:bodyPr>
          <a:lstStyle/>
          <a:p>
            <a:pPr lvl="1" indent="0" algn="thaiDist"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ข้อมูล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Data)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คือ เนื้อหาของข้อมูลที่เราใช้งาน ซึ่งจะถูกเก็บในหน่วยความจําของดาต้าเบส 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เซิร์ฟเวอร์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โดยจะถูกเรียกมาใช้งานจากระบบจัดการฐานข้อมูล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ข้อมูล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Data)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คือ ข้อเท็จจริงต่าง ๆ ที่เกี่ยวข้องกับคุณลักษณะของบุคคล สิ่งของ สถานที่ ทั้งที่เป็น ตัวเลข เช่น ราคา ปริมาณ ส่วนสูง เป็นต้น และข้อเท็จจริงที่ไม่ใช่ตัวเลข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ผู้จัดการฐานข้อมูล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Database Administrator 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หรือ 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DBA)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คือ กลุ่มบุคคลที่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าหน้าที่ ดูแลข้อมูลผ่านระบบจัดการฐานข้อมูล ซึ่งจะควบคุมให้การ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เป็นไปอย่างราบรื่น นอกจากนี้ยัง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าหน้าที่ 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สิทธิ์การใช้งานข้อมูล 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เรื่องความปลอดภัยของการใช้งาน พร้อมทั้งดูแลดาต้าเบส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เซิร์ฟเวอร์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ให้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อย่างปกติด้วย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A39ACB-5402-41AC-9740-0489574CEDF4}"/>
              </a:ext>
            </a:extLst>
          </p:cNvPr>
          <p:cNvSpPr/>
          <p:nvPr/>
        </p:nvSpPr>
        <p:spPr>
          <a:xfrm>
            <a:off x="1082040" y="310392"/>
            <a:ext cx="2685729" cy="74829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ระบบฐานข้อมูล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98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89F3CCF-6B2B-4020-9726-ABC25CCAEFF8}"/>
              </a:ext>
            </a:extLst>
          </p:cNvPr>
          <p:cNvGrpSpPr/>
          <p:nvPr/>
        </p:nvGrpSpPr>
        <p:grpSpPr>
          <a:xfrm>
            <a:off x="1575412" y="1344058"/>
            <a:ext cx="7866043" cy="3690650"/>
            <a:chOff x="0" y="0"/>
            <a:chExt cx="4897120" cy="197802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24BA7F3-A4BE-4ABB-9863-B48B63FFE627}"/>
                </a:ext>
              </a:extLst>
            </p:cNvPr>
            <p:cNvGrpSpPr/>
            <p:nvPr/>
          </p:nvGrpSpPr>
          <p:grpSpPr>
            <a:xfrm>
              <a:off x="0" y="0"/>
              <a:ext cx="4897120" cy="1978025"/>
              <a:chOff x="0" y="0"/>
              <a:chExt cx="4897120" cy="197802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20EB8E25-92FE-4271-8DCB-D0EB4C591A30}"/>
                  </a:ext>
                </a:extLst>
              </p:cNvPr>
              <p:cNvGrpSpPr/>
              <p:nvPr/>
            </p:nvGrpSpPr>
            <p:grpSpPr>
              <a:xfrm>
                <a:off x="0" y="0"/>
                <a:ext cx="4897120" cy="1978025"/>
                <a:chOff x="0" y="0"/>
                <a:chExt cx="4897316" cy="1978269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BBB7A2B8-EB75-41C7-A2B4-1D50A62A73D6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4897316" cy="1978269"/>
                  <a:chOff x="0" y="0"/>
                  <a:chExt cx="4897316" cy="1978269"/>
                </a:xfrm>
              </p:grpSpPr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54CF4C51-9765-4E1E-BE1F-3AA7FFFC1180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1450730" cy="1978269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DA3ECAB7-846F-47C2-B643-636BB3026AAE}"/>
                      </a:ext>
                    </a:extLst>
                  </p:cNvPr>
                  <p:cNvSpPr/>
                  <p:nvPr/>
                </p:nvSpPr>
                <p:spPr>
                  <a:xfrm>
                    <a:off x="2022231" y="501162"/>
                    <a:ext cx="958362" cy="958362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outerShdw blurRad="25400" dist="76200" dir="2160000" sx="91000" sy="91000" algn="ctr" rotWithShape="0">
                      <a:srgbClr val="000000">
                        <a:alpha val="86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EE86C746-0BBD-466C-8411-CDE438D11683}"/>
                      </a:ext>
                    </a:extLst>
                  </p:cNvPr>
                  <p:cNvSpPr/>
                  <p:nvPr/>
                </p:nvSpPr>
                <p:spPr>
                  <a:xfrm>
                    <a:off x="123092" y="105508"/>
                    <a:ext cx="1204547" cy="501161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noFill/>
                  </a:ln>
                  <a:effectLst>
                    <a:outerShdw dist="38100" dir="342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E8D73862-2D92-4E39-853B-93BDFA1F70C7}"/>
                      </a:ext>
                    </a:extLst>
                  </p:cNvPr>
                  <p:cNvSpPr/>
                  <p:nvPr/>
                </p:nvSpPr>
                <p:spPr>
                  <a:xfrm>
                    <a:off x="131884" y="729762"/>
                    <a:ext cx="1203960" cy="50101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outerShdw dist="38100" dir="342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54D49469-932B-4131-8EC1-BCD48392414B}"/>
                      </a:ext>
                    </a:extLst>
                  </p:cNvPr>
                  <p:cNvSpPr/>
                  <p:nvPr/>
                </p:nvSpPr>
                <p:spPr>
                  <a:xfrm>
                    <a:off x="140677" y="1345223"/>
                    <a:ext cx="1204547" cy="50116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outerShdw dist="38100" dir="342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8C479F45-210D-4D7B-8A4A-2B7F7C54901C}"/>
                      </a:ext>
                    </a:extLst>
                  </p:cNvPr>
                  <p:cNvSpPr/>
                  <p:nvPr/>
                </p:nvSpPr>
                <p:spPr>
                  <a:xfrm>
                    <a:off x="3675184" y="1345223"/>
                    <a:ext cx="1204547" cy="50116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outerShdw dist="38100" dir="342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04159F65-F4C1-4386-9BED-DED57091FF2A}"/>
                      </a:ext>
                    </a:extLst>
                  </p:cNvPr>
                  <p:cNvSpPr/>
                  <p:nvPr/>
                </p:nvSpPr>
                <p:spPr>
                  <a:xfrm>
                    <a:off x="3675184" y="729762"/>
                    <a:ext cx="1204547" cy="50116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outerShdw dist="38100" dir="342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DD4E7D9F-30C7-41A7-86BD-05D330994D05}"/>
                      </a:ext>
                    </a:extLst>
                  </p:cNvPr>
                  <p:cNvSpPr/>
                  <p:nvPr/>
                </p:nvSpPr>
                <p:spPr>
                  <a:xfrm>
                    <a:off x="3692769" y="114300"/>
                    <a:ext cx="1204547" cy="501161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noFill/>
                  </a:ln>
                  <a:effectLst>
                    <a:outerShdw dist="38100" dir="342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" name="Arrow: Left-Right 22">
                    <a:extLst>
                      <a:ext uri="{FF2B5EF4-FFF2-40B4-BE49-F238E27FC236}">
                        <a16:creationId xmlns:a16="http://schemas.microsoft.com/office/drawing/2014/main" id="{CF6074CB-30AD-4931-ADF0-30872BA61B9E}"/>
                      </a:ext>
                    </a:extLst>
                  </p:cNvPr>
                  <p:cNvSpPr/>
                  <p:nvPr/>
                </p:nvSpPr>
                <p:spPr>
                  <a:xfrm rot="20105252">
                    <a:off x="3112477" y="492369"/>
                    <a:ext cx="290146" cy="149470"/>
                  </a:xfrm>
                  <a:prstGeom prst="leftRightArrow">
                    <a:avLst/>
                  </a:prstGeom>
                  <a:solidFill>
                    <a:srgbClr val="2D9BC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Arrow: Left-Right 23">
                    <a:extLst>
                      <a:ext uri="{FF2B5EF4-FFF2-40B4-BE49-F238E27FC236}">
                        <a16:creationId xmlns:a16="http://schemas.microsoft.com/office/drawing/2014/main" id="{8B52B0C7-7940-4488-90C0-6CB2355E0DC6}"/>
                      </a:ext>
                    </a:extLst>
                  </p:cNvPr>
                  <p:cNvSpPr/>
                  <p:nvPr/>
                </p:nvSpPr>
                <p:spPr>
                  <a:xfrm rot="1799199">
                    <a:off x="3130061" y="1362808"/>
                    <a:ext cx="290146" cy="149470"/>
                  </a:xfrm>
                  <a:prstGeom prst="leftRightArrow">
                    <a:avLst/>
                  </a:prstGeom>
                  <a:solidFill>
                    <a:srgbClr val="2D9BC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th-TH" sz="1400">
                        <a:effectLst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a:t>อ</a:t>
                    </a:r>
                    <a:endParaRPr lang="en-US" sz="1100">
                      <a:effectLst/>
                      <a:ea typeface="Calibri" panose="020F0502020204030204" pitchFamily="34" charset="0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5" name="Arrow: Left-Right 24">
                    <a:extLst>
                      <a:ext uri="{FF2B5EF4-FFF2-40B4-BE49-F238E27FC236}">
                        <a16:creationId xmlns:a16="http://schemas.microsoft.com/office/drawing/2014/main" id="{ABD6923E-D00C-4476-B3A3-1DAE1E989178}"/>
                      </a:ext>
                    </a:extLst>
                  </p:cNvPr>
                  <p:cNvSpPr/>
                  <p:nvPr/>
                </p:nvSpPr>
                <p:spPr>
                  <a:xfrm>
                    <a:off x="3174023" y="914400"/>
                    <a:ext cx="290146" cy="149470"/>
                  </a:xfrm>
                  <a:prstGeom prst="leftRightArrow">
                    <a:avLst/>
                  </a:prstGeom>
                  <a:solidFill>
                    <a:srgbClr val="2D9BC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Arrow: Left-Right 25">
                    <a:extLst>
                      <a:ext uri="{FF2B5EF4-FFF2-40B4-BE49-F238E27FC236}">
                        <a16:creationId xmlns:a16="http://schemas.microsoft.com/office/drawing/2014/main" id="{63BAC834-09C7-4C38-A368-BCFD4DAA4AF9}"/>
                      </a:ext>
                    </a:extLst>
                  </p:cNvPr>
                  <p:cNvSpPr/>
                  <p:nvPr/>
                </p:nvSpPr>
                <p:spPr>
                  <a:xfrm>
                    <a:off x="1565031" y="923193"/>
                    <a:ext cx="290146" cy="149470"/>
                  </a:xfrm>
                  <a:prstGeom prst="leftRightArrow">
                    <a:avLst/>
                  </a:prstGeom>
                  <a:solidFill>
                    <a:srgbClr val="2D9BC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" name="Text Box 2">
                  <a:extLst>
                    <a:ext uri="{FF2B5EF4-FFF2-40B4-BE49-F238E27FC236}">
                      <a16:creationId xmlns:a16="http://schemas.microsoft.com/office/drawing/2014/main" id="{96FE2636-2C67-4037-9754-DECB7CE11F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5315" y="219808"/>
                  <a:ext cx="869315" cy="307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ordia New" panose="020B0304020202020204" pitchFamily="34" charset="-34"/>
                    </a:rPr>
                    <a:t>แฟ้มเงินเดือน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13" name="Text Box 2">
                  <a:extLst>
                    <a:ext uri="{FF2B5EF4-FFF2-40B4-BE49-F238E27FC236}">
                      <a16:creationId xmlns:a16="http://schemas.microsoft.com/office/drawing/2014/main" id="{6899EF8E-FD36-4850-AE0A-330D88C172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6861" y="835269"/>
                  <a:ext cx="869315" cy="307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ordia New" panose="020B0304020202020204" pitchFamily="34" charset="-34"/>
                    </a:rPr>
                    <a:t>แฟ้มบัญชี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14" name="Text Box 2">
                  <a:extLst>
                    <a:ext uri="{FF2B5EF4-FFF2-40B4-BE49-F238E27FC236}">
                      <a16:creationId xmlns:a16="http://schemas.microsoft.com/office/drawing/2014/main" id="{983E7FA8-1F70-41E8-9655-345C6E6E7D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5315" y="1441939"/>
                  <a:ext cx="1001737" cy="307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h-TH" sz="1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ordia New" panose="020B0304020202020204" pitchFamily="34" charset="-34"/>
                    </a:rPr>
                    <a:t>แฟ้มคลังสินค้า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</p:grpSp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E5A8295F-91E1-47CA-B778-E9A22815C2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8277" y="96716"/>
                <a:ext cx="1011115" cy="5890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โปรแกรม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คำนวณเงินเดือน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C75D1039-1485-47D2-A380-477AEDB402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0692" y="817685"/>
                <a:ext cx="1011115" cy="360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โปรแกรมบัญชี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1F39A43E-61F0-4BB8-9D7D-63EE863686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1900" y="1318846"/>
                <a:ext cx="1011115" cy="5890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โปรแกรม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สินค้าคงคลัง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9FFAF663-0E42-48A5-B96E-940F787A2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5854" y="712177"/>
              <a:ext cx="1011115" cy="589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rPr>
                <a:t>ระบบจัดการฐานข้อมูล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CE82838-E7D6-4016-B660-175773737DB5}"/>
              </a:ext>
            </a:extLst>
          </p:cNvPr>
          <p:cNvSpPr/>
          <p:nvPr/>
        </p:nvSpPr>
        <p:spPr>
          <a:xfrm>
            <a:off x="1593964" y="420867"/>
            <a:ext cx="2563191" cy="76656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ระบบฐานข้อมูล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3612D-6C79-428D-A22B-BE0DBEE34E5C}"/>
              </a:ext>
            </a:extLst>
          </p:cNvPr>
          <p:cNvSpPr txBox="1"/>
          <p:nvPr/>
        </p:nvSpPr>
        <p:spPr>
          <a:xfrm>
            <a:off x="3357173" y="5641495"/>
            <a:ext cx="4707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5.1 ผังการบริหารงานฐานข้อมูล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52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23F8A-9999-461E-8022-CC9C69C11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0" y="1385732"/>
            <a:ext cx="10027920" cy="373711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buClr>
                <a:srgbClr val="2D9BCD"/>
              </a:buClr>
            </a:pP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คำศัพท์พื้นฐานเกี่ยวกับระบบฐานข้อมูล</a:t>
            </a:r>
            <a:r>
              <a:rPr lang="th-TH" sz="3600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มีดังนี้ </a:t>
            </a:r>
          </a:p>
          <a:p>
            <a:pPr marL="0" indent="0">
              <a:lnSpc>
                <a:spcPct val="115000"/>
              </a:lnSpc>
              <a:buClr>
                <a:srgbClr val="2D9BCD"/>
              </a:buClr>
            </a:pP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1) บิต (</a:t>
            </a:r>
            <a:r>
              <a:rPr lang="en-US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Bit) </a:t>
            </a:r>
            <a:r>
              <a:rPr lang="th-TH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หน่วยข้อมูลที่มีขนาดเล็กที่สุดแทนด้วยตัวเลข 0 และ 1 </a:t>
            </a:r>
          </a:p>
          <a:p>
            <a:pPr marL="0" indent="0">
              <a:lnSpc>
                <a:spcPct val="115000"/>
              </a:lnSpc>
              <a:buClr>
                <a:srgbClr val="2D9BCD"/>
              </a:buClr>
            </a:pPr>
            <a:r>
              <a:rPr lang="th-TH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2</a:t>
            </a: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 ไบต์ </a:t>
            </a:r>
            <a:r>
              <a:rPr lang="en-US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(Byte)</a:t>
            </a:r>
            <a:r>
              <a:rPr lang="th-TH" sz="3600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หน่วยข้อมูลที่เกิดจากการนำบิตมารวมกันเป็นตัวอักขระ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(Character)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</a:p>
          <a:p>
            <a:pPr marL="0" indent="0">
              <a:lnSpc>
                <a:spcPct val="115000"/>
              </a:lnSpc>
              <a:buClr>
                <a:srgbClr val="2D9BCD"/>
              </a:buClr>
            </a:pP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3) </a:t>
            </a:r>
            <a:r>
              <a:rPr lang="th-TH" sz="36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ลด์ (</a:t>
            </a:r>
            <a:r>
              <a:rPr lang="en-US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Field)</a:t>
            </a:r>
            <a:r>
              <a:rPr lang="en-US" sz="3600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เขตของข้อมูลหรือหน่วยข้อมูลที่ประกอบด้วยตัวอักขระตั้งแต่หนึ่ง ตัวขึ้นไปมารวมกันแล้วได้ความหมายของสิ่งใดสิ่งหนึ่ง เช่น ชื่อ ที่อยู่ เป็นต้น </a:t>
            </a:r>
          </a:p>
          <a:p>
            <a:pPr marL="0" indent="0">
              <a:lnSpc>
                <a:spcPct val="115000"/>
              </a:lnSpc>
              <a:buClr>
                <a:srgbClr val="2D9BCD"/>
              </a:buClr>
            </a:pP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4) </a:t>
            </a:r>
            <a:r>
              <a:rPr lang="th-TH" sz="36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เร</a:t>
            </a:r>
            <a:r>
              <a:rPr lang="th-TH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คอร์ด (</a:t>
            </a:r>
            <a:r>
              <a:rPr lang="en-US" sz="36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Record)</a:t>
            </a:r>
            <a:r>
              <a:rPr lang="en-US" sz="3600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ระเบียนข้อมูลหรือหน่วยข้อมูลที่เกิดจากเขตข้อมูลหลายเขต ข้อมูลมารวมกันเพื่อเกิดเป็นข้อมูลเรื่องใดเรื่องหนึ่ง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15000"/>
              </a:lnSpc>
              <a:buClr>
                <a:srgbClr val="2D9BCD"/>
              </a:buClr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15000"/>
              </a:lnSpc>
              <a:buClr>
                <a:srgbClr val="2D9BCD"/>
              </a:buClr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lvl="0" indent="0">
              <a:lnSpc>
                <a:spcPct val="115000"/>
              </a:lnSpc>
              <a:buClr>
                <a:srgbClr val="2D9BCD"/>
              </a:buClr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3FF15F-4EFB-411C-B0CA-4EA2E5A2F51F}"/>
              </a:ext>
            </a:extLst>
          </p:cNvPr>
          <p:cNvSpPr/>
          <p:nvPr/>
        </p:nvSpPr>
        <p:spPr>
          <a:xfrm>
            <a:off x="1197357" y="520019"/>
            <a:ext cx="2563191" cy="76656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ระบบฐานข้อมูล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63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557357-06F6-4EAB-8C21-14492815C5A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072" y="1828800"/>
            <a:ext cx="9622172" cy="2233485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D407D9AE-100D-4C0D-B40F-E810ABEF6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73" y="1126735"/>
            <a:ext cx="1388745" cy="81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20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ชื่อ</a:t>
            </a:r>
            <a:r>
              <a:rPr lang="th-TH" sz="20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ฟิ</a:t>
            </a:r>
            <a:r>
              <a:rPr lang="th-TH" sz="20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ลด์ </a:t>
            </a:r>
            <a:r>
              <a:rPr lang="en-US" sz="20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</a:t>
            </a:r>
            <a:r>
              <a:rPr lang="en-US" sz="20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FieldName</a:t>
            </a:r>
            <a:r>
              <a:rPr lang="en-US" sz="20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A35D15D0-321C-4A99-A17F-A3EA7026B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24" y="4421450"/>
            <a:ext cx="138874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20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ฟิ</a:t>
            </a:r>
            <a:r>
              <a:rPr lang="th-TH" sz="20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ลด์ </a:t>
            </a:r>
            <a:r>
              <a:rPr lang="en-US" sz="20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(Field)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01CB5C11-1E40-4A45-A35A-4CF48B19A8A5}"/>
              </a:ext>
            </a:extLst>
          </p:cNvPr>
          <p:cNvSpPr/>
          <p:nvPr/>
        </p:nvSpPr>
        <p:spPr>
          <a:xfrm rot="10800000">
            <a:off x="3882041" y="4215335"/>
            <a:ext cx="209725" cy="2097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E04EACA-4A78-48CF-9A14-ECE5EF6B7D29}"/>
              </a:ext>
            </a:extLst>
          </p:cNvPr>
          <p:cNvSpPr/>
          <p:nvPr/>
        </p:nvSpPr>
        <p:spPr>
          <a:xfrm>
            <a:off x="7088181" y="1957662"/>
            <a:ext cx="226503" cy="2467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A8B176-3DC3-49D8-ADD4-A7B8D92D54D6}"/>
              </a:ext>
            </a:extLst>
          </p:cNvPr>
          <p:cNvSpPr txBox="1"/>
          <p:nvPr/>
        </p:nvSpPr>
        <p:spPr>
          <a:xfrm>
            <a:off x="3592458" y="5567694"/>
            <a:ext cx="4031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5.2 ตัวอย่างไฟล์ข้อมูล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algn="ctr"/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7A888B-AFF2-470A-AE99-107A0F22623C}"/>
              </a:ext>
            </a:extLst>
          </p:cNvPr>
          <p:cNvSpPr/>
          <p:nvPr/>
        </p:nvSpPr>
        <p:spPr>
          <a:xfrm>
            <a:off x="1197357" y="520019"/>
            <a:ext cx="2563191" cy="76656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ระบบฐานข้อมูล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52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D4AD1B-0B49-4637-BAF1-9D75E7E025D0}"/>
              </a:ext>
            </a:extLst>
          </p:cNvPr>
          <p:cNvSpPr txBox="1"/>
          <p:nvPr/>
        </p:nvSpPr>
        <p:spPr>
          <a:xfrm>
            <a:off x="3838116" y="5236651"/>
            <a:ext cx="257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5.3 แฟ้มข้อมูล</a:t>
            </a: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02B6C4-EDC2-4D0E-B160-8DF4FBB83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501" y="1280998"/>
            <a:ext cx="6343650" cy="35909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1DAD24C-B912-45A5-9545-3749FC91F5C6}"/>
              </a:ext>
            </a:extLst>
          </p:cNvPr>
          <p:cNvSpPr/>
          <p:nvPr/>
        </p:nvSpPr>
        <p:spPr>
          <a:xfrm>
            <a:off x="1197357" y="520019"/>
            <a:ext cx="2563191" cy="76656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ระบบฐานข้อมูล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59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4868D-3E2B-4BEE-831B-1B454604D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205" y="1229102"/>
            <a:ext cx="10656792" cy="4927821"/>
          </a:xfrm>
        </p:spPr>
        <p:txBody>
          <a:bodyPr>
            <a:noAutofit/>
          </a:bodyPr>
          <a:lstStyle/>
          <a:p>
            <a:pPr marL="0" lvl="1" indent="0" algn="thaiDist">
              <a:buNone/>
            </a:pPr>
            <a:r>
              <a:rPr lang="th-TH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5) แฟ้มข้อมูล (</a:t>
            </a:r>
            <a:r>
              <a:rPr lang="en-US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File)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แฟ้มข้อมูลหรือหน่วยของข้อมูลที่เกิดจากการนําข้อมูลหลายๆ ระเบียนที่เป็นเรื่องเดียวกันมารวมกัน เช่น แฟ้มข้อมูลนักศึกษา แฟ้มข้อมูลลูกค้า แฟ้มข้อมูลพนักงาน เป็นต้น </a:t>
            </a:r>
          </a:p>
          <a:p>
            <a:pPr marL="0" lvl="1" indent="0" algn="thaiDist">
              <a:buNone/>
            </a:pPr>
            <a:r>
              <a:rPr lang="th-TH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6) เอนทิตี (</a:t>
            </a:r>
            <a:r>
              <a:rPr lang="en-US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Entity) 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ชื่อของสิ่งใดสิ่งหนึ่ง เช่น คน สถานที่ สิ่งของ ซึ่งต้องการเก็บ ข้อมูลไว้ เช่น เอนทิตีลูกค้า เอนทิตีพนักงาน เป็นต้น </a:t>
            </a:r>
          </a:p>
          <a:p>
            <a:pPr marL="0" lvl="1" indent="0" algn="thaiDist">
              <a:buNone/>
            </a:pPr>
            <a:r>
              <a:rPr lang="th-TH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7) แอ</a:t>
            </a:r>
            <a:r>
              <a:rPr lang="th-TH" sz="30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ตทริ</a:t>
            </a:r>
            <a:r>
              <a:rPr lang="th-TH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บิว</a:t>
            </a:r>
            <a:r>
              <a:rPr lang="th-TH" sz="30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ต์</a:t>
            </a:r>
            <a:r>
              <a:rPr lang="th-TH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</a:t>
            </a:r>
            <a:r>
              <a:rPr lang="en-US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Attribute) 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รายละเอียดข้อมูลที่แสดงลักษณะและคุณสมบัติของ เอนทิตีหนึ่ง </a:t>
            </a:r>
          </a:p>
          <a:p>
            <a:pPr marL="0" lvl="1" indent="0" algn="thaiDist">
              <a:buNone/>
            </a:pPr>
            <a:r>
              <a:rPr lang="th-TH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8) ความสัมพันธ์ (</a:t>
            </a:r>
            <a:r>
              <a:rPr lang="en-US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Relationship) 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ความสัมพันธ์ระหว่างเอนทิตี เช่น ความสัมพันธ์ ระหว่างเอนทิตีนักศึกษาและเอนทิตีคณะวิชา เป็นลักษณะว่านักศึกษาแต่ละคนเรียนอยู่คณะวิชาใด คณะวิชาหนึ่ง </a:t>
            </a:r>
          </a:p>
          <a:p>
            <a:pPr marL="0" lvl="1" indent="0" algn="thaiDist">
              <a:buNone/>
            </a:pPr>
            <a:r>
              <a:rPr lang="th-TH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9) คีย์ (</a:t>
            </a:r>
            <a:r>
              <a:rPr lang="en-US" sz="30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Key) 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ใช้เพื่อเพิ่มประสิทธิภาพใน</a:t>
            </a:r>
            <a:r>
              <a:rPr lang="th-TH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การทํางาน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เช่น การอ้างอิง การค้นหา การแก้ไข เปลี่ยนแปลงข้อมูลใน</a:t>
            </a:r>
            <a:r>
              <a:rPr lang="th-TH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เร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คอร์ดหรือการ</a:t>
            </a:r>
            <a:r>
              <a:rPr lang="th-TH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ความสัมพันธ์ให้กับตาราง ควร</a:t>
            </a:r>
            <a:r>
              <a:rPr lang="th-TH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คีย์ให้กับตารางด้วย หากไม่</a:t>
            </a:r>
            <a:r>
              <a:rPr lang="th-TH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จะไม่สามารถนําข้อมูลมาสร้างความสัมพันธ์ได้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algn="thaiDist"/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/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/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/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4AEBBC-AD3B-4E31-8F45-DABDE24CC762}"/>
              </a:ext>
            </a:extLst>
          </p:cNvPr>
          <p:cNvSpPr/>
          <p:nvPr/>
        </p:nvSpPr>
        <p:spPr>
          <a:xfrm>
            <a:off x="1197357" y="520019"/>
            <a:ext cx="2563191" cy="76656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ระบบฐานข้อมูล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4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05B762F-0531-4B56-BACE-61DA0864958C}"/>
              </a:ext>
            </a:extLst>
          </p:cNvPr>
          <p:cNvGrpSpPr/>
          <p:nvPr/>
        </p:nvGrpSpPr>
        <p:grpSpPr>
          <a:xfrm>
            <a:off x="1326293" y="1755728"/>
            <a:ext cx="8311452" cy="3346543"/>
            <a:chOff x="0" y="0"/>
            <a:chExt cx="5794130" cy="203102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B60FBD8-453B-4AB4-9320-493F8B525E9E}"/>
                </a:ext>
              </a:extLst>
            </p:cNvPr>
            <p:cNvGrpSpPr/>
            <p:nvPr/>
          </p:nvGrpSpPr>
          <p:grpSpPr>
            <a:xfrm>
              <a:off x="1090246" y="0"/>
              <a:ext cx="3577932" cy="1925515"/>
              <a:chOff x="0" y="0"/>
              <a:chExt cx="3577932" cy="1925515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16C75F0D-87B3-4017-82A7-6B8B2C481A7D}"/>
                  </a:ext>
                </a:extLst>
              </p:cNvPr>
              <p:cNvSpPr/>
              <p:nvPr/>
            </p:nvSpPr>
            <p:spPr>
              <a:xfrm>
                <a:off x="0" y="8792"/>
                <a:ext cx="1380392" cy="1679331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82B386AD-A9AB-4370-A2E1-B97AB6EBB521}"/>
                  </a:ext>
                </a:extLst>
              </p:cNvPr>
              <p:cNvSpPr/>
              <p:nvPr/>
            </p:nvSpPr>
            <p:spPr>
              <a:xfrm>
                <a:off x="2198077" y="0"/>
                <a:ext cx="1379855" cy="1925515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6D3AB3D-1100-4DFF-B10C-8305F9B3A124}"/>
                  </a:ext>
                </a:extLst>
              </p:cNvPr>
              <p:cNvCxnSpPr/>
              <p:nvPr/>
            </p:nvCxnSpPr>
            <p:spPr>
              <a:xfrm>
                <a:off x="8792" y="413238"/>
                <a:ext cx="137106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2018ADD-F411-42DC-A34E-F750B335686D}"/>
                  </a:ext>
                </a:extLst>
              </p:cNvPr>
              <p:cNvCxnSpPr/>
              <p:nvPr/>
            </p:nvCxnSpPr>
            <p:spPr>
              <a:xfrm>
                <a:off x="2215662" y="413238"/>
                <a:ext cx="134493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6C959AB3-16DC-4F2A-A64F-1C5BD64A6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031" y="70338"/>
              <a:ext cx="580292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ลูกค้า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F992A11E-9FDA-4F13-A865-4611728BD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2769" y="70338"/>
              <a:ext cx="626843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ใบสั่งซื้อ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8E2DED29-51D1-41AC-9168-2F9CD735E4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7492" y="413238"/>
              <a:ext cx="1388745" cy="1362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รหัสลูกค้า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ชื่อลูกค้า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ที่อยู่ลูกค้า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รหัสไปรษณีย์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หมายเลขโทรศัพท์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97F62AF3-3B86-42E6-9113-5266CC6BA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9531" y="439613"/>
              <a:ext cx="1388745" cy="1547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รหัสใบสั่งซื้อ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วันที่สั่งซื้อ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วันที่ส่งสินค้า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รหัสลูกค้า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รหัสสินค้า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จำนวนที่สั่ง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0935A7A7-7AA2-4AF2-8CC6-9DD18E9C7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32069"/>
              <a:ext cx="808892" cy="281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เอนทิตีลูกค้า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DE1B7A81-4C08-4D13-A6DF-9E4E699B2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5" y="1354015"/>
              <a:ext cx="808355" cy="677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แอ</a:t>
              </a:r>
              <a:r>
                <a:rPr lang="th-TH" sz="1600" b="1" dirty="0" err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ตทริ</a:t>
              </a: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บิว</a:t>
              </a:r>
              <a:r>
                <a:rPr lang="th-TH" sz="1600" b="1" dirty="0" err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ต์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(Attribute)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D57BAF1D-7434-43DE-A2E9-4CE731D74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4561" y="122973"/>
              <a:ext cx="949569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เอนทิตีใบสั่งซื้อ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3D18FA8A-089F-4BC7-BA35-8680870A5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4230" y="1048520"/>
              <a:ext cx="808355" cy="8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แอ</a:t>
              </a:r>
              <a:r>
                <a:rPr lang="th-TH" sz="1600" b="1" dirty="0" err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ตทริ</a:t>
              </a:r>
              <a:r>
                <a:rPr lang="th-TH" sz="16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บิว</a:t>
              </a:r>
              <a:r>
                <a:rPr lang="th-TH" sz="1600" b="1" dirty="0" err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ต์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(Attribute)</a:t>
              </a:r>
              <a:endParaRPr lang="en-US" sz="1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111E4EB1-B7C8-49B3-9A3C-C4A3F293742F}"/>
                </a:ext>
              </a:extLst>
            </p:cNvPr>
            <p:cNvSpPr/>
            <p:nvPr/>
          </p:nvSpPr>
          <p:spPr>
            <a:xfrm rot="16200000">
              <a:off x="778119" y="81529"/>
              <a:ext cx="219808" cy="360364"/>
            </a:xfrm>
            <a:prstGeom prst="downArrow">
              <a:avLst/>
            </a:prstGeom>
            <a:solidFill>
              <a:srgbClr val="2D9B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D3F18BA2-FD6C-4CD6-9231-A6BE9EEDAC20}"/>
                </a:ext>
              </a:extLst>
            </p:cNvPr>
            <p:cNvSpPr/>
            <p:nvPr/>
          </p:nvSpPr>
          <p:spPr>
            <a:xfrm rot="14607766">
              <a:off x="793599" y="1290895"/>
              <a:ext cx="219808" cy="360364"/>
            </a:xfrm>
            <a:prstGeom prst="downArrow">
              <a:avLst/>
            </a:prstGeom>
            <a:solidFill>
              <a:srgbClr val="2D9B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BB71C829-DA6B-4344-94B8-BDCAB23FFBBB}"/>
                </a:ext>
              </a:extLst>
            </p:cNvPr>
            <p:cNvSpPr/>
            <p:nvPr/>
          </p:nvSpPr>
          <p:spPr>
            <a:xfrm rot="16200000" flipV="1">
              <a:off x="4514850" y="39565"/>
              <a:ext cx="219710" cy="404717"/>
            </a:xfrm>
            <a:prstGeom prst="downArrow">
              <a:avLst/>
            </a:prstGeom>
            <a:solidFill>
              <a:srgbClr val="2D9B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6C632F64-69B7-4E74-A161-3A9648501198}"/>
                </a:ext>
              </a:extLst>
            </p:cNvPr>
            <p:cNvSpPr/>
            <p:nvPr/>
          </p:nvSpPr>
          <p:spPr>
            <a:xfrm rot="7396401">
              <a:off x="4615962" y="1046284"/>
              <a:ext cx="219808" cy="360364"/>
            </a:xfrm>
            <a:prstGeom prst="downArrow">
              <a:avLst/>
            </a:prstGeom>
            <a:solidFill>
              <a:srgbClr val="2D9B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E3457945-FFD1-4474-B99B-61C516BC5E4F}"/>
                </a:ext>
              </a:extLst>
            </p:cNvPr>
            <p:cNvCxnSpPr/>
            <p:nvPr/>
          </p:nvCxnSpPr>
          <p:spPr>
            <a:xfrm>
              <a:off x="2523392" y="659423"/>
              <a:ext cx="668215" cy="668216"/>
            </a:xfrm>
            <a:prstGeom prst="bentConnector3">
              <a:avLst/>
            </a:prstGeom>
            <a:ln w="12700">
              <a:solidFill>
                <a:srgbClr val="2D9BCD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035014D-44C6-497B-BD7B-DA8196C7EED8}"/>
              </a:ext>
            </a:extLst>
          </p:cNvPr>
          <p:cNvSpPr txBox="1"/>
          <p:nvPr/>
        </p:nvSpPr>
        <p:spPr>
          <a:xfrm>
            <a:off x="3674382" y="5492137"/>
            <a:ext cx="3905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5.4 เอนทิตีและแอ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ตทริ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บิว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ต์</a:t>
            </a:r>
            <a:endParaRPr lang="en-US" sz="32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1D3C3B-60E9-4401-96AD-734425E8C5D1}"/>
              </a:ext>
            </a:extLst>
          </p:cNvPr>
          <p:cNvSpPr/>
          <p:nvPr/>
        </p:nvSpPr>
        <p:spPr>
          <a:xfrm>
            <a:off x="1197357" y="520019"/>
            <a:ext cx="2563191" cy="76656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ระบบฐานข้อมูล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873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735AE-60D0-4A4A-A342-A27EC9283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485" y="1199780"/>
            <a:ext cx="10642294" cy="3801877"/>
          </a:xfrm>
        </p:spPr>
        <p:txBody>
          <a:bodyPr>
            <a:normAutofit fontScale="92500" lnSpcReduction="10000"/>
          </a:bodyPr>
          <a:lstStyle/>
          <a:p>
            <a:pPr lvl="1" indent="0" algn="thaiDist">
              <a:lnSpc>
                <a:spcPct val="120000"/>
              </a:lnSpc>
              <a:spcAft>
                <a:spcPts val="1000"/>
              </a:spcAft>
              <a:buNone/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ในปัจจุบันนี้เป็นยุคข่าวสาร ข้อมูลและสารสนเทศ งานที่ต้องใช้ฐานข้อมูลจึงมีมากมายเกือบทุกง ต้องเข้ามาเกี่ยวข้องกับระบบฐานข้อมูลทั้งนั้น เช่น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lnSpc>
                <a:spcPct val="120000"/>
              </a:lnSpc>
              <a:spcAft>
                <a:spcPts val="1000"/>
              </a:spcAft>
              <a:buNone/>
            </a:pP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1.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ข้อมูลงานทะเบียน  </a:t>
            </a:r>
          </a:p>
          <a:p>
            <a:pPr lvl="1" indent="0" algn="thaiDist">
              <a:lnSpc>
                <a:spcPct val="120000"/>
              </a:lnSpc>
              <a:spcAft>
                <a:spcPts val="1000"/>
              </a:spcAft>
              <a:buNone/>
            </a:pP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2.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ข้อมูลนักเรียน นักศึกษา </a:t>
            </a:r>
          </a:p>
          <a:p>
            <a:pPr lvl="1" indent="0" algn="thaiDist">
              <a:lnSpc>
                <a:spcPct val="120000"/>
              </a:lnSpc>
              <a:spcAft>
                <a:spcPts val="1000"/>
              </a:spcAft>
              <a:buNone/>
            </a:pP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3.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ข้อมูลหนังสือของห้องสมุด </a:t>
            </a:r>
          </a:p>
          <a:p>
            <a:pPr lvl="1" indent="0" algn="thaiDist">
              <a:lnSpc>
                <a:spcPct val="120000"/>
              </a:lnSpc>
              <a:spcAft>
                <a:spcPts val="1000"/>
              </a:spcAft>
              <a:buNone/>
            </a:pP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4.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ข้อมูลพนักงานของบริษัท</a:t>
            </a:r>
          </a:p>
          <a:p>
            <a:pPr lvl="1" indent="0" algn="thaiDist">
              <a:lnSpc>
                <a:spcPct val="120000"/>
              </a:lnSpc>
              <a:spcAft>
                <a:spcPts val="1000"/>
              </a:spcAft>
              <a:buNone/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5.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ข้อมูลสินค้า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lnSpc>
                <a:spcPct val="120000"/>
              </a:lnSpc>
              <a:spcAft>
                <a:spcPts val="1000"/>
              </a:spcAft>
              <a:buNone/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ยังมีหน่วยงานและองค์กรอีกมากที่</a:t>
            </a:r>
            <a:r>
              <a:rPr lang="th-TH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จําเป็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นจะต้องใช้ระบบจัดการฐานข้อมูลเข้ามาจัดการข้อมูล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>
              <a:lnSpc>
                <a:spcPct val="120000"/>
              </a:lnSpc>
            </a:pPr>
            <a:endParaRPr lang="en-US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B0476E-8797-45B6-B0C5-0073C9FC0154}"/>
              </a:ext>
            </a:extLst>
          </p:cNvPr>
          <p:cNvSpPr/>
          <p:nvPr/>
        </p:nvSpPr>
        <p:spPr>
          <a:xfrm>
            <a:off x="1097280" y="218114"/>
            <a:ext cx="6107751" cy="79543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งานที่เหมาะสมกับการใช้ระบบฐานข้อมูล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62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1566-4703-4687-821E-AF3DBBEA0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602" y="1557071"/>
            <a:ext cx="11282849" cy="3246283"/>
          </a:xfrm>
        </p:spPr>
        <p:txBody>
          <a:bodyPr>
            <a:normAutofit/>
          </a:bodyPr>
          <a:lstStyle/>
          <a:p>
            <a:pPr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2D9BCD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1. ลดความซ้ำซ้อนของข้อมูล 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ซึ่งการจัดเก็บข้อมูลไว้ในแฟ้มข้อมูลธรรมดาหรือแฟ้มข้อมูลเดียวกันอาจ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ทําให้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ข้อมูลนั้นเสียหายหรือเกิดการซ้ำซ้อนกันได้ เพื่อเป็นการป้องกันจึงได้นําระบบฐานข้อมูล เข้ามาช่วยในการจัดเก็บข้อมูลให้อยู่ในหมวดหมู่เดียวกันเพื่อลดปัญหาการซ้ำซ้อนข้อมูล</a:t>
            </a:r>
            <a:endParaRPr lang="en-US" sz="32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2D9BCD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2. สามารถใช้ข้อมูลร่วมกันได้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เนื่องจากระบบฐานข้อมูลจะเป็นการเก็บข้อมูลรวมไว้ในที่เดียวกัน ดังนั้นถ้าผู้ใช้ต้องการเรียกใช้ข้อมูลที่มาจากแฟ้มเดียวกันก็สามารถเรียกใช้ข้อมูลนั้นได้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AA18C7-65FE-4553-99E0-2D5D72D9216E}"/>
              </a:ext>
            </a:extLst>
          </p:cNvPr>
          <p:cNvSpPr/>
          <p:nvPr/>
        </p:nvSpPr>
        <p:spPr>
          <a:xfrm>
            <a:off x="986201" y="636203"/>
            <a:ext cx="4764603" cy="612396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ประโยชน์ของระบบฐานข้อมูล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4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75079"/>
            <a:ext cx="4300985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 ต้นกำเนิดของระบบฐานข้อมูล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36" y="1586429"/>
            <a:ext cx="10272127" cy="3459296"/>
          </a:xfrm>
        </p:spPr>
        <p:txBody>
          <a:bodyPr>
            <a:normAutofit fontScale="77500" lnSpcReduction="20000"/>
          </a:bodyPr>
          <a:lstStyle/>
          <a:p>
            <a:pPr marL="0" lvl="1" indent="0" algn="thaiDist">
              <a:buNone/>
            </a:pP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การจัดการฐานข้อมูลเริ่มต้นจากการที่องค์กรการบริหารการบินและอวกาศแห่งสหรัฐอเมริกาหรือองค์การนาซ่าได้ว่าจ้างบริษัทไอบีเอ็ม </a:t>
            </a: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(IBM)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ประเทศสหรัฐอเมริกาให้ออกแบบระบบเก็บรวบรวมข้อมูลที่ได้จากการสำรวจดวงจันทร์ในโครงการ</a:t>
            </a:r>
            <a:r>
              <a:rPr lang="th-TH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อะ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พอล</a:t>
            </a:r>
            <a:r>
              <a:rPr lang="th-TH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โล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(โครงการ</a:t>
            </a:r>
            <a:r>
              <a:rPr lang="th-TH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อะ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พอล</a:t>
            </a:r>
            <a:r>
              <a:rPr lang="th-TH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โล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เป็นโครงการสำรวจอวกาศและมีการส่งมนุษย์ขึ้นบนดวงจันทร์ได้สำเร็จด้วยยาน</a:t>
            </a:r>
            <a:r>
              <a:rPr lang="th-TH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อะ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พอล</a:t>
            </a:r>
            <a:r>
              <a:rPr lang="th-TH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โล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11) ได้พัฒนาระบบการดูแลข้อมูลเรียกว่าระบบ</a:t>
            </a: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GUAM (Generalized Upgrade Access Method)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ซึ่งถือเป็นต้นกำเนิดของระบบการจัดการฐานข้อมูลต่อมาบริษัทไอบีเอ็มได้พัฒนาระบบการจัดการฐานข้อมูลขึ้นมาใหม่เพื่อให้ใช้งานกับธุรกิจทั่วไปเรียกว่า</a:t>
            </a: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DL/I (Data Language/I)</a:t>
            </a:r>
            <a:r>
              <a:rPr lang="th-TH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จนในที่สุดก็ได้กลายมาเป็นระบบ </a:t>
            </a: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IMS (Information Management System)</a:t>
            </a:r>
            <a:endParaRPr lang="th-TH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6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F1F-032F-4F63-AE4C-2A5338137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92" y="1243848"/>
            <a:ext cx="10281308" cy="3579849"/>
          </a:xfrm>
        </p:spPr>
        <p:txBody>
          <a:bodyPr>
            <a:normAutofit lnSpcReduction="10000"/>
          </a:bodyPr>
          <a:lstStyle/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3. หลีกเลี่ยงความขัดแย้งของข้อมูลได้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เนื่องจากข้อมูลที่เก็บไว้หลายๆ ที่ เมื่อมีการปรับปรุงข้อมูลแต่ปรับปรุงข้อมูลไม่ครบทุกที่ จะ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ทําให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้เกิดปัญหาข้อมูลชนิดเดียวกันมีค่าต่างกันในแต่ละที่เก็บข้อมูลอยู่ 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ทําให้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ข้อมูลเกิดความขัดแย้งกันได้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4. รักษาความถูกต้องของข้อมูลและเกิดความน่าเชื่อถือได้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ในระบบฐานข้อมูลสามารถใส่กฎเกณฑ์เพื่อควบคุมความผิดพลาดที่อาจเกิดขึ้นกับข้อมูล เช่น การป้อนข้อมูลผิด การคำนวณค่าต้องถูกต้องและแม่นยํา เป็นต้น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2" algn="thaiDist"/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A520FD-45EF-407C-83CC-EFC5C1C2270A}"/>
              </a:ext>
            </a:extLst>
          </p:cNvPr>
          <p:cNvSpPr/>
          <p:nvPr/>
        </p:nvSpPr>
        <p:spPr>
          <a:xfrm>
            <a:off x="1097280" y="276837"/>
            <a:ext cx="4378103" cy="75874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ประโยชน์ของระบบฐานข้อมูล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63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55302-BACA-4CCF-BA39-832A00E0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289" y="1221814"/>
            <a:ext cx="10624505" cy="3823911"/>
          </a:xfrm>
        </p:spPr>
        <p:txBody>
          <a:bodyPr>
            <a:normAutofit lnSpcReduction="10000"/>
          </a:bodyPr>
          <a:lstStyle/>
          <a:p>
            <a:pPr marL="0" lvl="1" indent="0" algn="thaiDist">
              <a:buNone/>
            </a:pP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5. </a:t>
            </a:r>
            <a:r>
              <a:rPr lang="th-TH" sz="32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ระบบความปลอดภัยของข้อมูลได้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ระบบความปลอดภัยเป็นการทำให้ผู้ที่เข้ามาใช้ข้อมูล ไม่สามารถมองเห็นข้อมูลบางอย่างในระบบ ดังนั้นผู้ดูแลระบบฐานข้อมูลจะสามารถกำหนดระดับการเรียกใช้ข้อมูลของผู้ใช้แต่ละคนได้ตามความเหมาะสม ทั้งนี้ผู้ใช้จะสามารถมองเห็นข้อมูลตามสิทธิ์ที่ตนเองได้รับในการเข้าถึงระบบฐานข้อมูลเท่านั้น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6.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ความเป็นมาตรฐานเดียวกันของข้อมูล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การเก็บข้อมูลร่วมกันไว้ในฐานข้อมูลจะ สามารถ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ข้อมูลเป็นไปในลักษณะเดียวกันได้ เช่น การ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รูปแบบของวัน/เดือน/ปี ก็สามารถ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ได้ ทั้งนี้จะมีผู้ดูแลระบบฐานข้อมูลที่เราเรียกว่าผู้ดูแลระบบฐานข้อมูล 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DBA: Database Administrator)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ซึ่งจะเป็นผู้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มาตรฐานต่าง ๆ เหล่านี้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algn="thaiDist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5D6008-24EF-4459-BC68-249A882CBBCA}"/>
              </a:ext>
            </a:extLst>
          </p:cNvPr>
          <p:cNvSpPr/>
          <p:nvPr/>
        </p:nvSpPr>
        <p:spPr>
          <a:xfrm>
            <a:off x="998290" y="402672"/>
            <a:ext cx="4433026" cy="69795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ประโยชน์ของระบบฐานข้อมูล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931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CA1E3-EC8F-4CC6-84AB-7010BCF2D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248" y="1387068"/>
            <a:ext cx="10554159" cy="3579849"/>
          </a:xfrm>
        </p:spPr>
        <p:txBody>
          <a:bodyPr/>
          <a:lstStyle/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7. 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ระบบฐานข้อมูลจะมีตัวจัดการฐานข้อมูล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ซึ่ง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าหน้าที่เป็นตัวเชื่อมโยงกับฐานข้อมูลโปรแกรม ต่าง ๆ อาจไม่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จําเป็นต้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องมีโครงสร้างข้อมูลทุกครั้ง ดังนั้นการแก้ไขข้อมูลบางครั้งจึงอาจ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กระทํา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เฉพาะกับ โปรแกรมที่เรียกใช้ข้อมูลที่เปลี่ยนแปลงเท่านั้น ส่วนโปรแกรมที่ไม่ได้เรียกใช้ข้อมูลดังกล่าวก็จะเป็นอิสระ จากการเปลี่ยนแปลง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67D90E-211E-4DDD-A5CC-6C9FAAB047D3}"/>
              </a:ext>
            </a:extLst>
          </p:cNvPr>
          <p:cNvSpPr/>
          <p:nvPr/>
        </p:nvSpPr>
        <p:spPr>
          <a:xfrm>
            <a:off x="1045128" y="591576"/>
            <a:ext cx="4353137" cy="795492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ประโยชน์ของระบบฐานข้อมูล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48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AA601-03EF-47D4-AEDB-284A01B59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027" y="1298933"/>
            <a:ext cx="10027920" cy="3579849"/>
          </a:xfrm>
        </p:spPr>
        <p:txBody>
          <a:bodyPr>
            <a:normAutofit/>
          </a:bodyPr>
          <a:lstStyle/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บุคลากรที่เกี่ยวข้องกับงานระบบฐานข้อมูลขนาดใหญ่ที่มีผู้ใช้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จํานวน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มาก จะเกี่ยวข้องทั้งในแง่ การออกแบบ การใช้งาน และการบํารุงรักษา ซึ่งบุคลากรเหล่านี้ ได้แก่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1.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ผู้จัดการฐานข้อมูล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Database Administrator)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เป็นผู้ดูแลทั้งฐานข้อมูลและระบบจัดการ ฐานข้อมูล มีหน้าที่รับผิดชอบด้านความปลอดภัยของข้อมูล ประสานงานและตรวจสอบการใช้งาน รวมทั้ง จัดหาและดูแลรักษาอุปกรณ์ทั้งทางด้านฮาร์ดแวร์และซอฟต์แวร์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97ECAC-3125-4AF3-AB8E-E3B82115700C}"/>
              </a:ext>
            </a:extLst>
          </p:cNvPr>
          <p:cNvSpPr/>
          <p:nvPr/>
        </p:nvSpPr>
        <p:spPr>
          <a:xfrm>
            <a:off x="1066800" y="243281"/>
            <a:ext cx="6887378" cy="85734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บุคลากรที่เกี่ยวข้องกับระบบจัดการฐานข้อมูล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62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A11C8-F82B-4896-A4E2-8F07A9F4A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508253"/>
            <a:ext cx="10699215" cy="3579849"/>
          </a:xfrm>
        </p:spPr>
        <p:txBody>
          <a:bodyPr/>
          <a:lstStyle/>
          <a:p>
            <a:pPr marL="0" lvl="1" indent="0" algn="thaiDist">
              <a:buNone/>
            </a:pP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2.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นักออกแบบฐานข้อมูล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Database Designer)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รับผิดชอบการ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กําหนด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รูปแบบและโครงสร้าง ของข้อมูลที่จะนํามาเก็บไว้ในระบบฐานข้อมูล โดยจะต้อง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ก่อนการจัดเก็บฐานข้อมูล โดยนักออกแบบจะ ต้องสอบถามรายละเอียด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ต่างๆ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ของข้อมูลที่ต้องการจัดเก็บเป็นฐานข้อมูลจากกลุ่มผู้ใช้เพื่อให้สามารถเข้าใจ ความต้องการได้อย่างถูกต้องแล้วจึงนําข้อมูลเหล่านั้นมาวิเคราะห์และออกแบบ ซึ่งเมื่อออกแบบเรียบร้อย แล้วก็ควรจะนําไปให้ผู้ใช้ตรวจสอบว่าตรงกับความต้องการของผู้ใช้และครบถ้วนหรือไม่ ถ้าไม่ถูกต้องหรือ ไม่ครบถ้วนก็จะได้แก้ไขก่อนการพัฒนาเพื่อ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นําไปใช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้งานจริง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algn="thaiDist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FCDB22-DEA6-4BE6-8B99-39788A4F7EB9}"/>
              </a:ext>
            </a:extLst>
          </p:cNvPr>
          <p:cNvSpPr/>
          <p:nvPr/>
        </p:nvSpPr>
        <p:spPr>
          <a:xfrm>
            <a:off x="1066800" y="408534"/>
            <a:ext cx="6887378" cy="85734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บุคลากรที่เกี่ยวข้องกับระบบจัดการฐานข้อมูล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70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24E3B-2929-4448-9011-7C902171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198" y="1100629"/>
            <a:ext cx="11292288" cy="4639159"/>
          </a:xfrm>
        </p:spPr>
        <p:txBody>
          <a:bodyPr>
            <a:noAutofit/>
          </a:bodyPr>
          <a:lstStyle/>
          <a:p>
            <a:pPr marL="0" lvl="1" indent="0" algn="thaiDist">
              <a:spcBef>
                <a:spcPts val="0"/>
              </a:spcBef>
              <a:buNone/>
            </a:pP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3. กลุ่มผู้ใช้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End Users)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คือ กลุ่มผู้ที่ต้องการเข้าถึงข้อมูล เพื่อ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ทําการ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ดูข้อมูล ปรับปรุงข้อมูล และจัด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รายงานต่าง ๆ ที่เกี่ยวข้องกับข้อมูล กลุ่มผู้ใช้แบ่งได้เป็น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4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ประเภทด้วยกัน คือ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114300" lvl="1" indent="0" algn="thaiDist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3.1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ผู้ใช้แบบแค</a:t>
            </a:r>
            <a:r>
              <a:rPr lang="th-TH" sz="32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สชวล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Casual End Users)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ต้องการใช้ข้อมูลที่แตกต่างกันในแต่ละครั้ง ของการใช้งาน</a:t>
            </a:r>
          </a:p>
          <a:p>
            <a:pPr marL="114300" lvl="1" indent="0" algn="thaiDist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3.2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ผู้ใช้ที่</a:t>
            </a:r>
            <a:r>
              <a:rPr lang="th-TH" sz="3200" b="1" dirty="0" err="1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กับข้อมูลเดิมในทุกครั้ง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Naive 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หรือ 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Parametric End Users)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เช่น พนักงานของธนาคารที่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าหน้าที่รับฝาก-ถอนเงิน เป็นต้น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114300" lvl="1" indent="0" algn="thaiDist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กลุ่มผู้ใช้ที่ต้องเข้าใช้รายละเอียดของข้อมูลในส่วนโครงสร้างภายใน (</a:t>
            </a:r>
            <a:r>
              <a:rPr lang="en-US" sz="3200" b="1" dirty="0">
                <a:solidFill>
                  <a:srgbClr val="2D9B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Sophisticated End Users)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เช่น </a:t>
            </a:r>
          </a:p>
          <a:p>
            <a:pPr marL="114300" lvl="1" indent="0" algn="thaiDist">
              <a:spcBef>
                <a:spcPts val="0"/>
              </a:spcBef>
              <a:spcAft>
                <a:spcPts val="1000"/>
              </a:spcAft>
              <a:buNone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วิศวกร นักวิทยาศาสตร์ นักวิเคราะห์งาน เป็นต้น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B5E53F-E04B-44AC-8219-8EC48606F5EF}"/>
              </a:ext>
            </a:extLst>
          </p:cNvPr>
          <p:cNvSpPr/>
          <p:nvPr/>
        </p:nvSpPr>
        <p:spPr>
          <a:xfrm>
            <a:off x="879166" y="352338"/>
            <a:ext cx="6986877" cy="66273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บุคลากรที่เกี่ยวข้องกับระบบจัดการฐานข้อมูล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47" y="1251631"/>
            <a:ext cx="10116064" cy="3772061"/>
          </a:xfrm>
        </p:spPr>
        <p:txBody>
          <a:bodyPr>
            <a:noAutofit/>
          </a:bodyPr>
          <a:lstStyle/>
          <a:p>
            <a:pPr mar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ในช่วงปี พ.ศ. 2525 มีการนำระบบฐานข้อมูลเข้ามาใช้กับคอมพิวเตอร์อย่างเต็มที่ มีการคิดค้นและผลิตซอฟต์แวร์เกี่ยวกับฐานข้อมูลออกมามากมาย การเจริญเติบโตของการจัดการฐานข้อมูลก้าวหน้าไปอย่างรวดเร็วพร้อมกับระบบคอมพิวเตอร์และมีการพัฒนามาจนถึงทุกวันนี้  ปัจจุบันได้มีการนำคอมพิวเตอร์มาใช้ในการเก็บข้อมูล โดยใช้โปรแกรมสำเร็จรูปทั่วไปโดยที่ผู้ใช้ไม่ต้องเขียนโปรแกรมเอง เพียงแต่เรียนรู้คำสั่งการเรียกใช้ข้อมูล โดย เช่น การป้อนข้อมูลการบันทึกข้อมูล การแก้ไขและเปลี่ยนแปลงข้อมูล เป็นต้น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9D94A405-24E3-400A-87FF-7735A7AD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759"/>
            <a:ext cx="4300985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 ต้นกำเนิดของระบบฐานข้อมูล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315740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6999C6-6B03-4140-89D8-CAFFE1B2BB9F}"/>
              </a:ext>
            </a:extLst>
          </p:cNvPr>
          <p:cNvSpPr txBox="1"/>
          <p:nvPr/>
        </p:nvSpPr>
        <p:spPr>
          <a:xfrm>
            <a:off x="881349" y="1641412"/>
            <a:ext cx="101024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6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   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ในยุคที่มีไมโครคอมพิวเตอร์เกิดขึ้นแรกๆ โปรแกรมสำเร็จรูปทางด้านการจัดการฐานข้อมูลที่นิยมใช้กันอย่างแพร่หลาย คือ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Personal Filling System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ต่อมาได้มีโปรแกรม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dBASE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II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ได้รับความนิยมมากจนกระทั่งในปี พ.ศ.2528 ผู้ผลิตได้สร้าง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DBASEII Plus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ออกมา ซึ่งสามารถจัดการฐานข้อมูลแบบสัมพันธ์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(Relational)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เชื่อมโยงแฟ้มข้อมูลต่าง ๆ เข้าด้วยกันค้นหาและนำมาสร้างเป็นรายงานตามความต้องการได้สะดวกรวดเร็ว ต่อมาได้มีการสร้างโปรแกรมสำเร็จรูปเกี่ยวกับฐานข้อมูลออกมา เช่น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FoxBASE, FoxPro, Microsoft Access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Oracle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เป็นต้น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algn="thaiDist"/>
            <a:endParaRPr lang="en-US" sz="1600" dirty="0"/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F340EA6D-90D5-42F7-AAE1-F5F82F137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196" y="641180"/>
            <a:ext cx="4300985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 ต้นกำเนิดของระบบฐานข้อมูล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4392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41" y="307037"/>
            <a:ext cx="4166964" cy="54864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หลักการของระบบฐานข้อมูล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1" y="914400"/>
            <a:ext cx="10118520" cy="478844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ในทางทฤษฎีได้มีการให้ความหมายของคำว่าข้อมูล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(Data)</a:t>
            </a: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ข่าวสาร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(News)</a:t>
            </a: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ข้อมูลสารสนเทศ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(Information) </a:t>
            </a: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โดยนัยจะมีความหมายที่ต่างกัน ข้อมูล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(Data) </a:t>
            </a: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ข้อเท็จจริงต่าง ๆ ที่มีอยู่ในโลกนี้ใช้แทนด้วยตัวเลขภาษาหรือสัญลักษณ์ที่ยังไม่มีการปรับปรุงแต่งหรือประมวลผลใด ๆ อาจแบ่งข้อมูลได้เป็น 3 ประเภท คือ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ข้อเท็จจริงที่เป็นจำนวน ปริมาณ ระยะทาง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2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ข้อเท็จจริงที่ไม่เป็นตัวเลขเช่น ชื่อ ที่อยู่ สถานภาพ ประวัติการศึกษา เป็นต้น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3</a:t>
            </a:r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  <a:r>
              <a:rPr lang="th-TH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ข่าวสารที่ยังไม่ได้ประเมิน เช่น รายงาน บันทึก คำสั่ง ระเบียบ กฎหมาย และเหตุการณ์ หรือ สถานการณ์ต่าง ๆ เป็นต้น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85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41" y="1375638"/>
            <a:ext cx="10453171" cy="3579849"/>
          </a:xfrm>
        </p:spPr>
        <p:txBody>
          <a:bodyPr>
            <a:noAutofit/>
          </a:bodyPr>
          <a:lstStyle/>
          <a:p>
            <a:pPr algn="thaiDist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แหล่งข้อมูลที่ได้มานั้นหรือแหล่งต้นตอข้อมูล เรียกว่า แหล่งปฐมภูมิ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(Primary Source)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เช่น การ</a:t>
            </a:r>
          </a:p>
          <a:p>
            <a:pPr algn="thaiDist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ไปเก็บรวบรวมข้อมูลจำนวนประชากรวัยทำงานในจังหวัดร้อยเอ็ดส่วนแหล่งข้อมูลที่ผู้อื่นรวบรวมไว้แล้ว </a:t>
            </a:r>
          </a:p>
          <a:p>
            <a:pPr algn="thaiDist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เรียกว่า แหล่งทุติยภูมิ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(Secondary Source)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เช่น การไปเก็บข้อมูลครัวเรือนในเขตเทศบาลจากอำเภอ</a:t>
            </a:r>
          </a:p>
          <a:p>
            <a:pPr algn="thaiDist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ที่ได้รวบรวมไส้แล้วว่าทั้งหมู่บ้านหรือตำบลมีกี่ครัวเรือน เป้นต้น ลักษณะของข้อมูลที่เก็บมาทั้งจาก</a:t>
            </a:r>
          </a:p>
          <a:p>
            <a:pPr algn="thaiDist"/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แหล่งปฐมภูมิและทุติยภูมิ อาจเป็นได้ทั้งข้อมูลเชิงปริมาณและข้อมูลเชิงคุณภาพ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algn="thaiDist"/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4BFF0EC9-0872-4E5F-AE60-F202C15B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661" y="494324"/>
            <a:ext cx="4166964" cy="54864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หลักการของระบบฐานข้อมูล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0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41F3-0596-480B-ABF0-4A7891A0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937" y="1392223"/>
            <a:ext cx="10779853" cy="3579849"/>
          </a:xfrm>
        </p:spPr>
        <p:txBody>
          <a:bodyPr>
            <a:normAutofit fontScale="92500"/>
          </a:bodyPr>
          <a:lstStyle/>
          <a:p>
            <a:pPr marL="0" lvl="1" indent="0" algn="thaiDist">
              <a:buNone/>
            </a:pPr>
            <a:r>
              <a:rPr lang="th-TH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ในช่วงปี พ.ศ.2525 มีการนำระบบฐานข้อมูลเข้ามาใช้กับคอมพิวเตอร์อย่างเต็มที่ มีการคิดค้นและผลิตซอฟต์แวร์เกี่ยวกับฐานข้อมูลออกมามากมาย การเจริญเติบโตของการจัดการฐานข้อมูลก้าวหน้าไปอย่างรวดเร็วพร้อมกับระบบคอมพิวเตอร์และมีการพัฒนามาจนถึงทุกวันนี้  ปัจจุบันได้มีการนำคอมพิวเตอร์มาใช้ในการเก็บข้อมูล โดยใช้โปรแกรมสำเร็จรูปทั่วไปโดยที่ผู้ใช้ไม่ต้องเขียนโปรแกรมเอง เพียงแต่เรียนรู้คำสั่งการเรียกใช้ข้อมูล โดย เช่น การป้อนข้อมูลการบันทึกข้อมูล การแก้ไขและเปลี่ยนแปลงข้อมูล เป็นต้น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67AF0B-005D-4F35-A4DB-0CA5E300C35C}"/>
              </a:ext>
            </a:extLst>
          </p:cNvPr>
          <p:cNvSpPr/>
          <p:nvPr/>
        </p:nvSpPr>
        <p:spPr>
          <a:xfrm>
            <a:off x="706073" y="338188"/>
            <a:ext cx="4648125" cy="68789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หลักการของระบบฐานข้อมูล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17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AD6E-B9A1-4B71-88FB-417977A20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66" y="1427799"/>
            <a:ext cx="10578376" cy="3579849"/>
          </a:xfrm>
        </p:spPr>
        <p:txBody>
          <a:bodyPr>
            <a:normAutofit lnSpcReduction="10000"/>
          </a:bodyPr>
          <a:lstStyle/>
          <a:p>
            <a:pPr marL="0" lvl="1" indent="0" algn="thaiDist">
              <a:buNone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 ในยุคที่มีไมโครคอมพิวเตอร์เกิดขึ้นแรกๆ โปรแกรมสำเร็จรูปทางด้านการจัดการฐานข้อมูลที่นิยมใช้กันอย่างแพร่หลาย คือ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Personal Filling System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ต่อมาได้มีโปรแกรม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dBASE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II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ได้รับความนิยมมากจนกระทั่งในปี พ.ศ.2528 ผู้ผลิตได้สร้าง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DBASEII Plus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ออกมา ซึ่งสามารถจัดการฐานข้อมูลแบบสัมพันธ์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(Relational)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เชื่อมโยงแฟ้มข้อมูลต่าง ๆ เข้าด้วยกันค้นหาและนำมาสร้างเป็นรายงานตามความต้องการได้สะดวกรวดเร็ว ต่อมาได้มีการสร้างโปรแกรมสำเร็จรูปเกี่ยวกับฐานข้อมูลออกมา เช่น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FoxBASE, FoxPro, Microsoft Access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และ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Oracle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เป็นต้น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algn="thaiDist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306110-4B53-476F-8290-2FC680099CF8}"/>
              </a:ext>
            </a:extLst>
          </p:cNvPr>
          <p:cNvSpPr/>
          <p:nvPr/>
        </p:nvSpPr>
        <p:spPr>
          <a:xfrm>
            <a:off x="981494" y="547509"/>
            <a:ext cx="4648125" cy="68789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หลักการของระบบฐานข้อมูล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2372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452</TotalTime>
  <Words>2986</Words>
  <Application>Microsoft Office PowerPoint</Application>
  <PresentationFormat>Widescreen</PresentationFormat>
  <Paragraphs>214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Franklin Gothic Book</vt:lpstr>
      <vt:lpstr>Franklin Gothic Medium</vt:lpstr>
      <vt:lpstr>SP SUAN DUSIT</vt:lpstr>
      <vt:lpstr>TH SarabunPSK</vt:lpstr>
      <vt:lpstr>Wingdings</vt:lpstr>
      <vt:lpstr>Angles</vt:lpstr>
      <vt:lpstr>วิชา ระบบจัดการฐานข้อมูล (3204 -2004)</vt:lpstr>
      <vt:lpstr>หน่วยที่ 1 หลักการของระบบฐานข้อมูล</vt:lpstr>
      <vt:lpstr>1. ต้นกำเนิดของระบบฐานข้อมูล</vt:lpstr>
      <vt:lpstr>1. ต้นกำเนิดของระบบฐานข้อมูล</vt:lpstr>
      <vt:lpstr>1. ต้นกำเนิดของระบบฐานข้อมูล</vt:lpstr>
      <vt:lpstr>2. หลักการของระบบฐานข้อมูล</vt:lpstr>
      <vt:lpstr>2. หลักการของระบบฐานข้อมูล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78</cp:revision>
  <dcterms:created xsi:type="dcterms:W3CDTF">2020-08-10T03:00:14Z</dcterms:created>
  <dcterms:modified xsi:type="dcterms:W3CDTF">2021-01-08T04:41:13Z</dcterms:modified>
</cp:coreProperties>
</file>