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3" r:id="rId2"/>
    <p:sldId id="260" r:id="rId3"/>
    <p:sldId id="298" r:id="rId4"/>
    <p:sldId id="301" r:id="rId5"/>
    <p:sldId id="302" r:id="rId6"/>
    <p:sldId id="299" r:id="rId7"/>
    <p:sldId id="300" r:id="rId8"/>
    <p:sldId id="303" r:id="rId9"/>
    <p:sldId id="304" r:id="rId10"/>
    <p:sldId id="305" r:id="rId11"/>
    <p:sldId id="261" r:id="rId12"/>
    <p:sldId id="262" r:id="rId13"/>
    <p:sldId id="263" r:id="rId14"/>
    <p:sldId id="278" r:id="rId15"/>
    <p:sldId id="306" r:id="rId16"/>
    <p:sldId id="307" r:id="rId17"/>
    <p:sldId id="308" r:id="rId18"/>
    <p:sldId id="309" r:id="rId19"/>
    <p:sldId id="310" r:id="rId20"/>
    <p:sldId id="311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4" r:id="rId32"/>
    <p:sldId id="296" r:id="rId33"/>
    <p:sldId id="297" r:id="rId34"/>
    <p:sldId id="295" r:id="rId35"/>
    <p:sldId id="312" r:id="rId36"/>
    <p:sldId id="313" r:id="rId37"/>
    <p:sldId id="314" r:id="rId38"/>
    <p:sldId id="315" r:id="rId39"/>
    <p:sldId id="316" r:id="rId40"/>
    <p:sldId id="317" r:id="rId41"/>
    <p:sldId id="318" r:id="rId42"/>
    <p:sldId id="319" r:id="rId43"/>
    <p:sldId id="320" r:id="rId44"/>
    <p:sldId id="321" r:id="rId45"/>
    <p:sldId id="322" r:id="rId46"/>
    <p:sldId id="323" r:id="rId47"/>
    <p:sldId id="324" r:id="rId48"/>
    <p:sldId id="325" r:id="rId49"/>
    <p:sldId id="326" r:id="rId50"/>
    <p:sldId id="327" r:id="rId51"/>
    <p:sldId id="328" r:id="rId52"/>
    <p:sldId id="329" r:id="rId53"/>
    <p:sldId id="330" r:id="rId54"/>
    <p:sldId id="331" r:id="rId55"/>
    <p:sldId id="332" r:id="rId56"/>
    <p:sldId id="340" r:id="rId57"/>
    <p:sldId id="333" r:id="rId58"/>
    <p:sldId id="334" r:id="rId5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36" autoAdjust="0"/>
    <p:restoredTop sz="94660"/>
  </p:normalViewPr>
  <p:slideViewPr>
    <p:cSldViewPr snapToGrid="0">
      <p:cViewPr varScale="1">
        <p:scale>
          <a:sx n="84" d="100"/>
          <a:sy n="84" d="100"/>
        </p:scale>
        <p:origin x="6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37D986D-728B-4D07-826F-21C3EADAD72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4840" y="2743200"/>
            <a:ext cx="7757160" cy="2274570"/>
          </a:xfrm>
          <a:noFill/>
        </p:spPr>
        <p:txBody>
          <a:bodyPr>
            <a:noAutofit/>
          </a:bodyPr>
          <a:lstStyle/>
          <a:p>
            <a:pPr algn="r"/>
            <a:r>
              <a:rPr lang="th-TH" sz="66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วิชา ระบบจัดการฐานข้อมูล</a:t>
            </a:r>
            <a:br>
              <a:rPr lang="th-TH" sz="66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</a:br>
            <a:r>
              <a:rPr lang="th-TH" sz="66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(3204 -2004)</a:t>
            </a:r>
          </a:p>
        </p:txBody>
      </p:sp>
      <p:sp>
        <p:nvSpPr>
          <p:cNvPr id="7" name="About">
            <a:extLst>
              <a:ext uri="{FF2B5EF4-FFF2-40B4-BE49-F238E27FC236}">
                <a16:creationId xmlns:a16="http://schemas.microsoft.com/office/drawing/2014/main" id="{3F3BDDC9-E3AF-4A95-8298-438E216DCF22}"/>
              </a:ext>
            </a:extLst>
          </p:cNvPr>
          <p:cNvSpPr txBox="1">
            <a:spLocks/>
          </p:cNvSpPr>
          <p:nvPr/>
        </p:nvSpPr>
        <p:spPr>
          <a:xfrm>
            <a:off x="7335994" y="5247191"/>
            <a:ext cx="4402115" cy="616399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kern="1200">
                <a:solidFill>
                  <a:srgbClr val="408E93"/>
                </a:solidFill>
                <a:latin typeface="Agency FB" panose="020B0503020202020204" pitchFamily="34" charset="0"/>
                <a:ea typeface="+mj-ea"/>
                <a:cs typeface="Segoe UI Light" panose="020B0502040204020203" pitchFamily="34" charset="0"/>
              </a:defRPr>
            </a:lvl1pPr>
          </a:lstStyle>
          <a:p>
            <a:pPr>
              <a:spcBef>
                <a:spcPts val="1000"/>
              </a:spcBef>
            </a:pPr>
            <a:r>
              <a:rPr lang="en-US" sz="2800" b="1" dirty="0">
                <a:solidFill>
                  <a:srgbClr val="C00000"/>
                </a:solidFill>
                <a:latin typeface="SP SUAN DUSIT" panose="02000000000000000000" pitchFamily="2" charset="0"/>
                <a:ea typeface="+mn-ea"/>
                <a:cs typeface="SP SUAN DUSIT" panose="02000000000000000000" pitchFamily="2" charset="0"/>
              </a:rPr>
              <a:t>Asst. Prof. Juthawut </a:t>
            </a:r>
            <a:r>
              <a:rPr lang="en-US" sz="2800" b="1" dirty="0" err="1">
                <a:solidFill>
                  <a:srgbClr val="C00000"/>
                </a:solidFill>
                <a:latin typeface="SP SUAN DUSIT" panose="02000000000000000000" pitchFamily="2" charset="0"/>
                <a:ea typeface="+mn-ea"/>
                <a:cs typeface="SP SUAN DUSIT" panose="02000000000000000000" pitchFamily="2" charset="0"/>
              </a:rPr>
              <a:t>Chantharamalee</a:t>
            </a:r>
            <a:endParaRPr lang="en-US" sz="2800" b="1" dirty="0">
              <a:solidFill>
                <a:srgbClr val="C00000"/>
              </a:solidFill>
              <a:latin typeface="SP SUAN DUSIT" panose="02000000000000000000" pitchFamily="2" charset="0"/>
              <a:ea typeface="+mn-ea"/>
              <a:cs typeface="SP SUAN DUSIT" panose="02000000000000000000" pitchFamily="2" charset="0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54F3D7B5-F5DC-4EDF-8706-631505689A37}"/>
              </a:ext>
            </a:extLst>
          </p:cNvPr>
          <p:cNvSpPr txBox="1">
            <a:spLocks/>
          </p:cNvSpPr>
          <p:nvPr/>
        </p:nvSpPr>
        <p:spPr>
          <a:xfrm>
            <a:off x="7381714" y="5676118"/>
            <a:ext cx="4402115" cy="102349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kern="1200">
                <a:solidFill>
                  <a:schemeClr val="bg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800" b="1" dirty="0">
                <a:solidFill>
                  <a:srgbClr val="C0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Assistant Professor in Computer Science                        (Chairperson of B.Sc. Program in Computer Science)              Office. </a:t>
            </a:r>
            <a:r>
              <a:rPr lang="en-US" sz="1800" b="1" dirty="0" err="1">
                <a:solidFill>
                  <a:srgbClr val="C0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Suan</a:t>
            </a:r>
            <a:r>
              <a:rPr lang="en-US" sz="1800" b="1" dirty="0">
                <a:solidFill>
                  <a:srgbClr val="C0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Dusit University, Phone. (+66) 2244-5691             Email. juthawut_cha@dusit.ac.th, jchantharamalee@gmail.com </a:t>
            </a:r>
            <a:endParaRPr lang="en-US" sz="1800" b="1" u="sng" dirty="0">
              <a:solidFill>
                <a:srgbClr val="C0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0" name="กล่องข้อความ 9">
            <a:extLst>
              <a:ext uri="{FF2B5EF4-FFF2-40B4-BE49-F238E27FC236}">
                <a16:creationId xmlns:a16="http://schemas.microsoft.com/office/drawing/2014/main" id="{AC3E998D-A45B-42F2-B5B4-9610D58262DF}"/>
              </a:ext>
            </a:extLst>
          </p:cNvPr>
          <p:cNvSpPr txBox="1"/>
          <p:nvPr/>
        </p:nvSpPr>
        <p:spPr>
          <a:xfrm>
            <a:off x="708660" y="6370439"/>
            <a:ext cx="62407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หน่วยที่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2 </a:t>
            </a:r>
            <a:r>
              <a:rPr lang="th-TH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ขั้นตอนการพัฒนาระบบฐานข้อมูล </a:t>
            </a:r>
            <a:endParaRPr lang="th-TH" sz="2800" dirty="0"/>
          </a:p>
        </p:txBody>
      </p:sp>
      <p:pic>
        <p:nvPicPr>
          <p:cNvPr id="1026" name="Picture 2" descr="Ultimate Guide to System Development Life Cycle | Smartsheet">
            <a:extLst>
              <a:ext uri="{FF2B5EF4-FFF2-40B4-BE49-F238E27FC236}">
                <a16:creationId xmlns:a16="http://schemas.microsoft.com/office/drawing/2014/main" id="{59D65284-87B4-4C8A-B71D-FCEDC428DA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" y="994410"/>
            <a:ext cx="3938270" cy="3908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0442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EA78A4-7FD2-4C5D-9501-7CF6CC6BD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247385"/>
            <a:ext cx="10027920" cy="3579849"/>
          </a:xfrm>
        </p:spPr>
        <p:txBody>
          <a:bodyPr/>
          <a:lstStyle/>
          <a:p>
            <a:pPr lvl="1" indent="0" algn="thaiDist">
              <a:buNone/>
            </a:pPr>
            <a:r>
              <a:rPr lang="en-US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    </a:t>
            </a:r>
            <a:r>
              <a:rPr lang="en-US" sz="3600" b="1" dirty="0">
                <a:solidFill>
                  <a:srgbClr val="7030A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(4)</a:t>
            </a:r>
            <a:r>
              <a:rPr lang="th-TH" sz="3600" b="1" dirty="0">
                <a:solidFill>
                  <a:srgbClr val="7030A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ความได้เปรียบในการแข่ขัน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ปัจจุบันระบบสารสนเทศได้มีการนำมาใช้ตลอดที่ ห่วงโซ่อุปทาน (</a:t>
            </a:r>
            <a:r>
              <a:rPr lang="en-US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Supply Chain) 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เพื่อสร้างความได้เปรียบในการแข่งขัน </a:t>
            </a:r>
            <a:endParaRPr lang="en-US" sz="3600" b="1" dirty="0">
              <a:effectLst/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pPr lvl="1" indent="0" algn="thaiDist">
              <a:buNone/>
            </a:pPr>
            <a:r>
              <a:rPr lang="en-US" sz="3600" b="1" dirty="0">
                <a:solidFill>
                  <a:srgbClr val="7030A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    (5)</a:t>
            </a:r>
            <a:r>
              <a:rPr lang="th-TH" sz="3600" b="1" dirty="0">
                <a:solidFill>
                  <a:srgbClr val="7030A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คุณภาพชีวิตการทำงาน 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ระบบสารสนเทศจะต้องได้รับการออกแบบเพื่อให้เกิดความสมดุลระหว่างความต้องการของมนุษย์และประสิทธิภาพของเทคโนโลยีด้วย</a:t>
            </a:r>
            <a:endParaRPr lang="en-US" sz="3600" b="1" dirty="0">
              <a:effectLst/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6F2CBE1-9344-4A55-89B8-9BFAE1867307}"/>
              </a:ext>
            </a:extLst>
          </p:cNvPr>
          <p:cNvSpPr/>
          <p:nvPr/>
        </p:nvSpPr>
        <p:spPr>
          <a:xfrm>
            <a:off x="1097280" y="563734"/>
            <a:ext cx="4998720" cy="536895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1.</a:t>
            </a:r>
            <a:r>
              <a:rPr lang="th-TH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</a:t>
            </a:r>
            <a:r>
              <a:rPr lang="th-TH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ประโยชน์ของระบบสารสนเทศ </a:t>
            </a:r>
            <a:endParaRPr lang="th-TH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34640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8484" y="456070"/>
            <a:ext cx="2921564" cy="734869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th-TH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2. ชนิดของข้อมูล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endParaRPr lang="th-TH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2040" y="1303829"/>
            <a:ext cx="10027920" cy="3579849"/>
          </a:xfrm>
        </p:spPr>
        <p:txBody>
          <a:bodyPr>
            <a:normAutofit/>
          </a:bodyPr>
          <a:lstStyle/>
          <a:p>
            <a:pPr lvl="1" indent="0" algn="thaiDist">
              <a:buNone/>
            </a:pP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ข้อมูลที่ต้องการจัดเก็บนั้นอาจจะมีรูปแบบได้หลายอย่าง รูปแบบสำคัญๆ ได้แก่</a:t>
            </a:r>
            <a:endParaRPr lang="en-US" sz="3600" b="1" dirty="0">
              <a:effectLst/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pPr lvl="1" indent="0" algn="thaiDist">
              <a:buNone/>
            </a:pP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2.</a:t>
            </a:r>
            <a:r>
              <a:rPr lang="en-US" sz="3600" b="1" dirty="0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1 </a:t>
            </a:r>
            <a:r>
              <a:rPr lang="th-TH" sz="3600" b="1" dirty="0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ข้อมูลแบบรูปแบบ (</a:t>
            </a:r>
            <a:r>
              <a:rPr lang="en-US" sz="3600" b="1" dirty="0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Formatted Data) 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เป็นข้อมูลที่รวมอักขระซึ่งอาจหมายถึงตัวอักษร ตัวเลข ซึ่งเป็นรูปแบบที่แน่นอนในแต่ละระเบียน ทุกระเบียนที่อยู่ในแฟ้มข้อมูลจะมีรูปแบบที่เหมือนกันหมด ข้อมูลที่เก็บนั้นอาจเก็บในรูปของรหัส โดยเมื่ออ่านข้อมูลออกมาอาจจะต้องนำรหัสนั้นมาตีความหมายอีกครั้ง เช่น แฟ้มข้อมูลประวัตินักศึกษา เป็นต้น</a:t>
            </a:r>
            <a:endParaRPr lang="en-US" sz="3600" b="1" dirty="0">
              <a:effectLst/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endParaRPr lang="th-TH" sz="36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7267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2040" y="1365955"/>
            <a:ext cx="10027920" cy="3721357"/>
          </a:xfrm>
        </p:spPr>
        <p:txBody>
          <a:bodyPr>
            <a:noAutofit/>
          </a:bodyPr>
          <a:lstStyle/>
          <a:p>
            <a:pPr marL="0" lvl="1" indent="0" algn="thaiDist">
              <a:buNone/>
            </a:pP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2</a:t>
            </a:r>
            <a:r>
              <a:rPr lang="en-US" sz="3600" b="1" dirty="0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.2 </a:t>
            </a:r>
            <a:r>
              <a:rPr lang="th-TH" sz="3600" b="1" dirty="0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ข้อมูลแบบข้อความ (</a:t>
            </a:r>
            <a:r>
              <a:rPr lang="en-US" sz="3600" b="1" dirty="0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Text) 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เป็นข้อมูลที่เป็นอักขระในแบบข้อความ ซึ่งอาจหมายถึงตัวอักษร ตัวเลข สมการ แต่ไม่รวมภาพต่าง ๆ นำมารวมกันโดยไม่มีรูปแบบที่แน่นอนในแต่ละระเบียน เช่น ระบบ การจัดเก็บข้อความต่าง ๆ ลักษณะการจัดเก็บแบบนี้จะไม่ต้องนำข้อมูลที่เก็บมาตีความหมายอีก ความหมาย จะถูกกำหนดแล้วในข้อความ</a:t>
            </a:r>
            <a:endParaRPr lang="en-US" sz="3600" b="1" dirty="0">
              <a:effectLst/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pPr marL="0" indent="0" algn="thaiDist">
              <a:buNone/>
            </a:pPr>
            <a:endParaRPr lang="th-TH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6" name="ชื่อเรื่อง 1">
            <a:extLst>
              <a:ext uri="{FF2B5EF4-FFF2-40B4-BE49-F238E27FC236}">
                <a16:creationId xmlns:a16="http://schemas.microsoft.com/office/drawing/2014/main" id="{1BDE3A85-C1B8-4F89-B190-DCF8BFA97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8484" y="456070"/>
            <a:ext cx="2921564" cy="734869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th-TH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2. ชนิดของข้อมูล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endParaRPr lang="th-TH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4031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383030"/>
            <a:ext cx="10027920" cy="3297448"/>
          </a:xfrm>
        </p:spPr>
        <p:txBody>
          <a:bodyPr>
            <a:normAutofit fontScale="92500"/>
          </a:bodyPr>
          <a:lstStyle/>
          <a:p>
            <a:pPr marL="0" lvl="1" indent="0" algn="thaiDist">
              <a:buNone/>
            </a:pPr>
            <a:r>
              <a:rPr lang="th-TH" sz="3900" b="1" dirty="0">
                <a:solidFill>
                  <a:srgbClr val="FF0000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2.3 </a:t>
            </a:r>
            <a:r>
              <a:rPr lang="th-TH" sz="3900" b="1" dirty="0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ข้อมูลแบบภาพลักษณ์ (</a:t>
            </a:r>
            <a:r>
              <a:rPr lang="en-US" sz="3900" b="1" dirty="0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Images)</a:t>
            </a:r>
            <a:r>
              <a:rPr lang="en-US" sz="3900" b="1" dirty="0">
                <a:solidFill>
                  <a:srgbClr val="0070C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</a:t>
            </a:r>
            <a:r>
              <a:rPr lang="th-TH" sz="39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เป็นข้อมูลที่เป็นภาพ ซึ่งอาจเป็นภาพกราฟที่ถูกสร้างขึ้น จากข้อมูลให้อยู่ในรูปแบบรูปภาพหรือภาพวาด คอมพิวเตอร์สามารถเก็บภาพและจัดส่งภาพเหล่านี้ไป ยังคอมพิวเตอร์อื่นได้เหมือนกับการส่งข้อความ โดยคอมพิวเตอร์จะทำการแปลงภาพเหล่านี้ ซึ่งจะทำให้ คอมพิวเตอร์สามารถที่จะปรับขยายภาพและเคลื่อนย้ายภาพเหล่านั้นได้เหมือนกับข้อมูลแบบข้อความ</a:t>
            </a:r>
            <a:endParaRPr lang="en-US" sz="3900" b="1" dirty="0">
              <a:effectLst/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endParaRPr lang="th-TH" sz="36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6" name="ชื่อเรื่อง 1">
            <a:extLst>
              <a:ext uri="{FF2B5EF4-FFF2-40B4-BE49-F238E27FC236}">
                <a16:creationId xmlns:a16="http://schemas.microsoft.com/office/drawing/2014/main" id="{C1F7A14B-1103-4BFE-B32A-88E7DBD60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8484" y="456070"/>
            <a:ext cx="2921564" cy="734869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th-TH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2. ชนิดของข้อมูล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endParaRPr lang="th-TH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68584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" y="1089199"/>
            <a:ext cx="10527030" cy="3579849"/>
          </a:xfrm>
        </p:spPr>
        <p:txBody>
          <a:bodyPr>
            <a:noAutofit/>
          </a:bodyPr>
          <a:lstStyle/>
          <a:p>
            <a:pPr algn="thaiDist"/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449835-E89D-48B3-9BFD-295801494A8D}"/>
              </a:ext>
            </a:extLst>
          </p:cNvPr>
          <p:cNvSpPr txBox="1"/>
          <p:nvPr/>
        </p:nvSpPr>
        <p:spPr>
          <a:xfrm>
            <a:off x="-424570" y="1574247"/>
            <a:ext cx="1215175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/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2.4</a:t>
            </a:r>
            <a:r>
              <a:rPr lang="en-US" sz="3600" b="1" dirty="0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ข้อมูลแบบเสียง (</a:t>
            </a:r>
            <a:r>
              <a:rPr lang="en-US" sz="3600" b="1" dirty="0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Audio)</a:t>
            </a:r>
            <a:r>
              <a:rPr lang="en-US" sz="3600" b="1" dirty="0">
                <a:solidFill>
                  <a:srgbClr val="0070C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เป็นข้อมูลที่เป็นเสียง ลักษณะของการจัดเก็บก็จะเหมือนกับ การจัดเก็บข้อมูลแบบภาพ คือ คอมพิวเตอร์จะทำการแปลงเสียงเหล่านี้ให้คอมพิวเตอร์สามารถนำไปเก็บได้ เช่น การตรวจคลื่นหัวใจจะเก็บเสียงเต้นของหัวใจ เป็นต้น</a:t>
            </a:r>
            <a:endParaRPr lang="en-US" sz="3600" b="1" dirty="0">
              <a:effectLst/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7" name="ชื่อเรื่อง 1">
            <a:extLst>
              <a:ext uri="{FF2B5EF4-FFF2-40B4-BE49-F238E27FC236}">
                <a16:creationId xmlns:a16="http://schemas.microsoft.com/office/drawing/2014/main" id="{0BC29746-761F-4F6B-8C6B-F01645BCF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750" y="721764"/>
            <a:ext cx="2921564" cy="734869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th-TH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2. ชนิดของข้อมูล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endParaRPr lang="th-TH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5044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85518-F1EC-4296-B276-E42AE3CC20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388533"/>
            <a:ext cx="10541564" cy="3291945"/>
          </a:xfrm>
        </p:spPr>
        <p:txBody>
          <a:bodyPr/>
          <a:lstStyle/>
          <a:p>
            <a:pPr marL="0" lvl="1" indent="0" algn="thaiDist">
              <a:buNone/>
            </a:pP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2.5</a:t>
            </a:r>
            <a:r>
              <a:rPr lang="en-US" sz="3600" b="1" dirty="0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ข้อมูลแบบภาพและเสียง (</a:t>
            </a:r>
            <a:r>
              <a:rPr lang="en-US" sz="3600" b="1" dirty="0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Video) 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เป็นข้อมูลที่เป็นเสียงและรูปภาพที่ถูกจัดเก็บไว้ด้วยกัน เป็นการผสมผสานรูปภาพและเสียงเข้าด้วยกัน ลักษณะของการจัดเก็บข้อมูล คอมพิวเตอร์จะทำการแปลง เสียงและรูปภาพนี้เช่นเดียวกับข้อมูลแบบเสียงและข้อมูลแบบภาพลักษณะ ซึ่งจะนำมารวมเก็บไว้ในแฟ้ม ข้อมูลเดียวกัน ข้อมูลที่ใช้ในการประมวลผลแบ่งออกเป็น </a:t>
            </a:r>
            <a:r>
              <a:rPr lang="en-US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2 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ชนิด คือ</a:t>
            </a:r>
            <a:endParaRPr lang="en-US" sz="3600" b="1" dirty="0">
              <a:effectLst/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6" name="ชื่อเรื่อง 1">
            <a:extLst>
              <a:ext uri="{FF2B5EF4-FFF2-40B4-BE49-F238E27FC236}">
                <a16:creationId xmlns:a16="http://schemas.microsoft.com/office/drawing/2014/main" id="{DDF54884-C448-4698-AF40-F6B830D3F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8484" y="456070"/>
            <a:ext cx="2921564" cy="734869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th-TH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2. ชนิดของข้อมูล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endParaRPr lang="th-TH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3731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6021CF-E0F0-437A-9CB4-82DD9D8DF4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8485" y="1394141"/>
            <a:ext cx="10500359" cy="3579849"/>
          </a:xfrm>
        </p:spPr>
        <p:txBody>
          <a:bodyPr>
            <a:normAutofit/>
          </a:bodyPr>
          <a:lstStyle/>
          <a:p>
            <a:pPr lvl="1" indent="0" algn="thaiDist">
              <a:buNone/>
            </a:pP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2.3.1</a:t>
            </a:r>
            <a:r>
              <a:rPr lang="en-US" sz="3600" b="1" dirty="0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ข้อมูลที่เป็นตัวเลข (</a:t>
            </a:r>
            <a:r>
              <a:rPr lang="en-US" sz="3600" b="1" dirty="0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Numeric Data) 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หมายถึง ข้อมูลที่ใช้แทนจำนวนที่สามารถนำไป คำนวณได้ ข้อมูลแบบนี้เขียนได้หลายรูปแบบ คือ</a:t>
            </a:r>
            <a:endParaRPr lang="en-US" sz="3600" b="1" dirty="0">
              <a:effectLst/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pPr marL="0" lvl="1" indent="0" algn="thaiDist">
              <a:buNone/>
            </a:pPr>
            <a:r>
              <a:rPr lang="en-US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 1) 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เลขจำนวนเต็ม หมายถึง ตัวเลขที่ไม่มีจุดทศนิยม เช่น </a:t>
            </a:r>
            <a:r>
              <a:rPr lang="en-US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12, 9, 137, 8319, 46 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เป็นต้น</a:t>
            </a:r>
            <a:endParaRPr lang="en-US" sz="3600" b="1" dirty="0">
              <a:effectLst/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pPr marL="0" lvl="1" indent="0" algn="thaiDist">
              <a:buNone/>
            </a:pPr>
            <a:r>
              <a:rPr lang="en-US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 2)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เลขทศนิยม หมายถึง ตัวเลขที่มีจุดทศนิยม ซึ่งอาจมีค่าเป็นจำนวนเต็ม เช่น </a:t>
            </a:r>
            <a:r>
              <a:rPr lang="en-US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12 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หายเป็น จำนวนที่มีเศษทศนิยมก็ได้ เช่น </a:t>
            </a:r>
            <a:r>
              <a:rPr lang="en-US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12.763 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เป็นต้น</a:t>
            </a:r>
            <a:endParaRPr lang="en-US" sz="3600" b="1" dirty="0">
              <a:effectLst/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5" name="ชื่อเรื่อง 1">
            <a:extLst>
              <a:ext uri="{FF2B5EF4-FFF2-40B4-BE49-F238E27FC236}">
                <a16:creationId xmlns:a16="http://schemas.microsoft.com/office/drawing/2014/main" id="{290C0A32-C2C3-4A20-A16A-E252041C7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8484" y="456070"/>
            <a:ext cx="2921564" cy="734869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th-TH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2. ชนิดของข้อมูล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endParaRPr lang="th-TH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72187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9BC7CC-0D8B-4F3B-83DB-024944FDD0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8484" y="1382852"/>
            <a:ext cx="10027920" cy="4600260"/>
          </a:xfrm>
        </p:spPr>
        <p:txBody>
          <a:bodyPr>
            <a:normAutofit/>
          </a:bodyPr>
          <a:lstStyle/>
          <a:p>
            <a:r>
              <a:rPr lang="th-TH" sz="3200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เลขทศนิยมแบบนี้สามารถเขียนได้ </a:t>
            </a:r>
            <a:r>
              <a:rPr lang="en-US" sz="3200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2 </a:t>
            </a:r>
            <a:r>
              <a:rPr lang="th-TH" sz="3200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รูปแบบ คือ</a:t>
            </a:r>
            <a:endParaRPr lang="en-US" sz="3200" dirty="0">
              <a:effectLst/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r>
              <a:rPr lang="en-US" sz="3200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	(1) </a:t>
            </a:r>
            <a:r>
              <a:rPr lang="th-TH" sz="3200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แบบที่ใช้กันทั่วไป เช่น </a:t>
            </a:r>
            <a:r>
              <a:rPr lang="en-US" sz="3200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12. 1, 2,60, 17.63, 1 1 2 32,7, 17 34 </a:t>
            </a:r>
            <a:r>
              <a:rPr lang="th-TH" sz="3200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เป็นต้น </a:t>
            </a:r>
            <a:endParaRPr lang="en-US" sz="3200" dirty="0">
              <a:effectLst/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r>
              <a:rPr lang="th-TH" sz="3200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	(</a:t>
            </a:r>
            <a:r>
              <a:rPr lang="en-US" sz="3200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2) </a:t>
            </a:r>
            <a:r>
              <a:rPr lang="th-TH" sz="3200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แบบที่ใช้</a:t>
            </a:r>
            <a:r>
              <a:rPr lang="th-TH" sz="3200" dirty="0" err="1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สัญก</a:t>
            </a:r>
            <a:r>
              <a:rPr lang="th-TH" sz="3200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รณ์ทางวิทยาศาสตร์ เป็น</a:t>
            </a:r>
            <a:endParaRPr lang="en-US" sz="3200" dirty="0">
              <a:effectLst/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r>
              <a:rPr lang="en-US" sz="3200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		123 x 10" </a:t>
            </a:r>
            <a:r>
              <a:rPr lang="th-TH" sz="3200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หมายถึง </a:t>
            </a:r>
            <a:r>
              <a:rPr lang="en-US" sz="3200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12 30000,0</a:t>
            </a:r>
          </a:p>
          <a:p>
            <a:r>
              <a:rPr lang="en-US" sz="3200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		13.76 x 10 ) </a:t>
            </a:r>
            <a:r>
              <a:rPr lang="th-TH" sz="3200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หมายถึง </a:t>
            </a:r>
            <a:r>
              <a:rPr lang="en-US" sz="3200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0.01376 </a:t>
            </a:r>
          </a:p>
          <a:p>
            <a:r>
              <a:rPr lang="en-US" sz="3200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		-1764.0 x 10" </a:t>
            </a:r>
            <a:r>
              <a:rPr lang="th-TH" sz="3200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หมายถึง -</a:t>
            </a:r>
            <a:r>
              <a:rPr lang="en-US" sz="3200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176100.00</a:t>
            </a:r>
          </a:p>
          <a:p>
            <a:r>
              <a:rPr lang="en-US" sz="3200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		-1764x10 </a:t>
            </a:r>
            <a:r>
              <a:rPr lang="th-TH" sz="3200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หมายถึง -</a:t>
            </a:r>
            <a:r>
              <a:rPr lang="en-US" sz="3200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17.64 </a:t>
            </a:r>
          </a:p>
          <a:p>
            <a:endParaRPr lang="en-US" dirty="0"/>
          </a:p>
        </p:txBody>
      </p:sp>
      <p:sp>
        <p:nvSpPr>
          <p:cNvPr id="5" name="ชื่อเรื่อง 1">
            <a:extLst>
              <a:ext uri="{FF2B5EF4-FFF2-40B4-BE49-F238E27FC236}">
                <a16:creationId xmlns:a16="http://schemas.microsoft.com/office/drawing/2014/main" id="{0C502171-8800-47B5-8C93-F208C235A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8484" y="456070"/>
            <a:ext cx="2921564" cy="734869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th-TH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2. ชนิดของข้อมูล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endParaRPr lang="th-TH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8216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64969E-DFCE-46C2-85A7-8533D4230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6968" y="1405429"/>
            <a:ext cx="10575431" cy="3579849"/>
          </a:xfrm>
        </p:spPr>
        <p:txBody>
          <a:bodyPr/>
          <a:lstStyle/>
          <a:p>
            <a:pPr marL="0" lvl="1" indent="0" algn="thaiDist">
              <a:buNone/>
            </a:pP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2.3.2</a:t>
            </a:r>
            <a:r>
              <a:rPr lang="en-US" sz="3600" b="1" dirty="0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ข้อมูลที่เป็นตัวอักขระ (</a:t>
            </a:r>
            <a:r>
              <a:rPr lang="en-US" sz="3600" b="1" dirty="0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Character Data) 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หมายถึง ข้อมูลที่ไม่สามารถนำไปคำนวณ ได้ แต่อาจนำไปเรียงลำดับได้ เช่น การเรียงลำดับตัวอักษร ข้อมูลอาจเป็นตัวหนังสือ ตัวเลข หรือเครื่องหมายใด ๆ เช่น </a:t>
            </a:r>
            <a:r>
              <a:rPr lang="en-US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COMPUTER, ON-LINE, 1711101, 476 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เป็นต้น</a:t>
            </a:r>
            <a:endParaRPr lang="en-US" sz="3600" b="1" dirty="0">
              <a:effectLst/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5" name="ชื่อเรื่อง 1">
            <a:extLst>
              <a:ext uri="{FF2B5EF4-FFF2-40B4-BE49-F238E27FC236}">
                <a16:creationId xmlns:a16="http://schemas.microsoft.com/office/drawing/2014/main" id="{0E8F0B18-EFBE-4B6F-AA1A-808F24AA6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8484" y="456070"/>
            <a:ext cx="2921564" cy="734869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th-TH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2. ชนิดของข้อมูล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endParaRPr lang="th-TH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0968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6A78A-C5C9-4C4D-B0DB-0A7E359B36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7635" y="1348984"/>
            <a:ext cx="10270631" cy="3579849"/>
          </a:xfrm>
        </p:spPr>
        <p:txBody>
          <a:bodyPr/>
          <a:lstStyle/>
          <a:p>
            <a:pPr lvl="1" indent="0" algn="thaiDist">
              <a:buNone/>
            </a:pPr>
            <a:r>
              <a:rPr lang="th-TH" sz="3600" b="1" dirty="0">
                <a:solidFill>
                  <a:srgbClr val="0070C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ประเภทของข้อมูล</a:t>
            </a:r>
            <a:r>
              <a:rPr lang="th-TH" sz="3600" dirty="0">
                <a:solidFill>
                  <a:srgbClr val="0070C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</a:t>
            </a:r>
            <a:endParaRPr lang="en-US" sz="3600" dirty="0">
              <a:effectLst/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pPr lvl="1" indent="0" algn="thaiDist">
              <a:buNone/>
            </a:pP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ถ้าจำแนกข้อมูลออกเป็นประเภท จะแบ่งออกเป็น </a:t>
            </a:r>
            <a:r>
              <a:rPr lang="en-US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2 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ประเภท คือ</a:t>
            </a:r>
            <a:endParaRPr lang="en-US" sz="3600" b="1" dirty="0">
              <a:effectLst/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pPr lvl="1" indent="0" algn="thaiDist">
              <a:buNone/>
            </a:pPr>
            <a:r>
              <a:rPr lang="en-US" sz="3600" b="1" dirty="0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1) </a:t>
            </a:r>
            <a:r>
              <a:rPr lang="th-TH" sz="3600" b="1" dirty="0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ข้อมูลปฐมภูมิ (</a:t>
            </a:r>
            <a:r>
              <a:rPr lang="en-US" sz="3600" b="1" dirty="0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Primary Data) 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หมายถึง ข้อมูลที่ได้จากการรวบรวมหรือบันทึกจากแหล่ง ข้อมูลโดยตรง ซึ่งอาจจะได้จากการสอบถาม การสัมภาษณ์ การสำรวจ และการจดบันทึก ตลอดจนการ จัดหามาด้วยเครื่องจักรอัตโนมัติ เช่น เครื่องอ่านรหัสแท่ง เครื่องอ่านแถบแม่เหล็ก เป็นต้น</a:t>
            </a:r>
            <a:endParaRPr lang="en-US" sz="3600" b="1" dirty="0">
              <a:effectLst/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5" name="ชื่อเรื่อง 1">
            <a:extLst>
              <a:ext uri="{FF2B5EF4-FFF2-40B4-BE49-F238E27FC236}">
                <a16:creationId xmlns:a16="http://schemas.microsoft.com/office/drawing/2014/main" id="{EBD65076-1F6C-4662-BBC9-FC891A35D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8484" y="456070"/>
            <a:ext cx="2921564" cy="734869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th-TH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2. ชนิดของข้อมูล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endParaRPr lang="th-TH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450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6405" y="365759"/>
            <a:ext cx="6288795" cy="734869"/>
          </a:xfrm>
          <a:solidFill>
            <a:srgbClr val="00B0F0"/>
          </a:solidFill>
        </p:spPr>
        <p:txBody>
          <a:bodyPr>
            <a:noAutofit/>
          </a:bodyPr>
          <a:lstStyle/>
          <a:p>
            <a:pPr algn="r"/>
            <a:r>
              <a:rPr lang="th-TH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หน่วยที่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2 </a:t>
            </a:r>
            <a:r>
              <a:rPr lang="th-TH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ขั้นตอนการพัฒนาระบบฐานข้อมูล 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2040" y="1337696"/>
            <a:ext cx="10027920" cy="3579849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1.</a:t>
            </a:r>
            <a:r>
              <a:rPr lang="th-TH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  <a:t>  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ประโยชน์ของระบบสารสนเทศ </a:t>
            </a:r>
            <a:endParaRPr lang="th-TH" sz="36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2. ชนิดของข้อมูล</a:t>
            </a:r>
            <a: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endParaRPr lang="th-TH" sz="36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3</a:t>
            </a:r>
            <a: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.</a:t>
            </a: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องค์ประกอบของฐานข้อมูลเชิงสัมพันธ์</a:t>
            </a:r>
            <a:endParaRPr lang="en-US" sz="36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4</a:t>
            </a:r>
            <a: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.</a:t>
            </a: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กระบวนการจัดการข้อมูล</a:t>
            </a:r>
            <a:endParaRPr lang="en-US" sz="36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5</a:t>
            </a:r>
            <a: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.</a:t>
            </a: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ขั้นตอนการพัฒนาระบบฐานข้อมูล</a:t>
            </a:r>
            <a:endParaRPr lang="en-US" sz="36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endParaRPr lang="th-TH" sz="36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2282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7AC895-7A7B-4B42-993C-38AC81F55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388533"/>
            <a:ext cx="10394809" cy="3291945"/>
          </a:xfrm>
        </p:spPr>
        <p:txBody>
          <a:bodyPr/>
          <a:lstStyle/>
          <a:p>
            <a:pPr marL="0" lvl="1" indent="0" algn="thaiDist">
              <a:buNone/>
            </a:pPr>
            <a:r>
              <a:rPr lang="en-US" sz="3600" b="1" dirty="0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2)</a:t>
            </a:r>
            <a:r>
              <a:rPr lang="th-TH" sz="3600" b="1" dirty="0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ข้อมูลทุติยภูมิ (</a:t>
            </a:r>
            <a:r>
              <a:rPr lang="en-US" sz="3600" b="1" dirty="0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Secondary Data) 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หมายถึง ข้อมูลที่มีผู้อื่นรวบรวมไว้ให้แล้ว บางครั้งอาจ มีการประมวลผลเพื่อเป็นสารสนเทศ เช่น สถิติจำนวนประชากรแต่ละจังหวัด สถิติการนำสินค้าเข้าและ การส่งสินค้าออก เป็นต้น</a:t>
            </a:r>
            <a:endParaRPr lang="en-US" sz="3600" b="1" dirty="0">
              <a:effectLst/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5" name="ชื่อเรื่อง 1">
            <a:extLst>
              <a:ext uri="{FF2B5EF4-FFF2-40B4-BE49-F238E27FC236}">
                <a16:creationId xmlns:a16="http://schemas.microsoft.com/office/drawing/2014/main" id="{55E2DF27-994F-4640-9AB9-2D0B35164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8484" y="456070"/>
            <a:ext cx="2921564" cy="734869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th-TH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2. ชนิดของข้อมูล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endParaRPr lang="th-TH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6729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729B54-5416-4B67-998D-CD9C8FE00D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343378"/>
            <a:ext cx="10767342" cy="3635022"/>
          </a:xfrm>
        </p:spPr>
        <p:txBody>
          <a:bodyPr>
            <a:normAutofit fontScale="92500" lnSpcReduction="20000"/>
          </a:bodyPr>
          <a:lstStyle/>
          <a:p>
            <a:pPr marL="0" lvl="1" indent="0" algn="thaiDist">
              <a:buNone/>
            </a:pPr>
            <a:r>
              <a:rPr lang="th-TH" sz="3600" b="1" dirty="0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ระบบฐานข้อมูลเชิงสัมพันธ์ (</a:t>
            </a:r>
            <a:r>
              <a:rPr lang="en-US" sz="3600" b="1" dirty="0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Relational</a:t>
            </a:r>
            <a:r>
              <a:rPr lang="th-TH" sz="3600" b="1" dirty="0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Database)</a:t>
            </a:r>
            <a:r>
              <a:rPr lang="th-TH" sz="3600" b="1" dirty="0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เป็นฐานข้อมูลที่ใช้โมเดลเชิงสัมพันธ์ (</a:t>
            </a:r>
            <a:r>
              <a:rPr lang="en-US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Relational Database Model) 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ซึ่งผู้คิดค้นโมเดลเชิงสัมพันธ์นี้ คือ </a:t>
            </a:r>
            <a:r>
              <a:rPr lang="en-US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Dr. Edgar F. Codd 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โดยใช้หลัก พื้นฐานทางคณิตศาสตร์ เนื่องด้วยแนวคิดของแบบจำลองแบบนี้มีลักษณะที่ใช้กันทั่วไปกล่าวคือ มีการเก็บ เป็นตารางทำให้ง่ายต่อการเข้าใจและการประยุกต์ใช้งาน ด้วยเหตุนี้ระบบฐานข้อมูลจึงได้รับความนิยมมาก ที่สุด ในแง่ของ </a:t>
            </a:r>
            <a:r>
              <a:rPr lang="en-US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Entity 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แบบจำลองแบบนี้ คือ แฟ้มข้อมูลในรูปตาราง และ </a:t>
            </a:r>
            <a:r>
              <a:rPr lang="en-US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Attribute 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ก็เปรียบเหมือนเขต ข้อมูล ส่วนความสัมพันธ์ คือ ความสัมพันธ์ระหว่าง </a:t>
            </a:r>
            <a:r>
              <a:rPr lang="en-US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Entity</a:t>
            </a:r>
            <a:endParaRPr lang="th-TH" sz="3600" b="1" dirty="0">
              <a:effectLst/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pPr marL="0" lvl="1" indent="0" algn="thaiDist">
              <a:buNone/>
            </a:pPr>
            <a:r>
              <a:rPr lang="th-TH" sz="3600" b="1" dirty="0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ฐานข้อมูลเชิงสัมพันธ์ 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คือ การเก็บข้อมูลในรูปของตาราง (</a:t>
            </a:r>
            <a:r>
              <a:rPr lang="en-US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Table) 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หลายตาราที่มีความสมพันคอ ในแต่ละตารางแบ่งออกเป็นแถว (</a:t>
            </a:r>
            <a:r>
              <a:rPr lang="en-US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Row) 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และในแต่ละแถวจะแบ่งเป็นคอลัมน์ (</a:t>
            </a:r>
            <a:r>
              <a:rPr lang="en-US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Colum)</a:t>
            </a:r>
          </a:p>
          <a:p>
            <a:pPr lvl="1" algn="thaiDist"/>
            <a:endParaRPr lang="en-US" sz="3600" b="1" dirty="0">
              <a:effectLst/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443E90B-94E3-4325-A8FA-4C8D86B631D3}"/>
              </a:ext>
            </a:extLst>
          </p:cNvPr>
          <p:cNvSpPr/>
          <p:nvPr/>
        </p:nvSpPr>
        <p:spPr>
          <a:xfrm>
            <a:off x="1097280" y="361949"/>
            <a:ext cx="5946987" cy="738679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3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.</a:t>
            </a:r>
            <a:r>
              <a:rPr lang="th-TH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องค์ประกอบของฐานข้อมูลเชิงสัมพันธ์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8105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FB013-6137-4975-A128-DA94CFB8CA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374227"/>
            <a:ext cx="10835076" cy="4109546"/>
          </a:xfrm>
        </p:spPr>
        <p:txBody>
          <a:bodyPr>
            <a:normAutofit/>
          </a:bodyPr>
          <a:lstStyle/>
          <a:p>
            <a:pPr lvl="1" indent="0" algn="thaiDist">
              <a:buNone/>
            </a:pPr>
            <a:r>
              <a:rPr lang="th-TH" sz="3600" b="1" dirty="0">
                <a:solidFill>
                  <a:srgbClr val="0070C0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3.1</a:t>
            </a:r>
            <a:r>
              <a:rPr lang="en-US" sz="3600" b="1" dirty="0">
                <a:solidFill>
                  <a:srgbClr val="0070C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rgbClr val="0070C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รี</a:t>
            </a:r>
            <a:r>
              <a:rPr lang="th-TH" sz="3600" b="1" dirty="0" err="1">
                <a:solidFill>
                  <a:srgbClr val="0070C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เล</a:t>
            </a:r>
            <a:r>
              <a:rPr lang="th-TH" sz="3600" b="1" dirty="0">
                <a:solidFill>
                  <a:srgbClr val="0070C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ชัน (</a:t>
            </a:r>
            <a:r>
              <a:rPr lang="en-US" sz="3600" b="1" dirty="0">
                <a:solidFill>
                  <a:srgbClr val="0070C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Relation) 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เรียกอีกอย่างหนึ่งว่าตาราง (</a:t>
            </a:r>
            <a:r>
              <a:rPr lang="en-US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Table) 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หมายถึง หน่วยที่ใช้ในการเก็บ</a:t>
            </a:r>
            <a:endParaRPr lang="en-US" sz="3600" b="1" dirty="0">
              <a:effectLst/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pPr marL="0" lvl="1" indent="0" algn="thaiDist">
              <a:buNone/>
            </a:pPr>
            <a:r>
              <a:rPr lang="th-TH" sz="3600" b="1" dirty="0"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      </a:t>
            </a: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3</a:t>
            </a:r>
            <a:r>
              <a:rPr lang="en-US" sz="3600" b="1" dirty="0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.1</a:t>
            </a:r>
            <a:r>
              <a:rPr lang="th-TH" sz="3600" b="1" dirty="0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.1 องค์ประกอบ 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มีดังนี้ ข้อมูลในรูปของตารางซึ่งประกอบด้วยแถวและคอลัมน์ มีคุณสมบัติและประเภทของความสัมพันธ์ ดังนี้</a:t>
            </a:r>
            <a:endParaRPr lang="en-US" sz="3600" b="1" dirty="0">
              <a:effectLst/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pPr lvl="1" indent="0" algn="thaiDist">
              <a:buNone/>
            </a:pPr>
            <a:r>
              <a:rPr lang="en-US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   (1) 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ข้อมูลในแต่ละแถวจะไม่ซ้ำกัน ข้อมูลที่จัดเก็บอยู่ในแต่ละแถวจะไม่มีข้อมูลที่ซ้ำกัน</a:t>
            </a:r>
            <a:endParaRPr lang="en-US" sz="3600" b="1" dirty="0">
              <a:effectLst/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pPr lvl="1" indent="0" algn="thaiDist">
              <a:buNone/>
            </a:pPr>
            <a:r>
              <a:rPr lang="en-US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       1)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คุณสมบัติ มีดังนี้ โดยระบบการจัดการฐานข้อมูลจะมีกลไกป้องกันไม่ให้มีความซ้ำซ้อนกันเกิดขึ้น เช่น รหัสพนักงาน เป็นต้น</a:t>
            </a:r>
            <a:endParaRPr lang="en-US" sz="3600" b="1" dirty="0">
              <a:effectLst/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endParaRPr lang="en-US" sz="1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C3FE9D-5D7D-4865-AC06-1D2CDDB2E5F7}"/>
              </a:ext>
            </a:extLst>
          </p:cNvPr>
          <p:cNvSpPr/>
          <p:nvPr/>
        </p:nvSpPr>
        <p:spPr>
          <a:xfrm>
            <a:off x="1097280" y="361949"/>
            <a:ext cx="5946987" cy="738679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3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.</a:t>
            </a:r>
            <a:r>
              <a:rPr lang="th-TH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องค์ประกอบของฐานข้อมูลเชิงสัมพันธ์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3234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25C1D-9541-4D75-B02F-1121F4EE4C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9234" y="1529607"/>
            <a:ext cx="10846366" cy="3579849"/>
          </a:xfrm>
        </p:spPr>
        <p:txBody>
          <a:bodyPr/>
          <a:lstStyle/>
          <a:p>
            <a:pPr lvl="1" indent="0" algn="thaiDist">
              <a:buNone/>
            </a:pPr>
            <a:r>
              <a:rPr lang="en-US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(2)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ไม่มีการกำหนดลำดับที่ให้กับแถวแต่ละแถว การจัดเก็บข้อมูลจะถูกจัดเรียงตามลำดับ ลงบนสื่อเก็บข้อมูล ในการเรียกใช้สามารถเรียกใช้ข้อมูลใด ๆ ก่อนหลังได้ตามความต้องการ</a:t>
            </a:r>
            <a:endParaRPr lang="en-US" sz="3600" b="1" dirty="0">
              <a:effectLst/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pPr lvl="1" indent="0" algn="thaiDist">
              <a:buNone/>
            </a:pPr>
            <a:r>
              <a:rPr lang="en-US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(3)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ไม่มีการกำหนดลำดับให้กับ</a:t>
            </a:r>
            <a:r>
              <a:rPr lang="th-TH" sz="3600" b="1" dirty="0" err="1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ฟิ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ลด์ การอ้างถึง</a:t>
            </a:r>
            <a:r>
              <a:rPr lang="th-TH" sz="3600" b="1" dirty="0" err="1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ฟิ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ลด์ใด ๆ จะใช้ชื่อของ</a:t>
            </a:r>
            <a:r>
              <a:rPr lang="th-TH" sz="3600" b="1" dirty="0" err="1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ฟิ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ลด์ในการอ้างถึง ไม่ได้ใช้ลำดับที่</a:t>
            </a:r>
            <a:r>
              <a:rPr lang="th-TH" sz="3600" b="1" dirty="0" err="1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ฟิ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ลด์นั้นปรากฏอยู่ในความสัมพันธ์</a:t>
            </a:r>
            <a:endParaRPr lang="en-US" sz="3600" b="1" dirty="0">
              <a:effectLst/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F697901-843F-4EB8-A914-1912C0D27619}"/>
              </a:ext>
            </a:extLst>
          </p:cNvPr>
          <p:cNvSpPr/>
          <p:nvPr/>
        </p:nvSpPr>
        <p:spPr>
          <a:xfrm>
            <a:off x="1176302" y="463549"/>
            <a:ext cx="5946987" cy="738679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3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.</a:t>
            </a:r>
            <a:r>
              <a:rPr lang="th-TH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องค์ประกอบของฐานข้อมูลเชิงสัมพันธ์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3440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A16438-F3D8-4EFB-965C-922F97306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292539"/>
            <a:ext cx="10801209" cy="3579849"/>
          </a:xfrm>
        </p:spPr>
        <p:txBody>
          <a:bodyPr>
            <a:normAutofit/>
          </a:bodyPr>
          <a:lstStyle/>
          <a:p>
            <a:pPr marL="0" lvl="1" indent="0" algn="thaiDist">
              <a:buNone/>
              <a:tabLst>
                <a:tab pos="541338" algn="l"/>
              </a:tabLst>
            </a:pPr>
            <a:r>
              <a:rPr lang="en-US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(4)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ค่าของข้อมูลในแต่ละ</a:t>
            </a:r>
            <a:r>
              <a:rPr lang="th-TH" sz="3600" b="1" dirty="0" err="1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ฟิ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ลด</a:t>
            </a:r>
            <a:r>
              <a:rPr lang="th-TH" sz="3600" b="1" dirty="0" err="1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์ข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องระเบียนจะบรรจุข้อมูลได้เพียงค่าเดียว ข้อมูลในแต่ละ </a:t>
            </a:r>
            <a:r>
              <a:rPr lang="th-TH" sz="3600" b="1" dirty="0" err="1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ฟิ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ลด์จะต้องบรรจุข้อมูลเพียงค่าเดียว ไม่ใช่กลุ่มของข้อมูลซึ่งเรียกว่า </a:t>
            </a:r>
            <a:r>
              <a:rPr lang="en-US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Repeating Group 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ในการแก้ไขจะต้อง แยกข้อมูลที่เป็น </a:t>
            </a:r>
            <a:r>
              <a:rPr lang="en-US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Repeating Group 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ออกโดยการสร้างระเบียนใหม่</a:t>
            </a:r>
            <a:endParaRPr lang="en-US" sz="3600" b="1" dirty="0">
              <a:effectLst/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pPr marL="0" lvl="1" indent="0" algn="thaiDist">
              <a:buNone/>
            </a:pPr>
            <a:r>
              <a:rPr lang="en-US" sz="3600" b="1" dirty="0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(5) </a:t>
            </a:r>
            <a:r>
              <a:rPr lang="th-TH" sz="3600" b="1" dirty="0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ค่าของข้อมูลในแต่ละ</a:t>
            </a:r>
            <a:r>
              <a:rPr lang="th-TH" sz="3600" b="1" dirty="0" err="1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ฟิ</a:t>
            </a:r>
            <a:r>
              <a:rPr lang="th-TH" sz="3600" b="1" dirty="0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ลด์จะต้องเก็บข้อมูลประเภทเดียวกัน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1B4C7F-178C-4372-83F9-017F54827FF1}"/>
              </a:ext>
            </a:extLst>
          </p:cNvPr>
          <p:cNvSpPr/>
          <p:nvPr/>
        </p:nvSpPr>
        <p:spPr>
          <a:xfrm>
            <a:off x="1097280" y="361949"/>
            <a:ext cx="5946987" cy="738679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3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.</a:t>
            </a:r>
            <a:r>
              <a:rPr lang="th-TH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องค์ประกอบของฐานข้อมูลเชิงสัมพันธ์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9544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7857BD-5AAC-4FAE-B2CA-1ABFE777C0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100629"/>
            <a:ext cx="10507698" cy="4052396"/>
          </a:xfrm>
        </p:spPr>
        <p:txBody>
          <a:bodyPr>
            <a:normAutofit/>
          </a:bodyPr>
          <a:lstStyle/>
          <a:p>
            <a:pPr marL="0" lvl="1" indent="0" algn="thaiDist">
              <a:buNone/>
            </a:pP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(</a:t>
            </a:r>
            <a:r>
              <a:rPr lang="en-US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6) 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ชื่อของแต่ละ</a:t>
            </a:r>
            <a:r>
              <a:rPr lang="th-TH" sz="3600" b="1" dirty="0" err="1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ฟิ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ลด์จะต้องไม่ซ้ำกัน </a:t>
            </a:r>
            <a:r>
              <a:rPr lang="en-US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2) 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ประเภทของความสัมพันธ์ มีดังนี้</a:t>
            </a:r>
          </a:p>
          <a:p>
            <a:pPr lvl="1" indent="0" algn="thaiDist">
              <a:buNone/>
            </a:pPr>
            <a:r>
              <a:rPr lang="en-US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  1) 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ความสัมพันธ์หลัก (</a:t>
            </a:r>
            <a:r>
              <a:rPr lang="en-US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Base Relation) 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ความสัมพันธ์ที่ถูกกำหนดขึ้นเพื่อเก็บข้อมูลไว้ ในฐานข้อมูลและนำข้อมูลนั้นไปใช้งานต่อ ซึ่งจะเป็นตารางที่มีการจัดเก็บข้อมูลจริงไว้ในฐานข้อมูล</a:t>
            </a:r>
            <a:endParaRPr lang="en-US" sz="3600" b="1" dirty="0">
              <a:effectLst/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pPr lvl="1" indent="0" algn="thaiDist">
              <a:buNone/>
            </a:pPr>
            <a:r>
              <a:rPr lang="en-US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  2) 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วิว (</a:t>
            </a:r>
            <a:r>
              <a:rPr lang="en-US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View) 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ความสัมพันธ์ที่ถูกสร้างขึ้นตามความต้องการของผู้ใช้แต่ละคน เพราะผู้ใช้ แต่ละคนอาจจะมีความต้องการใช้ข้อมูลในลักษณะที่แตกต่างกัน ความสัมพันธ์นี้จะไม่มีการเก็บข้อมูลจริง ๆ ในระบบแต่จะเป็นตารางสมมติ</a:t>
            </a:r>
            <a:endParaRPr lang="en-US" sz="3600" b="1" dirty="0">
              <a:effectLst/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pPr lvl="1" algn="thaiDist"/>
            <a:endParaRPr lang="en-US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458A734-EAD0-440E-9B28-31A3C19EAD1D}"/>
              </a:ext>
            </a:extLst>
          </p:cNvPr>
          <p:cNvSpPr/>
          <p:nvPr/>
        </p:nvSpPr>
        <p:spPr>
          <a:xfrm>
            <a:off x="1097280" y="361949"/>
            <a:ext cx="5946987" cy="738679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3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.</a:t>
            </a:r>
            <a:r>
              <a:rPr lang="th-TH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องค์ประกอบของฐานข้อมูลเชิงสัมพันธ์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1991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C4AA0F-47FF-406A-8377-2447D991BF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202228"/>
            <a:ext cx="10703560" cy="3966671"/>
          </a:xfrm>
        </p:spPr>
        <p:txBody>
          <a:bodyPr>
            <a:normAutofit lnSpcReduction="10000"/>
          </a:bodyPr>
          <a:lstStyle/>
          <a:p>
            <a:pPr lvl="1" indent="0">
              <a:buNone/>
            </a:pP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    3</a:t>
            </a:r>
            <a:r>
              <a:rPr lang="en-US" sz="3600" b="1" dirty="0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.</a:t>
            </a: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1.2</a:t>
            </a:r>
            <a:r>
              <a:rPr lang="en-US" sz="3600" b="1" dirty="0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ระเบียน (</a:t>
            </a:r>
            <a:r>
              <a:rPr lang="en-US" sz="3600" b="1" dirty="0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Record) 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หมายถึง ค่าของข้อมูลที่อยู่ในแต่ละแถวหรือทูเพ</a:t>
            </a:r>
            <a:r>
              <a:rPr lang="th-TH" sz="3600" b="1" dirty="0" err="1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ิล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(</a:t>
            </a:r>
            <a:r>
              <a:rPr lang="en-US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Tuple) 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แต่ละ ค่าเปรียบได้เหมือนกับข้อมูล </a:t>
            </a:r>
            <a:r>
              <a:rPr lang="en-US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1 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รายการ</a:t>
            </a:r>
            <a:endParaRPr lang="en-US" sz="3600" b="1" dirty="0">
              <a:effectLst/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pPr lvl="1" indent="0">
              <a:buNone/>
            </a:pP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    3.1.3</a:t>
            </a:r>
            <a:r>
              <a:rPr lang="en-US" sz="3600" b="1" dirty="0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</a:t>
            </a:r>
            <a:r>
              <a:rPr lang="th-TH" sz="3600" b="1" dirty="0" err="1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ฟิ</a:t>
            </a:r>
            <a:r>
              <a:rPr lang="th-TH" sz="3600" b="1" dirty="0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ลด์ (</a:t>
            </a:r>
            <a:r>
              <a:rPr lang="en-US" sz="3600" b="1" dirty="0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Field) 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หมายถึง ค่าในแนวคอลัมน์ซึ่งเป็นรายละเอียดหรือคุณสมบัติของข้อมูล แต่ละคุณสมบัติจะมีชื่อเรียกและค่าของ</a:t>
            </a:r>
            <a:r>
              <a:rPr lang="th-TH" sz="3600" b="1" dirty="0" err="1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ฟิ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ลด์ที่แตกต่างกัน</a:t>
            </a:r>
            <a:endParaRPr lang="en-US" sz="3600" b="1" dirty="0">
              <a:effectLst/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pPr lvl="1" indent="0">
              <a:buNone/>
            </a:pPr>
            <a:r>
              <a:rPr lang="th-TH" sz="3600" b="1" dirty="0">
                <a:solidFill>
                  <a:srgbClr val="0070C0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3</a:t>
            </a:r>
            <a:r>
              <a:rPr lang="en-US" sz="3600" b="1" dirty="0">
                <a:solidFill>
                  <a:srgbClr val="0070C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.2 </a:t>
            </a:r>
            <a:r>
              <a:rPr lang="th-TH" sz="3600" b="1" dirty="0">
                <a:solidFill>
                  <a:srgbClr val="0070C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คีย์ (</a:t>
            </a:r>
            <a:r>
              <a:rPr lang="en-US" sz="3600" b="1" dirty="0">
                <a:solidFill>
                  <a:srgbClr val="0070C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Key)</a:t>
            </a:r>
            <a:r>
              <a:rPr lang="en-US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คุณสมบัติหนึ่งที่สำคัญของความสัมพันธ์ก็คือความเป็นเอกลักษณ์ (</a:t>
            </a:r>
            <a:r>
              <a:rPr lang="en-US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Uniqueness Property) 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สิ่งที่ใช้กำหนดความเป็นเอกลักษณ์ของแถวในความสัมพันธ์เรียกว่า คีย์ (</a:t>
            </a:r>
            <a:r>
              <a:rPr lang="en-US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Key)</a:t>
            </a:r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5082B6-1A6C-469A-9678-1806222BF07B}"/>
              </a:ext>
            </a:extLst>
          </p:cNvPr>
          <p:cNvSpPr/>
          <p:nvPr/>
        </p:nvSpPr>
        <p:spPr>
          <a:xfrm>
            <a:off x="1097280" y="361949"/>
            <a:ext cx="5946987" cy="738679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3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.</a:t>
            </a:r>
            <a:r>
              <a:rPr lang="th-TH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องค์ประกอบของฐานข้อมูลเชิงสัมพันธ์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525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BACCB-B4E0-4F4D-99C0-FD590DC41C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390" y="1111918"/>
            <a:ext cx="10428677" cy="4023821"/>
          </a:xfrm>
        </p:spPr>
        <p:txBody>
          <a:bodyPr>
            <a:normAutofit/>
          </a:bodyPr>
          <a:lstStyle/>
          <a:p>
            <a:pPr lvl="1" indent="0" algn="thaiDist">
              <a:buNone/>
            </a:pPr>
            <a:r>
              <a:rPr lang="th-TH" sz="3600" b="1" dirty="0">
                <a:solidFill>
                  <a:srgbClr val="0070C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คีย์ 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หมายถึง </a:t>
            </a:r>
            <a:r>
              <a:rPr lang="th-TH" sz="3600" b="1" dirty="0" err="1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ฟิ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ลด์ที่มีลักษณะเฉพาะตัวเพื่อใช้ในการแสดงหรือบ่งบอกถึงค่าของ</a:t>
            </a:r>
            <a:r>
              <a:rPr lang="th-TH" sz="3600" b="1" dirty="0" err="1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ฟิ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ลด์อื่น ๆ ในทู</a:t>
            </a:r>
            <a:r>
              <a:rPr lang="th-TH" sz="3600" b="1" dirty="0" err="1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เคิล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ใด ๆ เพื่อทำให้ข้อมูลในแต่ละหูเพ</a:t>
            </a:r>
            <a:r>
              <a:rPr lang="th-TH" sz="3600" b="1" dirty="0" err="1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ิล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มีค่าไม่ซ้ำกันและสามารถใช้ในการอ้างถึงค่าในความสัมพันธ์</a:t>
            </a:r>
            <a:r>
              <a:rPr lang="th-TH" sz="3600" b="1" dirty="0" err="1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อื่นๆ</a:t>
            </a:r>
            <a:endParaRPr lang="en-US" sz="3600" b="1" dirty="0">
              <a:solidFill>
                <a:srgbClr val="FF0000"/>
              </a:solidFill>
              <a:effectLst/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pPr lvl="1" indent="0" algn="thaiDist">
              <a:buNone/>
            </a:pPr>
            <a:r>
              <a:rPr lang="th-TH" sz="3600" b="1" dirty="0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    3.2.1</a:t>
            </a:r>
            <a:r>
              <a:rPr lang="en-US" sz="3600" b="1" dirty="0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คีย์หลัก (</a:t>
            </a:r>
            <a:r>
              <a:rPr lang="en-US" sz="3600" b="1" dirty="0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Primary Key) </a:t>
            </a:r>
            <a:r>
              <a:rPr lang="th-TH" sz="3600" b="1" dirty="0" err="1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ฟิ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ลด์ที่มีคุณสมบัติของข้อมูลที่เป็นค่าที่ไม่ซ้ำกันทำให้สามารถ ระบุได้ว่าข้อมูลนั้นเป็นข้อมูลของทูเพ</a:t>
            </a:r>
            <a:r>
              <a:rPr lang="th-TH" sz="3600" b="1" dirty="0" err="1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ิล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ใด </a:t>
            </a:r>
            <a:r>
              <a:rPr lang="th-TH" sz="3600" b="1" dirty="0" err="1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ฟิ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ลด์ที่มีคุณสมบัติเป็นคีย์หลักอาจประกอบด้วยหลาย</a:t>
            </a:r>
            <a:r>
              <a:rPr lang="th-TH" sz="3600" b="1" dirty="0" err="1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ฟิ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ลด์รวมกัน เรียกว่า คีย์ผสม (</a:t>
            </a:r>
            <a:r>
              <a:rPr lang="en-US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Composite Key) 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เนื่องจากเมื่อนำ</a:t>
            </a:r>
            <a:r>
              <a:rPr lang="th-TH" sz="3600" b="1" dirty="0" err="1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ฟิ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ลด์แต่ละตัวมาประกอบกันจะได้ค่าที่เป็นเอกลักษณ์ และไม่ซ้ำซ้อนกัน</a:t>
            </a:r>
            <a:endParaRPr lang="en-US" sz="3600" b="1" dirty="0">
              <a:effectLst/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0730ECC-24F7-4A40-88B0-6B7C27625237}"/>
              </a:ext>
            </a:extLst>
          </p:cNvPr>
          <p:cNvSpPr/>
          <p:nvPr/>
        </p:nvSpPr>
        <p:spPr>
          <a:xfrm>
            <a:off x="1097280" y="361949"/>
            <a:ext cx="5946987" cy="738679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3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.</a:t>
            </a:r>
            <a:r>
              <a:rPr lang="th-TH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องค์ประกอบของฐานข้อมูลเชิงสัมพันธ์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2483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037F09-E8C7-45F8-9A8E-1D4CA077DB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292540"/>
            <a:ext cx="10027920" cy="3579849"/>
          </a:xfrm>
        </p:spPr>
        <p:txBody>
          <a:bodyPr>
            <a:normAutofit fontScale="92500"/>
          </a:bodyPr>
          <a:lstStyle/>
          <a:p>
            <a:pPr lvl="1" indent="0" algn="thaiDist">
              <a:buNone/>
            </a:pP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     3</a:t>
            </a:r>
            <a:r>
              <a:rPr lang="en-US" sz="3600" b="1" dirty="0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.2.2 </a:t>
            </a:r>
            <a:r>
              <a:rPr lang="th-TH" sz="3600" b="1" dirty="0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คีย์นอก (</a:t>
            </a:r>
            <a:r>
              <a:rPr lang="en-US" sz="3600" b="1" dirty="0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Foreign Key) </a:t>
            </a:r>
            <a:r>
              <a:rPr lang="th-TH" sz="3600" b="1" dirty="0" err="1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ฟิ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ลด์ในความสัมพันธ์หนึ่งซึ่งใช้ในการอ้างถึงคีย์หลักในอีกความ สัมพันธ์หนึ่ง คีย์นอกจะใช้ในการเชื่อมโยงข้อมูลระหว่างความสัมพันธ์เข้าด้วยกัน คีย์นอกสามารถเป็นคีย์ หลักได้</a:t>
            </a:r>
            <a:endParaRPr lang="en-US" sz="3600" b="1" dirty="0">
              <a:effectLst/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pPr marL="0" lvl="1" indent="0" algn="thaiDist">
              <a:buNone/>
            </a:pP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       จุดมุ่งหมายของระบบฐานข้อมูลเชิงสัมพันธ์เพื่อไม่ให้ฐานข้อมูลมีข้อมูลที่ซ้ำซ้อนกัน ทำให้ข้อมูล ถูกจัดเก็บอยู่ในความสัมพันธ์ต่าง ๆ ที่มีโครงสร้างในระดับย่อยที่สุด โดยกำหนดความสัมพันธ์ระหว่างความ สัมพันธ์ต่าง ๆ เพื่อสามารถอ้างถึงข้อมูลในความสัมพันธ์อื่นได้</a:t>
            </a:r>
            <a:endParaRPr lang="en-US" sz="3600" b="1" dirty="0">
              <a:effectLst/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A97EF3-8B10-4DE7-BA3B-53CD6A14B88F}"/>
              </a:ext>
            </a:extLst>
          </p:cNvPr>
          <p:cNvSpPr/>
          <p:nvPr/>
        </p:nvSpPr>
        <p:spPr>
          <a:xfrm>
            <a:off x="1097280" y="361949"/>
            <a:ext cx="5946987" cy="738679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3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.</a:t>
            </a:r>
            <a:r>
              <a:rPr lang="th-TH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องค์ประกอบของฐานข้อมูลเชิงสัมพันธ์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4765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C2F66-738D-4C9D-8DA9-39D9E04120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6480" y="1303829"/>
            <a:ext cx="10027920" cy="3579849"/>
          </a:xfrm>
        </p:spPr>
        <p:txBody>
          <a:bodyPr/>
          <a:lstStyle/>
          <a:p>
            <a:pPr marL="0" lvl="1" indent="0" algn="thaiDist">
              <a:buNone/>
            </a:pPr>
            <a:r>
              <a:rPr lang="th-TH" sz="3600" b="1" dirty="0">
                <a:solidFill>
                  <a:srgbClr val="0070C0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3</a:t>
            </a:r>
            <a:r>
              <a:rPr lang="en-US" sz="3600" b="1" dirty="0">
                <a:solidFill>
                  <a:srgbClr val="0070C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.3 </a:t>
            </a:r>
            <a:r>
              <a:rPr lang="th-TH" sz="3600" b="1" dirty="0">
                <a:solidFill>
                  <a:srgbClr val="0070C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ค่าว่าง (</a:t>
            </a:r>
            <a:r>
              <a:rPr lang="en-US" sz="3600" b="1" dirty="0">
                <a:solidFill>
                  <a:srgbClr val="0070C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Null)</a:t>
            </a:r>
            <a:r>
              <a:rPr lang="en-US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ข้อมูลที่จัดเก็บอยู่ในฐานข้อมูลในบางครั้งข้อมูลที่ถูกจัดเก็บอาจจะไม่ครบถ้วน ซึ่งอาจเกิดจากการกรอกข้อมูลไม่ครบหรือจัดเก็บข้อมูลไม่ดีพอ แต่เนื่องจากทุก</a:t>
            </a:r>
            <a:r>
              <a:rPr lang="th-TH" sz="3600" b="1" dirty="0" err="1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ฟี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ลด์ในฐานข้อมูลจะต้องมี ค่าจึงได้มีการกำหนดค่าสำหรับข้อมูลที่ไม่สามารถระบุค่าได้เรียกว่า </a:t>
            </a:r>
            <a:r>
              <a:rPr lang="en-US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Null</a:t>
            </a:r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DB047-F441-4D3B-BFC1-FBD82FBA9B87}"/>
              </a:ext>
            </a:extLst>
          </p:cNvPr>
          <p:cNvSpPr/>
          <p:nvPr/>
        </p:nvSpPr>
        <p:spPr>
          <a:xfrm>
            <a:off x="1097280" y="361949"/>
            <a:ext cx="5946987" cy="738679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3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.</a:t>
            </a:r>
            <a:r>
              <a:rPr lang="th-TH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องค์ประกอบของฐานข้อมูลเชิงสัมพันธ์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727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294F1-56B4-42DF-B6DE-93A015D6ED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371564"/>
            <a:ext cx="10157741" cy="3539103"/>
          </a:xfrm>
        </p:spPr>
        <p:txBody>
          <a:bodyPr>
            <a:normAutofit/>
          </a:bodyPr>
          <a:lstStyle/>
          <a:p>
            <a:pPr marL="0" lvl="1" indent="0" algn="thaiDist">
              <a:buNone/>
            </a:pP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ระบบสารสนเทศมีประโยชน์แบ่งเป็นประสิทธิภาพและประสิทธิผล ดังนี้ </a:t>
            </a:r>
            <a:endParaRPr lang="en-US" sz="3600" b="1" dirty="0">
              <a:effectLst/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pPr lvl="1" indent="0" algn="thaiDist">
              <a:buNone/>
            </a:pPr>
            <a:r>
              <a:rPr lang="en-US" sz="3600" b="1" dirty="0">
                <a:solidFill>
                  <a:srgbClr val="0070C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1) </a:t>
            </a:r>
            <a:r>
              <a:rPr lang="th-TH" sz="3600" b="1" dirty="0">
                <a:solidFill>
                  <a:srgbClr val="0070C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ประสิทธิภาพ</a:t>
            </a:r>
            <a:r>
              <a:rPr lang="en-US" sz="3600" b="1" dirty="0">
                <a:solidFill>
                  <a:srgbClr val="0070C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(Efficiency )</a:t>
            </a:r>
            <a:endParaRPr lang="en-US" sz="3600" b="1" dirty="0">
              <a:effectLst/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pPr lvl="1" indent="0" algn="thaiDist">
              <a:buNone/>
            </a:pPr>
            <a:r>
              <a:rPr lang="en-US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  </a:t>
            </a:r>
            <a:r>
              <a:rPr lang="en-US" sz="3600" b="1" dirty="0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(1)</a:t>
            </a:r>
            <a:r>
              <a:rPr lang="th-TH" sz="3600" b="1" dirty="0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ทำให้การปฏิบัติงานมีความรวดเร็วมากขึ้น 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โดยใช้กระบวนการประมวลผลข้อมูล ซึ่งจะ ทำให้สามารถเก็บรวบรวม ประมวลผลและปรับปรุงข้อมูลให้ทันสมัยได้อย่างรวดเร็ว ระบบสารสนเทศช่วย ในการจัดเก็บข้อมูลที่มีขนาดใหญ่หรือมีปริมาณมาก และช่วยทำให้การเข้าถึงข้อมูล (</a:t>
            </a:r>
            <a:r>
              <a:rPr lang="en-US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Access) 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เหล่านั้นมี ความรวดเร็วด้วย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F43D788-2155-44F5-AAA4-1E05AECE3A2C}"/>
              </a:ext>
            </a:extLst>
          </p:cNvPr>
          <p:cNvSpPr/>
          <p:nvPr/>
        </p:nvSpPr>
        <p:spPr>
          <a:xfrm>
            <a:off x="1097280" y="563734"/>
            <a:ext cx="4998720" cy="536895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1.</a:t>
            </a:r>
            <a:r>
              <a:rPr lang="th-TH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</a:t>
            </a:r>
            <a:r>
              <a:rPr lang="th-TH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ประโยชน์ของระบบสารสนเทศ </a:t>
            </a:r>
            <a:endParaRPr lang="th-TH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4065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3DBC74B2-AA10-4ED2-8DF5-0F1E0A3D84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4859465"/>
              </p:ext>
            </p:extLst>
          </p:nvPr>
        </p:nvGraphicFramePr>
        <p:xfrm>
          <a:off x="2585155" y="2215474"/>
          <a:ext cx="7303914" cy="18536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7319">
                  <a:extLst>
                    <a:ext uri="{9D8B030D-6E8A-4147-A177-3AD203B41FA5}">
                      <a16:colId xmlns:a16="http://schemas.microsoft.com/office/drawing/2014/main" val="1083366349"/>
                    </a:ext>
                  </a:extLst>
                </a:gridCol>
                <a:gridCol w="1217319">
                  <a:extLst>
                    <a:ext uri="{9D8B030D-6E8A-4147-A177-3AD203B41FA5}">
                      <a16:colId xmlns:a16="http://schemas.microsoft.com/office/drawing/2014/main" val="2356147150"/>
                    </a:ext>
                  </a:extLst>
                </a:gridCol>
                <a:gridCol w="1217319">
                  <a:extLst>
                    <a:ext uri="{9D8B030D-6E8A-4147-A177-3AD203B41FA5}">
                      <a16:colId xmlns:a16="http://schemas.microsoft.com/office/drawing/2014/main" val="498986113"/>
                    </a:ext>
                  </a:extLst>
                </a:gridCol>
                <a:gridCol w="874888">
                  <a:extLst>
                    <a:ext uri="{9D8B030D-6E8A-4147-A177-3AD203B41FA5}">
                      <a16:colId xmlns:a16="http://schemas.microsoft.com/office/drawing/2014/main" val="90867007"/>
                    </a:ext>
                  </a:extLst>
                </a:gridCol>
                <a:gridCol w="1559750">
                  <a:extLst>
                    <a:ext uri="{9D8B030D-6E8A-4147-A177-3AD203B41FA5}">
                      <a16:colId xmlns:a16="http://schemas.microsoft.com/office/drawing/2014/main" val="74871499"/>
                    </a:ext>
                  </a:extLst>
                </a:gridCol>
                <a:gridCol w="1217319">
                  <a:extLst>
                    <a:ext uri="{9D8B030D-6E8A-4147-A177-3AD203B41FA5}">
                      <a16:colId xmlns:a16="http://schemas.microsoft.com/office/drawing/2014/main" val="2635977233"/>
                    </a:ext>
                  </a:extLst>
                </a:gridCol>
              </a:tblGrid>
              <a:tr h="47394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3200" b="1" i="0">
                          <a:solidFill>
                            <a:schemeClr val="tx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รหัส</a:t>
                      </a:r>
                      <a:endParaRPr lang="en-US" sz="3200" b="1" i="0">
                        <a:solidFill>
                          <a:schemeClr val="tx1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3200" b="1" i="0">
                          <a:solidFill>
                            <a:schemeClr val="tx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ชื่อ</a:t>
                      </a:r>
                      <a:endParaRPr lang="en-US" sz="3200" b="1" i="0">
                        <a:solidFill>
                          <a:schemeClr val="tx1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 b="1" i="0">
                          <a:solidFill>
                            <a:schemeClr val="tx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 </a:t>
                      </a:r>
                      <a:r>
                        <a:rPr lang="th-TH" sz="3200" b="1" i="0">
                          <a:solidFill>
                            <a:schemeClr val="tx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นามสกุล</a:t>
                      </a:r>
                      <a:endParaRPr lang="en-US" sz="3200" b="1" i="0">
                        <a:solidFill>
                          <a:schemeClr val="tx1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3200" b="1" i="0">
                          <a:solidFill>
                            <a:schemeClr val="tx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เพศ</a:t>
                      </a:r>
                      <a:endParaRPr lang="en-US" sz="3200" b="1" i="0">
                        <a:solidFill>
                          <a:schemeClr val="tx1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3200" b="1" i="0">
                          <a:solidFill>
                            <a:schemeClr val="tx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จํานวนบุตร</a:t>
                      </a:r>
                      <a:endParaRPr lang="en-US" sz="3200" b="1" i="0">
                        <a:solidFill>
                          <a:schemeClr val="tx1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3200" b="1" i="0" dirty="0">
                          <a:solidFill>
                            <a:schemeClr val="tx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วันเกิด</a:t>
                      </a:r>
                      <a:endParaRPr lang="en-US" sz="3200" b="1" i="0" dirty="0">
                        <a:solidFill>
                          <a:schemeClr val="tx1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8098745"/>
                  </a:ext>
                </a:extLst>
              </a:tr>
              <a:tr h="84419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0001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b="1" dirty="0"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สมพร</a:t>
                      </a:r>
                      <a:endParaRPr lang="en-US" sz="2400" b="1" dirty="0"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b="1" dirty="0"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สุขดี</a:t>
                      </a:r>
                      <a:endParaRPr lang="en-US" sz="2400" b="1" dirty="0"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M</a:t>
                      </a:r>
                      <a:endParaRPr lang="en-US" sz="2400" b="1" dirty="0"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3</a:t>
                      </a:r>
                      <a:endParaRPr lang="en-US" sz="2400" b="1" dirty="0"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1/8/2507</a:t>
                      </a:r>
                      <a:endParaRPr lang="en-US" sz="2400" b="1" dirty="0"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3973631"/>
                  </a:ext>
                </a:extLst>
              </a:tr>
              <a:tr h="47394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0002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b="1"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วราวุฒิ</a:t>
                      </a:r>
                      <a:endParaRPr lang="en-US" sz="2400" b="1"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 </a:t>
                      </a:r>
                      <a:r>
                        <a:rPr lang="th-TH" sz="2400" b="1"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เจริญพร</a:t>
                      </a:r>
                      <a:endParaRPr lang="en-US" sz="2400" b="1"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M</a:t>
                      </a:r>
                      <a:endParaRPr lang="en-US" sz="2400" b="1"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 Null</a:t>
                      </a:r>
                      <a:endParaRPr lang="en-US" sz="2400" b="1" dirty="0"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11/5/2515</a:t>
                      </a:r>
                      <a:endParaRPr lang="en-US" sz="2400" b="1" dirty="0"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4939896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EF171A06-6E3A-4525-803E-ED222276C3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3045" y="1307535"/>
            <a:ext cx="1962396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en-US" sz="36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ตารางพนักงาน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A6B2043-7047-4C2B-84B7-558B65117F04}"/>
              </a:ext>
            </a:extLst>
          </p:cNvPr>
          <p:cNvSpPr/>
          <p:nvPr/>
        </p:nvSpPr>
        <p:spPr>
          <a:xfrm>
            <a:off x="1097280" y="361949"/>
            <a:ext cx="5946987" cy="738679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3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.</a:t>
            </a:r>
            <a:r>
              <a:rPr lang="th-TH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องค์ประกอบของฐานข้อมูลเชิงสัมพันธ์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4485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25373-02AE-4063-BFD5-BBB5BD9260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100629"/>
            <a:ext cx="10304498" cy="2328371"/>
          </a:xfrm>
        </p:spPr>
        <p:txBody>
          <a:bodyPr/>
          <a:lstStyle/>
          <a:p>
            <a:pPr marL="0" lvl="1" indent="0" algn="thaiDist">
              <a:buNone/>
            </a:pPr>
            <a:r>
              <a:rPr lang="th-TH" sz="3600" b="1" dirty="0">
                <a:solidFill>
                  <a:srgbClr val="0070C0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3</a:t>
            </a:r>
            <a:r>
              <a:rPr lang="en-US" sz="3600" b="1" dirty="0">
                <a:solidFill>
                  <a:srgbClr val="0070C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.4 </a:t>
            </a:r>
            <a:r>
              <a:rPr lang="th-TH" sz="3600" b="1" dirty="0">
                <a:solidFill>
                  <a:srgbClr val="0070C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กฎที่เกี่ยวข้อง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มีดังนี้</a:t>
            </a:r>
            <a:endParaRPr lang="th-TH" sz="3600" b="1" dirty="0"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pPr marL="0" lvl="1" indent="0" algn="thaiDist">
              <a:buNone/>
            </a:pP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    3</a:t>
            </a:r>
            <a:r>
              <a:rPr lang="en-US" sz="3600" b="1" dirty="0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.4.1 </a:t>
            </a:r>
            <a:r>
              <a:rPr lang="th-TH" sz="3600" b="1" dirty="0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กฎความบูรณภาพ / คงสภาพของเอนทิตี (</a:t>
            </a:r>
            <a:r>
              <a:rPr lang="en-US" sz="3600" b="1" dirty="0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The Entity Integrity Rule) </a:t>
            </a:r>
            <a:r>
              <a:rPr lang="th-TH" sz="3600" b="1" dirty="0" err="1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ฟิ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ลด์ที่เป็น คีย์หลักข้อมูลใน</a:t>
            </a:r>
            <a:r>
              <a:rPr lang="th-TH" sz="3600" b="1" dirty="0" err="1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ฟิ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ลด์จะต้องเป็นค่าที่เป็นเอกลักษณ์ไม่มีค่าซ้ำและจะต้องไม่เป็นค่าว่าง </a:t>
            </a:r>
            <a:endParaRPr lang="en-US" sz="3600" b="1" dirty="0">
              <a:effectLst/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endParaRPr lang="en-US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ACA01A5-1917-47A6-A45D-26B89FB9A9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390726"/>
              </p:ext>
            </p:extLst>
          </p:nvPr>
        </p:nvGraphicFramePr>
        <p:xfrm>
          <a:off x="2305664" y="3689596"/>
          <a:ext cx="6969456" cy="23431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1576">
                  <a:extLst>
                    <a:ext uri="{9D8B030D-6E8A-4147-A177-3AD203B41FA5}">
                      <a16:colId xmlns:a16="http://schemas.microsoft.com/office/drawing/2014/main" val="1716791803"/>
                    </a:ext>
                  </a:extLst>
                </a:gridCol>
                <a:gridCol w="1161576">
                  <a:extLst>
                    <a:ext uri="{9D8B030D-6E8A-4147-A177-3AD203B41FA5}">
                      <a16:colId xmlns:a16="http://schemas.microsoft.com/office/drawing/2014/main" val="1437378662"/>
                    </a:ext>
                  </a:extLst>
                </a:gridCol>
                <a:gridCol w="1161576">
                  <a:extLst>
                    <a:ext uri="{9D8B030D-6E8A-4147-A177-3AD203B41FA5}">
                      <a16:colId xmlns:a16="http://schemas.microsoft.com/office/drawing/2014/main" val="611091157"/>
                    </a:ext>
                  </a:extLst>
                </a:gridCol>
                <a:gridCol w="1161576">
                  <a:extLst>
                    <a:ext uri="{9D8B030D-6E8A-4147-A177-3AD203B41FA5}">
                      <a16:colId xmlns:a16="http://schemas.microsoft.com/office/drawing/2014/main" val="1299512333"/>
                    </a:ext>
                  </a:extLst>
                </a:gridCol>
                <a:gridCol w="1161576">
                  <a:extLst>
                    <a:ext uri="{9D8B030D-6E8A-4147-A177-3AD203B41FA5}">
                      <a16:colId xmlns:a16="http://schemas.microsoft.com/office/drawing/2014/main" val="3460922940"/>
                    </a:ext>
                  </a:extLst>
                </a:gridCol>
                <a:gridCol w="1161576">
                  <a:extLst>
                    <a:ext uri="{9D8B030D-6E8A-4147-A177-3AD203B41FA5}">
                      <a16:colId xmlns:a16="http://schemas.microsoft.com/office/drawing/2014/main" val="1486801884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800" b="1">
                          <a:solidFill>
                            <a:schemeClr val="bg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รหัส</a:t>
                      </a:r>
                      <a:endParaRPr lang="en-US" sz="2800" b="1">
                        <a:solidFill>
                          <a:schemeClr val="bg1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800" b="1">
                          <a:solidFill>
                            <a:schemeClr val="bg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ชื่อ</a:t>
                      </a:r>
                      <a:endParaRPr lang="en-US" sz="2800" b="1">
                        <a:solidFill>
                          <a:schemeClr val="bg1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chemeClr val="bg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 </a:t>
                      </a:r>
                      <a:r>
                        <a:rPr lang="th-TH" sz="2800" b="1">
                          <a:solidFill>
                            <a:schemeClr val="bg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นามสกุล</a:t>
                      </a:r>
                      <a:endParaRPr lang="en-US" sz="2800" b="1">
                        <a:solidFill>
                          <a:schemeClr val="bg1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800" b="1">
                          <a:solidFill>
                            <a:schemeClr val="bg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เพศ</a:t>
                      </a:r>
                      <a:endParaRPr lang="en-US" sz="2800" b="1">
                        <a:solidFill>
                          <a:schemeClr val="bg1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800" b="1">
                          <a:solidFill>
                            <a:schemeClr val="bg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เงินเดือน</a:t>
                      </a:r>
                      <a:endParaRPr lang="en-US" sz="2800" b="1">
                        <a:solidFill>
                          <a:schemeClr val="bg1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 </a:t>
                      </a:r>
                      <a:r>
                        <a:rPr lang="th-TH" sz="2800" b="1" dirty="0">
                          <a:solidFill>
                            <a:schemeClr val="bg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รหัสแผน</a:t>
                      </a: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75189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chemeClr val="tx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00001</a:t>
                      </a:r>
                      <a:endParaRPr lang="en-US" sz="2800" b="1">
                        <a:solidFill>
                          <a:schemeClr val="tx1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800" b="1" dirty="0">
                          <a:solidFill>
                            <a:schemeClr val="tx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สมพร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800" b="1">
                          <a:solidFill>
                            <a:schemeClr val="tx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สุขดี</a:t>
                      </a:r>
                      <a:endParaRPr lang="en-US" sz="2800" b="1">
                        <a:solidFill>
                          <a:schemeClr val="tx1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chemeClr val="tx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M</a:t>
                      </a:r>
                      <a:endParaRPr lang="en-US" sz="2800" b="1">
                        <a:solidFill>
                          <a:schemeClr val="tx1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chemeClr val="tx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1000</a:t>
                      </a:r>
                      <a:endParaRPr lang="en-US" sz="2800" b="1">
                        <a:solidFill>
                          <a:schemeClr val="tx1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chemeClr val="tx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01</a:t>
                      </a:r>
                      <a:endParaRPr lang="en-US" sz="2800" b="1">
                        <a:solidFill>
                          <a:schemeClr val="tx1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22411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chemeClr val="tx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Null</a:t>
                      </a:r>
                      <a:endParaRPr lang="en-US" sz="2800" b="1">
                        <a:solidFill>
                          <a:schemeClr val="tx1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800" b="1">
                          <a:solidFill>
                            <a:schemeClr val="tx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วราวุฒิ</a:t>
                      </a:r>
                      <a:endParaRPr lang="en-US" sz="2800" b="1">
                        <a:solidFill>
                          <a:schemeClr val="tx1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chemeClr val="tx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 </a:t>
                      </a:r>
                      <a:r>
                        <a:rPr lang="th-TH" sz="2800" b="1">
                          <a:solidFill>
                            <a:schemeClr val="tx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เจริญพร</a:t>
                      </a:r>
                      <a:endParaRPr lang="en-US" sz="2800" b="1">
                        <a:solidFill>
                          <a:schemeClr val="tx1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chemeClr val="tx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M</a:t>
                      </a:r>
                      <a:endParaRPr lang="en-US" sz="2800" b="1">
                        <a:solidFill>
                          <a:schemeClr val="tx1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chemeClr val="tx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8000</a:t>
                      </a:r>
                      <a:endParaRPr lang="en-US" sz="2800" b="1">
                        <a:solidFill>
                          <a:schemeClr val="tx1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chemeClr val="tx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02</a:t>
                      </a:r>
                      <a:endParaRPr lang="en-US" sz="2800" b="1">
                        <a:solidFill>
                          <a:schemeClr val="tx1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0786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chemeClr val="tx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Null</a:t>
                      </a:r>
                      <a:endParaRPr lang="en-US" sz="2800" b="1">
                        <a:solidFill>
                          <a:schemeClr val="tx1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800" b="1">
                          <a:solidFill>
                            <a:schemeClr val="tx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วันชัย</a:t>
                      </a:r>
                      <a:endParaRPr lang="en-US" sz="2800" b="1">
                        <a:solidFill>
                          <a:schemeClr val="tx1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800" b="1">
                          <a:solidFill>
                            <a:schemeClr val="tx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พลเยี่ยม</a:t>
                      </a:r>
                      <a:endParaRPr lang="en-US" sz="2800" b="1">
                        <a:solidFill>
                          <a:schemeClr val="tx1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chemeClr val="tx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M</a:t>
                      </a:r>
                      <a:endParaRPr lang="en-US" sz="2800" b="1">
                        <a:solidFill>
                          <a:schemeClr val="tx1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chemeClr val="tx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12000</a:t>
                      </a:r>
                      <a:endParaRPr lang="en-US" sz="2800" b="1">
                        <a:solidFill>
                          <a:schemeClr val="tx1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chemeClr val="tx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02</a:t>
                      </a:r>
                      <a:endParaRPr lang="en-US" sz="2800" b="1">
                        <a:solidFill>
                          <a:schemeClr val="tx1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815714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chemeClr val="tx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0004</a:t>
                      </a:r>
                      <a:endParaRPr lang="en-US" sz="2800" b="1">
                        <a:solidFill>
                          <a:schemeClr val="tx1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800" b="1">
                          <a:solidFill>
                            <a:schemeClr val="tx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น้ำฝน</a:t>
                      </a:r>
                      <a:endParaRPr lang="en-US" sz="2800" b="1">
                        <a:solidFill>
                          <a:schemeClr val="tx1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800" b="1">
                          <a:solidFill>
                            <a:schemeClr val="tx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สีทอง</a:t>
                      </a:r>
                      <a:endParaRPr lang="en-US" sz="2800" b="1">
                        <a:solidFill>
                          <a:schemeClr val="tx1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chemeClr val="tx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F</a:t>
                      </a:r>
                      <a:endParaRPr lang="en-US" sz="2800" b="1">
                        <a:solidFill>
                          <a:schemeClr val="tx1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chemeClr val="tx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9500</a:t>
                      </a:r>
                      <a:endParaRPr lang="en-US" sz="2800" b="1">
                        <a:solidFill>
                          <a:schemeClr val="tx1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Null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2940860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ABF7946A-5431-444D-A075-3CAEF0D042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4267" y="3012643"/>
            <a:ext cx="2209022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en-US" sz="36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ตารางพนักงาน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8B706B8-12A9-4AE9-9195-A41F14535D6F}"/>
              </a:ext>
            </a:extLst>
          </p:cNvPr>
          <p:cNvSpPr/>
          <p:nvPr/>
        </p:nvSpPr>
        <p:spPr>
          <a:xfrm>
            <a:off x="1097280" y="361949"/>
            <a:ext cx="5946987" cy="738679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3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.</a:t>
            </a:r>
            <a:r>
              <a:rPr lang="th-TH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องค์ประกอบของฐานข้อมูลเชิงสัมพันธ์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84762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670308-03C6-4444-B9DD-6966ECF9F6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3423" y="1275644"/>
            <a:ext cx="11051822" cy="3404834"/>
          </a:xfrm>
        </p:spPr>
        <p:txBody>
          <a:bodyPr>
            <a:normAutofit/>
          </a:bodyPr>
          <a:lstStyle/>
          <a:p>
            <a:pPr lvl="1" indent="0" algn="thaiDist">
              <a:buNone/>
            </a:pPr>
            <a:r>
              <a:rPr lang="th-TH" sz="3400" b="1" dirty="0">
                <a:solidFill>
                  <a:srgbClr val="FF0000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     3</a:t>
            </a:r>
            <a:r>
              <a:rPr lang="en-US" sz="3400" b="1" dirty="0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.4.2 </a:t>
            </a:r>
            <a:r>
              <a:rPr lang="th-TH" sz="3400" b="1" dirty="0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กฎความบูรณภาพ / คงสภาพของการอ้างอิง (</a:t>
            </a:r>
            <a:r>
              <a:rPr lang="en-US" sz="3400" b="1" dirty="0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The Referential Integrity Rule)</a:t>
            </a:r>
            <a:r>
              <a:rPr lang="en-US" sz="34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</a:t>
            </a:r>
            <a:r>
              <a:rPr lang="th-TH" sz="34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ความสัมพันธ์ใดที่มีคีย์นอกข้อมูลที่เป็นคีย์นอกจะต้องเป็นข้อมูลที่มีอยู่ในคีย์หลักของอีกความสัมพันธ์หนึ่ง ไม่เช่นนั้นอาจจะเป็นค่าว่างซึ่งหมายถึงว่าไม่มีข้อมูลในส่วนนั้นตารางแผนก ตารางพนักงาน</a:t>
            </a:r>
            <a:endParaRPr lang="en-US" sz="3400" b="1" dirty="0">
              <a:effectLst/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endParaRPr lang="en-US" sz="3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D0BF720-4F6F-489A-BDAB-7F951DDD7197}"/>
              </a:ext>
            </a:extLst>
          </p:cNvPr>
          <p:cNvSpPr/>
          <p:nvPr/>
        </p:nvSpPr>
        <p:spPr>
          <a:xfrm>
            <a:off x="1097280" y="361949"/>
            <a:ext cx="5946987" cy="738679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3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.</a:t>
            </a:r>
            <a:r>
              <a:rPr lang="th-TH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องค์ประกอบของฐานข้อมูลเชิงสัมพันธ์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0644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2AD904B-3C7C-4633-ABA6-92DF659CBF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136779"/>
              </p:ext>
            </p:extLst>
          </p:nvPr>
        </p:nvGraphicFramePr>
        <p:xfrm>
          <a:off x="4423276" y="2216244"/>
          <a:ext cx="4770528" cy="16735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5088">
                  <a:extLst>
                    <a:ext uri="{9D8B030D-6E8A-4147-A177-3AD203B41FA5}">
                      <a16:colId xmlns:a16="http://schemas.microsoft.com/office/drawing/2014/main" val="417142121"/>
                    </a:ext>
                  </a:extLst>
                </a:gridCol>
                <a:gridCol w="795088">
                  <a:extLst>
                    <a:ext uri="{9D8B030D-6E8A-4147-A177-3AD203B41FA5}">
                      <a16:colId xmlns:a16="http://schemas.microsoft.com/office/drawing/2014/main" val="1696732857"/>
                    </a:ext>
                  </a:extLst>
                </a:gridCol>
                <a:gridCol w="795088">
                  <a:extLst>
                    <a:ext uri="{9D8B030D-6E8A-4147-A177-3AD203B41FA5}">
                      <a16:colId xmlns:a16="http://schemas.microsoft.com/office/drawing/2014/main" val="1538645204"/>
                    </a:ext>
                  </a:extLst>
                </a:gridCol>
                <a:gridCol w="795088">
                  <a:extLst>
                    <a:ext uri="{9D8B030D-6E8A-4147-A177-3AD203B41FA5}">
                      <a16:colId xmlns:a16="http://schemas.microsoft.com/office/drawing/2014/main" val="2517801077"/>
                    </a:ext>
                  </a:extLst>
                </a:gridCol>
                <a:gridCol w="795088">
                  <a:extLst>
                    <a:ext uri="{9D8B030D-6E8A-4147-A177-3AD203B41FA5}">
                      <a16:colId xmlns:a16="http://schemas.microsoft.com/office/drawing/2014/main" val="1289243675"/>
                    </a:ext>
                  </a:extLst>
                </a:gridCol>
                <a:gridCol w="795088">
                  <a:extLst>
                    <a:ext uri="{9D8B030D-6E8A-4147-A177-3AD203B41FA5}">
                      <a16:colId xmlns:a16="http://schemas.microsoft.com/office/drawing/2014/main" val="2490187526"/>
                    </a:ext>
                  </a:extLst>
                </a:gridCol>
              </a:tblGrid>
              <a:tr h="256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b="1" dirty="0">
                          <a:solidFill>
                            <a:schemeClr val="bg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รหัส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b="1" dirty="0">
                          <a:solidFill>
                            <a:schemeClr val="bg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ชื่อ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 </a:t>
                      </a:r>
                      <a:r>
                        <a:rPr lang="th-TH" sz="2000" b="1">
                          <a:solidFill>
                            <a:schemeClr val="bg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นามสกุล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b="1">
                          <a:solidFill>
                            <a:schemeClr val="bg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เพศ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b="1">
                          <a:solidFill>
                            <a:schemeClr val="bg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เงินเดือน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 </a:t>
                      </a:r>
                      <a:r>
                        <a:rPr lang="th-TH" sz="2000" b="1" dirty="0">
                          <a:solidFill>
                            <a:schemeClr val="bg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รหัสแผน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397703"/>
                  </a:ext>
                </a:extLst>
              </a:tr>
              <a:tr h="256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00001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b="1">
                          <a:solidFill>
                            <a:schemeClr val="tx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สมพร</a:t>
                      </a:r>
                      <a:endParaRPr lang="en-US" sz="2000" b="1">
                        <a:solidFill>
                          <a:schemeClr val="tx1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b="1">
                          <a:solidFill>
                            <a:schemeClr val="tx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สุขดี</a:t>
                      </a:r>
                      <a:endParaRPr lang="en-US" sz="2000" b="1">
                        <a:solidFill>
                          <a:schemeClr val="tx1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M</a:t>
                      </a:r>
                      <a:endParaRPr lang="en-US" sz="2000" b="1">
                        <a:solidFill>
                          <a:schemeClr val="tx1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1000</a:t>
                      </a:r>
                      <a:endParaRPr lang="en-US" sz="2000" b="1">
                        <a:solidFill>
                          <a:schemeClr val="tx1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01</a:t>
                      </a:r>
                      <a:endParaRPr lang="en-US" sz="2000" b="1">
                        <a:solidFill>
                          <a:schemeClr val="tx1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6838028"/>
                  </a:ext>
                </a:extLst>
              </a:tr>
              <a:tr h="2784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Null</a:t>
                      </a:r>
                      <a:endParaRPr lang="en-US" sz="2000" b="1">
                        <a:solidFill>
                          <a:schemeClr val="tx1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b="1">
                          <a:solidFill>
                            <a:schemeClr val="tx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สมพร</a:t>
                      </a:r>
                      <a:endParaRPr lang="en-US" sz="2000" b="1">
                        <a:solidFill>
                          <a:schemeClr val="tx1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 </a:t>
                      </a:r>
                      <a:r>
                        <a:rPr lang="th-TH" sz="2000" b="1">
                          <a:solidFill>
                            <a:schemeClr val="tx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เจริญพร</a:t>
                      </a:r>
                      <a:endParaRPr lang="en-US" sz="2000" b="1">
                        <a:solidFill>
                          <a:schemeClr val="tx1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M</a:t>
                      </a:r>
                      <a:endParaRPr lang="en-US" sz="2000" b="1">
                        <a:solidFill>
                          <a:schemeClr val="tx1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8000</a:t>
                      </a:r>
                      <a:endParaRPr lang="en-US" sz="2000" b="1">
                        <a:solidFill>
                          <a:schemeClr val="tx1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02</a:t>
                      </a:r>
                      <a:endParaRPr lang="en-US" sz="2000" b="1">
                        <a:solidFill>
                          <a:schemeClr val="tx1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861737"/>
                  </a:ext>
                </a:extLst>
              </a:tr>
              <a:tr h="2702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Null</a:t>
                      </a:r>
                      <a:endParaRPr lang="en-US" sz="2000" b="1">
                        <a:solidFill>
                          <a:schemeClr val="tx1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b="1">
                          <a:solidFill>
                            <a:schemeClr val="tx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วันชัย</a:t>
                      </a:r>
                      <a:endParaRPr lang="en-US" sz="2000" b="1">
                        <a:solidFill>
                          <a:schemeClr val="tx1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b="1">
                          <a:solidFill>
                            <a:schemeClr val="tx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พลเยี่ยม</a:t>
                      </a:r>
                      <a:endParaRPr lang="en-US" sz="2000" b="1">
                        <a:solidFill>
                          <a:schemeClr val="tx1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M</a:t>
                      </a:r>
                      <a:endParaRPr lang="en-US" sz="2000" b="1">
                        <a:solidFill>
                          <a:schemeClr val="tx1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12000</a:t>
                      </a:r>
                      <a:endParaRPr lang="en-US" sz="2000" b="1">
                        <a:solidFill>
                          <a:schemeClr val="tx1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02</a:t>
                      </a:r>
                      <a:endParaRPr lang="en-US" sz="2000" b="1">
                        <a:solidFill>
                          <a:schemeClr val="tx1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0227139"/>
                  </a:ext>
                </a:extLst>
              </a:tr>
              <a:tr h="256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0004</a:t>
                      </a:r>
                      <a:endParaRPr lang="en-US" sz="2000" b="1">
                        <a:solidFill>
                          <a:schemeClr val="tx1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b="1">
                          <a:solidFill>
                            <a:schemeClr val="tx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น้ำฝน</a:t>
                      </a:r>
                      <a:endParaRPr lang="en-US" sz="2000" b="1">
                        <a:solidFill>
                          <a:schemeClr val="tx1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b="1">
                          <a:solidFill>
                            <a:schemeClr val="tx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สีทอง</a:t>
                      </a:r>
                      <a:endParaRPr lang="en-US" sz="2000" b="1">
                        <a:solidFill>
                          <a:schemeClr val="tx1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F</a:t>
                      </a:r>
                      <a:endParaRPr lang="en-US" sz="2000" b="1">
                        <a:solidFill>
                          <a:schemeClr val="tx1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9500</a:t>
                      </a:r>
                      <a:endParaRPr lang="en-US" sz="2000" b="1">
                        <a:solidFill>
                          <a:schemeClr val="tx1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Null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7536323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3F0DFC6-8B7C-4FAB-81B5-E75053AE45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2912005"/>
              </p:ext>
            </p:extLst>
          </p:nvPr>
        </p:nvGraphicFramePr>
        <p:xfrm>
          <a:off x="2380015" y="4928931"/>
          <a:ext cx="2616242" cy="13388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1427">
                  <a:extLst>
                    <a:ext uri="{9D8B030D-6E8A-4147-A177-3AD203B41FA5}">
                      <a16:colId xmlns:a16="http://schemas.microsoft.com/office/drawing/2014/main" val="3656115825"/>
                    </a:ext>
                  </a:extLst>
                </a:gridCol>
                <a:gridCol w="1334815">
                  <a:extLst>
                    <a:ext uri="{9D8B030D-6E8A-4147-A177-3AD203B41FA5}">
                      <a16:colId xmlns:a16="http://schemas.microsoft.com/office/drawing/2014/main" val="1413456048"/>
                    </a:ext>
                  </a:extLst>
                </a:gridCol>
              </a:tblGrid>
              <a:tr h="256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b="1" dirty="0">
                          <a:solidFill>
                            <a:schemeClr val="bg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รหัสแผน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b="1" dirty="0">
                          <a:solidFill>
                            <a:schemeClr val="bg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ชื่อแผนก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270339"/>
                  </a:ext>
                </a:extLst>
              </a:tr>
              <a:tr h="256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01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b="1">
                          <a:solidFill>
                            <a:schemeClr val="tx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การเงิน</a:t>
                      </a:r>
                      <a:endParaRPr lang="en-US" sz="2000" b="1">
                        <a:solidFill>
                          <a:schemeClr val="tx1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5845401"/>
                  </a:ext>
                </a:extLst>
              </a:tr>
              <a:tr h="2784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02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b="1" dirty="0">
                          <a:solidFill>
                            <a:schemeClr val="tx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คอมพิวเตอร์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365233"/>
                  </a:ext>
                </a:extLst>
              </a:tr>
              <a:tr h="256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02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b="1" dirty="0">
                          <a:solidFill>
                            <a:schemeClr val="tx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การตลาด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9021866"/>
                  </a:ext>
                </a:extLst>
              </a:tr>
            </a:tbl>
          </a:graphicData>
        </a:graphic>
      </p:graphicFrame>
      <p:sp>
        <p:nvSpPr>
          <p:cNvPr id="7" name="Rectangle 2">
            <a:extLst>
              <a:ext uri="{FF2B5EF4-FFF2-40B4-BE49-F238E27FC236}">
                <a16:creationId xmlns:a16="http://schemas.microsoft.com/office/drawing/2014/main" id="{BF134C6E-1431-43F1-A73B-0AC07EACF0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3338" y="1519794"/>
            <a:ext cx="242199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en-US" sz="32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ตารางพนักงาน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AC4DD17C-6C24-484C-8E98-14484EAEF9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4238" y="4537258"/>
            <a:ext cx="64851174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E1DB047-F441-4D3B-BFC1-FBD82FBA9B87}"/>
              </a:ext>
            </a:extLst>
          </p:cNvPr>
          <p:cNvSpPr/>
          <p:nvPr/>
        </p:nvSpPr>
        <p:spPr>
          <a:xfrm>
            <a:off x="1188931" y="743224"/>
            <a:ext cx="5946987" cy="738679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3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.</a:t>
            </a:r>
            <a:r>
              <a:rPr lang="th-TH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องค์ประกอบของฐานข้อมูลเชิงสัมพันธ์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DB336F9-9E03-450E-B419-BF06C3A4B58C}"/>
              </a:ext>
            </a:extLst>
          </p:cNvPr>
          <p:cNvCxnSpPr/>
          <p:nvPr/>
        </p:nvCxnSpPr>
        <p:spPr>
          <a:xfrm>
            <a:off x="3127022" y="4353197"/>
            <a:ext cx="0" cy="57573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A0C0A0C-897B-4F0B-B48E-B68577C9798D}"/>
              </a:ext>
            </a:extLst>
          </p:cNvPr>
          <p:cNvCxnSpPr>
            <a:cxnSpLocks/>
          </p:cNvCxnSpPr>
          <p:nvPr/>
        </p:nvCxnSpPr>
        <p:spPr>
          <a:xfrm>
            <a:off x="8619066" y="3889789"/>
            <a:ext cx="0" cy="4534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A5493D8-A179-4CA2-8F6A-07E14BC5476D}"/>
              </a:ext>
            </a:extLst>
          </p:cNvPr>
          <p:cNvCxnSpPr>
            <a:cxnSpLocks/>
          </p:cNvCxnSpPr>
          <p:nvPr/>
        </p:nvCxnSpPr>
        <p:spPr>
          <a:xfrm flipH="1">
            <a:off x="3100140" y="4343239"/>
            <a:ext cx="551892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603443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21E9B3F-6EA8-4D5F-BAC4-EA5C768FE1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5120060"/>
              </p:ext>
            </p:extLst>
          </p:nvPr>
        </p:nvGraphicFramePr>
        <p:xfrm>
          <a:off x="2989793" y="2932235"/>
          <a:ext cx="4799538" cy="9398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9923">
                  <a:extLst>
                    <a:ext uri="{9D8B030D-6E8A-4147-A177-3AD203B41FA5}">
                      <a16:colId xmlns:a16="http://schemas.microsoft.com/office/drawing/2014/main" val="1709939650"/>
                    </a:ext>
                  </a:extLst>
                </a:gridCol>
                <a:gridCol w="799923">
                  <a:extLst>
                    <a:ext uri="{9D8B030D-6E8A-4147-A177-3AD203B41FA5}">
                      <a16:colId xmlns:a16="http://schemas.microsoft.com/office/drawing/2014/main" val="2555844978"/>
                    </a:ext>
                  </a:extLst>
                </a:gridCol>
                <a:gridCol w="799923">
                  <a:extLst>
                    <a:ext uri="{9D8B030D-6E8A-4147-A177-3AD203B41FA5}">
                      <a16:colId xmlns:a16="http://schemas.microsoft.com/office/drawing/2014/main" val="1220589747"/>
                    </a:ext>
                  </a:extLst>
                </a:gridCol>
                <a:gridCol w="799923">
                  <a:extLst>
                    <a:ext uri="{9D8B030D-6E8A-4147-A177-3AD203B41FA5}">
                      <a16:colId xmlns:a16="http://schemas.microsoft.com/office/drawing/2014/main" val="2507510319"/>
                    </a:ext>
                  </a:extLst>
                </a:gridCol>
                <a:gridCol w="799923">
                  <a:extLst>
                    <a:ext uri="{9D8B030D-6E8A-4147-A177-3AD203B41FA5}">
                      <a16:colId xmlns:a16="http://schemas.microsoft.com/office/drawing/2014/main" val="4047174734"/>
                    </a:ext>
                  </a:extLst>
                </a:gridCol>
                <a:gridCol w="799923">
                  <a:extLst>
                    <a:ext uri="{9D8B030D-6E8A-4147-A177-3AD203B41FA5}">
                      <a16:colId xmlns:a16="http://schemas.microsoft.com/office/drawing/2014/main" val="4049588258"/>
                    </a:ext>
                  </a:extLst>
                </a:gridCol>
              </a:tblGrid>
              <a:tr h="3044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800" b="1">
                          <a:solidFill>
                            <a:srgbClr val="002060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รหัส</a:t>
                      </a:r>
                      <a:endParaRPr lang="en-US" sz="1800" b="1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800" b="1" dirty="0">
                          <a:solidFill>
                            <a:srgbClr val="002060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ชื่อ</a:t>
                      </a:r>
                      <a:endParaRPr lang="en-US" sz="1800" b="1" dirty="0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solidFill>
                            <a:srgbClr val="002060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 </a:t>
                      </a:r>
                      <a:r>
                        <a:rPr lang="th-TH" sz="1800" b="1">
                          <a:solidFill>
                            <a:srgbClr val="002060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นามสกุล</a:t>
                      </a:r>
                      <a:endParaRPr lang="en-US" sz="1800" b="1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800" b="1">
                          <a:solidFill>
                            <a:srgbClr val="002060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เพศ</a:t>
                      </a:r>
                      <a:endParaRPr lang="en-US" sz="1800" b="1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800" b="1">
                          <a:solidFill>
                            <a:srgbClr val="002060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เงินเดือน</a:t>
                      </a:r>
                      <a:endParaRPr lang="en-US" sz="1800" b="1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 </a:t>
                      </a:r>
                      <a:r>
                        <a:rPr lang="th-TH" sz="1800" b="1" dirty="0">
                          <a:solidFill>
                            <a:srgbClr val="002060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รหัสแผน</a:t>
                      </a:r>
                      <a:endParaRPr lang="en-US" sz="1800" b="1" dirty="0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3125327"/>
                  </a:ext>
                </a:extLst>
              </a:tr>
              <a:tr h="3044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00001</a:t>
                      </a:r>
                      <a:endParaRPr lang="en-US" sz="1800" b="1" dirty="0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800" b="1" dirty="0">
                          <a:solidFill>
                            <a:srgbClr val="002060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สมพร</a:t>
                      </a:r>
                      <a:endParaRPr lang="en-US" sz="1800" b="1" dirty="0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800" b="1">
                          <a:solidFill>
                            <a:srgbClr val="002060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สุขดี</a:t>
                      </a:r>
                      <a:endParaRPr lang="en-US" sz="1800" b="1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M</a:t>
                      </a:r>
                      <a:endParaRPr lang="en-US" sz="1800" b="1" dirty="0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solidFill>
                            <a:srgbClr val="002060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1000</a:t>
                      </a:r>
                      <a:endParaRPr lang="en-US" sz="1800" b="1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01</a:t>
                      </a:r>
                      <a:endParaRPr lang="en-US" sz="1800" b="1" dirty="0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10274287"/>
                  </a:ext>
                </a:extLst>
              </a:tr>
              <a:tr h="3309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solidFill>
                            <a:srgbClr val="002060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Null</a:t>
                      </a:r>
                      <a:endParaRPr lang="en-US" sz="1800" b="1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800" b="1">
                          <a:solidFill>
                            <a:srgbClr val="002060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สมพร</a:t>
                      </a:r>
                      <a:endParaRPr lang="en-US" sz="1800" b="1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800" b="1" dirty="0">
                          <a:solidFill>
                            <a:srgbClr val="002060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เจริญพร</a:t>
                      </a:r>
                      <a:endParaRPr lang="en-US" sz="1800" b="1" dirty="0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M</a:t>
                      </a:r>
                      <a:endParaRPr lang="en-US" sz="1800" b="1" dirty="0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solidFill>
                            <a:srgbClr val="002060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8000</a:t>
                      </a:r>
                      <a:endParaRPr lang="en-US" sz="1800" b="1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02</a:t>
                      </a:r>
                      <a:endParaRPr lang="en-US" sz="1800" b="1" dirty="0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601424523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8A04C682-6093-4594-AE53-85FF26D20F57}"/>
              </a:ext>
            </a:extLst>
          </p:cNvPr>
          <p:cNvSpPr/>
          <p:nvPr/>
        </p:nvSpPr>
        <p:spPr>
          <a:xfrm>
            <a:off x="1173480" y="472625"/>
            <a:ext cx="4358076" cy="740930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4</a:t>
            </a:r>
            <a:r>
              <a:rPr kumimoji="0" lang="en-US" altLang="en-US" sz="4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. </a:t>
            </a:r>
            <a:r>
              <a:rPr kumimoji="0" lang="th-TH" altLang="en-US" sz="4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กระบวนการจัดการข้อมูล</a:t>
            </a:r>
            <a:endParaRPr kumimoji="0" lang="en-US" altLang="en-US" sz="4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19A22133-51EE-48B8-87F8-C11498D5AA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8227" y="1426138"/>
            <a:ext cx="892302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กระบวนการจัดการข้อมูลโดยทั่วไป มีดังตัวอย่างต่อไปนี้</a:t>
            </a:r>
            <a:endParaRPr kumimoji="0" lang="en-US" altLang="en-US" sz="3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0AF0324-846B-4C00-BD6F-756326D39ACE}"/>
              </a:ext>
            </a:extLst>
          </p:cNvPr>
          <p:cNvSpPr txBox="1"/>
          <p:nvPr/>
        </p:nvSpPr>
        <p:spPr>
          <a:xfrm>
            <a:off x="4776789" y="2285052"/>
            <a:ext cx="2448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ตารางพนักงาน</a:t>
            </a:r>
            <a:endParaRPr lang="en-US" sz="3200" b="1" dirty="0">
              <a:solidFill>
                <a:srgbClr val="00206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879A5C4-06F0-4A19-B7A5-63C10CCDA2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0715396"/>
              </p:ext>
            </p:extLst>
          </p:nvPr>
        </p:nvGraphicFramePr>
        <p:xfrm>
          <a:off x="2989793" y="3872087"/>
          <a:ext cx="4799538" cy="7468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9923">
                  <a:extLst>
                    <a:ext uri="{9D8B030D-6E8A-4147-A177-3AD203B41FA5}">
                      <a16:colId xmlns:a16="http://schemas.microsoft.com/office/drawing/2014/main" val="3121721525"/>
                    </a:ext>
                  </a:extLst>
                </a:gridCol>
                <a:gridCol w="799923">
                  <a:extLst>
                    <a:ext uri="{9D8B030D-6E8A-4147-A177-3AD203B41FA5}">
                      <a16:colId xmlns:a16="http://schemas.microsoft.com/office/drawing/2014/main" val="1120713624"/>
                    </a:ext>
                  </a:extLst>
                </a:gridCol>
                <a:gridCol w="799923">
                  <a:extLst>
                    <a:ext uri="{9D8B030D-6E8A-4147-A177-3AD203B41FA5}">
                      <a16:colId xmlns:a16="http://schemas.microsoft.com/office/drawing/2014/main" val="1582073534"/>
                    </a:ext>
                  </a:extLst>
                </a:gridCol>
                <a:gridCol w="799923">
                  <a:extLst>
                    <a:ext uri="{9D8B030D-6E8A-4147-A177-3AD203B41FA5}">
                      <a16:colId xmlns:a16="http://schemas.microsoft.com/office/drawing/2014/main" val="1690749883"/>
                    </a:ext>
                  </a:extLst>
                </a:gridCol>
                <a:gridCol w="799923">
                  <a:extLst>
                    <a:ext uri="{9D8B030D-6E8A-4147-A177-3AD203B41FA5}">
                      <a16:colId xmlns:a16="http://schemas.microsoft.com/office/drawing/2014/main" val="105076432"/>
                    </a:ext>
                  </a:extLst>
                </a:gridCol>
                <a:gridCol w="799923">
                  <a:extLst>
                    <a:ext uri="{9D8B030D-6E8A-4147-A177-3AD203B41FA5}">
                      <a16:colId xmlns:a16="http://schemas.microsoft.com/office/drawing/2014/main" val="2746395899"/>
                    </a:ext>
                  </a:extLst>
                </a:gridCol>
              </a:tblGrid>
              <a:tr h="373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i="0" dirty="0">
                          <a:solidFill>
                            <a:srgbClr val="002060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Null</a:t>
                      </a:r>
                      <a:endParaRPr lang="en-US" sz="1800" i="0" dirty="0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800" i="0" dirty="0">
                          <a:solidFill>
                            <a:srgbClr val="002060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วันชัย</a:t>
                      </a:r>
                      <a:endParaRPr lang="en-US" sz="1800" i="0" dirty="0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800" i="0" dirty="0">
                          <a:solidFill>
                            <a:srgbClr val="002060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พลเยี่ยม</a:t>
                      </a:r>
                      <a:endParaRPr lang="en-US" sz="1800" i="0" dirty="0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i="0" dirty="0">
                          <a:solidFill>
                            <a:srgbClr val="002060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M</a:t>
                      </a:r>
                      <a:endParaRPr lang="en-US" sz="1800" i="0" dirty="0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i="0" dirty="0">
                          <a:solidFill>
                            <a:srgbClr val="002060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12000</a:t>
                      </a:r>
                      <a:endParaRPr lang="en-US" sz="1800" i="0" dirty="0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i="0" dirty="0">
                          <a:solidFill>
                            <a:srgbClr val="002060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02</a:t>
                      </a:r>
                      <a:endParaRPr lang="en-US" sz="1800" i="0" dirty="0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3440462"/>
                  </a:ext>
                </a:extLst>
              </a:tr>
              <a:tr h="373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i="0" dirty="0">
                          <a:solidFill>
                            <a:srgbClr val="002060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0004</a:t>
                      </a:r>
                      <a:endParaRPr lang="en-US" sz="1800" i="0" dirty="0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800" b="1" i="0">
                          <a:solidFill>
                            <a:srgbClr val="002060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น้ำฝน</a:t>
                      </a:r>
                      <a:endParaRPr lang="en-US" sz="1800" b="1" i="0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800" b="1" i="0">
                          <a:solidFill>
                            <a:srgbClr val="002060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สีทอง</a:t>
                      </a:r>
                      <a:endParaRPr lang="en-US" sz="1800" b="1" i="0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i="0">
                          <a:solidFill>
                            <a:srgbClr val="002060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F</a:t>
                      </a:r>
                      <a:endParaRPr lang="en-US" sz="1800" b="1" i="0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i="0">
                          <a:solidFill>
                            <a:srgbClr val="002060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9500</a:t>
                      </a:r>
                      <a:endParaRPr lang="en-US" sz="1800" b="1" i="0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i="0" dirty="0">
                          <a:solidFill>
                            <a:srgbClr val="002060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Null</a:t>
                      </a:r>
                      <a:endParaRPr lang="en-US" sz="1800" b="1" i="0" dirty="0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5862212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283618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7C92E01-F152-4F02-9F50-11A1B96E16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0202860"/>
              </p:ext>
            </p:extLst>
          </p:nvPr>
        </p:nvGraphicFramePr>
        <p:xfrm>
          <a:off x="4226083" y="2451498"/>
          <a:ext cx="2953649" cy="16303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6686">
                  <a:extLst>
                    <a:ext uri="{9D8B030D-6E8A-4147-A177-3AD203B41FA5}">
                      <a16:colId xmlns:a16="http://schemas.microsoft.com/office/drawing/2014/main" val="2217995770"/>
                    </a:ext>
                  </a:extLst>
                </a:gridCol>
                <a:gridCol w="1506963">
                  <a:extLst>
                    <a:ext uri="{9D8B030D-6E8A-4147-A177-3AD203B41FA5}">
                      <a16:colId xmlns:a16="http://schemas.microsoft.com/office/drawing/2014/main" val="2938305853"/>
                    </a:ext>
                  </a:extLst>
                </a:gridCol>
              </a:tblGrid>
              <a:tr h="4016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b="1">
                          <a:solidFill>
                            <a:srgbClr val="002060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รหัสแผน</a:t>
                      </a:r>
                      <a:endParaRPr lang="en-US" sz="2000" b="1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b="1" dirty="0">
                          <a:solidFill>
                            <a:srgbClr val="002060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ชื่อแผนก</a:t>
                      </a:r>
                      <a:endParaRPr lang="en-US" sz="2000" b="1" dirty="0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2184045"/>
                  </a:ext>
                </a:extLst>
              </a:tr>
              <a:tr h="4016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01</a:t>
                      </a:r>
                      <a:endParaRPr lang="en-US" sz="2000" b="1"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b="1"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การเงิน</a:t>
                      </a:r>
                      <a:endParaRPr lang="en-US" sz="2000" b="1"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118831787"/>
                  </a:ext>
                </a:extLst>
              </a:tr>
              <a:tr h="4254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02</a:t>
                      </a:r>
                      <a:endParaRPr lang="en-US" sz="2000" b="1" dirty="0"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b="1" dirty="0"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คอมพิวเตอร์</a:t>
                      </a:r>
                      <a:endParaRPr lang="en-US" sz="2000" b="1" dirty="0"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398498022"/>
                  </a:ext>
                </a:extLst>
              </a:tr>
              <a:tr h="4016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03</a:t>
                      </a:r>
                      <a:endParaRPr lang="en-US" sz="2000" b="1" dirty="0"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b="1" dirty="0"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การตลาด</a:t>
                      </a:r>
                      <a:endParaRPr lang="en-US" sz="2000" b="1" dirty="0"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801993313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12CC4027-D104-4FE4-8739-704F0BAC02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498" y="1696295"/>
            <a:ext cx="195372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en-US" sz="32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ตารางแผนก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DFC783-899C-4A12-AE85-49E94BD8E039}"/>
              </a:ext>
            </a:extLst>
          </p:cNvPr>
          <p:cNvSpPr/>
          <p:nvPr/>
        </p:nvSpPr>
        <p:spPr>
          <a:xfrm>
            <a:off x="1173480" y="472625"/>
            <a:ext cx="4358076" cy="740930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4</a:t>
            </a:r>
            <a:r>
              <a:rPr kumimoji="0" lang="en-US" altLang="en-US" sz="4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. </a:t>
            </a:r>
            <a:r>
              <a:rPr kumimoji="0" lang="th-TH" altLang="en-US" sz="4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กระบวนการจัดการข้อมูล</a:t>
            </a:r>
            <a:endParaRPr kumimoji="0" lang="en-US" altLang="en-US" sz="4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0042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FCD2695-1324-4AD9-B266-0146788A45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1977480"/>
              </p:ext>
            </p:extLst>
          </p:nvPr>
        </p:nvGraphicFramePr>
        <p:xfrm>
          <a:off x="2536826" y="1939181"/>
          <a:ext cx="5328360" cy="21662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8060">
                  <a:extLst>
                    <a:ext uri="{9D8B030D-6E8A-4147-A177-3AD203B41FA5}">
                      <a16:colId xmlns:a16="http://schemas.microsoft.com/office/drawing/2014/main" val="1046885835"/>
                    </a:ext>
                  </a:extLst>
                </a:gridCol>
                <a:gridCol w="888060">
                  <a:extLst>
                    <a:ext uri="{9D8B030D-6E8A-4147-A177-3AD203B41FA5}">
                      <a16:colId xmlns:a16="http://schemas.microsoft.com/office/drawing/2014/main" val="45151817"/>
                    </a:ext>
                  </a:extLst>
                </a:gridCol>
                <a:gridCol w="888060">
                  <a:extLst>
                    <a:ext uri="{9D8B030D-6E8A-4147-A177-3AD203B41FA5}">
                      <a16:colId xmlns:a16="http://schemas.microsoft.com/office/drawing/2014/main" val="3727405785"/>
                    </a:ext>
                  </a:extLst>
                </a:gridCol>
                <a:gridCol w="888060">
                  <a:extLst>
                    <a:ext uri="{9D8B030D-6E8A-4147-A177-3AD203B41FA5}">
                      <a16:colId xmlns:a16="http://schemas.microsoft.com/office/drawing/2014/main" val="654815538"/>
                    </a:ext>
                  </a:extLst>
                </a:gridCol>
                <a:gridCol w="888060">
                  <a:extLst>
                    <a:ext uri="{9D8B030D-6E8A-4147-A177-3AD203B41FA5}">
                      <a16:colId xmlns:a16="http://schemas.microsoft.com/office/drawing/2014/main" val="1808088433"/>
                    </a:ext>
                  </a:extLst>
                </a:gridCol>
                <a:gridCol w="888060">
                  <a:extLst>
                    <a:ext uri="{9D8B030D-6E8A-4147-A177-3AD203B41FA5}">
                      <a16:colId xmlns:a16="http://schemas.microsoft.com/office/drawing/2014/main" val="850503019"/>
                    </a:ext>
                  </a:extLst>
                </a:gridCol>
              </a:tblGrid>
              <a:tr h="4332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b="1"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รหัส</a:t>
                      </a:r>
                      <a:endParaRPr lang="en-US" sz="2000" b="1"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b="1" dirty="0"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ชื่อ</a:t>
                      </a:r>
                      <a:endParaRPr lang="en-US" sz="2000" b="1" dirty="0"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 </a:t>
                      </a:r>
                      <a:r>
                        <a:rPr lang="th-TH" sz="2000" b="1" dirty="0"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นามสกุล</a:t>
                      </a:r>
                      <a:endParaRPr lang="en-US" sz="2000" b="1" dirty="0"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b="1" dirty="0"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เพศ</a:t>
                      </a:r>
                      <a:endParaRPr lang="en-US" sz="2000" b="1" dirty="0"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b="1" dirty="0"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เงินเดือน</a:t>
                      </a:r>
                      <a:endParaRPr lang="en-US" sz="2000" b="1" dirty="0"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 </a:t>
                      </a:r>
                      <a:r>
                        <a:rPr lang="th-TH" sz="2000" b="1" dirty="0"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รหัสแผน</a:t>
                      </a:r>
                      <a:endParaRPr lang="en-US" sz="2000" b="1" dirty="0"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574311"/>
                  </a:ext>
                </a:extLst>
              </a:tr>
              <a:tr h="4332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00001</a:t>
                      </a:r>
                      <a:endParaRPr lang="en-US" sz="2000" b="1"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b="1"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สมพร</a:t>
                      </a:r>
                      <a:endParaRPr lang="en-US" sz="2000" b="1"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b="1" dirty="0"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สุขดี</a:t>
                      </a:r>
                      <a:endParaRPr lang="en-US" sz="2000" b="1" dirty="0"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M</a:t>
                      </a:r>
                      <a:endParaRPr lang="en-US" sz="2000" b="1"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1000</a:t>
                      </a:r>
                      <a:endParaRPr lang="en-US" sz="2000" b="1"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01</a:t>
                      </a:r>
                      <a:endParaRPr lang="en-US" sz="2000" b="1"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122691528"/>
                  </a:ext>
                </a:extLst>
              </a:tr>
              <a:tr h="4332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Null</a:t>
                      </a:r>
                      <a:endParaRPr lang="en-US" sz="2000" b="1" dirty="0"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b="1"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สมพร</a:t>
                      </a:r>
                      <a:endParaRPr lang="en-US" sz="2000" b="1"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b="1" dirty="0"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เจริญพร</a:t>
                      </a:r>
                      <a:endParaRPr lang="en-US" sz="2000" b="1" dirty="0"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M</a:t>
                      </a:r>
                      <a:endParaRPr lang="en-US" sz="2000" b="1" dirty="0"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8000</a:t>
                      </a:r>
                      <a:endParaRPr lang="en-US" sz="2000" b="1"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02</a:t>
                      </a:r>
                      <a:endParaRPr lang="en-US" sz="2000" b="1" dirty="0"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206694245"/>
                  </a:ext>
                </a:extLst>
              </a:tr>
              <a:tr h="4332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Null</a:t>
                      </a:r>
                      <a:endParaRPr lang="en-US" sz="2000" b="1"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b="1"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วันชัย</a:t>
                      </a:r>
                      <a:endParaRPr lang="en-US" sz="2000" b="1"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b="1" dirty="0"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พลเยี่ยม</a:t>
                      </a:r>
                      <a:endParaRPr lang="en-US" sz="2000" b="1" dirty="0"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M</a:t>
                      </a:r>
                      <a:endParaRPr lang="en-US" sz="2000" b="1"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12000</a:t>
                      </a:r>
                      <a:endParaRPr lang="en-US" sz="2000" b="1"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02</a:t>
                      </a:r>
                      <a:endParaRPr lang="en-US" sz="2000" b="1" dirty="0"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083085766"/>
                  </a:ext>
                </a:extLst>
              </a:tr>
              <a:tr h="4332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0004</a:t>
                      </a:r>
                      <a:endParaRPr lang="en-US" sz="2000" b="1" dirty="0"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b="1"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น้ำฝน</a:t>
                      </a:r>
                      <a:endParaRPr lang="en-US" sz="2000" b="1"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b="1"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สีทอง</a:t>
                      </a:r>
                      <a:endParaRPr lang="en-US" sz="2000" b="1"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F</a:t>
                      </a:r>
                      <a:endParaRPr lang="en-US" sz="2000" b="1"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9500</a:t>
                      </a:r>
                      <a:endParaRPr lang="en-US" sz="2000" b="1"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Null</a:t>
                      </a:r>
                      <a:endParaRPr lang="en-US" sz="2000" b="1" dirty="0"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722440241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20D3D0A5-6FDE-4EF9-92DE-34F5EF253B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1320590"/>
            <a:ext cx="1030605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altLang="en-US" sz="3600" b="1" dirty="0">
                <a:solidFill>
                  <a:srgbClr val="0070C0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4</a:t>
            </a:r>
            <a:r>
              <a:rPr kumimoji="0" lang="en-US" altLang="en-US" sz="3600" b="1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.1 </a:t>
            </a:r>
            <a:r>
              <a:rPr kumimoji="0" lang="th-TH" altLang="en-US" sz="3600" b="1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การเพิ่มข้อมูล (</a:t>
            </a:r>
            <a:r>
              <a:rPr kumimoji="0" lang="en-US" altLang="en-US" sz="3600" b="1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Insert Operation) </a:t>
            </a:r>
            <a:r>
              <a:rPr kumimoji="0" lang="th-TH" altLang="en-US" sz="36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สามารถทำได้ดังนี้</a:t>
            </a:r>
            <a:endParaRPr kumimoji="0" lang="en-US" altLang="en-US" sz="3600" b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9812035-760F-40EE-A5C5-8CA505973B24}"/>
              </a:ext>
            </a:extLst>
          </p:cNvPr>
          <p:cNvSpPr txBox="1"/>
          <p:nvPr/>
        </p:nvSpPr>
        <p:spPr>
          <a:xfrm>
            <a:off x="2446515" y="4108514"/>
            <a:ext cx="67056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ลักษณะของการเพิ่มข้อมูล คือ การเพิ่มข้อมูลเข้าไปในตารางข้อมูลในตัวอย่าง ได้มีการเพิ่มข้อมูล ใน</a:t>
            </a:r>
            <a:r>
              <a:rPr lang="th-TH" sz="2800" b="1" dirty="0" err="1"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เร</a:t>
            </a:r>
            <a:r>
              <a:rPr lang="th-TH" sz="2800" b="1" dirty="0"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คอร์ดที่ </a:t>
            </a:r>
            <a:r>
              <a:rPr lang="en-US" sz="2800" b="1" dirty="0"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5 </a:t>
            </a:r>
            <a:r>
              <a:rPr lang="th-TH" sz="2800" b="1" dirty="0"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คือ นายทวี สุขดี</a:t>
            </a:r>
            <a:endParaRPr lang="en-US" sz="2800" b="1" dirty="0"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F727652-F041-4179-BE07-9CB6E1535832}"/>
              </a:ext>
            </a:extLst>
          </p:cNvPr>
          <p:cNvSpPr/>
          <p:nvPr/>
        </p:nvSpPr>
        <p:spPr>
          <a:xfrm>
            <a:off x="1173480" y="472625"/>
            <a:ext cx="4358076" cy="740930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4</a:t>
            </a:r>
            <a:r>
              <a:rPr kumimoji="0" lang="en-US" altLang="en-US" sz="4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. </a:t>
            </a:r>
            <a:r>
              <a:rPr kumimoji="0" lang="th-TH" altLang="en-US" sz="4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กระบวนการจัดการข้อมูล</a:t>
            </a:r>
            <a:endParaRPr kumimoji="0" lang="en-US" altLang="en-US" sz="4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83069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AB19A03-4F08-40F4-8F95-C03E77B028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405977"/>
              </p:ext>
            </p:extLst>
          </p:nvPr>
        </p:nvGraphicFramePr>
        <p:xfrm>
          <a:off x="2743200" y="2132113"/>
          <a:ext cx="5633154" cy="20085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8859">
                  <a:extLst>
                    <a:ext uri="{9D8B030D-6E8A-4147-A177-3AD203B41FA5}">
                      <a16:colId xmlns:a16="http://schemas.microsoft.com/office/drawing/2014/main" val="1287736039"/>
                    </a:ext>
                  </a:extLst>
                </a:gridCol>
                <a:gridCol w="938859">
                  <a:extLst>
                    <a:ext uri="{9D8B030D-6E8A-4147-A177-3AD203B41FA5}">
                      <a16:colId xmlns:a16="http://schemas.microsoft.com/office/drawing/2014/main" val="1270261151"/>
                    </a:ext>
                  </a:extLst>
                </a:gridCol>
                <a:gridCol w="938859">
                  <a:extLst>
                    <a:ext uri="{9D8B030D-6E8A-4147-A177-3AD203B41FA5}">
                      <a16:colId xmlns:a16="http://schemas.microsoft.com/office/drawing/2014/main" val="2523944287"/>
                    </a:ext>
                  </a:extLst>
                </a:gridCol>
                <a:gridCol w="938859">
                  <a:extLst>
                    <a:ext uri="{9D8B030D-6E8A-4147-A177-3AD203B41FA5}">
                      <a16:colId xmlns:a16="http://schemas.microsoft.com/office/drawing/2014/main" val="2650961061"/>
                    </a:ext>
                  </a:extLst>
                </a:gridCol>
                <a:gridCol w="938859">
                  <a:extLst>
                    <a:ext uri="{9D8B030D-6E8A-4147-A177-3AD203B41FA5}">
                      <a16:colId xmlns:a16="http://schemas.microsoft.com/office/drawing/2014/main" val="3931716282"/>
                    </a:ext>
                  </a:extLst>
                </a:gridCol>
                <a:gridCol w="938859">
                  <a:extLst>
                    <a:ext uri="{9D8B030D-6E8A-4147-A177-3AD203B41FA5}">
                      <a16:colId xmlns:a16="http://schemas.microsoft.com/office/drawing/2014/main" val="582481342"/>
                    </a:ext>
                  </a:extLst>
                </a:gridCol>
              </a:tblGrid>
              <a:tr h="390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solidFill>
                            <a:srgbClr val="002060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00001</a:t>
                      </a:r>
                      <a:endParaRPr lang="en-US" sz="2400" b="1" dirty="0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b="1">
                          <a:solidFill>
                            <a:srgbClr val="002060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สมพร</a:t>
                      </a:r>
                      <a:endParaRPr lang="en-US" sz="2400" b="1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b="1">
                          <a:solidFill>
                            <a:srgbClr val="002060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สุขดี</a:t>
                      </a:r>
                      <a:endParaRPr lang="en-US" sz="2400" b="1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solidFill>
                            <a:srgbClr val="002060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M</a:t>
                      </a:r>
                      <a:endParaRPr lang="en-US" sz="2400" b="1" dirty="0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1000</a:t>
                      </a:r>
                      <a:endParaRPr lang="en-US" sz="2400" b="1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01</a:t>
                      </a:r>
                      <a:endParaRPr lang="en-US" sz="2400" b="1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065158860"/>
                  </a:ext>
                </a:extLst>
              </a:tr>
              <a:tr h="390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 b="1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 b="1" dirty="0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 b="1" dirty="0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 b="1" dirty="0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 b="1" dirty="0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 b="1" dirty="0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5233769"/>
                  </a:ext>
                </a:extLst>
              </a:tr>
              <a:tr h="390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00003</a:t>
                      </a:r>
                      <a:endParaRPr lang="en-US" sz="2400" b="1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b="1">
                          <a:solidFill>
                            <a:srgbClr val="002060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วันชัย</a:t>
                      </a:r>
                      <a:endParaRPr lang="en-US" sz="2400" b="1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b="1">
                          <a:solidFill>
                            <a:srgbClr val="002060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พลเยี่ยม</a:t>
                      </a:r>
                      <a:endParaRPr lang="en-US" sz="2400" b="1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M</a:t>
                      </a:r>
                      <a:endParaRPr lang="en-US" sz="2400" b="1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solidFill>
                            <a:srgbClr val="002060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12000</a:t>
                      </a:r>
                      <a:endParaRPr lang="en-US" sz="2400" b="1" dirty="0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solidFill>
                            <a:srgbClr val="002060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03</a:t>
                      </a:r>
                      <a:endParaRPr lang="en-US" sz="2400" b="1" dirty="0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1098563"/>
                  </a:ext>
                </a:extLst>
              </a:tr>
              <a:tr h="390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 b="1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 b="1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 b="1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 b="1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 b="1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 b="1" dirty="0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0694475"/>
                  </a:ext>
                </a:extLst>
              </a:tr>
              <a:tr h="390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00004</a:t>
                      </a:r>
                      <a:endParaRPr lang="en-US" sz="2400" b="1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b="1">
                          <a:solidFill>
                            <a:srgbClr val="002060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น้ำฝน</a:t>
                      </a:r>
                      <a:endParaRPr lang="en-US" sz="2400" b="1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b="1">
                          <a:solidFill>
                            <a:srgbClr val="002060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สีทอง</a:t>
                      </a:r>
                      <a:endParaRPr lang="en-US" sz="2400" b="1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F</a:t>
                      </a:r>
                      <a:endParaRPr lang="en-US" sz="2400" b="1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9500</a:t>
                      </a:r>
                      <a:endParaRPr lang="en-US" sz="2400" b="1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solidFill>
                            <a:srgbClr val="002060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01</a:t>
                      </a:r>
                      <a:endParaRPr lang="en-US" sz="2400" b="1" dirty="0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563350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4E66B19B-C189-4CC9-85FD-C8B5A574C9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7280" y="1208783"/>
            <a:ext cx="105918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altLang="en-US" sz="3600" b="1" dirty="0">
                <a:solidFill>
                  <a:srgbClr val="0070C0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4</a:t>
            </a:r>
            <a:r>
              <a:rPr kumimoji="0" lang="en-US" altLang="en-US" sz="36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.2 </a:t>
            </a:r>
            <a:r>
              <a:rPr kumimoji="0" lang="th-TH" altLang="en-US" sz="36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การลบข้อมูล (</a:t>
            </a:r>
            <a:r>
              <a:rPr kumimoji="0" lang="en-US" altLang="en-US" sz="36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Delete Operation)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</a:t>
            </a:r>
            <a:r>
              <a:rPr kumimoji="0" lang="th-TH" altLang="en-US" sz="3600" b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สามารถ</a:t>
            </a:r>
            <a:r>
              <a:rPr kumimoji="0" lang="th-TH" altLang="en-US" sz="3600" b="1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ทําได้</a:t>
            </a:r>
            <a:r>
              <a:rPr kumimoji="0" lang="th-TH" altLang="en-US" sz="3600" b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ดังนี้</a:t>
            </a:r>
            <a:endParaRPr kumimoji="0" lang="en-US" altLang="en-US" sz="3600" b="1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F45D865-A455-4E1B-9C10-774ADE6FFDB9}"/>
              </a:ext>
            </a:extLst>
          </p:cNvPr>
          <p:cNvSpPr txBox="1"/>
          <p:nvPr/>
        </p:nvSpPr>
        <p:spPr>
          <a:xfrm>
            <a:off x="917927" y="4325778"/>
            <a:ext cx="9840384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/>
            <a:r>
              <a:rPr lang="th-TH" sz="28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จากตารางข้อมูลด้านบนเกิดจากการลบข้อมูลใน</a:t>
            </a:r>
            <a:r>
              <a:rPr lang="th-TH" sz="2800" b="1" dirty="0" err="1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เร</a:t>
            </a:r>
            <a:r>
              <a:rPr lang="th-TH" sz="28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คอร์ดที่ </a:t>
            </a:r>
            <a:r>
              <a:rPr lang="en-US" sz="28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2 </a:t>
            </a:r>
            <a:r>
              <a:rPr lang="th-TH" sz="28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และ </a:t>
            </a:r>
            <a:r>
              <a:rPr lang="en-US" sz="28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5 </a:t>
            </a:r>
            <a:r>
              <a:rPr lang="th-TH" sz="28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คือ วราวุฒิ เจริญพร และ ทวี สุขดี</a:t>
            </a:r>
            <a:endParaRPr lang="en-US" sz="2800" b="1" dirty="0">
              <a:effectLst/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r>
              <a:rPr lang="en-US" sz="1800" b="1" dirty="0">
                <a:solidFill>
                  <a:srgbClr val="0070C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</a:rPr>
              <a:t> </a:t>
            </a:r>
            <a:endParaRPr lang="en-US" sz="1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3FC53AD-50BC-4B81-A57C-3302820251B3}"/>
              </a:ext>
            </a:extLst>
          </p:cNvPr>
          <p:cNvSpPr/>
          <p:nvPr/>
        </p:nvSpPr>
        <p:spPr>
          <a:xfrm>
            <a:off x="1173480" y="472625"/>
            <a:ext cx="4358076" cy="740930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4</a:t>
            </a:r>
            <a:r>
              <a:rPr kumimoji="0" lang="en-US" altLang="en-US" sz="4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. </a:t>
            </a:r>
            <a:r>
              <a:rPr kumimoji="0" lang="th-TH" altLang="en-US" sz="4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กระบวนการจัดการข้อมูล</a:t>
            </a:r>
            <a:endParaRPr kumimoji="0" lang="en-US" altLang="en-US" sz="4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39739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1890AC-994B-49CB-B1CC-7559D12135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3480" y="1360274"/>
            <a:ext cx="10027920" cy="3579849"/>
          </a:xfrm>
        </p:spPr>
        <p:txBody>
          <a:bodyPr/>
          <a:lstStyle/>
          <a:p>
            <a:pPr marL="0" lvl="1" indent="0">
              <a:buNone/>
            </a:pPr>
            <a:r>
              <a:rPr lang="th-TH" sz="3600" b="1" dirty="0">
                <a:solidFill>
                  <a:srgbClr val="0070C0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4</a:t>
            </a:r>
            <a:r>
              <a:rPr lang="en-US" sz="3600" b="1" dirty="0">
                <a:solidFill>
                  <a:srgbClr val="0070C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.3 </a:t>
            </a:r>
            <a:r>
              <a:rPr lang="th-TH" sz="3600" b="1" dirty="0">
                <a:solidFill>
                  <a:srgbClr val="0070C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การแก้ไขข้อมูล (</a:t>
            </a:r>
            <a:r>
              <a:rPr lang="en-US" sz="3600" b="1" dirty="0">
                <a:solidFill>
                  <a:srgbClr val="0070C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Update Operation) 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สามารถทำได้ดังนี้</a:t>
            </a:r>
            <a:endParaRPr lang="en-US" sz="3600" b="1" dirty="0">
              <a:effectLst/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pPr lvl="1" indent="0">
              <a:buNone/>
            </a:pPr>
            <a:r>
              <a:rPr lang="th-TH" sz="3600" b="1" dirty="0"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   4</a:t>
            </a:r>
            <a:r>
              <a:rPr lang="en-US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.3.1 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แก้ไขเงินเดือนของ </a:t>
            </a:r>
            <a:r>
              <a:rPr lang="en-US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00001 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เป็น </a:t>
            </a:r>
            <a:r>
              <a:rPr lang="en-US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12,000 </a:t>
            </a:r>
          </a:p>
          <a:p>
            <a:pPr lvl="1" indent="0">
              <a:buNone/>
            </a:pPr>
            <a:r>
              <a:rPr lang="th-TH" sz="3600" b="1" dirty="0"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   4</a:t>
            </a:r>
            <a:r>
              <a:rPr lang="en-US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.3.2 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รหัสแผนกของ </a:t>
            </a:r>
            <a:r>
              <a:rPr lang="en-US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00002 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เป็น </a:t>
            </a:r>
            <a:r>
              <a:rPr lang="en-US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03</a:t>
            </a:r>
            <a:endParaRPr lang="th-TH" sz="3600" b="1" dirty="0">
              <a:effectLst/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pPr lvl="1" indent="0">
              <a:buNone/>
            </a:pPr>
            <a:r>
              <a:rPr lang="th-TH" sz="3600" b="1" dirty="0"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   4</a:t>
            </a:r>
            <a:r>
              <a:rPr lang="en-US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.3.3 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แก้ไขนามสกุลของ </a:t>
            </a:r>
            <a:r>
              <a:rPr lang="en-US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00005 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เป็นจาก สุขดี เป็น สุขทอง</a:t>
            </a:r>
            <a:endParaRPr lang="en-US" sz="3600" b="1" dirty="0">
              <a:effectLst/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pPr marL="0" lvl="1" indent="0">
              <a:buNone/>
            </a:pPr>
            <a:endParaRPr lang="en-US" sz="3600" b="1" dirty="0">
              <a:effectLst/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pPr indent="457200"/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F9D9646-A1F4-467B-943F-B3821E0AAE56}"/>
              </a:ext>
            </a:extLst>
          </p:cNvPr>
          <p:cNvSpPr/>
          <p:nvPr/>
        </p:nvSpPr>
        <p:spPr>
          <a:xfrm>
            <a:off x="1173480" y="472625"/>
            <a:ext cx="4358076" cy="740930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4</a:t>
            </a:r>
            <a:r>
              <a:rPr kumimoji="0" lang="en-US" altLang="en-US" sz="4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. </a:t>
            </a:r>
            <a:r>
              <a:rPr kumimoji="0" lang="th-TH" altLang="en-US" sz="4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กระบวนการจัดการข้อมูล</a:t>
            </a:r>
            <a:endParaRPr kumimoji="0" lang="en-US" altLang="en-US" sz="4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79227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15F8F14-CAC3-4BAD-99D3-E5867CF42D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2258193"/>
              </p:ext>
            </p:extLst>
          </p:nvPr>
        </p:nvGraphicFramePr>
        <p:xfrm>
          <a:off x="2810933" y="1862666"/>
          <a:ext cx="6062136" cy="36153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0356">
                  <a:extLst>
                    <a:ext uri="{9D8B030D-6E8A-4147-A177-3AD203B41FA5}">
                      <a16:colId xmlns:a16="http://schemas.microsoft.com/office/drawing/2014/main" val="2884217326"/>
                    </a:ext>
                  </a:extLst>
                </a:gridCol>
                <a:gridCol w="1010356">
                  <a:extLst>
                    <a:ext uri="{9D8B030D-6E8A-4147-A177-3AD203B41FA5}">
                      <a16:colId xmlns:a16="http://schemas.microsoft.com/office/drawing/2014/main" val="3785252493"/>
                    </a:ext>
                  </a:extLst>
                </a:gridCol>
                <a:gridCol w="1010356">
                  <a:extLst>
                    <a:ext uri="{9D8B030D-6E8A-4147-A177-3AD203B41FA5}">
                      <a16:colId xmlns:a16="http://schemas.microsoft.com/office/drawing/2014/main" val="2768526367"/>
                    </a:ext>
                  </a:extLst>
                </a:gridCol>
                <a:gridCol w="1010356">
                  <a:extLst>
                    <a:ext uri="{9D8B030D-6E8A-4147-A177-3AD203B41FA5}">
                      <a16:colId xmlns:a16="http://schemas.microsoft.com/office/drawing/2014/main" val="2095404645"/>
                    </a:ext>
                  </a:extLst>
                </a:gridCol>
                <a:gridCol w="1010356">
                  <a:extLst>
                    <a:ext uri="{9D8B030D-6E8A-4147-A177-3AD203B41FA5}">
                      <a16:colId xmlns:a16="http://schemas.microsoft.com/office/drawing/2014/main" val="455887081"/>
                    </a:ext>
                  </a:extLst>
                </a:gridCol>
                <a:gridCol w="1010356">
                  <a:extLst>
                    <a:ext uri="{9D8B030D-6E8A-4147-A177-3AD203B41FA5}">
                      <a16:colId xmlns:a16="http://schemas.microsoft.com/office/drawing/2014/main" val="1935830144"/>
                    </a:ext>
                  </a:extLst>
                </a:gridCol>
              </a:tblGrid>
              <a:tr h="2964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solidFill>
                            <a:srgbClr val="002060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00001</a:t>
                      </a:r>
                      <a:endParaRPr lang="en-US" sz="2400" b="1" dirty="0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b="1" dirty="0">
                          <a:solidFill>
                            <a:srgbClr val="002060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สมพร</a:t>
                      </a:r>
                      <a:endParaRPr lang="en-US" sz="2400" b="1" dirty="0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b="1">
                          <a:solidFill>
                            <a:srgbClr val="002060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สุขดี</a:t>
                      </a:r>
                      <a:endParaRPr lang="en-US" sz="2400" b="1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M</a:t>
                      </a:r>
                      <a:endParaRPr lang="en-US" sz="2400" b="1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1200</a:t>
                      </a:r>
                      <a:endParaRPr lang="en-US" sz="2400" b="1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01</a:t>
                      </a:r>
                      <a:endParaRPr lang="en-US" sz="2400" b="1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6287367"/>
                  </a:ext>
                </a:extLst>
              </a:tr>
              <a:tr h="3222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2400" b="1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2400" b="1" dirty="0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2400" b="1" dirty="0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2400" b="1" dirty="0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2400" b="1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2400" b="1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1609350"/>
                  </a:ext>
                </a:extLst>
              </a:tr>
              <a:tr h="3075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solidFill>
                            <a:srgbClr val="002060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00002</a:t>
                      </a:r>
                      <a:endParaRPr lang="en-US" sz="2400" b="1" dirty="0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b="1">
                          <a:solidFill>
                            <a:srgbClr val="002060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สมพร</a:t>
                      </a:r>
                      <a:endParaRPr lang="en-US" sz="2400" b="1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 </a:t>
                      </a:r>
                      <a:r>
                        <a:rPr lang="th-TH" sz="2400" b="1">
                          <a:solidFill>
                            <a:srgbClr val="002060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เจริญพร</a:t>
                      </a:r>
                      <a:endParaRPr lang="en-US" sz="2400" b="1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solidFill>
                            <a:srgbClr val="002060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M</a:t>
                      </a:r>
                      <a:endParaRPr lang="en-US" sz="2400" b="1" dirty="0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solidFill>
                            <a:srgbClr val="002060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8000</a:t>
                      </a:r>
                      <a:endParaRPr lang="en-US" sz="2400" b="1" dirty="0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solidFill>
                            <a:srgbClr val="002060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03</a:t>
                      </a:r>
                      <a:endParaRPr lang="en-US" sz="2400" b="1" dirty="0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5689835"/>
                  </a:ext>
                </a:extLst>
              </a:tr>
              <a:tr h="2790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2400" b="1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2400" b="1" dirty="0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2400" b="1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2400" b="1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2400" b="1" dirty="0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2400" b="1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348503"/>
                  </a:ext>
                </a:extLst>
              </a:tr>
              <a:tr h="2964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00003</a:t>
                      </a:r>
                      <a:endParaRPr lang="en-US" sz="2400" b="1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b="1">
                          <a:solidFill>
                            <a:srgbClr val="002060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วันชัย</a:t>
                      </a:r>
                      <a:endParaRPr lang="en-US" sz="2400" b="1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b="1" dirty="0">
                          <a:solidFill>
                            <a:srgbClr val="002060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พลเยี่ยม</a:t>
                      </a:r>
                      <a:endParaRPr lang="en-US" sz="2400" b="1" dirty="0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M</a:t>
                      </a:r>
                      <a:endParaRPr lang="en-US" sz="2400" b="1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solidFill>
                            <a:srgbClr val="002060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12000</a:t>
                      </a:r>
                      <a:endParaRPr lang="en-US" sz="2400" b="1" dirty="0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03</a:t>
                      </a:r>
                      <a:endParaRPr lang="en-US" sz="2400" b="1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4868605"/>
                  </a:ext>
                </a:extLst>
              </a:tr>
              <a:tr h="2790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2400" b="1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2400" b="1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2400" b="1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2400" b="1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2400" b="1" dirty="0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2400" b="1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8773021"/>
                  </a:ext>
                </a:extLst>
              </a:tr>
              <a:tr h="2964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00004</a:t>
                      </a:r>
                      <a:endParaRPr lang="en-US" sz="2400" b="1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b="1">
                          <a:solidFill>
                            <a:srgbClr val="002060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น้ำฝน</a:t>
                      </a:r>
                      <a:endParaRPr lang="en-US" sz="2400" b="1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b="1">
                          <a:solidFill>
                            <a:srgbClr val="002060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สีทอง</a:t>
                      </a:r>
                      <a:endParaRPr lang="en-US" sz="2400" b="1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F</a:t>
                      </a:r>
                      <a:endParaRPr lang="en-US" sz="2400" b="1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solidFill>
                            <a:srgbClr val="002060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9500</a:t>
                      </a:r>
                      <a:endParaRPr lang="en-US" sz="2400" b="1" dirty="0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01</a:t>
                      </a:r>
                      <a:endParaRPr lang="en-US" sz="2400" b="1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6262082"/>
                  </a:ext>
                </a:extLst>
              </a:tr>
              <a:tr h="2790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2400" b="1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2400" b="1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2400" b="1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2400" b="1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2400" b="1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2400" b="1" dirty="0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0322551"/>
                  </a:ext>
                </a:extLst>
              </a:tr>
              <a:tr h="2964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00005</a:t>
                      </a:r>
                      <a:endParaRPr lang="en-US" sz="2400" b="1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b="1">
                          <a:solidFill>
                            <a:srgbClr val="002060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ทวี</a:t>
                      </a:r>
                      <a:endParaRPr lang="en-US" sz="2400" b="1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b="1">
                          <a:solidFill>
                            <a:srgbClr val="002060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สุขทอง</a:t>
                      </a:r>
                      <a:endParaRPr lang="en-US" sz="2400" b="1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M</a:t>
                      </a:r>
                      <a:endParaRPr lang="en-US" sz="2400" b="1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19500</a:t>
                      </a:r>
                      <a:endParaRPr lang="en-US" sz="2400" b="1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solidFill>
                            <a:srgbClr val="002060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02</a:t>
                      </a:r>
                      <a:endParaRPr lang="en-US" sz="2400" b="1" dirty="0">
                        <a:solidFill>
                          <a:srgbClr val="002060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487629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99362AE3-EA40-4BE0-B204-D1DF356A35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0311" y="1163607"/>
            <a:ext cx="502338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en-US" sz="28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ตารางข้อมูลที่ได้จากการแก้ไขข้อมูลเรียบร้อยแล้ว</a:t>
            </a:r>
            <a:endParaRPr kumimoji="0" lang="en-US" altLang="en-US" sz="28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9E99C1-963D-47F0-8DB5-53C83D9AE34B}"/>
              </a:ext>
            </a:extLst>
          </p:cNvPr>
          <p:cNvSpPr/>
          <p:nvPr/>
        </p:nvSpPr>
        <p:spPr>
          <a:xfrm>
            <a:off x="1173480" y="472625"/>
            <a:ext cx="4358076" cy="740930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4</a:t>
            </a:r>
            <a:r>
              <a:rPr kumimoji="0" lang="en-US" altLang="en-US" sz="4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. </a:t>
            </a:r>
            <a:r>
              <a:rPr kumimoji="0" lang="th-TH" altLang="en-US" sz="4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กระบวนการจัดการข้อมูล</a:t>
            </a:r>
            <a:endParaRPr kumimoji="0" lang="en-US" altLang="en-US" sz="4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291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F4C32-20DA-4EAF-8453-39C072F737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 algn="thaiDist">
              <a:buNone/>
            </a:pPr>
            <a:r>
              <a:rPr lang="en-US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  </a:t>
            </a:r>
            <a:r>
              <a:rPr lang="en-US" sz="3600" b="1" dirty="0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(2) </a:t>
            </a: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ช่วย</a:t>
            </a:r>
            <a:r>
              <a:rPr lang="th-TH" sz="3600" b="1" dirty="0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ลดต้นทุน 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การปฏิบัติงานที่เกี่ยวข้องกับข้อมูลซึ่งมีปริมาณมากและมีความสลับ ซับซ้อนให้ดำเนินการได้โดยเร็ว หรือการช่วยให้เกิดการติดต่อสื่อสารได้อย่างรวดเร็ว ทำให้เกิดการประหยัด ต้นทุนการดำเนินการอย่างมาก</a:t>
            </a:r>
            <a:endParaRPr lang="en-US" sz="3600" b="1" dirty="0">
              <a:effectLst/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56BBD5E-F275-4F54-8CA1-3E9D048ECDD7}"/>
              </a:ext>
            </a:extLst>
          </p:cNvPr>
          <p:cNvSpPr/>
          <p:nvPr/>
        </p:nvSpPr>
        <p:spPr>
          <a:xfrm>
            <a:off x="1097280" y="563734"/>
            <a:ext cx="4998720" cy="536895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1.</a:t>
            </a:r>
            <a:r>
              <a:rPr lang="th-TH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</a:t>
            </a:r>
            <a:r>
              <a:rPr lang="th-TH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ประโยชน์ของระบบสารสนเทศ </a:t>
            </a:r>
            <a:endParaRPr lang="th-TH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62857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088332-FB08-4EA0-8C1C-D9B677A094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 algn="thaiDist">
              <a:buNone/>
            </a:pPr>
            <a:r>
              <a:rPr lang="th-TH" sz="3600" b="1" dirty="0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การพัฒนาระบบฐานข้อมูล (</a:t>
            </a:r>
            <a:r>
              <a:rPr lang="en-US" sz="3600" b="1" dirty="0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Database System Development) 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เป็นขั้นตอนที่กำหนดเพื่อใช้เป็นแนวทางในการพัฒนาระบบฐานข้อมูลให้เป็นระบบงานสารสนเทศ ในการพัฒนาระ นักพัฒนาระบบจะให้ความสำคัญในเรื่องของข้อมูลมากกว่าเรื่องอื่น หากข้อมูลที่ได้รับมาไม่ครบ ไม่อาจะส่งผลทำกับการทำงานในขั้นตอนต่อไปผิดพลาดได้เช่นกัน การพัฒนาระบบฐานข้อมูลประกอบด้วย ขั้นตอนต่าง ๆ ดังนี้</a:t>
            </a:r>
            <a:endParaRPr lang="en-US" sz="3600" b="1" dirty="0">
              <a:effectLst/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2A69AF7-D57F-490F-B942-8E3943962C84}"/>
              </a:ext>
            </a:extLst>
          </p:cNvPr>
          <p:cNvSpPr/>
          <p:nvPr/>
        </p:nvSpPr>
        <p:spPr>
          <a:xfrm>
            <a:off x="1097280" y="365759"/>
            <a:ext cx="5777653" cy="734869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5. ขั้นตอนการพัฒนาระบบฐานข้อมูล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99269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F70986-671D-413B-A65D-E1845BC7DA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3480" y="1426614"/>
            <a:ext cx="10284742" cy="4004771"/>
          </a:xfrm>
        </p:spPr>
        <p:txBody>
          <a:bodyPr>
            <a:normAutofit/>
          </a:bodyPr>
          <a:lstStyle/>
          <a:p>
            <a:pPr marL="0" lvl="1" indent="0" algn="thaiDist">
              <a:buNone/>
            </a:pPr>
            <a:r>
              <a:rPr lang="th-TH" sz="3200" b="1" dirty="0">
                <a:solidFill>
                  <a:srgbClr val="7030A0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5</a:t>
            </a:r>
            <a:r>
              <a:rPr lang="en-US" sz="3200" b="1" dirty="0">
                <a:solidFill>
                  <a:srgbClr val="7030A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.1 </a:t>
            </a:r>
            <a:r>
              <a:rPr lang="th-TH" sz="3200" b="1" dirty="0">
                <a:solidFill>
                  <a:srgbClr val="7030A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ขั้นตอนที่ </a:t>
            </a:r>
            <a:r>
              <a:rPr lang="en-US" sz="3200" b="1" dirty="0">
                <a:solidFill>
                  <a:srgbClr val="7030A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1 </a:t>
            </a:r>
            <a:r>
              <a:rPr lang="th-TH" sz="3200" b="1" dirty="0">
                <a:solidFill>
                  <a:srgbClr val="7030A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การวิเคราะห์ความต้องการของผู้ใช้ (</a:t>
            </a:r>
            <a:r>
              <a:rPr lang="en-US" sz="3200" b="1" dirty="0">
                <a:solidFill>
                  <a:srgbClr val="7030A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Database Initial Study)</a:t>
            </a:r>
            <a:r>
              <a:rPr lang="en-US" sz="3200" b="1" dirty="0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</a:t>
            </a:r>
            <a:r>
              <a:rPr lang="th-TH" sz="32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เป็นขั้นตอนที่ ผู้พัฒนาระบบฐานข้อมูลจะต้องทำการวิเคราะห์ความต้องการต่าง ๆ ของผู้ใช้เพื่อกำหนดจุดมุ่งหมาย ขอบเขต และกฎระเบียบต่าง ๆ ของฐานข้อมูล จะทำการวิเคราะห์โดยแบ่งออกเป็นเรื่องต่าง ๆ ดังนี้</a:t>
            </a:r>
          </a:p>
          <a:p>
            <a:pPr marL="0" lvl="1" indent="0" algn="thaiDist">
              <a:buNone/>
            </a:pPr>
            <a:r>
              <a:rPr lang="th-TH" sz="3200" b="1" dirty="0">
                <a:solidFill>
                  <a:srgbClr val="0070C0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     5</a:t>
            </a:r>
            <a:r>
              <a:rPr lang="en-US" sz="3200" b="1" dirty="0">
                <a:solidFill>
                  <a:srgbClr val="0070C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.1.1 </a:t>
            </a:r>
            <a:r>
              <a:rPr lang="th-TH" sz="3200" b="1" dirty="0">
                <a:solidFill>
                  <a:srgbClr val="0070C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การวิเคราะห์ปัญหา (</a:t>
            </a:r>
            <a:r>
              <a:rPr lang="en-US" sz="3200" b="1" dirty="0">
                <a:solidFill>
                  <a:srgbClr val="0070C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Problem Analysis) </a:t>
            </a:r>
            <a:r>
              <a:rPr lang="th-TH" sz="32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เป็นการวิเคราะห์ปัญหาของระบบงาน ปัจจุบันที่กำลังใช้งานอยู่ว่ามีปัญหาอะไรบ้าง เช่น การจัดเก็บข้อมูล การจัดทำเอกสารที่เกี่ยวข้องกับ การดำเนินงาน ตลอดจนรายงานที่นำเสนอผู้บริหาร เป็นต้น</a:t>
            </a:r>
            <a:endParaRPr lang="en-US" sz="3200" b="1" dirty="0">
              <a:effectLst/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pPr lvl="1" algn="thaiDist"/>
            <a:endParaRPr lang="en-US" sz="3200" b="1" dirty="0">
              <a:effectLst/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3C5F94-F40F-4A78-8DB7-FB731CF80323}"/>
              </a:ext>
            </a:extLst>
          </p:cNvPr>
          <p:cNvSpPr/>
          <p:nvPr/>
        </p:nvSpPr>
        <p:spPr>
          <a:xfrm>
            <a:off x="1097280" y="365759"/>
            <a:ext cx="5777653" cy="734869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5. ขั้นตอนการพัฒนาระบบฐานข้อมูล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08502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F38DE6-733C-4550-8675-A02D10181B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9555" y="1110154"/>
            <a:ext cx="10713156" cy="4195271"/>
          </a:xfrm>
        </p:spPr>
        <p:txBody>
          <a:bodyPr>
            <a:normAutofit/>
          </a:bodyPr>
          <a:lstStyle/>
          <a:p>
            <a:pPr lvl="1" indent="0" algn="thaiDist">
              <a:buNone/>
            </a:pPr>
            <a:r>
              <a:rPr lang="th-TH" sz="3600" b="1" dirty="0">
                <a:solidFill>
                  <a:srgbClr val="0070C0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       5</a:t>
            </a:r>
            <a:r>
              <a:rPr lang="en-US" sz="3600" b="1" dirty="0">
                <a:solidFill>
                  <a:srgbClr val="0070C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.1.2 </a:t>
            </a:r>
            <a:r>
              <a:rPr lang="th-TH" sz="3600" b="1" dirty="0">
                <a:solidFill>
                  <a:srgbClr val="0070C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การศึกษาความเป็นไปได้ (</a:t>
            </a:r>
            <a:r>
              <a:rPr lang="en-US" sz="3600" b="1" dirty="0">
                <a:solidFill>
                  <a:srgbClr val="0070C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Feasibility Study) 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เป็นการศึกษาถึงความเหมาะสมและ การประเมินผลประโยชน์เปรียบเทียบกับค่าใช้จ่ายที่ใช้ในการพัฒนาระบบฐานข้อมูลนั้น ซึ่งมีปัจจัยที่ใช้เป็น หลักเกณฑ์ในการพิจารณา ดังนี้</a:t>
            </a:r>
            <a:endParaRPr lang="en-US" sz="3600" b="1" dirty="0">
              <a:effectLst/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pPr lvl="1" indent="0" algn="thaiDist">
              <a:buNone/>
            </a:pPr>
            <a:r>
              <a:rPr lang="en-US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	 </a:t>
            </a:r>
            <a:r>
              <a:rPr lang="en-US" sz="3600" b="1" dirty="0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1)</a:t>
            </a:r>
            <a:r>
              <a:rPr lang="th-TH" sz="3600" b="1" dirty="0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การศึกษาความเป็นไปได้ทางด้านเศรษฐศาสตร์ (</a:t>
            </a:r>
            <a:r>
              <a:rPr lang="en-US" sz="3600" b="1" dirty="0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Economic Feasibility</a:t>
            </a:r>
            <a:r>
              <a:rPr lang="en-US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)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เรียกอีกอย่างว่า การวิเคราะห์ต้นทุนและผลตอบแทน (</a:t>
            </a:r>
            <a:r>
              <a:rPr lang="en-US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Cost Benefits Analysis)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เป็นการศึกษาถึงผลตอบแทน ทางการเงินและต้นทุนที่เกิดขึ้นจากการพัฒนาระบบ</a:t>
            </a:r>
            <a:endParaRPr lang="en-US" sz="3600" b="1" dirty="0">
              <a:effectLst/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D671661-F7E1-4DAC-A93B-7542CE7EF326}"/>
              </a:ext>
            </a:extLst>
          </p:cNvPr>
          <p:cNvSpPr/>
          <p:nvPr/>
        </p:nvSpPr>
        <p:spPr>
          <a:xfrm>
            <a:off x="1097280" y="365760"/>
            <a:ext cx="5359964" cy="744394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5. ขั้นตอนการพัฒนาระบบฐานข้อมูล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11171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7498B0-3743-4487-9484-9426B4B6E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241778"/>
            <a:ext cx="10027920" cy="3364090"/>
          </a:xfrm>
        </p:spPr>
        <p:txBody>
          <a:bodyPr>
            <a:normAutofit fontScale="92500"/>
          </a:bodyPr>
          <a:lstStyle/>
          <a:p>
            <a:pPr marL="0" lvl="1" indent="0" algn="thaiDist">
              <a:buNone/>
            </a:pPr>
            <a:r>
              <a:rPr lang="en-US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	</a:t>
            </a:r>
            <a:r>
              <a:rPr lang="en-US" sz="3600" b="1" dirty="0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2)</a:t>
            </a:r>
            <a:r>
              <a:rPr lang="th-TH" sz="3600" b="1" dirty="0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การศึกษาความเป็นไปได้ทางด้านเทคนิค (</a:t>
            </a:r>
            <a:r>
              <a:rPr lang="en-US" sz="3600" b="1" dirty="0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Technical Feasibility) 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เป็นการศึกษาถึง ความสามารถในการพัฒนาระบบใหม่เป็นการประเมินเทคนิคของระบบใหม่ที่ใช้ในการแก้ปัญหา เช่น เทคนิค ที่ใช้สามารถรองรับปริมาณข้อมูลที่อาจเพิ่มขึ้นในจำนวนมาก อุปกรณ์ที่มีอยู่เดิมสามารถนำมาใช้กับระบบ ใหม่ หรือบุคลากรมีความรู้เกี่ยวกับเทคนิคที่นำมาใช้ ซึ่งวัตถุประสงค์ของการศึกษาความเป็นไปได้ทางด้าน เทคนิคมีวัตถุประสงค์เพื่อป้องกันผลลัพธ์ที่ไม่พึงประสงค์ที่อาจเกิดขึ้นเนื่องจากการใช้งานระบบใหม่</a:t>
            </a:r>
            <a:endParaRPr lang="en-US" sz="3600" b="1" dirty="0">
              <a:effectLst/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20CB166-1BBF-4CF3-8E16-E3ED8D986B7C}"/>
              </a:ext>
            </a:extLst>
          </p:cNvPr>
          <p:cNvSpPr/>
          <p:nvPr/>
        </p:nvSpPr>
        <p:spPr>
          <a:xfrm>
            <a:off x="1097280" y="365759"/>
            <a:ext cx="5777653" cy="734869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5. ขั้นตอนการพัฒนาระบบฐานข้อมูล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30148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17515B-2DF6-4CAE-B20B-F2ACD16932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298222"/>
            <a:ext cx="10665742" cy="3382256"/>
          </a:xfrm>
        </p:spPr>
        <p:txBody>
          <a:bodyPr/>
          <a:lstStyle/>
          <a:p>
            <a:pPr marL="0" lvl="1" indent="0" algn="thaiDist">
              <a:buNone/>
            </a:pPr>
            <a:r>
              <a:rPr lang="en-US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	</a:t>
            </a:r>
            <a:r>
              <a:rPr lang="en-US" sz="3600" b="1" dirty="0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3) </a:t>
            </a:r>
            <a:r>
              <a:rPr lang="th-TH" sz="3600" b="1" dirty="0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การศึกษาความเป็นไปได้ทางด้านการปฏิบัติงาน (</a:t>
            </a:r>
            <a:r>
              <a:rPr lang="en-US" sz="3600" b="1" dirty="0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Operational Feasibility) 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เป็นการประเมินว่าเมื่อนําระบบใหม่มาใช้งานจะสามารถแก้ไขปัญหาที่เกิดขึ้นได้มากน้อยเพียงใด รวมถึง การประเมินความรู้สึกของผู้ใช้ที่มีต่อการทำงานในระบบใหม่</a:t>
            </a:r>
            <a:endParaRPr lang="en-US" sz="3600" b="1" dirty="0">
              <a:effectLst/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F19E3FD-9C12-4C74-BAB1-0CF68AF862DC}"/>
              </a:ext>
            </a:extLst>
          </p:cNvPr>
          <p:cNvSpPr/>
          <p:nvPr/>
        </p:nvSpPr>
        <p:spPr>
          <a:xfrm>
            <a:off x="1097280" y="365759"/>
            <a:ext cx="5777653" cy="734869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5. ขั้นตอนการพัฒนาระบบฐานข้อมูล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12833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C2FED9-30F1-4306-AE38-E3A38B637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309511"/>
            <a:ext cx="10327076" cy="3370967"/>
          </a:xfrm>
        </p:spPr>
        <p:txBody>
          <a:bodyPr>
            <a:normAutofit/>
          </a:bodyPr>
          <a:lstStyle/>
          <a:p>
            <a:pPr lvl="1" indent="0" algn="thaiDist">
              <a:buNone/>
            </a:pPr>
            <a:r>
              <a:rPr lang="en-US" sz="3200" b="1" dirty="0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	4) </a:t>
            </a:r>
            <a:r>
              <a:rPr lang="th-TH" sz="3200" b="1" dirty="0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การศึกษาความเป็นไปได้ทางด้านเวลาการดำเนินงาน (</a:t>
            </a:r>
            <a:r>
              <a:rPr lang="en-US" sz="3200" b="1" dirty="0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Schedule Feasibility) </a:t>
            </a:r>
            <a:r>
              <a:rPr lang="th-TH" sz="32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เป็นการประเมินระยะเวลาการดำเนินงานในการพัฒนาระบบใหม่ว่ามีความเหมาะสมหรือไม่ การวิเคราะห์ ความต้องการของผู้ใช้ (</a:t>
            </a:r>
            <a:r>
              <a:rPr lang="en-US" sz="32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User Requirement Analysis) </a:t>
            </a:r>
            <a:r>
              <a:rPr lang="th-TH" sz="32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เป็นการวิเคราะห์ความต้องการของผู้ที่เกี่ยวข้องกับระบบว่าต้องการข้อมูลอะไรบ้าง เอกสารและรายงานที่เกี่ยวข้องในการดำเนินงานมีอะไรบ้างที่ต้องการ และสารสนเทศที่ผู้บริหารต้องการมีข้อมูลอะไรบ้าง มีลักษณะอย่างไร</a:t>
            </a:r>
            <a:endParaRPr lang="en-US" sz="3200" b="1" dirty="0">
              <a:effectLst/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endParaRPr lang="en-US" sz="1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930E995-6B99-434B-B882-29D066883078}"/>
              </a:ext>
            </a:extLst>
          </p:cNvPr>
          <p:cNvSpPr/>
          <p:nvPr/>
        </p:nvSpPr>
        <p:spPr>
          <a:xfrm>
            <a:off x="1097280" y="365759"/>
            <a:ext cx="5777653" cy="734869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5. ขั้นตอนการพัฒนาระบบฐานข้อมูล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0046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F9C0F-0A4C-437F-92E8-455E5C9F8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416718"/>
            <a:ext cx="10417387" cy="3579849"/>
          </a:xfrm>
        </p:spPr>
        <p:txBody>
          <a:bodyPr/>
          <a:lstStyle/>
          <a:p>
            <a:pPr marL="0" lvl="1" indent="0" algn="thaiDist">
              <a:buNone/>
            </a:pPr>
            <a:r>
              <a:rPr lang="th-TH" sz="3600" b="1" dirty="0">
                <a:solidFill>
                  <a:srgbClr val="7030A0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5</a:t>
            </a:r>
            <a:r>
              <a:rPr lang="en-US" sz="3600" b="1" dirty="0">
                <a:solidFill>
                  <a:srgbClr val="7030A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.2 </a:t>
            </a:r>
            <a:r>
              <a:rPr lang="th-TH" sz="3600" b="1" dirty="0">
                <a:solidFill>
                  <a:srgbClr val="7030A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ขั้นตอนที่ </a:t>
            </a:r>
            <a:r>
              <a:rPr lang="en-US" sz="3600" b="1" dirty="0">
                <a:solidFill>
                  <a:srgbClr val="7030A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2 </a:t>
            </a:r>
            <a:r>
              <a:rPr lang="th-TH" sz="3600" b="1" dirty="0">
                <a:solidFill>
                  <a:srgbClr val="7030A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การออกแบบฐานข้อมูล 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เป็นขั้นตอนการนำเอารายละเอียดที่เก็บรวบรวมและ วิเคราะห์ได้จากขั้นตอนแรกมาออกแบบสร้างฐานข้อมูลขึ้น การออกแบบสร้างฐานข้อมูลมีขั้นตอนดังนี้</a:t>
            </a:r>
            <a:endParaRPr lang="en-US" sz="3600" b="1" dirty="0">
              <a:effectLst/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D75B727-4262-43CE-B2F9-6B7081B0A831}"/>
              </a:ext>
            </a:extLst>
          </p:cNvPr>
          <p:cNvSpPr/>
          <p:nvPr/>
        </p:nvSpPr>
        <p:spPr>
          <a:xfrm>
            <a:off x="1097280" y="580248"/>
            <a:ext cx="5777653" cy="734869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5. ขั้นตอนการพัฒนาระบบฐานข้อมูล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3218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72B078-5A3E-4519-A227-B33B57D6A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507029"/>
            <a:ext cx="10027920" cy="3579849"/>
          </a:xfrm>
        </p:spPr>
        <p:txBody>
          <a:bodyPr>
            <a:normAutofit lnSpcReduction="10000"/>
          </a:bodyPr>
          <a:lstStyle/>
          <a:p>
            <a:pPr marL="0" lvl="1" indent="0" algn="thaiDist">
              <a:buNone/>
            </a:pPr>
            <a:r>
              <a:rPr lang="th-TH" sz="3600" b="1" dirty="0">
                <a:solidFill>
                  <a:srgbClr val="0070C0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	     5</a:t>
            </a:r>
            <a:r>
              <a:rPr lang="en-US" sz="3600" b="1" dirty="0">
                <a:solidFill>
                  <a:srgbClr val="0070C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.2.1 </a:t>
            </a:r>
            <a:r>
              <a:rPr lang="th-TH" sz="3600" b="1" dirty="0">
                <a:solidFill>
                  <a:srgbClr val="0070C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การออกแบบในระดับความคิด (</a:t>
            </a:r>
            <a:r>
              <a:rPr lang="en-US" sz="3600" b="1" dirty="0">
                <a:solidFill>
                  <a:srgbClr val="0070C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Conceptual Database Design) 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ระดับนี้เป็น การกำหนดโครงสร้างหลักของข้อมูลภายในฐานข้อมูล โดยยังไม่คำนึงถึงรูปแบบของฐานข้อมูลว่าจะเป็น รูปแบบใด (แบบลำดับขั้น แบบเครือข่าย หรือแบบเชิงสัมพันธ์) ในการกำหนดโครงสร้างของข้อมูลภายใน ฐานข้อมูลนี้ อาจจะนำเสนอเป็นภาพรวมในรูปของแบบจำลองความสัมพันธ์ระหว่างข้อมูล (</a:t>
            </a:r>
            <a:r>
              <a:rPr lang="en-US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ER Model) 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ที่แสดงถึงเอนทิตีและความสัมพันธ์ระหว่างเอนทิตีของฐานข้อมูลทั้งระบบ ผลลัพธ์ที่ได้ในการออกแบบ ระดับนี้ เรียกว่า</a:t>
            </a:r>
            <a:r>
              <a:rPr lang="en-US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“Conceptual Schema”</a:t>
            </a:r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8972A11-D904-43B6-9814-4C396F93B9DB}"/>
              </a:ext>
            </a:extLst>
          </p:cNvPr>
          <p:cNvSpPr/>
          <p:nvPr/>
        </p:nvSpPr>
        <p:spPr>
          <a:xfrm>
            <a:off x="1097280" y="580248"/>
            <a:ext cx="5777653" cy="734869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5. ขั้นตอนการพัฒนาระบบฐานข้อมูล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86546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76C50C-F706-4900-B13C-E83A3CE591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535289"/>
            <a:ext cx="10665742" cy="3409244"/>
          </a:xfrm>
        </p:spPr>
        <p:txBody>
          <a:bodyPr>
            <a:normAutofit/>
          </a:bodyPr>
          <a:lstStyle/>
          <a:p>
            <a:pPr marL="0" lvl="1" indent="0" algn="thaiDist">
              <a:buNone/>
            </a:pPr>
            <a:r>
              <a:rPr lang="th-TH" sz="2800" b="1" dirty="0">
                <a:solidFill>
                  <a:srgbClr val="0070C0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     5</a:t>
            </a:r>
            <a:r>
              <a:rPr lang="en-US" sz="2800" b="1" dirty="0">
                <a:solidFill>
                  <a:srgbClr val="0070C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.2.2 </a:t>
            </a:r>
            <a:r>
              <a:rPr lang="th-TH" sz="2800" b="1" dirty="0">
                <a:solidFill>
                  <a:srgbClr val="0070C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การออกแบบในระดับตรรกะ (</a:t>
            </a:r>
            <a:r>
              <a:rPr lang="en-US" sz="2800" b="1" dirty="0">
                <a:solidFill>
                  <a:srgbClr val="0070C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Logical Database Design) </a:t>
            </a:r>
            <a:r>
              <a:rPr lang="th-TH" sz="28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ระดับนี้เป็นการนำเอา โครงสร้างหลักที่ได้ออกแบบในระดับความคิดมาปรับปรุงให้มีโครงสร้างข้อมูลที่สามารถนำมาใช้งานได้จริง โดยยังไม่คำนึงถึงซอฟต์แวร์ที่จะนำมาใช้พัฒนาสร้างระบบฐานข้อมูลนี้ ในระดับนี้จึงมีการตรวจสอบ ความถูกต้องของโครงสร้างที่ออกแบบข้อหนึ่งกับส่วนประมวลผลแบบต่าง ๆ ที่ออกแบบไว้ เช่น ถ้าต้องการ นำโครงสร้างในระดับความคิดมาปรับปรุงให้อยู่ในรูปแบบฐานข้อมูลเชิงสัมพันธ์ ก็จะต้องนำแบบจำลอง ความสัมพันธ์ระหว่างข้อมูลมาแบ่งให้อยู่ในรูปแบบฐานข้อมูลเชิงสัมพันธ์ เป็นต้น หรือไม่ต้องออกแบบใน ระดับความคิด แต่มาทำการออกแบบในระดับตรรกะด้วยวิธีการทำข้อมูลให้เป็นบรรทัดฐาน (</a:t>
            </a:r>
            <a:r>
              <a:rPr lang="en-US" sz="28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Normalization) </a:t>
            </a:r>
            <a:r>
              <a:rPr lang="th-TH" sz="28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ผลลัพธ์ที่ได้จากการออกแบบระดับนี้ เรียกว่า</a:t>
            </a:r>
            <a:r>
              <a:rPr lang="en-US" sz="28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“Logical Schema”</a:t>
            </a:r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1DF342C-6C10-4E75-9514-955B9FDCD75B}"/>
              </a:ext>
            </a:extLst>
          </p:cNvPr>
          <p:cNvSpPr/>
          <p:nvPr/>
        </p:nvSpPr>
        <p:spPr>
          <a:xfrm>
            <a:off x="1097280" y="580248"/>
            <a:ext cx="5777653" cy="734869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5. ขั้นตอนการพัฒนาระบบฐานข้อมูล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59218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B3C07-2A11-4D99-BCF2-F57863547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22381-2B4B-4159-8789-F0D3E24D33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100629"/>
            <a:ext cx="10338364" cy="4223846"/>
          </a:xfrm>
        </p:spPr>
        <p:txBody>
          <a:bodyPr>
            <a:normAutofit/>
          </a:bodyPr>
          <a:lstStyle/>
          <a:p>
            <a:pPr marL="0" lvl="1" indent="0" algn="thaiDist">
              <a:buNone/>
            </a:pPr>
            <a:r>
              <a:rPr lang="th-TH" sz="3200" b="1" dirty="0">
                <a:solidFill>
                  <a:srgbClr val="0070C0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5</a:t>
            </a:r>
            <a:r>
              <a:rPr lang="en-US" sz="3200" b="1" dirty="0">
                <a:solidFill>
                  <a:srgbClr val="0070C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.2.3 </a:t>
            </a:r>
            <a:r>
              <a:rPr lang="th-TH" sz="3200" b="1" dirty="0">
                <a:solidFill>
                  <a:srgbClr val="0070C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การออกแบบในระดับกายภาพ (</a:t>
            </a:r>
            <a:r>
              <a:rPr lang="en-US" sz="3200" b="1" dirty="0">
                <a:solidFill>
                  <a:srgbClr val="0070C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Physical Database Design)</a:t>
            </a:r>
            <a:r>
              <a:rPr lang="en-US" sz="32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</a:t>
            </a:r>
            <a:r>
              <a:rPr lang="th-TH" sz="32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ระดับนี้เป็นการ ออกแบบโดยการปรับปรุงโครงสร้างของข้อมูลที่ออกแบบขึ้นจากระดับตรรกะ (</a:t>
            </a:r>
            <a:r>
              <a:rPr lang="en-US" sz="32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Logical) </a:t>
            </a:r>
            <a:r>
              <a:rPr lang="th-TH" sz="32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มาปรับปรุง โครงสร้างให้เป็นไปตามโครงสร้างของซอฟต์แวร์ที่จะนำมาใช้ เช่น การกำหนดประเภทของข้อมูล โครงสร้าง ในการจัดเก็บ การสร้างดัชนี (</a:t>
            </a:r>
            <a:r>
              <a:rPr lang="en-US" sz="32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Index) </a:t>
            </a:r>
            <a:r>
              <a:rPr lang="th-TH" sz="32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การจัดคล</a:t>
            </a:r>
            <a:r>
              <a:rPr lang="th-TH" sz="3200" b="1" dirty="0" err="1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ัสเต</a:t>
            </a:r>
            <a:r>
              <a:rPr lang="th-TH" sz="32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อร์ (</a:t>
            </a:r>
            <a:r>
              <a:rPr lang="en-US" sz="32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Clustering) </a:t>
            </a:r>
            <a:r>
              <a:rPr lang="th-TH" sz="32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ซึ่งเป็นการจัดเก็บข้อมูลที่มีการใช้งาน บ่อย ๆ หรือการใช้เทคนิคแฮชชิง (</a:t>
            </a:r>
            <a:r>
              <a:rPr lang="en-US" sz="32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Hashing Technique) </a:t>
            </a:r>
            <a:r>
              <a:rPr lang="th-TH" sz="32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ในการจัดตำแหน่งที่อยู่ของข้อมูลและวิธีการ เข้าถึงข้อมูล ผลลัพธ์ที่ได้จากการออกแบบระดับนี้ เรียกว่า</a:t>
            </a:r>
            <a:r>
              <a:rPr lang="en-US" sz="32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“Physical Schema”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62457B6-252B-44AE-AF6D-0A6ECA056EB0}"/>
              </a:ext>
            </a:extLst>
          </p:cNvPr>
          <p:cNvSpPr/>
          <p:nvPr/>
        </p:nvSpPr>
        <p:spPr>
          <a:xfrm>
            <a:off x="1097280" y="365760"/>
            <a:ext cx="10027920" cy="548640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5.ขั้นตอนการพัฒนาระบบฐานข้อมูล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064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68BD2F-E7A2-4D17-AEFA-4D9DA6BF1E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269962"/>
            <a:ext cx="10027920" cy="3697149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   (</a:t>
            </a:r>
            <a:r>
              <a:rPr lang="en-US" sz="3600" b="1" dirty="0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3) </a:t>
            </a:r>
            <a:r>
              <a:rPr lang="th-TH" sz="3600" b="1" dirty="0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ช่วยให้การติดต่อสื่อสารเป็นไปอย่างรวดเร็ว 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การใช้เครือข่ายทางคอมพิวเตอร์ทำให้มีการ ติดต่อได้ทั่วโลกภายในเวลาที่รวดเร็ว ไม่ว่าจะเป็นการติดต่อระหว่างเครื่องคอมพิวเตอร์กับเครื่องคอมพิวเตอร์ ด้วยกัน (</a:t>
            </a:r>
            <a:r>
              <a:rPr lang="en-US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Machine to Machine) 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หรือคนกับคน (</a:t>
            </a:r>
            <a:r>
              <a:rPr lang="en-US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Human to Human) 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หรือคนกับเครื่องคอมพิวเตอร์ (</a:t>
            </a:r>
            <a:r>
              <a:rPr lang="en-US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Human to Machine) 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และการติดต่อสื่อสารดังกล่าวจะทำให้ข้อมูลที่เป็นทั้งข้อความ เสียง ภาพนิ่ง และภาพเคลื่อนไหวสามารถส่งได้ทันที</a:t>
            </a:r>
            <a:endParaRPr lang="en-US" sz="3600" b="1" dirty="0">
              <a:effectLst/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CA76BAE-0CDB-4AAF-9051-6D26A0609FEA}"/>
              </a:ext>
            </a:extLst>
          </p:cNvPr>
          <p:cNvSpPr/>
          <p:nvPr/>
        </p:nvSpPr>
        <p:spPr>
          <a:xfrm>
            <a:off x="1097280" y="450001"/>
            <a:ext cx="5077742" cy="633731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1.</a:t>
            </a:r>
            <a:r>
              <a:rPr lang="th-TH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</a:t>
            </a:r>
            <a:r>
              <a:rPr lang="th-TH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ประโยชน์ของระบบสารสนเทศ </a:t>
            </a:r>
            <a:endParaRPr lang="th-TH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52336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4BA9D-7BD0-403A-99A6-A57924CD4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F8DB9-7CBB-4813-BCEE-D04523F962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3423" y="1100628"/>
            <a:ext cx="10329334" cy="5391612"/>
          </a:xfrm>
        </p:spPr>
        <p:txBody>
          <a:bodyPr>
            <a:normAutofit lnSpcReduction="10000"/>
          </a:bodyPr>
          <a:lstStyle/>
          <a:p>
            <a:pPr lvl="1" indent="0" algn="thaiDist">
              <a:buNone/>
            </a:pPr>
            <a:r>
              <a:rPr lang="th-TH" sz="3600" b="1" dirty="0">
                <a:solidFill>
                  <a:srgbClr val="7030A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5</a:t>
            </a:r>
            <a:r>
              <a:rPr lang="en-US" sz="3600" b="1" dirty="0">
                <a:solidFill>
                  <a:srgbClr val="7030A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.3 </a:t>
            </a:r>
            <a:r>
              <a:rPr lang="th-TH" sz="3600" b="1" dirty="0">
                <a:solidFill>
                  <a:srgbClr val="7030A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ขั้นตอนที่ </a:t>
            </a:r>
            <a:r>
              <a:rPr lang="en-US" sz="3600" b="1" dirty="0">
                <a:solidFill>
                  <a:srgbClr val="7030A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3 </a:t>
            </a:r>
            <a:r>
              <a:rPr lang="th-TH" sz="3600" b="1" dirty="0">
                <a:solidFill>
                  <a:srgbClr val="7030A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การออกแบบและพัฒนาโปรแกรม</a:t>
            </a:r>
            <a:r>
              <a:rPr lang="th-TH" sz="3600" b="1" dirty="0">
                <a:solidFill>
                  <a:srgbClr val="0070C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เป็นขั้นตอนที่นำเอาโครงสร้างของข้อมูล ที่ได้ออกแบบไว้ในขั้นตอนการออกแบบมาทำการสร้างเป็นฐานข้อมูลที่จะใช้เก็บข้อมูลจริง โดยจะทำการ ออกแบบโปรแกรมว่าระบบจะต้องประกอบไปด้วยส่วนใดบ้าง รูปแบบหน้าจอการนำข้อมูลเข้า (</a:t>
            </a:r>
            <a:r>
              <a:rPr lang="en-US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User Interface) 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และรายงานจะต้องกำหนดรูปแบบโปรแกรมอย่างไร และต้องทำการกำหนดกฎระเบียบเพื่อให้ ระบบฐานข้อมูลมีความคงสภาพของข้อมูล</a:t>
            </a:r>
            <a:r>
              <a:rPr lang="th-TH" sz="3600" b="1" dirty="0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รวมทั้ง</a:t>
            </a:r>
            <a:r>
              <a:rPr lang="th-TH" sz="3600" b="1" dirty="0" err="1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ทําการ</a:t>
            </a:r>
            <a:r>
              <a:rPr lang="th-TH" sz="3600" b="1" dirty="0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แปลงข้อมูลของระบบงานเดิมที่ใช้ระบบคอมพิวเตอร์ในการประมวลผลให้สวย </a:t>
            </a:r>
            <a:r>
              <a:rPr lang="th-TH" sz="3600" b="1" dirty="0" err="1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นําม</a:t>
            </a:r>
            <a:r>
              <a:rPr lang="th-TH" sz="3600" b="1" dirty="0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าใช้งานในระบบฐานข้อมูลที่พัฒนาขึ้นใหม่ได้</a:t>
            </a:r>
            <a:endParaRPr lang="en-US" sz="3600" b="1" dirty="0">
              <a:effectLst/>
              <a:latin typeface="SP SUAN DUSIT" panose="02000000000000000000" pitchFamily="2" charset="0"/>
              <a:ea typeface="Calibri" panose="020F0502020204030204" pitchFamily="34" charset="0"/>
              <a:cs typeface="SP SUAN DUSIT" panose="02000000000000000000" pitchFamily="2" charset="0"/>
            </a:endParaRPr>
          </a:p>
          <a:p>
            <a:pPr lvl="1" indent="457200" algn="thaiDist"/>
            <a:endParaRPr lang="en-US" sz="3200" b="1" dirty="0">
              <a:effectLst/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pPr marL="0" lvl="1" indent="0" algn="thaiDist">
              <a:buNone/>
            </a:pPr>
            <a:endParaRPr lang="en-US" sz="3200" b="1" dirty="0">
              <a:effectLst/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endParaRPr lang="en-US" sz="1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410549E-FA2D-4DDE-86CE-929448937F60}"/>
              </a:ext>
            </a:extLst>
          </p:cNvPr>
          <p:cNvSpPr/>
          <p:nvPr/>
        </p:nvSpPr>
        <p:spPr>
          <a:xfrm>
            <a:off x="1097280" y="365760"/>
            <a:ext cx="10027920" cy="548640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5.ขั้นตอนการพัฒนาระบบฐานข้อมูล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43656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3C9E3-1C7E-410D-8CDF-98D0A9453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D56590-155E-475B-AD17-F84D75C762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 algn="thaiDist">
              <a:buNone/>
            </a:pPr>
            <a:r>
              <a:rPr lang="th-TH" sz="3600" b="1" dirty="0">
                <a:solidFill>
                  <a:srgbClr val="7030A0"/>
                </a:solidFill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5</a:t>
            </a:r>
            <a:r>
              <a:rPr lang="th-TH" sz="3600" b="1" dirty="0">
                <a:solidFill>
                  <a:srgbClr val="7030A0"/>
                </a:solidFill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.4 ขั้นตอนที่ 4 การทดสอบและประเมินผล </a:t>
            </a:r>
            <a:r>
              <a:rPr lang="th-TH" sz="3600" b="1" dirty="0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ขั้นตอนนี้เป็นขั้นตอนของการทดสอบ ระบบฐานข้อมูลที่พัฒนาขึ้นว่า</a:t>
            </a:r>
            <a:r>
              <a:rPr lang="th-TH" sz="3600" b="1" dirty="0" err="1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ทํางาน</a:t>
            </a:r>
            <a:r>
              <a:rPr lang="th-TH" sz="3600" b="1" dirty="0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ได้อย่างถูกต้องหรือไม่ และหาข้อผิดพลาดรวมทั้งการประเมิน ประสิทธิภาพ</a:t>
            </a:r>
            <a:r>
              <a:rPr lang="th-TH" sz="3600" b="1" dirty="0" err="1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การทํางาน</a:t>
            </a:r>
            <a:r>
              <a:rPr lang="th-TH" sz="3600" b="1" dirty="0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ของระบบใหม่ที่พัฒนาขึ้นนี้ หากพบข้อผิดพลาดผู้พัฒนาระบบจะต้องแก้ไขปรับ ให้ระบบที่พัฒนาขึ้นนี้สามารถรองรับความต้องการของผู้ใช้งานระบบได้อย่างถูกต้องและสมบูรณ์</a:t>
            </a:r>
            <a:endParaRPr lang="en-US" sz="3600" b="1" dirty="0">
              <a:effectLst/>
              <a:latin typeface="SP SUAN DUSIT" panose="02000000000000000000" pitchFamily="2" charset="0"/>
              <a:ea typeface="Calibri" panose="020F0502020204030204" pitchFamily="34" charset="0"/>
              <a:cs typeface="SP SUAN DUSIT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AB38795-766A-4694-BA80-6D1CA9855929}"/>
              </a:ext>
            </a:extLst>
          </p:cNvPr>
          <p:cNvSpPr/>
          <p:nvPr/>
        </p:nvSpPr>
        <p:spPr>
          <a:xfrm>
            <a:off x="1097280" y="365760"/>
            <a:ext cx="10027920" cy="548640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5.ขั้นตอนการพัฒนาระบบฐานข้อมูล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13084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914E4-01C2-49B1-8CFD-8C814D6BF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9A9B0C-1007-4B64-BC38-858E7CDCA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100629"/>
            <a:ext cx="10027920" cy="4128596"/>
          </a:xfrm>
        </p:spPr>
        <p:txBody>
          <a:bodyPr>
            <a:normAutofit/>
          </a:bodyPr>
          <a:lstStyle/>
          <a:p>
            <a:pPr marL="0" lvl="1" indent="0" algn="thaiDist">
              <a:lnSpc>
                <a:spcPct val="115000"/>
              </a:lnSpc>
              <a:spcAft>
                <a:spcPts val="1000"/>
              </a:spcAft>
              <a:buNone/>
            </a:pPr>
            <a:r>
              <a:rPr lang="th-TH" sz="3600" b="1" dirty="0">
                <a:solidFill>
                  <a:srgbClr val="7030A0"/>
                </a:solidFill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5</a:t>
            </a:r>
            <a:r>
              <a:rPr lang="th-TH" sz="3600" b="1" dirty="0">
                <a:solidFill>
                  <a:srgbClr val="7030A0"/>
                </a:solidFill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.5 ขั้นตอนที่ 5 การติดตั้งระบบ </a:t>
            </a:r>
            <a:r>
              <a:rPr lang="th-TH" sz="3600" b="1" dirty="0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เป็นขั้นตอนที่นําระบบที่ได้พัฒนาและ</a:t>
            </a:r>
            <a:r>
              <a:rPr lang="th-TH" sz="3600" b="1" dirty="0" err="1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ทําการ</a:t>
            </a:r>
            <a:r>
              <a:rPr lang="th-TH" sz="3600" b="1" dirty="0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ปรับปรุง แต่ ปัญหาแล้วนํามา</a:t>
            </a:r>
            <a:r>
              <a:rPr lang="th-TH" sz="3600" b="1" dirty="0" err="1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ทําการ</a:t>
            </a:r>
            <a:r>
              <a:rPr lang="th-TH" sz="3600" b="1" dirty="0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ติดตั้ง เพื่อให้ผู้ใช้ได้ใช้งานจริง</a:t>
            </a:r>
            <a:endParaRPr lang="en-US" sz="3600" b="1" dirty="0">
              <a:effectLst/>
              <a:latin typeface="SP SUAN DUSIT" panose="02000000000000000000" pitchFamily="2" charset="0"/>
              <a:ea typeface="Calibri" panose="020F0502020204030204" pitchFamily="34" charset="0"/>
              <a:cs typeface="SP SUAN DUSIT" panose="02000000000000000000" pitchFamily="2" charset="0"/>
            </a:endParaRPr>
          </a:p>
          <a:p>
            <a:pPr lvl="1" indent="0" algn="thaiDist">
              <a:lnSpc>
                <a:spcPct val="115000"/>
              </a:lnSpc>
              <a:spcAft>
                <a:spcPts val="1000"/>
              </a:spcAft>
              <a:buNone/>
            </a:pPr>
            <a:r>
              <a:rPr lang="th-TH" sz="3600" b="1" dirty="0">
                <a:solidFill>
                  <a:srgbClr val="0070C0"/>
                </a:solidFill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   การติดตั้งระบบ </a:t>
            </a:r>
            <a:r>
              <a:rPr lang="th-TH" sz="3600" b="1" dirty="0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หมายถึง การเปลี่ยน</a:t>
            </a:r>
            <a:r>
              <a:rPr lang="th-TH" sz="3600" b="1" dirty="0" err="1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การทํางาน</a:t>
            </a:r>
            <a:r>
              <a:rPr lang="th-TH" sz="3600" b="1" dirty="0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จากระบบงานเดิมไปเป็นระบบงานใหม่ ซึ่ง การเปลี่ยนแปลงนี้ย่อมมีผลกระทบต่อผู้ใช้งาน ดังนั้นเพื่อหลีกเลี่ยงปัญหาดังกล่าวจึงควรเลือกแนวทางที่ เหมาะสมในการติดตั้งระบบงาน ดังนี้</a:t>
            </a:r>
            <a:endParaRPr lang="en-US" sz="3600" b="1" dirty="0">
              <a:effectLst/>
              <a:latin typeface="SP SUAN DUSIT" panose="02000000000000000000" pitchFamily="2" charset="0"/>
              <a:ea typeface="Calibri" panose="020F0502020204030204" pitchFamily="34" charset="0"/>
              <a:cs typeface="SP SUAN DUSIT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FC73D7D-D7FA-43AB-88EB-C15639218681}"/>
              </a:ext>
            </a:extLst>
          </p:cNvPr>
          <p:cNvSpPr/>
          <p:nvPr/>
        </p:nvSpPr>
        <p:spPr>
          <a:xfrm>
            <a:off x="1097280" y="365760"/>
            <a:ext cx="10027920" cy="548640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5.ขั้นตอนการพัฒนาระบบฐานข้อมูล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11090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A732B1-2195-41BB-BCED-85C083F5D0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2039" y="1247385"/>
            <a:ext cx="10861605" cy="3579849"/>
          </a:xfrm>
        </p:spPr>
        <p:txBody>
          <a:bodyPr>
            <a:normAutofit/>
          </a:bodyPr>
          <a:lstStyle/>
          <a:p>
            <a:pPr lvl="1" indent="0" algn="thaiDist">
              <a:lnSpc>
                <a:spcPct val="115000"/>
              </a:lnSpc>
              <a:spcAft>
                <a:spcPts val="1000"/>
              </a:spcAft>
              <a:buNone/>
            </a:pPr>
            <a:r>
              <a:rPr lang="th-TH" sz="3200" b="1" dirty="0">
                <a:solidFill>
                  <a:srgbClr val="0070C0"/>
                </a:solidFill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     </a:t>
            </a:r>
            <a:r>
              <a:rPr lang="th-TH" sz="3200" b="1" dirty="0">
                <a:solidFill>
                  <a:srgbClr val="FF0000"/>
                </a:solidFill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5</a:t>
            </a:r>
            <a:r>
              <a:rPr lang="th-TH" sz="3200" b="1" dirty="0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.5.1 การติดตั้งแบบทันทีทันใด (</a:t>
            </a:r>
            <a:r>
              <a:rPr lang="en-US" sz="3200" b="1" dirty="0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Direct Installation) </a:t>
            </a:r>
            <a:r>
              <a:rPr lang="th-TH" sz="3200" b="1" dirty="0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เป็นการติดตั้งระบบงานใหม่ทันที และยกเลิกระบบงานเดิมทันที วิธีนี้เสียค่าใช้จ่ายน้อยแต่มีความเสี่ยงสูง</a:t>
            </a:r>
            <a:endParaRPr lang="en-US" sz="3200" b="1" dirty="0">
              <a:effectLst/>
              <a:latin typeface="SP SUAN DUSIT" panose="02000000000000000000" pitchFamily="2" charset="0"/>
              <a:ea typeface="Calibri" panose="020F0502020204030204" pitchFamily="34" charset="0"/>
              <a:cs typeface="SP SUAN DUSIT" panose="02000000000000000000" pitchFamily="2" charset="0"/>
            </a:endParaRPr>
          </a:p>
          <a:p>
            <a:pPr lvl="1" indent="0" algn="thaiDist">
              <a:lnSpc>
                <a:spcPct val="115000"/>
              </a:lnSpc>
              <a:spcAft>
                <a:spcPts val="1000"/>
              </a:spcAft>
              <a:buNone/>
            </a:pPr>
            <a:r>
              <a:rPr lang="th-TH" sz="3200" b="1" dirty="0">
                <a:solidFill>
                  <a:srgbClr val="FF0000"/>
                </a:solidFill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     5</a:t>
            </a:r>
            <a:r>
              <a:rPr lang="th-TH" sz="3200" b="1" dirty="0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.5.2 การติดตั้งแบบขนาน (</a:t>
            </a:r>
            <a:r>
              <a:rPr lang="en-US" sz="3200" b="1" dirty="0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Parallel Installation) </a:t>
            </a:r>
            <a:r>
              <a:rPr lang="th-TH" sz="3200" b="1" dirty="0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เป็นการติดตั้งโดยมีระบบงานใหม่ไป พร้อม ๆ กับระบบงานเดิมจนกว่าผู้ใช้จะพอใจในระบบงานใหม่จึงยกเลิกระบบงานเดิม</a:t>
            </a:r>
            <a:endParaRPr lang="en-US" sz="3200" b="1" dirty="0">
              <a:effectLst/>
              <a:latin typeface="SP SUAN DUSIT" panose="02000000000000000000" pitchFamily="2" charset="0"/>
              <a:ea typeface="Calibri" panose="020F0502020204030204" pitchFamily="34" charset="0"/>
              <a:cs typeface="SP SUAN DUSIT" panose="02000000000000000000" pitchFamily="2" charset="0"/>
            </a:endParaRPr>
          </a:p>
          <a:p>
            <a:endParaRPr lang="en-US" sz="1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E717E50-CBFA-414E-9D20-FF1AFFD4106B}"/>
              </a:ext>
            </a:extLst>
          </p:cNvPr>
          <p:cNvSpPr/>
          <p:nvPr/>
        </p:nvSpPr>
        <p:spPr>
          <a:xfrm>
            <a:off x="1097280" y="365759"/>
            <a:ext cx="5664764" cy="734869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5. ขั้นตอนการพัฒนาระบบฐานข้อมูล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67705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2FD55-ABE0-4918-AAED-346E9B1E28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 algn="thaiDist">
              <a:buNone/>
            </a:pPr>
            <a:r>
              <a:rPr lang="th-TH" sz="3200" b="1" dirty="0">
                <a:solidFill>
                  <a:srgbClr val="0070C0"/>
                </a:solidFill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	</a:t>
            </a:r>
            <a:r>
              <a:rPr lang="th-TH" sz="3200" b="1" dirty="0">
                <a:solidFill>
                  <a:srgbClr val="FF0000"/>
                </a:solidFill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5</a:t>
            </a:r>
            <a:r>
              <a:rPr lang="th-TH" sz="3200" b="1" dirty="0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.5.3 การติดตั้งแบบนําร่อง (</a:t>
            </a:r>
            <a:r>
              <a:rPr lang="en-US" sz="3200" b="1" dirty="0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Pilot Installation)</a:t>
            </a:r>
            <a:r>
              <a:rPr lang="en-US" sz="3200" b="1" dirty="0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 </a:t>
            </a:r>
            <a:r>
              <a:rPr lang="th-TH" sz="3200" b="1" dirty="0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เป็นการติดตั้งระบบงานใหม่เพียงหน่วยงาน เดียว เพื่อเป็นการนําร่องแล้วจึงเปลี่ยนหมดทั้งองค์กร เมื่อเห็นว่าระบบงานใหม่</a:t>
            </a:r>
            <a:r>
              <a:rPr lang="th-TH" sz="3200" b="1" dirty="0" err="1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ทํางาน</a:t>
            </a:r>
            <a:r>
              <a:rPr lang="th-TH" sz="3200" b="1" dirty="0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ได้ตามวัตถุประสงค์</a:t>
            </a:r>
            <a:endParaRPr lang="th-TH" sz="3200" b="1" dirty="0">
              <a:solidFill>
                <a:srgbClr val="0070C0"/>
              </a:solidFill>
              <a:effectLst/>
              <a:latin typeface="SP SUAN DUSIT" panose="02000000000000000000" pitchFamily="2" charset="0"/>
              <a:ea typeface="Calibri" panose="020F0502020204030204" pitchFamily="34" charset="0"/>
              <a:cs typeface="SP SUAN DUSIT" panose="02000000000000000000" pitchFamily="2" charset="0"/>
            </a:endParaRPr>
          </a:p>
          <a:p>
            <a:pPr marL="0" lvl="1" indent="0" algn="thaiDist">
              <a:buNone/>
            </a:pPr>
            <a:r>
              <a:rPr lang="th-TH" sz="3200" b="1" dirty="0">
                <a:solidFill>
                  <a:srgbClr val="0070C0"/>
                </a:solidFill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	</a:t>
            </a:r>
            <a:r>
              <a:rPr lang="th-TH" sz="3200" b="1" dirty="0">
                <a:solidFill>
                  <a:srgbClr val="FF0000"/>
                </a:solidFill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5</a:t>
            </a:r>
            <a:r>
              <a:rPr lang="th-TH" sz="3200" b="1" dirty="0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.5.4 การติดตั้งแบบทยอยติดตั้งเป็นระยะ (</a:t>
            </a:r>
            <a:r>
              <a:rPr lang="en-US" sz="3200" b="1" dirty="0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Phased Installation) </a:t>
            </a:r>
            <a:r>
              <a:rPr lang="th-TH" sz="3200" b="1" dirty="0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เป็นการติดตั้งระบบ งานใหม่เพียงบางส่วนของระบบงานควบคู่ไปกับระบบงานเดิมในส่วนอื่น ๆ แล้วจึงเปลี่ยนทั้งหมด เมื่อเห็นว่า ระบบงานใหม่</a:t>
            </a:r>
            <a:r>
              <a:rPr lang="th-TH" sz="3200" b="1" dirty="0" err="1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ทํางาน</a:t>
            </a:r>
            <a:r>
              <a:rPr lang="th-TH" sz="3200" b="1" dirty="0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ได้ตามวัตถุประสงค์</a:t>
            </a:r>
            <a:endParaRPr lang="en-US" sz="3200" b="1" dirty="0">
              <a:effectLst/>
              <a:latin typeface="SP SUAN DUSIT" panose="02000000000000000000" pitchFamily="2" charset="0"/>
              <a:ea typeface="Calibri" panose="020F0502020204030204" pitchFamily="34" charset="0"/>
              <a:cs typeface="SP SUAN DUSIT" panose="02000000000000000000" pitchFamily="2" charset="0"/>
            </a:endParaRPr>
          </a:p>
          <a:p>
            <a:endParaRPr lang="en-US" sz="14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9F6073D-5D2A-4D21-8081-B6CD2F7D4E5D}"/>
              </a:ext>
            </a:extLst>
          </p:cNvPr>
          <p:cNvSpPr/>
          <p:nvPr/>
        </p:nvSpPr>
        <p:spPr>
          <a:xfrm>
            <a:off x="1097280" y="365759"/>
            <a:ext cx="5664764" cy="734869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5. ขั้นตอนการพัฒนาระบบฐานข้อมูล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27907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5D5907-C97A-4704-8E57-086D11DF3A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2040" y="1202229"/>
            <a:ext cx="10027920" cy="3579849"/>
          </a:xfrm>
        </p:spPr>
        <p:txBody>
          <a:bodyPr>
            <a:normAutofit lnSpcReduction="10000"/>
          </a:bodyPr>
          <a:lstStyle/>
          <a:p>
            <a:pPr marL="0" lvl="1" indent="0" algn="thaiDist">
              <a:buNone/>
            </a:pPr>
            <a:r>
              <a:rPr lang="th-TH" sz="3600" b="1" dirty="0">
                <a:solidFill>
                  <a:srgbClr val="7030A0"/>
                </a:solidFill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5</a:t>
            </a:r>
            <a:r>
              <a:rPr lang="th-TH" sz="3600" b="1" dirty="0">
                <a:solidFill>
                  <a:srgbClr val="7030A0"/>
                </a:solidFill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.6 ขั้นตอนที่ 6 การบํารุงรักษาและเพิ่มความต้องการของระบบ </a:t>
            </a:r>
            <a:r>
              <a:rPr lang="th-TH" sz="3600" b="1" dirty="0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เป็นขั้นตอนที่</a:t>
            </a:r>
            <a:r>
              <a:rPr lang="th-TH" sz="3600" b="1" dirty="0" err="1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บํารุ</a:t>
            </a:r>
            <a:r>
              <a:rPr lang="th-TH" sz="3600" b="1" dirty="0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งรักษา ระบบฐานข้อมูลให้</a:t>
            </a:r>
            <a:r>
              <a:rPr lang="th-TH" sz="3600" b="1" dirty="0" err="1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ทํางาน</a:t>
            </a:r>
            <a:r>
              <a:rPr lang="th-TH" sz="3600" b="1" dirty="0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อย่างมีประสิทธิภาพ เกิดขึ้นในระหว่าง</a:t>
            </a:r>
            <a:r>
              <a:rPr lang="th-TH" sz="3600" b="1" dirty="0" err="1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การทํางาน</a:t>
            </a:r>
            <a:r>
              <a:rPr lang="th-TH" sz="3600" b="1" dirty="0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ซึ่งจะต้อง และคอยตรวจสอบ</a:t>
            </a:r>
            <a:r>
              <a:rPr lang="th-TH" sz="3600" b="1" dirty="0" err="1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การทํางาน</a:t>
            </a:r>
            <a:r>
              <a:rPr lang="th-TH" sz="3600" b="1" dirty="0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ของระบบพร้อมทั้งให้</a:t>
            </a:r>
            <a:r>
              <a:rPr lang="th-TH" sz="3600" b="1" dirty="0" err="1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คํ</a:t>
            </a:r>
            <a:r>
              <a:rPr lang="th-TH" sz="3600" b="1" dirty="0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าแนะนําหรือ</a:t>
            </a:r>
            <a:r>
              <a:rPr lang="th-TH" sz="3600" b="1" dirty="0" err="1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คํ</a:t>
            </a:r>
            <a:r>
              <a:rPr lang="th-TH" sz="3600" b="1" dirty="0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าปรึกษาการใช้งานของระบบ รวม การฝึกอบรมการใช้ระบบกับพนักงาน หากพบว่าระบบที่พัฒนาขึ้นนี้จะต้อง</a:t>
            </a:r>
            <a:r>
              <a:rPr lang="th-TH" sz="3600" b="1" dirty="0" err="1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ทําการ</a:t>
            </a:r>
            <a:r>
              <a:rPr lang="th-TH" sz="3600" b="1" dirty="0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แก้ไขปรับปรุงเพิ่มเติม เพื่อให้เหมาะสมกับความต้องการของผู้ใช้ ผู้พัฒนาระบบก็จะต้องรีบ</a:t>
            </a:r>
            <a:r>
              <a:rPr lang="th-TH" sz="3600" b="1" dirty="0" err="1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ดําเนินการ</a:t>
            </a:r>
            <a:r>
              <a:rPr lang="th-TH" sz="3600" b="1" dirty="0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ให้ระบบใหม่นี้เป็นไปตาม ความต้องการของผู้ใช้และเป้าหมายขององค์กร</a:t>
            </a:r>
            <a:endParaRPr lang="en-US" sz="3600" b="1" dirty="0">
              <a:effectLst/>
              <a:latin typeface="SP SUAN DUSIT" panose="02000000000000000000" pitchFamily="2" charset="0"/>
              <a:ea typeface="Calibri" panose="020F0502020204030204" pitchFamily="34" charset="0"/>
              <a:cs typeface="SP SUAN DUSIT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EFD670B-D878-41CE-A30B-78A34A9C6FCA}"/>
              </a:ext>
            </a:extLst>
          </p:cNvPr>
          <p:cNvSpPr/>
          <p:nvPr/>
        </p:nvSpPr>
        <p:spPr>
          <a:xfrm>
            <a:off x="1097280" y="365759"/>
            <a:ext cx="5664764" cy="734869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5. ขั้นตอนการพัฒนาระบบฐานข้อมูล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20827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4D5FA6-3D7A-4684-A692-53453A3811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337696"/>
            <a:ext cx="10027920" cy="3579849"/>
          </a:xfrm>
        </p:spPr>
        <p:txBody>
          <a:bodyPr>
            <a:normAutofit/>
          </a:bodyPr>
          <a:lstStyle/>
          <a:p>
            <a:pPr marL="0" lvl="1" indent="0" algn="thaiDist">
              <a:buNone/>
            </a:pPr>
            <a:r>
              <a:rPr lang="th-TH" sz="3600" b="1" dirty="0">
                <a:solidFill>
                  <a:srgbClr val="7030A0"/>
                </a:solidFill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5</a:t>
            </a:r>
            <a:r>
              <a:rPr lang="th-TH" sz="3600" b="1" dirty="0">
                <a:solidFill>
                  <a:srgbClr val="7030A0"/>
                </a:solidFill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.7 ขั้นตอนที่ 7 การจัด</a:t>
            </a:r>
            <a:r>
              <a:rPr lang="th-TH" sz="3600" b="1" dirty="0" err="1">
                <a:solidFill>
                  <a:srgbClr val="7030A0"/>
                </a:solidFill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ทํา</a:t>
            </a:r>
            <a:r>
              <a:rPr lang="th-TH" sz="3600" b="1" dirty="0">
                <a:solidFill>
                  <a:srgbClr val="7030A0"/>
                </a:solidFill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เอกสารประกอบ </a:t>
            </a:r>
            <a:r>
              <a:rPr lang="th-TH" sz="3600" b="1" dirty="0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เป็นขั้นตอนในการจัด</a:t>
            </a:r>
            <a:r>
              <a:rPr lang="th-TH" sz="3600" b="1" dirty="0" err="1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ทํา</a:t>
            </a:r>
            <a:r>
              <a:rPr lang="th-TH" sz="3600" b="1" dirty="0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เอกสารประกอบการใช้งาน ของระบบ ซึ่งเป็นเอกสารที่แสดงรายละเอียดขั้นตอน</a:t>
            </a:r>
            <a:r>
              <a:rPr lang="th-TH" sz="3600" b="1" dirty="0" err="1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การทํางาน</a:t>
            </a:r>
            <a:r>
              <a:rPr lang="th-TH" sz="3600" b="1" dirty="0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 ภาพรวมของระบบใหม่เพื่อใช้อ้างอิงใน ระหว่างการใช้งานระบบใหม่ แบ่งออกเป็น 2 ประเภท ดังนี้</a:t>
            </a:r>
            <a:endParaRPr lang="en-US" sz="3600" b="1" dirty="0">
              <a:effectLst/>
              <a:latin typeface="SP SUAN DUSIT" panose="02000000000000000000" pitchFamily="2" charset="0"/>
              <a:ea typeface="Calibri" panose="020F0502020204030204" pitchFamily="34" charset="0"/>
              <a:cs typeface="SP SUAN DUSIT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20BAB40-3A7D-4E31-BC72-A490C21E5819}"/>
              </a:ext>
            </a:extLst>
          </p:cNvPr>
          <p:cNvSpPr/>
          <p:nvPr/>
        </p:nvSpPr>
        <p:spPr>
          <a:xfrm>
            <a:off x="1097280" y="365759"/>
            <a:ext cx="5664764" cy="734869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5. ขั้นตอนการพัฒนาระบบฐานข้อมูล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67422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75BE20-9A2F-4CBE-858C-971BE731DD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100629"/>
            <a:ext cx="10027920" cy="4433396"/>
          </a:xfrm>
        </p:spPr>
        <p:txBody>
          <a:bodyPr>
            <a:normAutofit/>
          </a:bodyPr>
          <a:lstStyle/>
          <a:p>
            <a:pPr marL="0" lvl="1" indent="0" algn="thaiDist">
              <a:buNone/>
            </a:pPr>
            <a:r>
              <a:rPr lang="th-TH" sz="3200" b="1" dirty="0">
                <a:solidFill>
                  <a:srgbClr val="0070C0"/>
                </a:solidFill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	</a:t>
            </a:r>
            <a:r>
              <a:rPr lang="th-TH" sz="3200" b="1" dirty="0">
                <a:solidFill>
                  <a:srgbClr val="FF0000"/>
                </a:solidFill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5</a:t>
            </a:r>
            <a:r>
              <a:rPr lang="th-TH" sz="3200" b="1" dirty="0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.7.1 เอกสาร</a:t>
            </a:r>
            <a:r>
              <a:rPr lang="th-TH" sz="3200" b="1" dirty="0" err="1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สําหรับ</a:t>
            </a:r>
            <a:r>
              <a:rPr lang="th-TH" sz="3200" b="1" dirty="0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ผู้ใช้ระบบ (</a:t>
            </a:r>
            <a:r>
              <a:rPr lang="en-US" sz="3200" b="1" dirty="0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User Documentation) </a:t>
            </a:r>
            <a:r>
              <a:rPr lang="th-TH" sz="3200" b="1" dirty="0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เป็นเอกสารที่อธิบายถึงวิธี การใช้ระบบที่ละขั้นตอน เช่น ผู้ใช้จะสามารถเข้าสู่ระบบได้อย่างไร จะต้องไปที่เมนูใดจึงจะป้อนข้อมูลได้ การพิมพ์เอกสารที่เกี่ยวข้อง </a:t>
            </a:r>
            <a:r>
              <a:rPr lang="th-TH" sz="3200" b="1" dirty="0" err="1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การทํา</a:t>
            </a:r>
            <a:r>
              <a:rPr lang="th-TH" sz="3200" b="1" dirty="0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สรุปรายงาน รวมถึงผู้บริหารจะเข้าใช้สารสนเทศได้อย่างไร</a:t>
            </a:r>
            <a:endParaRPr lang="th-TH" sz="3200" b="1" dirty="0">
              <a:latin typeface="SP SUAN DUSIT" panose="02000000000000000000" pitchFamily="2" charset="0"/>
              <a:ea typeface="Calibri" panose="020F0502020204030204" pitchFamily="34" charset="0"/>
              <a:cs typeface="SP SUAN DUSIT" panose="02000000000000000000" pitchFamily="2" charset="0"/>
            </a:endParaRPr>
          </a:p>
          <a:p>
            <a:pPr marL="0" lvl="1" indent="0" algn="thaiDist">
              <a:buNone/>
            </a:pPr>
            <a:r>
              <a:rPr lang="th-TH" sz="3200" b="1" dirty="0">
                <a:solidFill>
                  <a:srgbClr val="0070C0"/>
                </a:solidFill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	</a:t>
            </a:r>
            <a:r>
              <a:rPr lang="th-TH" sz="3200" b="1" dirty="0">
                <a:solidFill>
                  <a:srgbClr val="FF0000"/>
                </a:solidFill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5</a:t>
            </a:r>
            <a:r>
              <a:rPr lang="th-TH" sz="3200" b="1" dirty="0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.7.2 เอกสาร</a:t>
            </a:r>
            <a:r>
              <a:rPr lang="th-TH" sz="3200" b="1" dirty="0" err="1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สําหรับ</a:t>
            </a:r>
            <a:r>
              <a:rPr lang="th-TH" sz="3200" b="1" dirty="0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ผู้พัฒนาระบบ (</a:t>
            </a:r>
            <a:r>
              <a:rPr lang="en-US" sz="3200" b="1" dirty="0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Technical Documentation</a:t>
            </a:r>
            <a:r>
              <a:rPr lang="en-US" sz="3200" b="1" dirty="0">
                <a:solidFill>
                  <a:srgbClr val="0070C0"/>
                </a:solidFill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) </a:t>
            </a:r>
            <a:r>
              <a:rPr lang="th-TH" sz="3200" b="1" dirty="0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เป็นเอกสารที่มี ความละเอียดมากกว่าเอกสาร</a:t>
            </a:r>
            <a:r>
              <a:rPr lang="th-TH" sz="3200" b="1" dirty="0" err="1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สําหรับ</a:t>
            </a:r>
            <a:r>
              <a:rPr lang="th-TH" sz="3200" b="1" dirty="0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ผู้ใช้ เพราะเอกสาร</a:t>
            </a:r>
            <a:r>
              <a:rPr lang="th-TH" sz="3200" b="1" dirty="0" err="1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สําหรับ</a:t>
            </a:r>
            <a:r>
              <a:rPr lang="th-TH" sz="3200" b="1" dirty="0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ผู้พัฒนาระบบจะมีรูปแบบของ</a:t>
            </a:r>
            <a:r>
              <a:rPr lang="th-TH" sz="3200" b="1" dirty="0" err="1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คํ</a:t>
            </a:r>
            <a:r>
              <a:rPr lang="th-TH" sz="3200" b="1" dirty="0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าสั่งของ โปรแกรมแต่ละส่วน พร้อมทั้งบอกวัตถุประสงค์หรือมี</a:t>
            </a:r>
            <a:r>
              <a:rPr lang="th-TH" sz="3200" b="1" dirty="0" err="1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คํ</a:t>
            </a:r>
            <a:r>
              <a:rPr lang="th-TH" sz="3200" b="1" dirty="0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าอธิบายโปรแกรมแต่ละส่วนของโปรแกรม</a:t>
            </a:r>
            <a:endParaRPr lang="en-US" sz="3200" b="1" dirty="0">
              <a:effectLst/>
              <a:latin typeface="SP SUAN DUSIT" panose="02000000000000000000" pitchFamily="2" charset="0"/>
              <a:ea typeface="Calibri" panose="020F0502020204030204" pitchFamily="34" charset="0"/>
              <a:cs typeface="SP SUAN DUSIT" panose="02000000000000000000" pitchFamily="2" charset="0"/>
            </a:endParaRPr>
          </a:p>
          <a:p>
            <a:pPr marL="0" lvl="1" indent="0" algn="thaiDist">
              <a:lnSpc>
                <a:spcPct val="115000"/>
              </a:lnSpc>
              <a:spcAft>
                <a:spcPts val="1000"/>
              </a:spcAft>
              <a:buNone/>
            </a:pPr>
            <a:endParaRPr lang="en-US" sz="3200" b="1" dirty="0">
              <a:effectLst/>
              <a:latin typeface="SP SUAN DUSIT" panose="02000000000000000000" pitchFamily="2" charset="0"/>
              <a:ea typeface="Calibri" panose="020F0502020204030204" pitchFamily="34" charset="0"/>
              <a:cs typeface="SP SUAN DUSIT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CFEAFE-22BD-4C9B-BFA9-CB81C82D8194}"/>
              </a:ext>
            </a:extLst>
          </p:cNvPr>
          <p:cNvSpPr/>
          <p:nvPr/>
        </p:nvSpPr>
        <p:spPr>
          <a:xfrm>
            <a:off x="1097280" y="365759"/>
            <a:ext cx="5664764" cy="734869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5. ขั้นตอนการพัฒนาระบบฐานข้อมูล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07848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728FD-B96A-482A-B26C-B5C3C130B9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 algn="thaiDist">
              <a:buNone/>
            </a:pPr>
            <a:r>
              <a:rPr lang="th-TH" sz="3200" b="1" dirty="0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	ระบบสนเทศรุ่นใหม่จะไม่อยู่ในวงแคบเหมือนสมัยก่อนที่จะมีแต่ตัวอักษรบนกระดาษ อีกต่อไป </a:t>
            </a:r>
            <a:r>
              <a:rPr lang="th-TH" sz="3200" b="1" dirty="0" err="1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ทําให้</a:t>
            </a:r>
            <a:r>
              <a:rPr lang="th-TH" sz="3200" b="1" dirty="0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วิทยาการด้านนี้มีการพัฒนาการที่รวดเร็วตามกระแสความต้องการหลักของระบบ สารสนเทศรุ่นใหม่ กล่าวคือ ระบบฐานข้อมูลที่เก็บข้อมูลทั้งหมดไว้และมีระบบจัดการข้อมูลอย่าง มีประสิทธิภาพ ดังนั้นศาสตร์การเรียนรู้เกี่ยวกับการจัดการฐานข้อมูลจึงเป็นสิ่งจําเป็นอย่างยิ่งในยุค แห่งข้อมูลข่าวสาร เพราะประเทศใดที่มีข้อมูลข่าวสารมากและได้นําเอาข้อมูลเหล่านั้นมา</a:t>
            </a:r>
            <a:r>
              <a:rPr lang="th-TH" sz="3200" b="1" dirty="0" err="1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ทํา</a:t>
            </a:r>
            <a:r>
              <a:rPr lang="th-TH" sz="3200" b="1" dirty="0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การ ประมวลผลข้อมูล ถือได้ว่าประเทศนั้นเป็นประเทศมหาอํานาจในยุคโลกาภิวัตน์</a:t>
            </a:r>
            <a:endParaRPr lang="en-US" sz="3200" b="1" dirty="0">
              <a:effectLst/>
              <a:latin typeface="SP SUAN DUSIT" panose="02000000000000000000" pitchFamily="2" charset="0"/>
              <a:ea typeface="Calibri" panose="020F0502020204030204" pitchFamily="34" charset="0"/>
              <a:cs typeface="SP SUAN DUSIT" panose="02000000000000000000" pitchFamily="2" charset="0"/>
            </a:endParaRPr>
          </a:p>
          <a:p>
            <a:endParaRPr lang="en-US" sz="1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F93A160-9816-4099-9167-BC7FDCE76157}"/>
              </a:ext>
            </a:extLst>
          </p:cNvPr>
          <p:cNvSpPr/>
          <p:nvPr/>
        </p:nvSpPr>
        <p:spPr>
          <a:xfrm>
            <a:off x="1097281" y="365759"/>
            <a:ext cx="1115342" cy="734869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สรุป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052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836A0B-527A-4F3A-B255-4532E4EBD9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798" y="1337696"/>
            <a:ext cx="10572045" cy="3579849"/>
          </a:xfrm>
        </p:spPr>
        <p:txBody>
          <a:bodyPr/>
          <a:lstStyle/>
          <a:p>
            <a:pPr marL="0" lvl="1" indent="0" algn="thaiDist">
              <a:buNone/>
            </a:pPr>
            <a:r>
              <a:rPr lang="en-US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    </a:t>
            </a:r>
            <a:r>
              <a:rPr lang="en-US" sz="3600" b="1" dirty="0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(4) </a:t>
            </a:r>
            <a:r>
              <a:rPr lang="th-TH" sz="3600" b="1" dirty="0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ช่วย</a:t>
            </a:r>
            <a:r>
              <a:rPr lang="th-TH" sz="3600" b="1" dirty="0" err="1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ทําให้</a:t>
            </a:r>
            <a:r>
              <a:rPr lang="th-TH" sz="3600" b="1" dirty="0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การประสานงานระหว่างฝ่ายต่าง ๆ เป็นไปได้ด้วยดี 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โดยเฉพาะหากระบบ สารสนเทศนั้นออกแบบเพื่อเอื้ออำนวยให้หน่วยงานทั้งภายในและภายนอกที่อยู่ในระบบของ</a:t>
            </a:r>
            <a:r>
              <a:rPr lang="th-TH" sz="3600" b="1" dirty="0" err="1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ซัพพ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ลาย ทั้งหมด จะทำให้ผู้ที่มีส่วนเกี่ยวข้องทั้งหมดสามารถใช้ข้อมูลร่วมกันได้ และทำให้การประสานงานหรือ </a:t>
            </a:r>
            <a:r>
              <a:rPr lang="th-TH" sz="3600" b="1" dirty="0" err="1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การทำ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ความเข้าใจเป็นไปได้ด้วยดียิ่งขึ้น</a:t>
            </a:r>
            <a:endParaRPr lang="en-US" sz="3600" b="1" dirty="0">
              <a:effectLst/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pPr algn="thaiDist"/>
            <a:endParaRPr lang="en-US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7A06FEB-5206-45C5-8A70-82836080AC3A}"/>
              </a:ext>
            </a:extLst>
          </p:cNvPr>
          <p:cNvSpPr/>
          <p:nvPr/>
        </p:nvSpPr>
        <p:spPr>
          <a:xfrm>
            <a:off x="1097280" y="563734"/>
            <a:ext cx="4998720" cy="536895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1.</a:t>
            </a:r>
            <a:r>
              <a:rPr lang="th-TH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</a:t>
            </a:r>
            <a:r>
              <a:rPr lang="th-TH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ประโยชน์ของระบบสารสนเทศ </a:t>
            </a:r>
            <a:endParaRPr lang="th-TH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8567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BEFB17-96CA-4AF6-A289-07CB2896D8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 algn="thaiDist">
              <a:buNone/>
            </a:pPr>
            <a:r>
              <a:rPr lang="en-US" sz="3600" b="1" dirty="0">
                <a:solidFill>
                  <a:srgbClr val="0070C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2) </a:t>
            </a:r>
            <a:r>
              <a:rPr lang="th-TH" sz="3600" b="1" dirty="0">
                <a:solidFill>
                  <a:srgbClr val="0070C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ประสิทธิผล (</a:t>
            </a:r>
            <a:r>
              <a:rPr lang="en-US" sz="3600" b="1" dirty="0">
                <a:solidFill>
                  <a:srgbClr val="0070C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Effectiveness) 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มีดังนี้</a:t>
            </a:r>
            <a:endParaRPr lang="en-US" sz="3600" b="1" dirty="0">
              <a:effectLst/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pPr lvl="1" indent="0" algn="thaiDist">
              <a:buNone/>
            </a:pPr>
            <a:r>
              <a:rPr lang="en-US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 </a:t>
            </a:r>
            <a:r>
              <a:rPr lang="en-US" sz="3600" b="1" dirty="0">
                <a:solidFill>
                  <a:srgbClr val="7030A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(1)</a:t>
            </a:r>
            <a:r>
              <a:rPr lang="th-TH" sz="3600" b="1" dirty="0">
                <a:solidFill>
                  <a:srgbClr val="7030A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ช่วยในการตัดสินใจ 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ระบบสารสนเทศที่ออกแบบสำหรับผู้บริหาร เช่น ระบบสารสนเทศ ที่ช่วยในการสนับสนุนการตัดสินใจ (</a:t>
            </a:r>
            <a:r>
              <a:rPr lang="en-US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Decision Support Systems) 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หรือระบบสารสนเทศสำหรับผู้บริหาร (</a:t>
            </a:r>
            <a:r>
              <a:rPr lang="en-US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Executive Support Systems) 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จะเอื้ออำนวยให้ผู้บริหารมีข้อมูลในการประกอบการตัดสินใจได้ดีขึ้น ส่งผลให้การดำเนินงานสามารถบรรลุวัตถุประสงค์ไว้ได้</a:t>
            </a:r>
            <a:endParaRPr lang="en-US" sz="3600" b="1" dirty="0">
              <a:effectLst/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96BF5D6-C2B6-43E6-9CDD-9E5BE934D5AB}"/>
              </a:ext>
            </a:extLst>
          </p:cNvPr>
          <p:cNvSpPr/>
          <p:nvPr/>
        </p:nvSpPr>
        <p:spPr>
          <a:xfrm>
            <a:off x="1097280" y="563734"/>
            <a:ext cx="4998720" cy="536895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1.</a:t>
            </a:r>
            <a:r>
              <a:rPr lang="th-TH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</a:t>
            </a:r>
            <a:r>
              <a:rPr lang="th-TH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ประโยชน์ของระบบสารสนเทศ </a:t>
            </a:r>
            <a:endParaRPr lang="th-TH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651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E9CB6F-BAE5-4547-AD51-552A9F6CE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354667"/>
            <a:ext cx="10462542" cy="3325811"/>
          </a:xfrm>
        </p:spPr>
        <p:txBody>
          <a:bodyPr/>
          <a:lstStyle/>
          <a:p>
            <a:pPr marL="0" lvl="1" indent="0" algn="thaiDist">
              <a:buNone/>
            </a:pPr>
            <a:r>
              <a:rPr lang="en-US" sz="3600" b="1" dirty="0">
                <a:solidFill>
                  <a:srgbClr val="7030A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   2)</a:t>
            </a:r>
            <a:r>
              <a:rPr lang="th-TH" sz="3600" b="1" dirty="0">
                <a:solidFill>
                  <a:srgbClr val="7030A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ช่วยในการเลือกผลิตสินค้าและบริการที่เหมาะสม 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ระบบสารสนเทศจะช่วยทำให้องค์การ ทราบถึงข้อมูลที่เกี่ยวข้องกับต้นทุน ราคาในตลาดรูปแบบของสินค้าและบริการที่มีอยู่ หรือช่วยทำให้ หน่วยงานสามารถเลือกผลิตสินค้าและบริการที่มีความเหมาะสมกับความเชี่ยวชาญหรือทรัพยากรที่มีอยู่</a:t>
            </a:r>
            <a:endParaRPr lang="en-US" sz="3600" b="1" dirty="0">
              <a:effectLst/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3BBF2DC-4110-4939-8CAD-993A9E573CD5}"/>
              </a:ext>
            </a:extLst>
          </p:cNvPr>
          <p:cNvSpPr/>
          <p:nvPr/>
        </p:nvSpPr>
        <p:spPr>
          <a:xfrm>
            <a:off x="1097280" y="563734"/>
            <a:ext cx="4998720" cy="536895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1.</a:t>
            </a:r>
            <a:r>
              <a:rPr lang="th-TH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</a:t>
            </a:r>
            <a:r>
              <a:rPr lang="th-TH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ประโยชน์ของระบบสารสนเทศ </a:t>
            </a:r>
            <a:endParaRPr lang="th-TH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4025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D221C3-4592-4564-A42F-67C61ACD1D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 algn="thaiDist">
              <a:buNone/>
            </a:pPr>
            <a:r>
              <a:rPr lang="en-US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   </a:t>
            </a:r>
            <a:r>
              <a:rPr lang="en-US" sz="3600" b="1" dirty="0">
                <a:solidFill>
                  <a:srgbClr val="7030A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(3)</a:t>
            </a:r>
            <a:r>
              <a:rPr lang="th-TH" sz="3600" b="1" dirty="0">
                <a:solidFill>
                  <a:srgbClr val="7030A0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ช่วยปรับปรุงคุณภาพของสินค้าและบริการให้ดีขึ้น </a:t>
            </a:r>
            <a:r>
              <a:rPr lang="th-TH" sz="3600" b="1" dirty="0"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ระบบสารสนเทศทำให้การติดต่อ ระหว่างหน่วยงานและลูกค้าสามารถทำได้โดยถูกต้องและรวดเร็วขึ้น ดังนั้นจึงช่วยให้หน่วยงานสามาร–ปรับปรุงคุณภาพของสินค้าและบริการให้ตรงกับความต้องการของลูกค้าได้ดีขึ้นและรวดเร็วขึ้นด้วย</a:t>
            </a:r>
            <a:endParaRPr lang="en-US" sz="3600" b="1" dirty="0">
              <a:effectLst/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6050155-EA42-4571-A839-FB7ADFAACD05}"/>
              </a:ext>
            </a:extLst>
          </p:cNvPr>
          <p:cNvSpPr/>
          <p:nvPr/>
        </p:nvSpPr>
        <p:spPr>
          <a:xfrm>
            <a:off x="1097280" y="394189"/>
            <a:ext cx="10027920" cy="548640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1.</a:t>
            </a:r>
            <a:r>
              <a:rPr lang="th-TH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</a:t>
            </a:r>
            <a:r>
              <a:rPr lang="th-TH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ประโยชน์ของระบบสารสนเทศ </a:t>
            </a:r>
            <a:endParaRPr lang="th-TH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5290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337</TotalTime>
  <Words>3948</Words>
  <Application>Microsoft Office PowerPoint</Application>
  <PresentationFormat>Widescreen</PresentationFormat>
  <Paragraphs>371</Paragraphs>
  <Slides>58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7" baseType="lpstr">
      <vt:lpstr>Arial</vt:lpstr>
      <vt:lpstr>Calibri</vt:lpstr>
      <vt:lpstr>Franklin Gothic Book</vt:lpstr>
      <vt:lpstr>Franklin Gothic Medium</vt:lpstr>
      <vt:lpstr>SP SUAN DUSIT</vt:lpstr>
      <vt:lpstr>TH SarabunPSK</vt:lpstr>
      <vt:lpstr>Times New Roman</vt:lpstr>
      <vt:lpstr>Wingdings</vt:lpstr>
      <vt:lpstr>Angles</vt:lpstr>
      <vt:lpstr>วิชา ระบบจัดการฐานข้อมูล (3204 -2004)</vt:lpstr>
      <vt:lpstr>หน่วยที่ 2 ขั้นตอนการพัฒนาระบบฐานข้อมูล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2. ชนิดของข้อมูล </vt:lpstr>
      <vt:lpstr>2. ชนิดของข้อมูล </vt:lpstr>
      <vt:lpstr>2. ชนิดของข้อมูล </vt:lpstr>
      <vt:lpstr>2. ชนิดของข้อมูล </vt:lpstr>
      <vt:lpstr>2. ชนิดของข้อมูล </vt:lpstr>
      <vt:lpstr>2. ชนิดของข้อมูล </vt:lpstr>
      <vt:lpstr>2. ชนิดของข้อมูล </vt:lpstr>
      <vt:lpstr>2. ชนิดของข้อมูล </vt:lpstr>
      <vt:lpstr>2. ชนิดของข้อมูล </vt:lpstr>
      <vt:lpstr>2. ชนิดของข้อมูล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หน่วยที่ 1 ความรู้พื้นฐานทางธุรกิจดิจิทัล</dc:title>
  <dc:creator>admin</dc:creator>
  <cp:lastModifiedBy>Juthawut Chantaramalee</cp:lastModifiedBy>
  <cp:revision>88</cp:revision>
  <dcterms:created xsi:type="dcterms:W3CDTF">2020-08-10T03:00:14Z</dcterms:created>
  <dcterms:modified xsi:type="dcterms:W3CDTF">2021-01-08T04:43:24Z</dcterms:modified>
</cp:coreProperties>
</file>