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86" r:id="rId3"/>
    <p:sldId id="284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9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7D986D-728B-4D07-826F-21C3EADAD720}" type="datetimeFigureOut">
              <a:rPr lang="en-US" smtClean="0"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3C95227-6F70-46D0-9983-62764B09A3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4840" y="2743200"/>
            <a:ext cx="7757160" cy="2274570"/>
          </a:xfrm>
          <a:noFill/>
        </p:spPr>
        <p:txBody>
          <a:bodyPr>
            <a:noAutofit/>
          </a:bodyPr>
          <a:lstStyle/>
          <a:p>
            <a:pPr algn="r"/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วิชา ระบบจัดการฐานข้อมูล</a:t>
            </a:r>
            <a:b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</a:br>
            <a:r>
              <a:rPr lang="th-TH" sz="66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(3204 -2004)</a:t>
            </a:r>
          </a:p>
        </p:txBody>
      </p:sp>
      <p:sp>
        <p:nvSpPr>
          <p:cNvPr id="7" name="About">
            <a:extLst>
              <a:ext uri="{FF2B5EF4-FFF2-40B4-BE49-F238E27FC236}">
                <a16:creationId xmlns:a16="http://schemas.microsoft.com/office/drawing/2014/main" id="{3F3BDDC9-E3AF-4A95-8298-438E216DCF22}"/>
              </a:ext>
            </a:extLst>
          </p:cNvPr>
          <p:cNvSpPr txBox="1">
            <a:spLocks/>
          </p:cNvSpPr>
          <p:nvPr/>
        </p:nvSpPr>
        <p:spPr>
          <a:xfrm>
            <a:off x="7335994" y="5247191"/>
            <a:ext cx="4402115" cy="61639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408E93"/>
                </a:solidFill>
                <a:latin typeface="Agency FB" panose="020B0503020202020204" pitchFamily="34" charset="0"/>
                <a:ea typeface="+mj-ea"/>
                <a:cs typeface="Segoe UI Light" panose="020B0502040204020203" pitchFamily="34" charset="0"/>
              </a:defRPr>
            </a:lvl1pPr>
          </a:lstStyle>
          <a:p>
            <a:pPr>
              <a:spcBef>
                <a:spcPts val="1000"/>
              </a:spcBef>
            </a:pPr>
            <a:r>
              <a:rPr lang="en-US" sz="2800" b="1" dirty="0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Asst. Prof. Juthawut </a:t>
            </a:r>
            <a:r>
              <a:rPr lang="en-US" sz="2800" b="1" dirty="0" err="1">
                <a:solidFill>
                  <a:srgbClr val="C00000"/>
                </a:solidFill>
                <a:latin typeface="SP SUAN DUSIT" panose="02000000000000000000" pitchFamily="2" charset="0"/>
                <a:ea typeface="+mn-ea"/>
                <a:cs typeface="SP SUAN DUSIT" panose="02000000000000000000" pitchFamily="2" charset="0"/>
              </a:rPr>
              <a:t>Chantharamalee</a:t>
            </a:r>
            <a:endParaRPr lang="en-US" sz="2800" b="1" dirty="0">
              <a:solidFill>
                <a:srgbClr val="C00000"/>
              </a:solidFill>
              <a:latin typeface="SP SUAN DUSIT" panose="02000000000000000000" pitchFamily="2" charset="0"/>
              <a:ea typeface="+mn-ea"/>
              <a:cs typeface="SP SUAN DUSIT" panose="02000000000000000000" pitchFamily="2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4F3D7B5-F5DC-4EDF-8706-631505689A37}"/>
              </a:ext>
            </a:extLst>
          </p:cNvPr>
          <p:cNvSpPr txBox="1">
            <a:spLocks/>
          </p:cNvSpPr>
          <p:nvPr/>
        </p:nvSpPr>
        <p:spPr>
          <a:xfrm>
            <a:off x="7381714" y="5676118"/>
            <a:ext cx="4402115" cy="102349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kern="1200">
                <a:solidFill>
                  <a:schemeClr val="bg1"/>
                </a:solidFill>
                <a:latin typeface="Segoe UI Light" panose="020B0502040204020203" pitchFamily="34" charset="0"/>
                <a:ea typeface="+mn-ea"/>
                <a:cs typeface="Segoe UI Light" panose="020B0502040204020203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Assistant Professor in Computer Science                        (Chairperson of B.Sc. Program in Computer Science)              Office. </a:t>
            </a:r>
            <a:r>
              <a:rPr lang="en-US" sz="1800" b="1" dirty="0" err="1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lang="en-US" sz="1800" b="1" dirty="0">
                <a:solidFill>
                  <a:srgbClr val="C0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Dusit University, Phone. (+66) 2244-5691             Email. juthawut_cha@dusit.ac.th, jchantharamalee@gmail.com </a:t>
            </a:r>
            <a:endParaRPr lang="en-US" sz="1800" b="1" u="sng" dirty="0">
              <a:solidFill>
                <a:srgbClr val="C0000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AC3E998D-A45B-42F2-B5B4-9610D58262DF}"/>
              </a:ext>
            </a:extLst>
          </p:cNvPr>
          <p:cNvSpPr txBox="1"/>
          <p:nvPr/>
        </p:nvSpPr>
        <p:spPr>
          <a:xfrm>
            <a:off x="708660" y="6370439"/>
            <a:ext cx="624078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 </a:t>
            </a:r>
            <a:r>
              <a:rPr lang="th-TH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สถาปัตยกรรมฐานข้อมูล </a:t>
            </a:r>
            <a:endParaRPr lang="th-TH" sz="2800" dirty="0"/>
          </a:p>
        </p:txBody>
      </p:sp>
      <p:pic>
        <p:nvPicPr>
          <p:cNvPr id="1028" name="Picture 4" descr="Download Free png Data adjustment, data governance, data setting, online  data ... - DLPNG.com">
            <a:extLst>
              <a:ext uri="{FF2B5EF4-FFF2-40B4-BE49-F238E27FC236}">
                <a16:creationId xmlns:a16="http://schemas.microsoft.com/office/drawing/2014/main" id="{355003E0-743E-4C64-BF2B-57ADEBF789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94" y="1046602"/>
            <a:ext cx="3720029" cy="372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044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560" y="738172"/>
            <a:ext cx="6671450" cy="65105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ประโยชน์ของการจัดแบ่งข้อมูลออกเป็น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ชั้น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24CBFDD5-2ACF-45DB-94AB-61CDFEECEBE2}"/>
              </a:ext>
            </a:extLst>
          </p:cNvPr>
          <p:cNvSpPr txBox="1">
            <a:spLocks/>
          </p:cNvSpPr>
          <p:nvPr/>
        </p:nvSpPr>
        <p:spPr>
          <a:xfrm>
            <a:off x="1082040" y="1652530"/>
            <a:ext cx="9989912" cy="334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4.2 ผู้ใช้แต่ละคนสามารถ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นํา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ข้อมูลชุดเดียวกันมาใช้งานที่แตกต่างกันและจัดรูปแบบการต่าง ๆ ให้แตกต่างกันตามความต้องการของผู้ใช้แต่ละคนได้โดยไม่กระทบกับโครงสร้างของการจัดเก็บข้อมูลรกแก้ไขเปลี่ยนแปลงโครงสร้างของข้อมูลจริงหรือกระทบโครงสร้างในระดับแนวความคิด</a:t>
            </a:r>
          </a:p>
        </p:txBody>
      </p:sp>
    </p:spTree>
    <p:extLst>
      <p:ext uri="{BB962C8B-B14F-4D97-AF65-F5344CB8AC3E}">
        <p14:creationId xmlns:p14="http://schemas.microsoft.com/office/powerpoint/2010/main" val="920267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560" y="738172"/>
            <a:ext cx="6671450" cy="65105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ประโยชน์ของการจัดแบ่งข้อมูลออกเป็น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ชั้น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24CBFDD5-2ACF-45DB-94AB-61CDFEECEBE2}"/>
              </a:ext>
            </a:extLst>
          </p:cNvPr>
          <p:cNvSpPr txBox="1">
            <a:spLocks/>
          </p:cNvSpPr>
          <p:nvPr/>
        </p:nvSpPr>
        <p:spPr>
          <a:xfrm>
            <a:off x="1082040" y="1652530"/>
            <a:ext cx="9989912" cy="334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4.3 มีความเป็นอิสระของข้อมูลกับตัวโปรแกรม คือ สามารถแก้ไขเปลย ได้โดยไม่ต้องแก้ไขโปรแกรม เช่น การเพิ่มข้อมูลบางแอ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เข้าไปในฐานข้อมูล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ทําการ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แก้ไขโปรแกรมหรือแก้ไขความยาวของการเก็บชื่อของพนักงาน ซึ่งจะไม่ส่งผลกระทบเดๆ เนื่องจาก มีความเป็นอิสระของข้อมูลในแต่ละระดับนั่นเอง</a:t>
            </a:r>
          </a:p>
        </p:txBody>
      </p:sp>
    </p:spTree>
    <p:extLst>
      <p:ext uri="{BB962C8B-B14F-4D97-AF65-F5344CB8AC3E}">
        <p14:creationId xmlns:p14="http://schemas.microsoft.com/office/powerpoint/2010/main" val="176342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561" y="738172"/>
            <a:ext cx="3827260" cy="651053"/>
          </a:xfrm>
          <a:solidFill>
            <a:schemeClr val="accent2"/>
          </a:solidFill>
        </p:spPr>
        <p:txBody>
          <a:bodyPr>
            <a:normAutofit lnSpcReduction="100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สถาปัตยกรรมฐานข้อมูล 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24CBFDD5-2ACF-45DB-94AB-61CDFEECEBE2}"/>
              </a:ext>
            </a:extLst>
          </p:cNvPr>
          <p:cNvSpPr txBox="1">
            <a:spLocks/>
          </p:cNvSpPr>
          <p:nvPr/>
        </p:nvSpPr>
        <p:spPr>
          <a:xfrm>
            <a:off x="1082040" y="2148289"/>
            <a:ext cx="10043160" cy="28507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1. ระดับภายนอก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External Level)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เป็นมุมมองของผู้ใช้ที่มีต่อฐานข้อมูล เรียกว่า วิว</a:t>
            </a:r>
          </a:p>
          <a:p>
            <a:pPr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ระดับแนวความคิด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Conceptual Level)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เป็นมุมมองโครงร่างของฐานข้อมูลใน แนวความคิด ซึ่งไม่ใช่โครงร่างจริงที่ถูกสร้างในอุปกรณ์เก็บข้อมูล</a:t>
            </a:r>
          </a:p>
          <a:p>
            <a:pPr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ระดับภายใน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Internal Level)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เป็นมุมมองทางกายภาพของการจัดเก็บว่าจะจัดเก็บข้อมูลในอุปกรณ์เก็บข้อมูลอย่างไร</a:t>
            </a:r>
          </a:p>
        </p:txBody>
      </p:sp>
      <p:sp>
        <p:nvSpPr>
          <p:cNvPr id="6" name="ตัวแทนเนื้อหา 2">
            <a:extLst>
              <a:ext uri="{FF2B5EF4-FFF2-40B4-BE49-F238E27FC236}">
                <a16:creationId xmlns:a16="http://schemas.microsoft.com/office/drawing/2014/main" id="{D94023A0-73BF-4EEF-BB8C-753BAD87D54A}"/>
              </a:ext>
            </a:extLst>
          </p:cNvPr>
          <p:cNvSpPr txBox="1">
            <a:spLocks/>
          </p:cNvSpPr>
          <p:nvPr/>
        </p:nvSpPr>
        <p:spPr>
          <a:xfrm>
            <a:off x="1172561" y="1497236"/>
            <a:ext cx="4790501" cy="6510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แบ่งระดับของข้อมูลไว้ 3 ระดับ 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2860518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24C8CAA-44E0-4D13-B04E-F5C780376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699" y="365759"/>
            <a:ext cx="4790501" cy="734869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หน่วยที่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3 </a:t>
            </a:r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P SUAN DUSIT" panose="02000000000000000000" pitchFamily="2" charset="0"/>
                <a:cs typeface="SP SUAN DUSIT" panose="02000000000000000000" pitchFamily="2" charset="0"/>
              </a:rPr>
              <a:t>สถาปัตยกรรมฐานข้อมูล 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3873" y="5298054"/>
            <a:ext cx="4026665" cy="651053"/>
          </a:xfrm>
        </p:spPr>
        <p:txBody>
          <a:bodyPr>
            <a:normAutofit fontScale="77500" lnSpcReduction="20000"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ภาพที่ 3.1 สถาปัตยกรรมฐานข้อมูล</a:t>
            </a:r>
          </a:p>
        </p:txBody>
      </p:sp>
      <p:pic>
        <p:nvPicPr>
          <p:cNvPr id="2050" name="Picture 2" descr="สถาปัตยกรรมฐานข้อมูล (Database Architecture) - บล็อกวีแซดมาร์ท">
            <a:extLst>
              <a:ext uri="{FF2B5EF4-FFF2-40B4-BE49-F238E27FC236}">
                <a16:creationId xmlns:a16="http://schemas.microsoft.com/office/drawing/2014/main" id="{E3586F4D-0F53-4F81-B10C-31C3D9F8E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0280" y="1332441"/>
            <a:ext cx="5715000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3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561" y="738172"/>
            <a:ext cx="5074004" cy="65105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สคี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มา อิน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สแ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ตน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ซ์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และการแปลงรูป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24CBFDD5-2ACF-45DB-94AB-61CDFEECEBE2}"/>
              </a:ext>
            </a:extLst>
          </p:cNvPr>
          <p:cNvSpPr txBox="1">
            <a:spLocks/>
          </p:cNvSpPr>
          <p:nvPr/>
        </p:nvSpPr>
        <p:spPr>
          <a:xfrm>
            <a:off x="1082040" y="1652530"/>
            <a:ext cx="10043160" cy="334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2.1 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สคี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มา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Schema)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โครงสร้างข้อมูลหรือนิยามข้อมูล รวมถึงความสัมพันธ์ของข้อมูล ในแต่ละเอนทิตีว่ามีความสัมพันธ์กันอย่างไร</a:t>
            </a:r>
          </a:p>
          <a:p>
            <a:pPr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2.2 อิน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สแ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ตน</a:t>
            </a:r>
            <a:r>
              <a:rPr lang="th-TH" sz="3200" dirty="0" err="1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ซ์</a:t>
            </a:r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Instance)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หมายถึง เนื้อของข้อมูลที่เก็บอยู่ในโครงสร้างข้อมูลนั้น ๆ ตัวอย่าง ตารางข้อมูลของนักศึกษาของวิทยาลัยแห่งหนึ่ง ประกอบด้วย</a:t>
            </a:r>
          </a:p>
          <a:p>
            <a:pPr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sz="2800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รหัสนักศึกษา | ชื่อนักศึกษา สาขาวิชา 5832040012 | สมพร พลเยี่ยม คอมพิวเตอร์ธุรกิจ</a:t>
            </a:r>
            <a:endParaRPr lang="th-TH" sz="3200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25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560" y="738172"/>
            <a:ext cx="5007903" cy="65105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สคี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มา อิน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สแ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ตน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ซ์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และการแปลงรูป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24CBFDD5-2ACF-45DB-94AB-61CDFEECEBE2}"/>
              </a:ext>
            </a:extLst>
          </p:cNvPr>
          <p:cNvSpPr txBox="1">
            <a:spLocks/>
          </p:cNvSpPr>
          <p:nvPr/>
        </p:nvSpPr>
        <p:spPr>
          <a:xfrm>
            <a:off x="1172560" y="1389225"/>
            <a:ext cx="10043160" cy="3711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2.3 การแปลงรูป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Mapping)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การถ่ายทอดมุมมองจากสถาปัตยกรรมในระดับที่สูงกว่าไปยัง ระดับที่ต่ำกว่า ซึ่งแบ่งเป็น 2 ลักษณะ คือ</a:t>
            </a:r>
          </a:p>
          <a:p>
            <a:pPr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	1) การแปลงรูประหว่างระดับภายนอกกับระดับแนวความคิด</a:t>
            </a:r>
          </a:p>
          <a:p>
            <a:pPr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	2) การแปลงรูปจากระดับแนวความคิดกับระดับภายใน</a:t>
            </a:r>
          </a:p>
          <a:p>
            <a:pPr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		การแปลงรูปทั้ง 2 ลักษณะนี้จะเป็นหน้าที่ของ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DBMS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ในการจัดการแปลงรูปให้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ทําให้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มุมมองใน แต่ละระดับนั้นสามารถแยกออกเป็นอิสระจากกันได้ โดยจะมี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DBMS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เป็นตัวจัดการเชื่อมความสัมพันธ์ใน แต่ละระดับ</a:t>
            </a:r>
          </a:p>
        </p:txBody>
      </p:sp>
    </p:spTree>
    <p:extLst>
      <p:ext uri="{BB962C8B-B14F-4D97-AF65-F5344CB8AC3E}">
        <p14:creationId xmlns:p14="http://schemas.microsoft.com/office/powerpoint/2010/main" val="224620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561" y="738172"/>
            <a:ext cx="3884182" cy="65105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ความเป็นอิสระของข้อมูล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24CBFDD5-2ACF-45DB-94AB-61CDFEECEBE2}"/>
              </a:ext>
            </a:extLst>
          </p:cNvPr>
          <p:cNvSpPr txBox="1">
            <a:spLocks/>
          </p:cNvSpPr>
          <p:nvPr/>
        </p:nvSpPr>
        <p:spPr>
          <a:xfrm>
            <a:off x="1082040" y="1652530"/>
            <a:ext cx="10089064" cy="334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ความเป็นอิสระของข้อมูล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Data Independence)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การที่ผู้ใช้สามาร ในระดับแนวความคิดหรือระดับภายในได้โดยไม่กระทบกับโปรแกรมที่เรียกใช้ ผู้เขียง ข้อมูลในระดับภายนอกเหมือนเดิมและใช้งานได้ตามปกติ โดยมี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DBMS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เป็นตัวจัดการ แบ่งออกเป็น 2 ระดับดังนี้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319549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561" y="738172"/>
            <a:ext cx="3884182" cy="65105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ความเป็นอิสระของข้อมูล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24CBFDD5-2ACF-45DB-94AB-61CDFEECEBE2}"/>
              </a:ext>
            </a:extLst>
          </p:cNvPr>
          <p:cNvSpPr txBox="1">
            <a:spLocks/>
          </p:cNvSpPr>
          <p:nvPr/>
        </p:nvSpPr>
        <p:spPr>
          <a:xfrm>
            <a:off x="1082040" y="1652530"/>
            <a:ext cx="9989912" cy="334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3.1 ความเป็นอิสระของข้อมูลเชิงตรรกะ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Logical Data Independence)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คือ 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ไม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โครงสร้างของข้อมูลในระดับแนวความคิดจะไม่มีผลกระทบต่อโครงสร้างข้อมูลเนอะ ที่ผู้ใช้งานใช้อยู่ เช่น ในการเขียนโปรแกรมเพื่อแสดงข้อมูลของพนักงานซึ่งใช้ข้อมูลในระดับภายนอก หากใน ระดับแนวความคิดมีการเปลี่ยนแปลงโดยการเพิ่มแอ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ตทริ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บิว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ต์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บางตัวเข้าไปในรายละเอียดข้อมูลของพนักงาน จะไม่มีผลกระทบกับโปรแกรมเดิมที่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ทํางาน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อยู่</a:t>
            </a:r>
          </a:p>
        </p:txBody>
      </p:sp>
    </p:spTree>
    <p:extLst>
      <p:ext uri="{BB962C8B-B14F-4D97-AF65-F5344CB8AC3E}">
        <p14:creationId xmlns:p14="http://schemas.microsoft.com/office/powerpoint/2010/main" val="561179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561" y="738172"/>
            <a:ext cx="3884182" cy="65105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 ความเป็นอิสระของข้อมูล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24CBFDD5-2ACF-45DB-94AB-61CDFEECEBE2}"/>
              </a:ext>
            </a:extLst>
          </p:cNvPr>
          <p:cNvSpPr txBox="1">
            <a:spLocks/>
          </p:cNvSpPr>
          <p:nvPr/>
        </p:nvSpPr>
        <p:spPr>
          <a:xfrm>
            <a:off x="1082040" y="1652530"/>
            <a:ext cx="9989912" cy="334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/>
            <a:r>
              <a:rPr lang="th-TH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3.2 ความเป็นอิสระของข้อมูลเชิงกายภาพ (</a:t>
            </a:r>
            <a:r>
              <a:rPr lang="en-US" sz="3200" dirty="0">
                <a:solidFill>
                  <a:srgbClr val="FF000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Physical Data Independence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การเปลี่ยนแปลงแก้ไขโครงสร้างของข้อมูลในระดับภายใน จะไม่มีผลกระทบต่อโครงสร้างข้อมูลในระดับ แนวความคิดหรือระดับภายนอก เช่น ในระดับภายในมีการเปลี่ยนวิธีการจัดเก็บข้อมูลจากแบบเรียง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Sequential)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ไปเป็นแบบดัชนี (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Indexed)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ในระดับภายใน ในระดับแนวคิดนั้นจะไม่มีผลกระทบต่อ การเปลี่ยนแปลงดังกล่าว </a:t>
            </a:r>
          </a:p>
        </p:txBody>
      </p:sp>
    </p:spTree>
    <p:extLst>
      <p:ext uri="{BB962C8B-B14F-4D97-AF65-F5344CB8AC3E}">
        <p14:creationId xmlns:p14="http://schemas.microsoft.com/office/powerpoint/2010/main" val="344338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1B1EDAEB-E1DF-4F55-962B-8804FC952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560" y="738172"/>
            <a:ext cx="6671450" cy="651053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4. ประโยชน์ของการจัดแบ่งข้อมูลออกเป็น</a:t>
            </a:r>
            <a:r>
              <a:rPr lang="th-TH" sz="4000" dirty="0" err="1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ลําดับ</a:t>
            </a:r>
            <a:r>
              <a:rPr lang="th-TH" sz="4000" dirty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ชั้น</a:t>
            </a:r>
          </a:p>
        </p:txBody>
      </p:sp>
      <p:sp>
        <p:nvSpPr>
          <p:cNvPr id="5" name="ตัวแทนเนื้อหา 2">
            <a:extLst>
              <a:ext uri="{FF2B5EF4-FFF2-40B4-BE49-F238E27FC236}">
                <a16:creationId xmlns:a16="http://schemas.microsoft.com/office/drawing/2014/main" id="{24CBFDD5-2ACF-45DB-94AB-61CDFEECEBE2}"/>
              </a:ext>
            </a:extLst>
          </p:cNvPr>
          <p:cNvSpPr txBox="1">
            <a:spLocks/>
          </p:cNvSpPr>
          <p:nvPr/>
        </p:nvSpPr>
        <p:spPr>
          <a:xfrm>
            <a:off x="1082040" y="1652530"/>
            <a:ext cx="9989912" cy="33465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thaiDist"/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4.1 ผู้ใช้งานไม่</a:t>
            </a:r>
            <a:r>
              <a:rPr lang="th-TH" sz="32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จําเป็นต้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องสนใจรายละเอียดของโครงสร้างในการจัดเก็บข้อมูลว่าจะต้องจัดเก็บ ข้อมูลในระดับกายภาพอย่างไร เพียงแต่ออกแบบฐานข้อมูลในระดับแนวความคิดว่าข้อมูลมีความสัมพันธ์ กันอย่างไร มีข้อมูลอย่างไรบ้าง </a:t>
            </a:r>
            <a:r>
              <a:rPr lang="en-US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DBMS </a:t>
            </a:r>
            <a:r>
              <a:rPr lang="th-TH" sz="3200" dirty="0">
                <a:latin typeface="SP SUAN DUSIT" panose="02000000000000000000" pitchFamily="2" charset="0"/>
                <a:cs typeface="SP SUAN DUSIT" panose="02000000000000000000" pitchFamily="2" charset="0"/>
              </a:rPr>
              <a:t>จะเป็นตัวจัดการจัดเก็บข้อมูลในอุปกรณ์เก็บข้อมูลเอง</a:t>
            </a:r>
          </a:p>
        </p:txBody>
      </p:sp>
    </p:spTree>
    <p:extLst>
      <p:ext uri="{BB962C8B-B14F-4D97-AF65-F5344CB8AC3E}">
        <p14:creationId xmlns:p14="http://schemas.microsoft.com/office/powerpoint/2010/main" val="35706068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182</TotalTime>
  <Words>690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Franklin Gothic Book</vt:lpstr>
      <vt:lpstr>Franklin Gothic Medium</vt:lpstr>
      <vt:lpstr>SP SUAN DUSIT</vt:lpstr>
      <vt:lpstr>Wingdings</vt:lpstr>
      <vt:lpstr>Angles</vt:lpstr>
      <vt:lpstr>วิชา ระบบจัดการฐานข้อมูล (3204 -2004)</vt:lpstr>
      <vt:lpstr>PowerPoint Presentation</vt:lpstr>
      <vt:lpstr>หน่วยที่ 3 สถาปัตยกรรมฐานข้อมูล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หน่วยที่ 1 ความรู้พื้นฐานทางธุรกิจดิจิทัล</dc:title>
  <dc:creator>admin</dc:creator>
  <cp:lastModifiedBy>Juthawut Chantaramalee</cp:lastModifiedBy>
  <cp:revision>40</cp:revision>
  <dcterms:created xsi:type="dcterms:W3CDTF">2020-08-10T03:00:14Z</dcterms:created>
  <dcterms:modified xsi:type="dcterms:W3CDTF">2021-01-08T04:33:30Z</dcterms:modified>
</cp:coreProperties>
</file>