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44" r:id="rId2"/>
  </p:sldMasterIdLst>
  <p:sldIdLst>
    <p:sldId id="283" r:id="rId3"/>
    <p:sldId id="304" r:id="rId4"/>
    <p:sldId id="305" r:id="rId5"/>
    <p:sldId id="306" r:id="rId6"/>
    <p:sldId id="307" r:id="rId7"/>
    <p:sldId id="308" r:id="rId8"/>
    <p:sldId id="309" r:id="rId9"/>
    <p:sldId id="310" r:id="rId10"/>
    <p:sldId id="311" r:id="rId11"/>
    <p:sldId id="312" r:id="rId12"/>
    <p:sldId id="313" r:id="rId13"/>
    <p:sldId id="314" r:id="rId14"/>
    <p:sldId id="315" r:id="rId15"/>
    <p:sldId id="316" r:id="rId16"/>
    <p:sldId id="317" r:id="rId17"/>
    <p:sldId id="325" r:id="rId18"/>
    <p:sldId id="318" r:id="rId19"/>
    <p:sldId id="319" r:id="rId20"/>
    <p:sldId id="320" r:id="rId21"/>
    <p:sldId id="321" r:id="rId22"/>
    <p:sldId id="322" r:id="rId23"/>
    <p:sldId id="326" r:id="rId24"/>
    <p:sldId id="323" r:id="rId25"/>
    <p:sldId id="324" r:id="rId26"/>
    <p:sldId id="327" r:id="rId27"/>
    <p:sldId id="328" r:id="rId28"/>
    <p:sldId id="329" r:id="rId29"/>
    <p:sldId id="330" r:id="rId30"/>
    <p:sldId id="331" r:id="rId31"/>
    <p:sldId id="332" r:id="rId32"/>
    <p:sldId id="333" r:id="rId33"/>
    <p:sldId id="334" r:id="rId34"/>
    <p:sldId id="335" r:id="rId35"/>
    <p:sldId id="336" r:id="rId36"/>
    <p:sldId id="337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87" d="100"/>
          <a:sy n="87" d="100"/>
        </p:scale>
        <p:origin x="204" y="84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29B4E-FA95-49B3-AB67-B22A91875633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0F372-9927-4F33-AF5A-1BAF29EF9F5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29B4E-FA95-49B3-AB67-B22A91875633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0F372-9927-4F33-AF5A-1BAF29EF9F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29B4E-FA95-49B3-AB67-B22A91875633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0F372-9927-4F33-AF5A-1BAF29EF9F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3173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1089484" y="1730403"/>
            <a:ext cx="7531497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616370" y="2470926"/>
            <a:ext cx="8681508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D986D-728B-4D07-826F-21C3EADAD720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95227-6F70-46D0-9983-62764B09A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4560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D986D-728B-4D07-826F-21C3EADAD720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95227-6F70-46D0-9983-62764B09A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311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3173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92532" y="1726738"/>
            <a:ext cx="7534656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621536" y="2468304"/>
            <a:ext cx="8680704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D986D-728B-4D07-826F-21C3EADAD720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95227-6F70-46D0-9983-62764B09A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1285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6688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D986D-728B-4D07-826F-21C3EADAD720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95227-6F70-46D0-9983-62764B09A37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488664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2200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6688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6688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D986D-728B-4D07-826F-21C3EADAD720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95227-6F70-46D0-9983-62764B09A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373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D986D-728B-4D07-826F-21C3EADAD720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95227-6F70-46D0-9983-62764B09A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8967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D986D-728B-4D07-826F-21C3EADAD720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95227-6F70-46D0-9983-62764B09A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2763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1720852" y="-1720850"/>
            <a:ext cx="6858000" cy="10299704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46573" y="1576104"/>
            <a:ext cx="694944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2737" y="2618913"/>
            <a:ext cx="507703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730605" y="2253385"/>
            <a:ext cx="7726347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D986D-728B-4D07-826F-21C3EADAD720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3C95227-6F70-46D0-9983-62764B09A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932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29B4E-FA95-49B3-AB67-B22A91875633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0F372-9927-4F33-AF5A-1BAF29EF9F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705101" y="0"/>
            <a:ext cx="9486900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" y="5048250"/>
            <a:ext cx="4762500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94929" y="1717501"/>
            <a:ext cx="73152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524639" y="2180529"/>
            <a:ext cx="8128727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D986D-728B-4D07-826F-21C3EADAD720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95227-6F70-46D0-9983-62764B09A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2727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D986D-728B-4D07-826F-21C3EADAD720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95227-6F70-46D0-9983-62764B09A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9413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4678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4678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D986D-728B-4D07-826F-21C3EADAD720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95227-6F70-46D0-9983-62764B09A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140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29B4E-FA95-49B3-AB67-B22A91875633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0F372-9927-4F33-AF5A-1BAF29EF9F5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29B4E-FA95-49B3-AB67-B22A91875633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0F372-9927-4F33-AF5A-1BAF29EF9F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29B4E-FA95-49B3-AB67-B22A91875633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0F372-9927-4F33-AF5A-1BAF29EF9F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29B4E-FA95-49B3-AB67-B22A91875633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0F372-9927-4F33-AF5A-1BAF29EF9F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29B4E-FA95-49B3-AB67-B22A91875633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0F372-9927-4F33-AF5A-1BAF29EF9F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29B4E-FA95-49B3-AB67-B22A91875633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0F372-9927-4F33-AF5A-1BAF29EF9F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29B4E-FA95-49B3-AB67-B22A91875633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8AE0F372-9927-4F33-AF5A-1BAF29EF9F5C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B929B4E-FA95-49B3-AB67-B22A91875633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AE0F372-9927-4F33-AF5A-1BAF29EF9F5C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3175" y="5050633"/>
            <a:ext cx="4765676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3173" y="5051293"/>
            <a:ext cx="12195173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365760"/>
            <a:ext cx="1002792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100629"/>
            <a:ext cx="1002792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68224" y="5870448"/>
            <a:ext cx="2901696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37D986D-728B-4D07-826F-21C3EADAD720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90019" y="6285122"/>
            <a:ext cx="6299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1384" y="6170822"/>
            <a:ext cx="67056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C3C95227-6F70-46D0-9983-62764B09A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726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24C8CAA-44E0-4D13-B04E-F5C780376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4840" y="2743200"/>
            <a:ext cx="7757160" cy="2274570"/>
          </a:xfrm>
          <a:noFill/>
        </p:spPr>
        <p:txBody>
          <a:bodyPr>
            <a:noAutofit/>
          </a:bodyPr>
          <a:lstStyle/>
          <a:p>
            <a:pPr algn="r"/>
            <a:r>
              <a:rPr lang="th-TH" sz="66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วิชา พื้นฐานทางธุรกิจดิจิทัล</a:t>
            </a:r>
            <a:br>
              <a:rPr lang="th-TH" sz="66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</a:br>
            <a:r>
              <a:rPr lang="th-TH" sz="66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(30204 -2001)</a:t>
            </a:r>
          </a:p>
        </p:txBody>
      </p:sp>
      <p:sp>
        <p:nvSpPr>
          <p:cNvPr id="7" name="About">
            <a:extLst>
              <a:ext uri="{FF2B5EF4-FFF2-40B4-BE49-F238E27FC236}">
                <a16:creationId xmlns:a16="http://schemas.microsoft.com/office/drawing/2014/main" id="{3F3BDDC9-E3AF-4A95-8298-438E216DCF22}"/>
              </a:ext>
            </a:extLst>
          </p:cNvPr>
          <p:cNvSpPr txBox="1">
            <a:spLocks/>
          </p:cNvSpPr>
          <p:nvPr/>
        </p:nvSpPr>
        <p:spPr>
          <a:xfrm>
            <a:off x="7335994" y="5247191"/>
            <a:ext cx="4402115" cy="616399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rgbClr val="408E93"/>
                </a:solidFill>
                <a:latin typeface="Agency FB" panose="020B0503020202020204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P SUAN DUSIT" panose="02000000000000000000" pitchFamily="2" charset="0"/>
                <a:ea typeface="+mj-ea"/>
                <a:cs typeface="SP SUAN DUSIT" panose="02000000000000000000" pitchFamily="2" charset="0"/>
              </a:rPr>
              <a:t>Asst. Prof. Juthawut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P SUAN DUSIT" panose="02000000000000000000" pitchFamily="2" charset="0"/>
                <a:ea typeface="+mj-ea"/>
                <a:cs typeface="SP SUAN DUSIT" panose="02000000000000000000" pitchFamily="2" charset="0"/>
              </a:rPr>
              <a:t>Chantharamalee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P SUAN DUSIT" panose="02000000000000000000" pitchFamily="2" charset="0"/>
              <a:ea typeface="+mj-ea"/>
              <a:cs typeface="SP SUAN DUSIT" panose="02000000000000000000" pitchFamily="2" charset="0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54F3D7B5-F5DC-4EDF-8706-631505689A37}"/>
              </a:ext>
            </a:extLst>
          </p:cNvPr>
          <p:cNvSpPr txBox="1">
            <a:spLocks/>
          </p:cNvSpPr>
          <p:nvPr/>
        </p:nvSpPr>
        <p:spPr>
          <a:xfrm>
            <a:off x="7381714" y="5676118"/>
            <a:ext cx="4402115" cy="102349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kern="1200">
                <a:solidFill>
                  <a:schemeClr val="bg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Assistant Professor in Computer Science                        (Chairperson of B.Sc. Program in Computer Science)              Office.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Suan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 Dusit University, Phone. (+66) 2244-5691             Email. juthawut_cha@dusit.ac.th, jchantharamalee@gmail.com </a:t>
            </a:r>
            <a:endParaRPr kumimoji="0" lang="en-US" sz="1800" b="1" i="0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SP SUAN DUSIT" panose="02000000000000000000" pitchFamily="2" charset="0"/>
              <a:ea typeface="+mn-ea"/>
              <a:cs typeface="SP SUAN DUSIT" panose="02000000000000000000" pitchFamily="2" charset="0"/>
            </a:endParaRPr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AC3E998D-A45B-42F2-B5B4-9610D58262DF}"/>
              </a:ext>
            </a:extLst>
          </p:cNvPr>
          <p:cNvSpPr txBox="1"/>
          <p:nvPr/>
        </p:nvSpPr>
        <p:spPr>
          <a:xfrm>
            <a:off x="708660" y="6370439"/>
            <a:ext cx="62407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P SUAN DUSIT" panose="02000000000000000000" pitchFamily="2" charset="0"/>
                <a:ea typeface="+mn-ea"/>
                <a:cs typeface="SP SUAN DUSIT" panose="02000000000000000000" pitchFamily="2" charset="0"/>
              </a:rPr>
              <a:t>หน่วยที่ </a:t>
            </a:r>
            <a:r>
              <a:rPr lang="th-TH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3 นวัตกรรมสำหรับธุรกิจดิจิทัล</a:t>
            </a: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/>
              <a:ea typeface="+mn-ea"/>
              <a:cs typeface="Cordia New" panose="020B0304020202020204" pitchFamily="34" charset="-3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73648A-059F-4DD2-B0D7-A0EE5DEEC7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3150"/>
            <a:ext cx="5978028" cy="4184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4423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24C8CAA-44E0-4D13-B04E-F5C7803762C8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SMACI </a:t>
            </a:r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หัวใจสำคัญของ 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Digital Business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1B1EDAEB-E1DF-4F55-962B-8804FC9524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  </a:t>
            </a:r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	</a:t>
            </a:r>
            <a:endParaRPr lang="th-TH" sz="36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4" name="รูปภาพ 3" descr="oracle_digital_business_1">
            <a:extLst>
              <a:ext uri="{FF2B5EF4-FFF2-40B4-BE49-F238E27FC236}">
                <a16:creationId xmlns:a16="http://schemas.microsoft.com/office/drawing/2014/main" id="{2431B0C0-92E9-442F-AAC4-2E1C8088DF4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683" y="2028764"/>
            <a:ext cx="7763588" cy="43842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97833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24C8CAA-44E0-4D13-B04E-F5C7803762C8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แหล่งที่มาของนวัตกรรมทางธุรกิจดิจิทัล</a:t>
            </a:r>
            <a:endParaRPr lang="en-US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1B1EDAEB-E1DF-4F55-962B-8804FC9524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  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	</a:t>
            </a:r>
            <a:r>
              <a:rPr lang="en-US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1. 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นวัตกรรมที่เกิดจากลูกค้า ผู้ใช้สินค้าหรือบริการ หรือผู้บริโภค</a:t>
            </a:r>
            <a:endParaRPr lang="en-US" sz="36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indent="0">
              <a:buNone/>
            </a:pPr>
            <a:r>
              <a:rPr lang="en-US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	2. 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นวัตกรรมที่เกิดจากผู้ผลิตสินค้าหรือบริการ</a:t>
            </a:r>
            <a:endParaRPr lang="en-US" sz="36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indent="0">
              <a:buNone/>
            </a:pPr>
            <a:r>
              <a:rPr lang="en-US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	3. 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นวัตกรรมที่เกิดจากผู้ผลิตหรือเจ้าของวัตถุดิบ</a:t>
            </a:r>
            <a:endParaRPr lang="en-US" sz="36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indent="0">
              <a:buNone/>
            </a:pPr>
            <a:endParaRPr lang="th-TH" sz="36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4845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24C8CAA-44E0-4D13-B04E-F5C7803762C8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องค์ประกอบของนวัตกรรมธุรกิจดิจิทัล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1B1EDAEB-E1DF-4F55-962B-8804FC9524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 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	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1.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มีความใหม่ นวัตกรรมตามความหมายก็คือสิ่งที่สร้างจากแนวคิดใหม่ ซึ่งอาจจะต้องแปลกไปกว่าผลิตภัณฑ์อื่น หรือมีความสามารถมากกว่า</a:t>
            </a:r>
            <a:endParaRPr lang="en-US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indent="0">
              <a:buNone/>
            </a:pP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	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2.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มีองค์ความรู้หรือความคิดเปลี่ยนแปลง นวัตกรรมจะต้องมีองค์ความรู้ที่เกิดจากความคิดที่ต้องการเปลี่ยนแปลงให้ดีขึ้น ใช้งานสะดวกมากยิ่งขึ้น ประหยัดมากขึ้น เป็นต้น</a:t>
            </a:r>
            <a:endParaRPr lang="en-US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indent="0">
              <a:buNone/>
            </a:pP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	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3.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มีประโยชน์ นวัตกรรมนั้น ๆ จะต้องมีประโยชน์ที่สามารถใช้งานได้เป็นอย่างดี เป็นประโยชน์ในชีวิตประจำวัน มีประโยชน์ต่อชุมชนหรือสังคมโดยทั่วไป</a:t>
            </a:r>
            <a:endParaRPr lang="en-US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indent="0">
              <a:buNone/>
            </a:pP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	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4.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มีโอกาสในการพัฒนาต่อได้ ผู้ค้นคิดนวัตกรรม สามารถที่จะนำไปพัฒนาต่อยอดได้ทั้งในเชิงของการนำไปใช้งานหรือต่อยอดทางธุรกิจในเชิงพาณิชย์ได้</a:t>
            </a:r>
            <a:endParaRPr lang="en-US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indent="0">
              <a:buNone/>
            </a:pPr>
            <a:endParaRPr lang="th-TH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3353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24C8CAA-44E0-4D13-B04E-F5C7803762C8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ข้อดีของนวัตกรรมธุรกิจดิจิทัล</a:t>
            </a:r>
            <a:endParaRPr lang="en-US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1B1EDAEB-E1DF-4F55-962B-8804FC9524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  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	</a:t>
            </a:r>
            <a:r>
              <a:rPr lang="en-US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1. 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ส่วนแบ่งการตลาดเพิ่มมากขึ้น</a:t>
            </a:r>
            <a:endParaRPr lang="en-US" sz="36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indent="0">
              <a:buNone/>
            </a:pP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	</a:t>
            </a:r>
            <a:r>
              <a:rPr lang="en-US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2. 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กำไรที่เพิ่มขึ้น</a:t>
            </a:r>
            <a:endParaRPr lang="en-US" sz="36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indent="0">
              <a:buNone/>
            </a:pP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	</a:t>
            </a:r>
            <a:r>
              <a:rPr lang="en-US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3. 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ประสบการณ์ของความสำเร็จจากการล้มเหลว </a:t>
            </a:r>
          </a:p>
          <a:p>
            <a:pPr marL="0" indent="0">
              <a:buNone/>
            </a:pP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	</a:t>
            </a:r>
            <a:r>
              <a:rPr lang="en-US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4. 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สร้างคุณค่าต่อชีวิตและสังคม 	</a:t>
            </a:r>
          </a:p>
        </p:txBody>
      </p:sp>
    </p:spTree>
    <p:extLst>
      <p:ext uri="{BB962C8B-B14F-4D97-AF65-F5344CB8AC3E}">
        <p14:creationId xmlns:p14="http://schemas.microsoft.com/office/powerpoint/2010/main" val="28865926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24C8CAA-44E0-4D13-B04E-F5C7803762C8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ข้อควรคำนึงถึงของนวัตกรรมธุรกิจดิจิทัล</a:t>
            </a:r>
            <a:endParaRPr lang="en-US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1B1EDAEB-E1DF-4F55-962B-8804FC9524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  	1. 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นวัตกรรมธุรกิจดิจิทัลเป็นค่าใช้จ่าย</a:t>
            </a:r>
            <a:endParaRPr lang="en-US" sz="36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indent="0">
              <a:buNone/>
            </a:pP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	</a:t>
            </a:r>
            <a:r>
              <a:rPr lang="en-US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2. 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ตลาดผู้บริโภคไม่พึงประสงค์</a:t>
            </a:r>
            <a:endParaRPr lang="en-US" sz="36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indent="0">
              <a:buNone/>
            </a:pP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	</a:t>
            </a:r>
            <a:r>
              <a:rPr lang="en-US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3. 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พนักงานวิกฤต	</a:t>
            </a:r>
          </a:p>
        </p:txBody>
      </p:sp>
    </p:spTree>
    <p:extLst>
      <p:ext uri="{BB962C8B-B14F-4D97-AF65-F5344CB8AC3E}">
        <p14:creationId xmlns:p14="http://schemas.microsoft.com/office/powerpoint/2010/main" val="38934741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24C8CAA-44E0-4D13-B04E-F5C7803762C8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การนำเทคโนโลยีมาใช้ในกระบวนการธุรกิจดิจิทัล</a:t>
            </a:r>
            <a:endParaRPr lang="en-US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1B1EDAEB-E1DF-4F55-962B-8804FC952423}"/>
              </a:ext>
            </a:extLst>
          </p:cNvPr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  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	</a:t>
            </a:r>
            <a:r>
              <a:rPr lang="en-US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1. Product </a:t>
            </a:r>
            <a:endParaRPr lang="th-TH" sz="36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indent="0">
              <a:buNone/>
            </a:pPr>
            <a:r>
              <a:rPr lang="en-US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	2. Price </a:t>
            </a:r>
            <a:endParaRPr lang="th-TH" sz="36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indent="0">
              <a:buNone/>
            </a:pPr>
            <a:r>
              <a:rPr lang="en-US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	3. Place </a:t>
            </a:r>
            <a:endParaRPr lang="th-TH" sz="36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indent="0">
              <a:buNone/>
            </a:pPr>
            <a:r>
              <a:rPr lang="en-US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	4. Promotion </a:t>
            </a:r>
            <a:endParaRPr lang="th-TH" sz="36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indent="0">
              <a:buNone/>
            </a:pPr>
            <a:r>
              <a:rPr lang="en-US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	5. People </a:t>
            </a:r>
            <a:endParaRPr lang="th-TH" sz="36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5841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24C8CAA-44E0-4D13-B04E-F5C7803762C8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การนำเทคโนโลยีมาใช้ในกระบวนการธุรกิจดิจิทัล</a:t>
            </a:r>
            <a:endParaRPr lang="en-US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1B1EDAEB-E1DF-4F55-962B-8804FC952423}"/>
              </a:ext>
            </a:extLst>
          </p:cNvPr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 	6. Process </a:t>
            </a:r>
          </a:p>
          <a:p>
            <a:pPr marL="0" indent="0">
              <a:buNone/>
            </a:pPr>
            <a:r>
              <a:rPr lang="en-US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	7. Physical Evidence </a:t>
            </a:r>
          </a:p>
          <a:p>
            <a:pPr marL="0" indent="0">
              <a:buNone/>
            </a:pPr>
            <a:r>
              <a:rPr lang="en-US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	8. Packaging </a:t>
            </a:r>
          </a:p>
          <a:p>
            <a:pPr marL="0" indent="0">
              <a:buNone/>
            </a:pPr>
            <a:r>
              <a:rPr lang="en-US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	9. Power Network </a:t>
            </a:r>
          </a:p>
          <a:p>
            <a:pPr marL="0" indent="0">
              <a:buNone/>
            </a:pPr>
            <a:r>
              <a:rPr lang="en-US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	10. Payment </a:t>
            </a:r>
            <a:endParaRPr lang="th-TH" sz="36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6447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24C8CAA-44E0-4D13-B04E-F5C7803762C8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นวัตกรรมโมเดลธุรกิจดิจิทัล</a:t>
            </a:r>
            <a:endParaRPr lang="en-US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1B1EDAEB-E1DF-4F55-962B-8804FC952423}"/>
              </a:ext>
            </a:extLst>
          </p:cNvPr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  </a:t>
            </a:r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	</a:t>
            </a:r>
            <a:endParaRPr lang="th-TH" sz="36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636D9E54-527F-4990-8863-CACBA66599F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610" y="2169779"/>
            <a:ext cx="6748562" cy="38674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27416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24C8CAA-44E0-4D13-B04E-F5C7803762C8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องค์ประกอบของนวัตกรรมโมเดลธุรกิจดิจิทัล</a:t>
            </a:r>
            <a:endParaRPr lang="en-US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1B1EDAEB-E1DF-4F55-962B-8804FC9524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  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	</a:t>
            </a:r>
            <a:r>
              <a:rPr lang="en-US" sz="36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1. </a:t>
            </a:r>
            <a:r>
              <a:rPr lang="th-TH" sz="36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การเชื่อมต่อ 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เป็นการเชื่อมต่อของเครือข่ายอินเทอร์เน็ตหรือเครือข่ายดิจิทัล ที่สามารถ</a:t>
            </a:r>
          </a:p>
          <a:p>
            <a:pPr marL="0" indent="0">
              <a:buNone/>
            </a:pP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                     ช่วยให้การใช้งานสะดวก รวดเร็ว</a:t>
            </a:r>
            <a:endParaRPr lang="en-US" sz="36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indent="0">
              <a:buNone/>
            </a:pP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	</a:t>
            </a:r>
            <a:r>
              <a:rPr lang="en-US" sz="36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2.</a:t>
            </a:r>
            <a:r>
              <a:rPr lang="en-US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th-TH" sz="36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นวัตกรรม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เป็นแนวคิดใหม่ ๆ ที่เกิดขึ้น และสร้างสรรค์ผลงานขึ้นมา</a:t>
            </a:r>
            <a:endParaRPr lang="en-US" sz="36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indent="0">
              <a:buNone/>
            </a:pP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	</a:t>
            </a:r>
            <a:r>
              <a:rPr lang="en-US" sz="36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3. </a:t>
            </a:r>
            <a:r>
              <a:rPr lang="th-TH" sz="36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การตัดสินใจ 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เป็นการตัดสินใจในการใช้เป็นแนวทางดำเนินธุรกิจดิจิทัล</a:t>
            </a:r>
            <a:endParaRPr lang="en-US" sz="36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indent="0">
              <a:buNone/>
            </a:pP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	</a:t>
            </a:r>
            <a:r>
              <a:rPr lang="en-US" sz="36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4.</a:t>
            </a:r>
            <a:r>
              <a:rPr lang="en-US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th-TH" sz="36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ระบบอัตโนมัติ 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เป็นการใช้ระบบอัตโนมัติมาช่วยในการดำเนินธุรกิจ</a:t>
            </a:r>
            <a:endParaRPr lang="en-US" sz="36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indent="0">
              <a:buNone/>
            </a:pP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5684124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24C8CAA-44E0-4D13-B04E-F5C7803762C8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ข้อเสนอแนะสำหรับการสร้างนวัตกรรมโมเดลธุรกิจดิจิทัล</a:t>
            </a:r>
            <a:endParaRPr lang="en-US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1B1EDAEB-E1DF-4F55-962B-8804FC9524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  </a:t>
            </a:r>
            <a:r>
              <a:rPr lang="en-US" sz="36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1. </a:t>
            </a:r>
            <a:r>
              <a:rPr lang="th-TH" sz="36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การออกแบบโมเดลธุรกิจใหม่หมด </a:t>
            </a:r>
          </a:p>
          <a:p>
            <a:pPr marL="0" indent="0">
              <a:buNone/>
            </a:pP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โดยการพิจารณาองค์ประกอบต่าง ๆ ว่าในปัจจุบันจะสามารถเปลี่ยนแปลงแนวคิดหรือนำเทคโนโลยีใหม่ ๆ มาใช้แทนได้อย่างไร หรือมีโอกาสทางธุรกิจใหม่และธุรกิจสามารถแสวงหาผลตอบแทนที่เพิ่มขึ้นได้จากการนำเสนอโมเดลธุรกิจใหม่ที่พลิกโฉมหน้าไปอย่างสิ้นเชิง</a:t>
            </a:r>
            <a:endParaRPr lang="en-US" sz="36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indent="0">
              <a:buNone/>
            </a:pPr>
            <a:r>
              <a:rPr lang="en-US" sz="36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 2. </a:t>
            </a:r>
            <a:r>
              <a:rPr lang="th-TH" sz="36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การปรับเปลี่ยนรูปแบบโมเดลธุรกิจเดิมให้มีประสิทธิภาพและตอบโจทย์ทางธุรกิจได้ดีขึ้น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</a:p>
          <a:p>
            <a:pPr marL="0" indent="0">
              <a:buNone/>
            </a:pP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ซึ่งเป็นการเปลี่ยนแปลงในระดับน้อยกว่าวิธีแรก อาจทำได้โดยการทบทวน ปรับเปลี่ยน เพิ่มความคล่องตัวหรือสร้างความยืดหยุ่นเพิ่มขึ้น</a:t>
            </a:r>
            <a:endParaRPr lang="en-US" sz="36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indent="0">
              <a:buNone/>
            </a:pP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696945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24C8CAA-44E0-4D13-B04E-F5C780376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0583" y="1090927"/>
            <a:ext cx="7021417" cy="844553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th-TH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หน่วยที่ </a:t>
            </a:r>
            <a:r>
              <a:rPr lang="en-US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3  </a:t>
            </a:r>
            <a:r>
              <a:rPr lang="th-TH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นวัตกรรมสำหรับธุรกิจดิจิทัล</a:t>
            </a:r>
            <a:endParaRPr lang="en-US" b="1" dirty="0">
              <a:solidFill>
                <a:srgbClr val="FF000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1B1EDAEB-E1DF-4F55-962B-8804FC9524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  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		</a:t>
            </a:r>
            <a:r>
              <a:rPr lang="en-US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1. 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ความหมายของนวัตกรรม</a:t>
            </a:r>
            <a:endParaRPr lang="en-US" sz="36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indent="0">
              <a:buNone/>
            </a:pP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		</a:t>
            </a:r>
            <a:r>
              <a:rPr lang="en-US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2. 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ลักษณะของนวัตกรรม</a:t>
            </a:r>
            <a:endParaRPr lang="en-US" sz="36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indent="0">
              <a:buNone/>
            </a:pP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		</a:t>
            </a:r>
            <a:r>
              <a:rPr lang="en-US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3. 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ประเภทของนวัตกรรม</a:t>
            </a:r>
            <a:endParaRPr lang="en-US" sz="36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indent="0">
              <a:buNone/>
            </a:pP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		</a:t>
            </a:r>
            <a:r>
              <a:rPr lang="en-US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4. 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ความหมายของนวัตกรรมธุรกิจดิจิทัล</a:t>
            </a:r>
            <a:endParaRPr lang="en-US" sz="36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indent="0">
              <a:buNone/>
            </a:pP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		</a:t>
            </a:r>
            <a:r>
              <a:rPr lang="en-US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5. 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แหล่งที่มาของนวัตกรรมทางธุรกิจดิจิทัล</a:t>
            </a:r>
            <a:endParaRPr lang="en-US" sz="36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indent="0">
              <a:buNone/>
            </a:pP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		</a:t>
            </a:r>
            <a:r>
              <a:rPr lang="en-US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6. 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องค์ประกอบของนวัตกรรมธุรกิจดิจิทัล</a:t>
            </a:r>
            <a:endParaRPr lang="en-US" sz="36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indent="0">
              <a:buNone/>
            </a:pP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		</a:t>
            </a:r>
            <a:r>
              <a:rPr lang="en-US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7. 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ข้อดีและข้อควรคำนึงถึงของนวัตกรรมธุรกิจดิจิทัล</a:t>
            </a:r>
            <a:endParaRPr lang="en-US" sz="36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indent="0">
              <a:buNone/>
            </a:pPr>
            <a:endParaRPr lang="th-TH" sz="36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2373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24C8CAA-44E0-4D13-B04E-F5C780376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0883" y="715105"/>
            <a:ext cx="8861233" cy="1143000"/>
          </a:xfrm>
          <a:noFill/>
        </p:spPr>
        <p:txBody>
          <a:bodyPr>
            <a:normAutofit/>
          </a:bodyPr>
          <a:lstStyle/>
          <a:p>
            <a:pPr algn="ctr"/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นวัตกรรมบริการดิจิทัล (</a:t>
            </a:r>
            <a:r>
              <a:rPr lang="en-US" b="1" dirty="0">
                <a:latin typeface="SP SUAN DUSIT" panose="02000000000000000000" pitchFamily="2" charset="0"/>
                <a:cs typeface="SP SUAN DUSIT" panose="02000000000000000000" pitchFamily="2" charset="0"/>
              </a:rPr>
              <a:t>Digital Service Innovation)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1B1EDAEB-E1DF-4F55-962B-8804FC9524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935480"/>
            <a:ext cx="11222516" cy="4389120"/>
          </a:xfrm>
        </p:spPr>
        <p:txBody>
          <a:bodyPr>
            <a:noAutofit/>
          </a:bodyPr>
          <a:lstStyle/>
          <a:p>
            <a:pPr marL="0" indent="0" algn="thaiDist">
              <a:buNone/>
            </a:pPr>
            <a:r>
              <a:rPr lang="en-US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  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นวัตกรรมบริการดิจิทัล</a:t>
            </a:r>
            <a:r>
              <a:rPr lang="en-US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 (Digital Service 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en-US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Innovation) 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เป็นส่วนสำคัญของกระบวนการปฏิรูปหรือปรับเปลี่ยนธุรกิจ การสร้างนวัตกรรมบริการดิจิทัลเป็นการทำให้แนวคิดการปฏิรูปธุรกิจถูกนำไปปฏิบัติให้เกิดผลตามแผนยุทธศาสตร์ใหม่ เพราะนวัตกรรมบริการดิจิทัลเป็นการกำหนดวิธีการทำงานใหม่ ๆ ผ่านกระบวนการแลกเปลี่ยนบริการระหว่างคนสองคน หรือระหว่างกลุ่มบุคคลกับระบบงานในลักษณะร่วมกันสร้างคุณค่าให้แก่กันและกัน</a:t>
            </a:r>
            <a:r>
              <a:rPr lang="en-US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 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(Value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Co-creation</a:t>
            </a:r>
            <a:r>
              <a:rPr lang="en-US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) 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ที่อาศัยทรัพยากรดิจิทัล ถ้ากระบวนการสร้างคุณค่ามีทรัพยากรกายภาพเข้ามาเกี่ยวข้อง ทรัพยากรทำหน้าที่เป็นเพียงกลไกที่สนับสนุนการบริการที่ช่วยสร้างคุณค่าเท่านั้น </a:t>
            </a:r>
            <a:endParaRPr lang="en-US" sz="36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indent="0" algn="thaiDist">
              <a:buNone/>
            </a:pP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9229090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24C8CAA-44E0-4D13-B04E-F5C7803762C8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แนวคิดพื้นฐานของนวัตกรรมบริการดิจิทัล</a:t>
            </a:r>
            <a:endParaRPr lang="en-US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1B1EDAEB-E1DF-4F55-962B-8804FC9524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935480"/>
            <a:ext cx="10972800" cy="4389120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  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	</a:t>
            </a:r>
            <a:r>
              <a:rPr lang="en-US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1. 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บริการดิจิทัลอาศัยเครือข่ายกลุ่มนักปฏิบัติ</a:t>
            </a:r>
            <a:r>
              <a:rPr lang="en-US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 (Actor-to-Actor Network)</a:t>
            </a:r>
          </a:p>
          <a:p>
            <a:pPr marL="0" indent="0">
              <a:buNone/>
            </a:pPr>
            <a:r>
              <a:rPr lang="en-US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	2. 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บริการดิจิทัลต้องอาศัยทรัพยากรดิจิทัล</a:t>
            </a:r>
            <a:endParaRPr lang="en-US" sz="36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indent="0">
              <a:buNone/>
            </a:pPr>
            <a:r>
              <a:rPr lang="en-US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	3. 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บริการดิจิทัลเกิดคุณค่าหลากหลาย</a:t>
            </a:r>
            <a:r>
              <a:rPr lang="en-US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 (Density) 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ด้วยการปรับเปลี่ยนรูปแบบหรือโครงสร้าง</a:t>
            </a:r>
            <a:r>
              <a:rPr lang="en-US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 (Re-configuration) 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ของทรัพยากรดิจิทัล</a:t>
            </a:r>
            <a:endParaRPr lang="en-US" sz="36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indent="0">
              <a:buNone/>
            </a:pPr>
            <a:r>
              <a:rPr lang="en-US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	4. 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การบริการที่มีคุณค่ามากเกิดจากบูรณาการทรัพยากรของนักปฏิบัติ</a:t>
            </a:r>
            <a:r>
              <a:rPr lang="en-US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 (Resource  Integrator)</a:t>
            </a:r>
          </a:p>
          <a:p>
            <a:pPr marL="0" indent="0">
              <a:buNone/>
            </a:pPr>
            <a:endParaRPr lang="th-TH" sz="36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60236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24C8CAA-44E0-4D13-B04E-F5C7803762C8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ประเภทของนวัตกรรมสำหรับธุรกิจดิจิทัล</a:t>
            </a:r>
            <a:endParaRPr lang="en-US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1B1EDAEB-E1DF-4F55-962B-8804FC952423}"/>
              </a:ext>
            </a:extLst>
          </p:cNvPr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  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	</a:t>
            </a:r>
            <a:r>
              <a:rPr lang="en-US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1. 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นวัตกรรมการสื่อสารที่มีความเร็วและคุณภาพสูงมาก</a:t>
            </a:r>
            <a:endParaRPr lang="en-US" sz="36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indent="0">
              <a:buNone/>
            </a:pP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en-US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(New communications technology) </a:t>
            </a:r>
            <a:endParaRPr lang="th-TH" sz="36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indent="0">
              <a:buNone/>
            </a:pPr>
            <a:r>
              <a:rPr lang="en-US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	2. 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นวัตกรรมเกี่ยวกับอุปกรณ์เคลื่อนที่เพื่อการเชื่อมต่ออินเทอร์เน็ตแบบทุกที่ ทุกเวลา </a:t>
            </a:r>
            <a:r>
              <a:rPr lang="en-US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(Mobile/wearable computing) </a:t>
            </a:r>
            <a:endParaRPr lang="th-TH" sz="36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indent="0">
              <a:buNone/>
            </a:pPr>
            <a:r>
              <a:rPr lang="en-US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	3. 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นวัตกรรมการประมวลผลแบบคลาวด์</a:t>
            </a:r>
            <a:r>
              <a:rPr lang="en-US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en-US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(Cloud Computing) </a:t>
            </a:r>
            <a:endParaRPr lang="th-TH" sz="36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indent="0">
              <a:buNone/>
            </a:pPr>
            <a:r>
              <a:rPr lang="en-US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	4. 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นวัตกรรมการวิเคราะห์ข้อมูลขนาดใหญ่</a:t>
            </a:r>
            <a:r>
              <a:rPr lang="en-US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r>
              <a:rPr lang="en-US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(Big data analytics) </a:t>
            </a:r>
          </a:p>
        </p:txBody>
      </p:sp>
    </p:spTree>
    <p:extLst>
      <p:ext uri="{BB962C8B-B14F-4D97-AF65-F5344CB8AC3E}">
        <p14:creationId xmlns:p14="http://schemas.microsoft.com/office/powerpoint/2010/main" val="32555186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24C8CAA-44E0-4D13-B04E-F5C7803762C8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ประเภทของนวัตกรรมสำหรับธุรกิจดิจิทัล</a:t>
            </a:r>
            <a:endParaRPr lang="en-US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1B1EDAEB-E1DF-4F55-962B-8804FC952423}"/>
              </a:ext>
            </a:extLst>
          </p:cNvPr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 	5. 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นวัตกรรมการเชื่อมต่อของสรรพสิ่ง </a:t>
            </a:r>
            <a:r>
              <a:rPr lang="en-US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(Internet of things) </a:t>
            </a:r>
          </a:p>
          <a:p>
            <a:pPr marL="0" indent="0">
              <a:buNone/>
            </a:pPr>
            <a:r>
              <a:rPr lang="en-US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	6. 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นวัตกรรมการพิมพ์สามมิติ </a:t>
            </a:r>
            <a:r>
              <a:rPr lang="en-US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(3D Printing) </a:t>
            </a:r>
          </a:p>
          <a:p>
            <a:pPr marL="0" indent="0">
              <a:buNone/>
            </a:pPr>
            <a:r>
              <a:rPr lang="en-US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	7. 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นวัตกรรมด้านความมั่นคงปลอดภัยไซเบอร์ </a:t>
            </a:r>
            <a:r>
              <a:rPr lang="en-US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(Cyber Security) </a:t>
            </a:r>
          </a:p>
          <a:p>
            <a:pPr marL="0" indent="0">
              <a:buNone/>
            </a:pPr>
            <a:r>
              <a:rPr lang="en-US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	8. 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หุ่นยนต์ (</a:t>
            </a:r>
            <a:r>
              <a:rPr lang="en-US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Robotics)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</a:t>
            </a:r>
            <a:endParaRPr lang="en-US" sz="36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indent="0">
              <a:buNone/>
            </a:pPr>
            <a:r>
              <a:rPr lang="en-US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	9. 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ปัญญาประดิษฐ์ </a:t>
            </a:r>
            <a:r>
              <a:rPr lang="en-US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(Artificial Intelligence) </a:t>
            </a:r>
            <a:endParaRPr lang="th-TH" sz="36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0351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24C8CAA-44E0-4D13-B04E-F5C7803762C8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นวัตกรรรมที่ส่งเสริม</a:t>
            </a:r>
            <a:r>
              <a:rPr lang="th-TH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การทำ</a:t>
            </a:r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ธุรกิจดิจิทัล</a:t>
            </a:r>
            <a:endParaRPr lang="en-US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1B1EDAEB-E1DF-4F55-962B-8804FC952423}"/>
              </a:ext>
            </a:extLst>
          </p:cNvPr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  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	</a:t>
            </a:r>
            <a:r>
              <a:rPr lang="en-US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1. 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ใช้ </a:t>
            </a:r>
            <a:r>
              <a:rPr lang="en-US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Chatbots </a:t>
            </a:r>
            <a:endParaRPr lang="th-TH" sz="36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indent="0">
              <a:buNone/>
            </a:pPr>
            <a:r>
              <a:rPr lang="en-US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	2. 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ใช้ </a:t>
            </a:r>
            <a:r>
              <a:rPr lang="en-US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Smartphone Private Messaging Apps </a:t>
            </a:r>
            <a:endParaRPr lang="th-TH" sz="36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indent="0">
              <a:buNone/>
            </a:pPr>
            <a:r>
              <a:rPr lang="en-US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	3. 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ใช้ </a:t>
            </a:r>
            <a:r>
              <a:rPr lang="en-US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Increased Use of Artificial Intelligence </a:t>
            </a:r>
            <a:endParaRPr lang="th-TH" sz="36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6419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24C8CAA-44E0-4D13-B04E-F5C780376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881348"/>
            <a:ext cx="10972800" cy="965739"/>
          </a:xfrm>
          <a:noFill/>
        </p:spPr>
        <p:txBody>
          <a:bodyPr>
            <a:normAutofit/>
          </a:bodyPr>
          <a:lstStyle/>
          <a:p>
            <a:r>
              <a:rPr lang="th-TH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ตัวอย่าง</a:t>
            </a:r>
            <a:r>
              <a:rPr lang="th-TH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ของนวัตกรรมสำหรับธุรกิจดิจิทัล</a:t>
            </a:r>
            <a:endParaRPr lang="en-US" b="1" dirty="0">
              <a:solidFill>
                <a:srgbClr val="FF000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1B1EDAEB-E1DF-4F55-962B-8804FC9524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  </a:t>
            </a:r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	</a:t>
            </a:r>
            <a:endParaRPr lang="th-TH" sz="36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CEE115CD-0552-455C-A9D6-96E9683C934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003" y="2055389"/>
            <a:ext cx="6805153" cy="4149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1178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1B1EDAEB-E1DF-4F55-962B-8804FC9524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cs typeface="AngsanaUPC" panose="02020603050405020304" pitchFamily="18" charset="-34"/>
              </a:rPr>
              <a:t>  </a:t>
            </a:r>
            <a:r>
              <a:rPr lang="th-TH" dirty="0"/>
              <a:t>	</a:t>
            </a:r>
            <a:endParaRPr lang="th-TH" sz="3600" dirty="0">
              <a:cs typeface="AngsanaUPC" panose="02020603050405020304" pitchFamily="18" charset="-34"/>
            </a:endParaRP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FDF79C1E-BB97-4E7E-985F-3F88354EBF4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349" y="1703869"/>
            <a:ext cx="8377326" cy="4477512"/>
          </a:xfrm>
          <a:prstGeom prst="rect">
            <a:avLst/>
          </a:prstGeom>
        </p:spPr>
      </p:pic>
      <p:sp>
        <p:nvSpPr>
          <p:cNvPr id="8" name="ชื่อเรื่อง 1">
            <a:extLst>
              <a:ext uri="{FF2B5EF4-FFF2-40B4-BE49-F238E27FC236}">
                <a16:creationId xmlns:a16="http://schemas.microsoft.com/office/drawing/2014/main" id="{FAD0F280-47A1-46C4-A3FA-9FF31F4F1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881348"/>
            <a:ext cx="10972800" cy="965739"/>
          </a:xfrm>
          <a:noFill/>
        </p:spPr>
        <p:txBody>
          <a:bodyPr>
            <a:normAutofit/>
          </a:bodyPr>
          <a:lstStyle/>
          <a:p>
            <a:r>
              <a:rPr lang="th-TH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ตัวอย่าง</a:t>
            </a:r>
            <a:r>
              <a:rPr lang="th-TH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ของนวัตกรรมสำหรับธุรกิจดิจิทัล</a:t>
            </a:r>
            <a:endParaRPr lang="en-US" b="1" dirty="0">
              <a:solidFill>
                <a:srgbClr val="FF000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953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1B1EDAEB-E1DF-4F55-962B-8804FC9524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cs typeface="AngsanaUPC" panose="02020603050405020304" pitchFamily="18" charset="-34"/>
              </a:rPr>
              <a:t>  </a:t>
            </a:r>
            <a:r>
              <a:rPr lang="th-TH" dirty="0"/>
              <a:t>	</a:t>
            </a:r>
            <a:endParaRPr lang="th-TH" sz="3600" dirty="0">
              <a:cs typeface="AngsanaUPC" panose="02020603050405020304" pitchFamily="18" charset="-34"/>
            </a:endParaRP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F33AF6BA-D9BC-4473-84B3-ADB30157435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260" y="2089721"/>
            <a:ext cx="7604881" cy="4080638"/>
          </a:xfrm>
          <a:prstGeom prst="rect">
            <a:avLst/>
          </a:prstGeom>
        </p:spPr>
      </p:pic>
      <p:sp>
        <p:nvSpPr>
          <p:cNvPr id="7" name="ชื่อเรื่อง 1">
            <a:extLst>
              <a:ext uri="{FF2B5EF4-FFF2-40B4-BE49-F238E27FC236}">
                <a16:creationId xmlns:a16="http://schemas.microsoft.com/office/drawing/2014/main" id="{FE76B5C6-CEFC-487E-9203-4BC67D89D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881348"/>
            <a:ext cx="10972800" cy="965739"/>
          </a:xfrm>
          <a:noFill/>
        </p:spPr>
        <p:txBody>
          <a:bodyPr>
            <a:normAutofit/>
          </a:bodyPr>
          <a:lstStyle/>
          <a:p>
            <a:r>
              <a:rPr lang="th-TH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ตัวอย่าง</a:t>
            </a:r>
            <a:r>
              <a:rPr lang="th-TH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ของนวัตกรรมสำหรับธุรกิจดิจิทัล</a:t>
            </a:r>
            <a:endParaRPr lang="en-US" b="1" dirty="0">
              <a:solidFill>
                <a:srgbClr val="FF000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1168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1B1EDAEB-E1DF-4F55-962B-8804FC9524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cs typeface="AngsanaUPC" panose="02020603050405020304" pitchFamily="18" charset="-34"/>
              </a:rPr>
              <a:t>  </a:t>
            </a:r>
            <a:r>
              <a:rPr lang="th-TH" dirty="0"/>
              <a:t>	</a:t>
            </a:r>
            <a:endParaRPr lang="th-TH" sz="3600" dirty="0">
              <a:cs typeface="AngsanaUPC" panose="02020603050405020304" pitchFamily="18" charset="-34"/>
            </a:endParaRP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D80FB8E8-14CA-4908-B19A-6C5C690BE8C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404" y="2079862"/>
            <a:ext cx="6669533" cy="4244738"/>
          </a:xfrm>
          <a:prstGeom prst="rect">
            <a:avLst/>
          </a:prstGeom>
        </p:spPr>
      </p:pic>
      <p:sp>
        <p:nvSpPr>
          <p:cNvPr id="7" name="ชื่อเรื่อง 1">
            <a:extLst>
              <a:ext uri="{FF2B5EF4-FFF2-40B4-BE49-F238E27FC236}">
                <a16:creationId xmlns:a16="http://schemas.microsoft.com/office/drawing/2014/main" id="{7BA70F15-C2B6-409C-AEA7-ED16518C7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881348"/>
            <a:ext cx="10972800" cy="965739"/>
          </a:xfrm>
          <a:noFill/>
        </p:spPr>
        <p:txBody>
          <a:bodyPr>
            <a:normAutofit/>
          </a:bodyPr>
          <a:lstStyle/>
          <a:p>
            <a:r>
              <a:rPr lang="th-TH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ตัวอย่าง</a:t>
            </a:r>
            <a:r>
              <a:rPr lang="th-TH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ของนวัตกรรมสำหรับธุรกิจดิจิทัล</a:t>
            </a:r>
            <a:endParaRPr lang="en-US" b="1" dirty="0">
              <a:solidFill>
                <a:srgbClr val="FF000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3647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1B1EDAEB-E1DF-4F55-962B-8804FC9524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cs typeface="AngsanaUPC" panose="02020603050405020304" pitchFamily="18" charset="-34"/>
              </a:rPr>
              <a:t>  </a:t>
            </a:r>
            <a:r>
              <a:rPr lang="th-TH" dirty="0"/>
              <a:t>	</a:t>
            </a:r>
            <a:endParaRPr lang="th-TH" sz="3600" dirty="0">
              <a:cs typeface="AngsanaUPC" panose="02020603050405020304" pitchFamily="18" charset="-34"/>
            </a:endParaRP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709ABE83-E92E-4133-9BB5-30ECCEB694B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380" y="1935480"/>
            <a:ext cx="6175900" cy="4531421"/>
          </a:xfrm>
          <a:prstGeom prst="rect">
            <a:avLst/>
          </a:prstGeom>
        </p:spPr>
      </p:pic>
      <p:sp>
        <p:nvSpPr>
          <p:cNvPr id="10" name="ชื่อเรื่อง 1">
            <a:extLst>
              <a:ext uri="{FF2B5EF4-FFF2-40B4-BE49-F238E27FC236}">
                <a16:creationId xmlns:a16="http://schemas.microsoft.com/office/drawing/2014/main" id="{BF055315-97C0-4DEF-B5C9-CF512D9A4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881348"/>
            <a:ext cx="10972800" cy="965739"/>
          </a:xfrm>
          <a:noFill/>
        </p:spPr>
        <p:txBody>
          <a:bodyPr>
            <a:normAutofit/>
          </a:bodyPr>
          <a:lstStyle/>
          <a:p>
            <a:r>
              <a:rPr lang="th-TH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ตัวอย่าง</a:t>
            </a:r>
            <a:r>
              <a:rPr lang="th-TH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ของนวัตกรรมสำหรับธุรกิจดิจิทัล</a:t>
            </a:r>
            <a:endParaRPr lang="en-US" b="1" dirty="0">
              <a:solidFill>
                <a:srgbClr val="FF000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260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1B1EDAEB-E1DF-4F55-962B-8804FC9524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254969"/>
            <a:ext cx="10972800" cy="4389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  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		</a:t>
            </a:r>
            <a:r>
              <a:rPr lang="en-US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8. 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การนำเทคโนโลยีมาใช้ในกระบวนการธุรกิจดิจิทัล</a:t>
            </a:r>
            <a:endParaRPr lang="en-US" sz="36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indent="0">
              <a:buNone/>
            </a:pP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		</a:t>
            </a:r>
            <a:r>
              <a:rPr lang="en-US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9. 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นวัตกรรมโมเดลธุรกิจดิจิทัล</a:t>
            </a:r>
            <a:endParaRPr lang="en-US" sz="36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indent="0">
              <a:buNone/>
            </a:pP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		</a:t>
            </a:r>
            <a:r>
              <a:rPr lang="en-US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10. 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นวัตกรรมบริการดิจิทัล</a:t>
            </a:r>
            <a:endParaRPr lang="en-US" sz="36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indent="0">
              <a:buNone/>
            </a:pP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		</a:t>
            </a:r>
            <a:r>
              <a:rPr lang="en-US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11. 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ประเภทของนวัตกรรมสำหรับธุรกิจดิจิทัล</a:t>
            </a:r>
            <a:endParaRPr lang="en-US" sz="36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indent="0">
              <a:buNone/>
            </a:pP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		</a:t>
            </a:r>
            <a:r>
              <a:rPr lang="en-US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12. 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นวัตกรรมที่ส่งเสริม</a:t>
            </a:r>
            <a:r>
              <a:rPr lang="th-TH" sz="36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การทำ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ธุรกิจดิจิทัล</a:t>
            </a:r>
            <a:endParaRPr lang="en-US" sz="36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indent="0">
              <a:buNone/>
            </a:pP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		</a:t>
            </a:r>
            <a:r>
              <a:rPr lang="en-US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13. 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ตัวอย่างของนวัตกรรมสำหรับธุรกิจดิจิทัล</a:t>
            </a:r>
            <a:endParaRPr lang="en-US" sz="36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indent="0">
              <a:buNone/>
            </a:pPr>
            <a:endParaRPr lang="th-TH" sz="36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6" name="ชื่อเรื่อง 1">
            <a:extLst>
              <a:ext uri="{FF2B5EF4-FFF2-40B4-BE49-F238E27FC236}">
                <a16:creationId xmlns:a16="http://schemas.microsoft.com/office/drawing/2014/main" id="{48269F1E-B808-4809-A6A0-F1207218B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0583" y="1090927"/>
            <a:ext cx="7021417" cy="844553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th-TH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หน่วยที่ </a:t>
            </a:r>
            <a:r>
              <a:rPr lang="en-US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3  </a:t>
            </a:r>
            <a:r>
              <a:rPr lang="th-TH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นวัตกรรมสำหรับธุรกิจดิจิทัล</a:t>
            </a:r>
            <a:endParaRPr lang="en-US" b="1" dirty="0">
              <a:solidFill>
                <a:srgbClr val="FF000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8837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1B1EDAEB-E1DF-4F55-962B-8804FC9524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cs typeface="AngsanaUPC" panose="02020603050405020304" pitchFamily="18" charset="-34"/>
              </a:rPr>
              <a:t>  </a:t>
            </a:r>
            <a:r>
              <a:rPr lang="th-TH" dirty="0"/>
              <a:t>	</a:t>
            </a:r>
            <a:endParaRPr lang="th-TH" sz="3600" dirty="0">
              <a:cs typeface="AngsanaUPC" panose="02020603050405020304" pitchFamily="18" charset="-34"/>
            </a:endParaRP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EC76FE39-DF2D-4C98-8907-741BD1EE256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306" y="1976278"/>
            <a:ext cx="6473505" cy="4348322"/>
          </a:xfrm>
          <a:prstGeom prst="rect">
            <a:avLst/>
          </a:prstGeom>
        </p:spPr>
      </p:pic>
      <p:sp>
        <p:nvSpPr>
          <p:cNvPr id="8" name="ชื่อเรื่อง 1">
            <a:extLst>
              <a:ext uri="{FF2B5EF4-FFF2-40B4-BE49-F238E27FC236}">
                <a16:creationId xmlns:a16="http://schemas.microsoft.com/office/drawing/2014/main" id="{DF52C7AD-F11A-4D28-B8CF-2FCF5E865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881348"/>
            <a:ext cx="10972800" cy="965739"/>
          </a:xfrm>
          <a:noFill/>
        </p:spPr>
        <p:txBody>
          <a:bodyPr>
            <a:normAutofit/>
          </a:bodyPr>
          <a:lstStyle/>
          <a:p>
            <a:r>
              <a:rPr lang="th-TH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ตัวอย่าง</a:t>
            </a:r>
            <a:r>
              <a:rPr lang="th-TH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ของนวัตกรรมสำหรับธุรกิจดิจิทัล</a:t>
            </a:r>
            <a:endParaRPr lang="en-US" b="1" dirty="0">
              <a:solidFill>
                <a:srgbClr val="FF000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2042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1B1EDAEB-E1DF-4F55-962B-8804FC9524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cs typeface="AngsanaUPC" panose="02020603050405020304" pitchFamily="18" charset="-34"/>
              </a:rPr>
              <a:t>  </a:t>
            </a:r>
            <a:r>
              <a:rPr lang="th-TH" dirty="0"/>
              <a:t>	</a:t>
            </a:r>
            <a:endParaRPr lang="th-TH" sz="3600" dirty="0">
              <a:cs typeface="AngsanaUPC" panose="02020603050405020304" pitchFamily="18" charset="-34"/>
            </a:endParaRP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1B539229-AF49-43AD-B9EE-C6DEA1CD800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251" y="1935480"/>
            <a:ext cx="6241732" cy="4595495"/>
          </a:xfrm>
          <a:prstGeom prst="rect">
            <a:avLst/>
          </a:prstGeom>
        </p:spPr>
      </p:pic>
      <p:sp>
        <p:nvSpPr>
          <p:cNvPr id="7" name="ชื่อเรื่อง 1">
            <a:extLst>
              <a:ext uri="{FF2B5EF4-FFF2-40B4-BE49-F238E27FC236}">
                <a16:creationId xmlns:a16="http://schemas.microsoft.com/office/drawing/2014/main" id="{CB5E739C-468C-495B-BD64-88CE43E1C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881348"/>
            <a:ext cx="10972800" cy="965739"/>
          </a:xfrm>
          <a:noFill/>
        </p:spPr>
        <p:txBody>
          <a:bodyPr>
            <a:normAutofit/>
          </a:bodyPr>
          <a:lstStyle/>
          <a:p>
            <a:r>
              <a:rPr lang="th-TH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ตัวอย่าง</a:t>
            </a:r>
            <a:r>
              <a:rPr lang="th-TH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ของนวัตกรรมสำหรับธุรกิจดิจิทัล</a:t>
            </a:r>
            <a:endParaRPr lang="en-US" b="1" dirty="0">
              <a:solidFill>
                <a:srgbClr val="FF000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2937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1B1EDAEB-E1DF-4F55-962B-8804FC9524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cs typeface="AngsanaUPC" panose="02020603050405020304" pitchFamily="18" charset="-34"/>
              </a:rPr>
              <a:t>  </a:t>
            </a:r>
            <a:r>
              <a:rPr lang="th-TH" dirty="0"/>
              <a:t>	</a:t>
            </a:r>
            <a:endParaRPr lang="th-TH" sz="3600" dirty="0">
              <a:cs typeface="AngsanaUPC" panose="02020603050405020304" pitchFamily="18" charset="-34"/>
            </a:endParaRP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C481E0BF-FD41-465A-9025-6031F6A4B65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257" y="1935480"/>
            <a:ext cx="5884080" cy="4389120"/>
          </a:xfrm>
          <a:prstGeom prst="rect">
            <a:avLst/>
          </a:prstGeom>
        </p:spPr>
      </p:pic>
      <p:sp>
        <p:nvSpPr>
          <p:cNvPr id="7" name="ชื่อเรื่อง 1">
            <a:extLst>
              <a:ext uri="{FF2B5EF4-FFF2-40B4-BE49-F238E27FC236}">
                <a16:creationId xmlns:a16="http://schemas.microsoft.com/office/drawing/2014/main" id="{646FA159-FA75-46B6-B626-F3143BC2C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881348"/>
            <a:ext cx="10972800" cy="965739"/>
          </a:xfrm>
          <a:noFill/>
        </p:spPr>
        <p:txBody>
          <a:bodyPr>
            <a:normAutofit/>
          </a:bodyPr>
          <a:lstStyle/>
          <a:p>
            <a:r>
              <a:rPr lang="th-TH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ตัวอย่าง</a:t>
            </a:r>
            <a:r>
              <a:rPr lang="th-TH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ของนวัตกรรมสำหรับธุรกิจดิจิทัล</a:t>
            </a:r>
            <a:endParaRPr lang="en-US" b="1" dirty="0">
              <a:solidFill>
                <a:srgbClr val="FF000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77606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1B1EDAEB-E1DF-4F55-962B-8804FC9524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cs typeface="AngsanaUPC" panose="02020603050405020304" pitchFamily="18" charset="-34"/>
              </a:rPr>
              <a:t>  </a:t>
            </a:r>
            <a:r>
              <a:rPr lang="th-TH" dirty="0"/>
              <a:t>	</a:t>
            </a:r>
            <a:endParaRPr lang="th-TH" sz="3600" dirty="0">
              <a:cs typeface="AngsanaUPC" panose="02020603050405020304" pitchFamily="18" charset="-34"/>
            </a:endParaRP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57CD663A-1AAE-47C2-A832-D59EA9E8A4A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274" y="2056696"/>
            <a:ext cx="5549809" cy="4146687"/>
          </a:xfrm>
          <a:prstGeom prst="rect">
            <a:avLst/>
          </a:prstGeom>
        </p:spPr>
      </p:pic>
      <p:sp>
        <p:nvSpPr>
          <p:cNvPr id="7" name="ชื่อเรื่อง 1">
            <a:extLst>
              <a:ext uri="{FF2B5EF4-FFF2-40B4-BE49-F238E27FC236}">
                <a16:creationId xmlns:a16="http://schemas.microsoft.com/office/drawing/2014/main" id="{D6D4A071-EFCA-4F6F-A61B-CC4B4F34B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881348"/>
            <a:ext cx="10972800" cy="965739"/>
          </a:xfrm>
          <a:noFill/>
        </p:spPr>
        <p:txBody>
          <a:bodyPr>
            <a:normAutofit/>
          </a:bodyPr>
          <a:lstStyle/>
          <a:p>
            <a:r>
              <a:rPr lang="th-TH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ตัวอย่าง</a:t>
            </a:r>
            <a:r>
              <a:rPr lang="th-TH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ของนวัตกรรมสำหรับธุรกิจดิจิทัล</a:t>
            </a:r>
            <a:endParaRPr lang="en-US" b="1" dirty="0">
              <a:solidFill>
                <a:srgbClr val="FF000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2739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1B1EDAEB-E1DF-4F55-962B-8804FC9524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cs typeface="AngsanaUPC" panose="02020603050405020304" pitchFamily="18" charset="-34"/>
              </a:rPr>
              <a:t>  </a:t>
            </a:r>
            <a:r>
              <a:rPr lang="th-TH" dirty="0"/>
              <a:t>	</a:t>
            </a:r>
            <a:endParaRPr lang="th-TH" sz="3600" dirty="0">
              <a:cs typeface="AngsanaUPC" panose="02020603050405020304" pitchFamily="18" charset="-34"/>
            </a:endParaRP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2DCF48CD-E586-4938-8627-A41FE2A1AC2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326" y="1948983"/>
            <a:ext cx="5751875" cy="4027669"/>
          </a:xfrm>
          <a:prstGeom prst="rect">
            <a:avLst/>
          </a:prstGeom>
        </p:spPr>
      </p:pic>
      <p:sp>
        <p:nvSpPr>
          <p:cNvPr id="7" name="ชื่อเรื่อง 1">
            <a:extLst>
              <a:ext uri="{FF2B5EF4-FFF2-40B4-BE49-F238E27FC236}">
                <a16:creationId xmlns:a16="http://schemas.microsoft.com/office/drawing/2014/main" id="{99604B8A-D8BC-4DC4-95B3-6EC5694F2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881348"/>
            <a:ext cx="10972800" cy="965739"/>
          </a:xfrm>
          <a:noFill/>
        </p:spPr>
        <p:txBody>
          <a:bodyPr>
            <a:normAutofit/>
          </a:bodyPr>
          <a:lstStyle/>
          <a:p>
            <a:r>
              <a:rPr lang="th-TH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P SUAN DUSIT" panose="02000000000000000000" pitchFamily="2" charset="0"/>
                <a:cs typeface="SP SUAN DUSIT" panose="02000000000000000000" pitchFamily="2" charset="0"/>
              </a:rPr>
              <a:t>ตัวอย่าง</a:t>
            </a:r>
            <a:r>
              <a:rPr lang="th-TH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ของนวัตกรรมสำหรับธุรกิจดิจิทัล</a:t>
            </a:r>
            <a:endParaRPr lang="en-US" b="1" dirty="0">
              <a:solidFill>
                <a:srgbClr val="FF000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5316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24C8CAA-44E0-4D13-B04E-F5C7803762C8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สรุปประเด็นสำคัญ</a:t>
            </a:r>
            <a:endParaRPr lang="en-US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1B1EDAEB-E1DF-4F55-962B-8804FC9524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องค์ประกอบของนวัตกรรมธุรกิจดิจิทัล จะต้องมีองค์ประกอบอย่างน้อย 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4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ประการ คือ </a:t>
            </a:r>
            <a:endParaRPr lang="en-US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indent="0">
              <a:buNone/>
            </a:pPr>
            <a:r>
              <a:rPr lang="th-TH" sz="3200" b="1" dirty="0">
                <a:solidFill>
                  <a:srgbClr val="FF000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1. มีความใหม่ </a:t>
            </a:r>
            <a:endParaRPr lang="en-US" sz="3200" b="1" dirty="0">
              <a:solidFill>
                <a:srgbClr val="FF000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indent="0">
              <a:buNone/>
            </a:pPr>
            <a:r>
              <a:rPr lang="th-TH" sz="3200" b="1" dirty="0">
                <a:solidFill>
                  <a:srgbClr val="7030A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2. มีองค์ความรู้หรือความคิดเปลี่ยนแปลง นวัตกรรม</a:t>
            </a:r>
            <a:endParaRPr lang="en-US" sz="3200" b="1" dirty="0">
              <a:solidFill>
                <a:srgbClr val="7030A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indent="0">
              <a:buNone/>
            </a:pPr>
            <a:r>
              <a:rPr lang="th-TH" sz="3200" b="1" dirty="0">
                <a:solidFill>
                  <a:srgbClr val="00B05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3. มีประโยชน์ต่อชุมชนหรือสังคมโดยทั่วไป และ</a:t>
            </a:r>
            <a:endParaRPr lang="en-US" sz="3200" b="1" dirty="0">
              <a:solidFill>
                <a:srgbClr val="00B050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indent="0">
              <a:buNone/>
            </a:pPr>
            <a:r>
              <a:rPr lang="th-TH" sz="3200" b="1" dirty="0">
                <a:solidFill>
                  <a:srgbClr val="002060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4. มีโอกาสในการพัฒนาต่อได้ ผู้ค้นคิดนวัตกรรม</a:t>
            </a:r>
          </a:p>
        </p:txBody>
      </p:sp>
    </p:spTree>
    <p:extLst>
      <p:ext uri="{BB962C8B-B14F-4D97-AF65-F5344CB8AC3E}">
        <p14:creationId xmlns:p14="http://schemas.microsoft.com/office/powerpoint/2010/main" val="1268616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24C8CAA-44E0-4D13-B04E-F5C7803762C8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ความนำ</a:t>
            </a:r>
            <a:endParaRPr lang="en-US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1B1EDAEB-E1DF-4F55-962B-8804FC9524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  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	ในการดำเนินธุรกิจสมัยใหม่ ที่เป็นยุคของธุรกิจดิจิทัล มีความจำเป็นที่จะต้องใช้นวัตกรรมในการดำเนินธุรกิจ เพื่อความรวดเร็วและมีประสิทธิภาพ ซึ่งผลิตภัณฑ์และบริการใหม่ ๆ ที่เกิดจากการประยุกต์ใช้เทคโนโลยีดิจิทัล ที่ตอบสนองความต้องการและพฤติกรรมของผู้บริโภค ที่ปรับเปลี่ยนไปตามบริบทของเทคโนโลยีที่มีการเปลี่ยนแปลงอย่างรวดเร็ว ก่อให้เกิดการสร้างสรรค์ธุรกิจใหม่ที่ไม่เคยมีมาก่อนบนพื้นฐานของการหลอมรวมเทคโนโลยี </a:t>
            </a:r>
            <a:r>
              <a:rPr lang="en-US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Digital  Supply  Chain (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ห่วงโซ่อุปทานดิจิทัล)</a:t>
            </a:r>
            <a:endParaRPr lang="en-US" sz="36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indent="0">
              <a:buNone/>
            </a:pP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190472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24C8CAA-44E0-4D13-B04E-F5C7803762C8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ความหมายของนวัตกรรม</a:t>
            </a:r>
            <a:endParaRPr lang="en-US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1B1EDAEB-E1DF-4F55-962B-8804FC9524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  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	นวัตกรรม</a:t>
            </a:r>
            <a:r>
              <a:rPr lang="en-US" sz="3600" b="1" i="1" dirty="0">
                <a:latin typeface="SP SUAN DUSIT" panose="02000000000000000000" pitchFamily="2" charset="0"/>
                <a:cs typeface="SP SUAN DUSIT" panose="02000000000000000000" pitchFamily="2" charset="0"/>
              </a:rPr>
              <a:t> </a:t>
            </a:r>
            <a:r>
              <a:rPr lang="en-US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 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หมายถึง</a:t>
            </a:r>
            <a:r>
              <a:rPr lang="en-US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ความคิด การปฏิบัติ หรือสิ่งประดิษฐ์ใหม่ ๆ ที่ยังไม่เคยมีใช้มาก่อน หรือเป็นการพัฒนาดัดแปลงมาจากของเดิมที่มีอยู่แล้ว ให้ทันสมัยและใช้ได้ผลดียิ่งขึ้น  เมื่อนำนวัตกรรมมาใช้จะช่วยให้การทำงานนั้นได้ผลดี มีประสิทธิภาพและประสิทธิผลสูงกว่าเดิม ทั้งยังช่วยประหยัดเวลาและแรงงานได้ด้วย	</a:t>
            </a:r>
          </a:p>
        </p:txBody>
      </p:sp>
    </p:spTree>
    <p:extLst>
      <p:ext uri="{BB962C8B-B14F-4D97-AF65-F5344CB8AC3E}">
        <p14:creationId xmlns:p14="http://schemas.microsoft.com/office/powerpoint/2010/main" val="28012553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1B1EDAEB-E1DF-4F55-962B-8804FC9524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  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ดังนั้น นวัตกรรมอาจหมายถึงสิ่งใหม่ๆ ดังต่อไปนี้</a:t>
            </a:r>
            <a:endParaRPr lang="en-US" sz="36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indent="0">
              <a:buNone/>
            </a:pPr>
            <a:r>
              <a:rPr lang="en-US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                    1. 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สิ่งใหม่ที่ไม่เคยมีผู้ใดเคยทำมาก่อนเลย</a:t>
            </a:r>
            <a:endParaRPr lang="en-US" sz="36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indent="0">
              <a:buNone/>
            </a:pPr>
            <a:r>
              <a:rPr lang="en-US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                    2. 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สิ่งใหม่ที่เคยทำมาแล้วในอดีตแต่ได้มีการรื้อฟื้นขึ้นมาใหม่</a:t>
            </a:r>
            <a:endParaRPr lang="en-US" sz="36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indent="0">
              <a:buNone/>
            </a:pPr>
            <a:r>
              <a:rPr lang="en-US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                    3. 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สิ่งใหม่ที่มีการพัฒนามาจากของเก่าที่มีอยู่เดิม</a:t>
            </a:r>
            <a:endParaRPr lang="en-US" sz="36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indent="0">
              <a:buNone/>
            </a:pP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	</a:t>
            </a:r>
          </a:p>
        </p:txBody>
      </p:sp>
      <p:sp>
        <p:nvSpPr>
          <p:cNvPr id="4" name="ชื่อเรื่อง 1">
            <a:extLst>
              <a:ext uri="{FF2B5EF4-FFF2-40B4-BE49-F238E27FC236}">
                <a16:creationId xmlns:a16="http://schemas.microsoft.com/office/drawing/2014/main" id="{A24C8CAA-44E0-4D13-B04E-F5C7803762C8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ความหมายของนวัตกรรม</a:t>
            </a:r>
            <a:endParaRPr lang="en-US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6050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24C8CAA-44E0-4D13-B04E-F5C7803762C8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ลักษณะของนวัตกรรม</a:t>
            </a:r>
            <a:endParaRPr lang="en-US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1B1EDAEB-E1DF-4F55-962B-8804FC9524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1. 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นวัตกรรมใหม่อย่างสิ้นเชิง</a:t>
            </a:r>
            <a:r>
              <a:rPr lang="en-US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(</a:t>
            </a:r>
            <a:r>
              <a:rPr lang="en-US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Radical  Innovation)  </a:t>
            </a:r>
            <a:endParaRPr lang="th-TH" sz="36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indent="0">
              <a:buNone/>
            </a:pPr>
            <a:r>
              <a:rPr lang="en-US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2. 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นวัตกรรมที่มีลักษณะค่อยเป็นค่อยไป </a:t>
            </a:r>
            <a:r>
              <a:rPr lang="en-US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 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2945493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24C8CAA-44E0-4D13-B04E-F5C7803762C8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ประเภทของนวัตกรรม</a:t>
            </a:r>
            <a:endParaRPr lang="en-US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1B1EDAEB-E1DF-4F55-962B-8804FC9524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  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	</a:t>
            </a:r>
            <a:r>
              <a:rPr lang="en-US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1. 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นวัตกรรมผลิตภัณฑ์  (</a:t>
            </a:r>
            <a:r>
              <a:rPr lang="en-US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Product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</a:t>
            </a:r>
            <a:r>
              <a:rPr lang="en-US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Innovation)  </a:t>
            </a:r>
            <a:endParaRPr lang="th-TH" sz="36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pPr marL="0" indent="0">
              <a:buNone/>
            </a:pPr>
            <a:r>
              <a:rPr lang="en-US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	2. 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นวัตกรรมกระบวนการ</a:t>
            </a:r>
            <a:r>
              <a:rPr lang="en-US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(</a:t>
            </a:r>
            <a:r>
              <a:rPr lang="en-US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Process 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</a:t>
            </a:r>
            <a:r>
              <a:rPr lang="en-US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Innovation)  </a:t>
            </a:r>
            <a:endParaRPr lang="th-TH" sz="36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695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24C8CAA-44E0-4D13-B04E-F5C7803762C8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ความหมายของนวัตกรรมธุรกิจดิจิทัล</a:t>
            </a:r>
            <a:endParaRPr lang="en-US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1B1EDAEB-E1DF-4F55-962B-8804FC9524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  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	นวัตกรรมธุรกิจดิจิทัล (</a:t>
            </a:r>
            <a:r>
              <a:rPr lang="en-US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Digital Business Innovation) 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หมายถึง ผลิตภัณฑ์และบริการใหม่ ๆ ที่เกิดจากการประยุกต์ใช้เทคโนโลยีดิจิทัล ที่ตอบสนองความต้องการและพฤติกรรมของผู้บริโภค ที่ปรับเปลี่ยนไปตามบริบทของเทคโนโลยีที่มีการเปลี่ยนแปลงอย่างรวดเร็ว ก่อให้เกิดการสร้างสรรค์ธุรกิจใหม่ที่ไม่เคยมีมาก่อนบนพื้นฐานของการหลอมรวมเทคโนโลยี </a:t>
            </a:r>
            <a:r>
              <a:rPr lang="en-US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Digital Supply Chain (</a:t>
            </a:r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ห่วงโซ่อุปทานดิจิทัล) ซึ่งหมายถึง ขั้นตอนการดำเนินธุรกิจดิจิทัลซึ่งครอบคลุมตั้งแต่ผลิตภัณฑ์และบริการต้นน้ำไปจนกระทั่งผลิตภัณฑ์และบริการปลายน้ำ </a:t>
            </a:r>
          </a:p>
        </p:txBody>
      </p:sp>
    </p:spTree>
    <p:extLst>
      <p:ext uri="{BB962C8B-B14F-4D97-AF65-F5344CB8AC3E}">
        <p14:creationId xmlns:p14="http://schemas.microsoft.com/office/powerpoint/2010/main" val="19392471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179</TotalTime>
  <Words>319</Words>
  <Application>Microsoft Office PowerPoint</Application>
  <PresentationFormat>Widescreen</PresentationFormat>
  <Paragraphs>135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5" baseType="lpstr">
      <vt:lpstr>Arial</vt:lpstr>
      <vt:lpstr>Calibri</vt:lpstr>
      <vt:lpstr>Constantia</vt:lpstr>
      <vt:lpstr>Franklin Gothic Book</vt:lpstr>
      <vt:lpstr>Franklin Gothic Medium</vt:lpstr>
      <vt:lpstr>SP SUAN DUSIT</vt:lpstr>
      <vt:lpstr>Wingdings</vt:lpstr>
      <vt:lpstr>Wingdings 2</vt:lpstr>
      <vt:lpstr>Flow</vt:lpstr>
      <vt:lpstr>Angles</vt:lpstr>
      <vt:lpstr>วิชา พื้นฐานทางธุรกิจดิจิทัล (30204 -2001)</vt:lpstr>
      <vt:lpstr>หน่วยที่ 3  นวัตกรรมสำหรับธุรกิจดิจิทัล</vt:lpstr>
      <vt:lpstr>หน่วยที่ 3  นวัตกรรมสำหรับธุรกิจดิจิทัล</vt:lpstr>
      <vt:lpstr>ความนำ</vt:lpstr>
      <vt:lpstr>ความหมายของนวัตกรรม</vt:lpstr>
      <vt:lpstr>ความหมายของนวัตกรรม</vt:lpstr>
      <vt:lpstr>ลักษณะของนวัตกรรม</vt:lpstr>
      <vt:lpstr>ประเภทของนวัตกรรม</vt:lpstr>
      <vt:lpstr>ความหมายของนวัตกรรมธุรกิจดิจิทัล</vt:lpstr>
      <vt:lpstr>SMACI หัวใจสำคัญของ Digital Business</vt:lpstr>
      <vt:lpstr>แหล่งที่มาของนวัตกรรมทางธุรกิจดิจิทัล</vt:lpstr>
      <vt:lpstr>องค์ประกอบของนวัตกรรมธุรกิจดิจิทัล</vt:lpstr>
      <vt:lpstr>ข้อดีของนวัตกรรมธุรกิจดิจิทัล</vt:lpstr>
      <vt:lpstr>ข้อควรคำนึงถึงของนวัตกรรมธุรกิจดิจิทัล</vt:lpstr>
      <vt:lpstr>การนำเทคโนโลยีมาใช้ในกระบวนการธุรกิจดิจิทัล</vt:lpstr>
      <vt:lpstr>การนำเทคโนโลยีมาใช้ในกระบวนการธุรกิจดิจิทัล</vt:lpstr>
      <vt:lpstr>นวัตกรรมโมเดลธุรกิจดิจิทัล</vt:lpstr>
      <vt:lpstr>องค์ประกอบของนวัตกรรมโมเดลธุรกิจดิจิทัล</vt:lpstr>
      <vt:lpstr>ข้อเสนอแนะสำหรับการสร้างนวัตกรรมโมเดลธุรกิจดิจิทัล</vt:lpstr>
      <vt:lpstr>นวัตกรรมบริการดิจิทัล (Digital Service Innovation)</vt:lpstr>
      <vt:lpstr>แนวคิดพื้นฐานของนวัตกรรมบริการดิจิทัล</vt:lpstr>
      <vt:lpstr>ประเภทของนวัตกรรมสำหรับธุรกิจดิจิทัล</vt:lpstr>
      <vt:lpstr>ประเภทของนวัตกรรมสำหรับธุรกิจดิจิทัล</vt:lpstr>
      <vt:lpstr>นวัตกรรรมที่ส่งเสริมการทำธุรกิจดิจิทัล</vt:lpstr>
      <vt:lpstr>ตัวอย่างของนวัตกรรมสำหรับธุรกิจดิจิทัล</vt:lpstr>
      <vt:lpstr>ตัวอย่างของนวัตกรรมสำหรับธุรกิจดิจิทัล</vt:lpstr>
      <vt:lpstr>ตัวอย่างของนวัตกรรมสำหรับธุรกิจดิจิทัล</vt:lpstr>
      <vt:lpstr>ตัวอย่างของนวัตกรรมสำหรับธุรกิจดิจิทัล</vt:lpstr>
      <vt:lpstr>ตัวอย่างของนวัตกรรมสำหรับธุรกิจดิจิทัล</vt:lpstr>
      <vt:lpstr>ตัวอย่างของนวัตกรรมสำหรับธุรกิจดิจิทัล</vt:lpstr>
      <vt:lpstr>ตัวอย่างของนวัตกรรมสำหรับธุรกิจดิจิทัล</vt:lpstr>
      <vt:lpstr>ตัวอย่างของนวัตกรรมสำหรับธุรกิจดิจิทัล</vt:lpstr>
      <vt:lpstr>ตัวอย่างของนวัตกรรมสำหรับธุรกิจดิจิทัล</vt:lpstr>
      <vt:lpstr>ตัวอย่างของนวัตกรรมสำหรับธุรกิจดิจิทัล</vt:lpstr>
      <vt:lpstr>สรุปประเด็นสำคัญ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หน่วยที่ 2 โครงสร้างพื้นฐานธุรกิจดิจิทัล</dc:title>
  <dc:creator>admin</dc:creator>
  <cp:lastModifiedBy>Juthawut Chantaramalee</cp:lastModifiedBy>
  <cp:revision>45</cp:revision>
  <dcterms:created xsi:type="dcterms:W3CDTF">2020-08-10T03:02:47Z</dcterms:created>
  <dcterms:modified xsi:type="dcterms:W3CDTF">2020-12-23T03:52:47Z</dcterms:modified>
</cp:coreProperties>
</file>