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60" r:id="rId3"/>
    <p:sldId id="284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4" r:id="rId42"/>
    <p:sldId id="323" r:id="rId43"/>
    <p:sldId id="325" r:id="rId44"/>
    <p:sldId id="326" r:id="rId45"/>
    <p:sldId id="327" r:id="rId46"/>
    <p:sldId id="328" r:id="rId47"/>
    <p:sldId id="329" r:id="rId48"/>
    <p:sldId id="330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88" d="100"/>
          <a:sy n="88" d="100"/>
        </p:scale>
        <p:origin x="5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ระบบจัดการฐานข้อมูล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(3204 -2004)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Asst. Prof. Juthawut </a:t>
            </a:r>
            <a:r>
              <a:rPr lang="en-US" sz="2800" b="1" dirty="0" err="1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Chantharamalee</a:t>
            </a:r>
            <a:endParaRPr lang="en-US" sz="2800" b="1" dirty="0">
              <a:solidFill>
                <a:srgbClr val="C00000"/>
              </a:solidFill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แบบจำลองฐานข้อมูล</a:t>
            </a:r>
            <a:endParaRPr lang="th-TH" sz="2800" dirty="0"/>
          </a:p>
        </p:txBody>
      </p:sp>
      <p:pic>
        <p:nvPicPr>
          <p:cNvPr id="1028" name="Picture 4" descr="DBMS | Data Models - javatpoint">
            <a:extLst>
              <a:ext uri="{FF2B5EF4-FFF2-40B4-BE49-F238E27FC236}">
                <a16:creationId xmlns:a16="http://schemas.microsoft.com/office/drawing/2014/main" id="{12A59655-DD97-43CF-87B8-8BE89196F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3916"/>
            <a:ext cx="66675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489654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คุณสมบัติของแบบจำลองที่ดี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441160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3.1 แบบจำลองข้อมูลที่ดีต้องง่ายต่อความเข้าใจ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กล่าวคือ แบบจำลองข้อมูลควรใช้เกณฑ์ทั่ว ๆไป โดยมีข้อมูล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ที่อธิบายในรายละเอียดของแต่ละเอนทิตี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3.2 แบบจำลองข้อมูลที่ดีต้องมีสาระสำคัญและไม่ซ้ำซ้อน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ในแต่ละเอนทิตีไม่ควรมีข้อมูล  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ซ้ำซ้อน โดยบางแอ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อาจเป็นคีย์นอก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Foreign Key)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เพื่อใช้ในการอ้างอิงข้อมูลในอีกเอนทิตีหนี่ง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3.3 แบบจำลองข้อมูลที่ดีต้องมีความยืดหยุ่นและง่ายต่อการปรับปรุงในอนาคต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กล่าวคือแบบจำลองข้อมูลที่ดี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ไม่ควรขึ้นกับแอปพลิ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เค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ชันโปรแกรมและสนับสนุนการเปลี่ยนแปลงในโครงสร้างซึ่งจะต้องไม่ส่งผล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กระทบต่อโปรแกรมที่ใช้งานอยู่ในขณะนั้นหรือมีความอิสระในข้อมูล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988318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441160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4.1 แบบจำลองฐานข้อมูลลำดับชั้น (</a:t>
            </a:r>
            <a:r>
              <a:rPr lang="en-US" sz="3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Hierarchical Database Model)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แบบจำลองชนิดนี้ไฟล์จะถูกจัดไว้เป็นโครงสร้างแบบบนลงล่าง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Top=Down)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ซึ่งลักษณะคล้ายกับโครงสร้างต้นไม้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Tree Structure)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เป็นลำดับชั้นข้อมูลจะมีความสัมพันธ์ในลักษณะ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One-to-Many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ไฟล์ในระดับสูงสุดจะเรียกว่า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Root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และในระดับล่างสุดจะเรียกว่า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Leaves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ไฟล์ต่าง ๆ จะมีเพียงพ่อเดียว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One Parent)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เท่านั้น และสามารถแตกสาขาออกเป็นหลายๆ ไฟล์ลูก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Children Files) </a:t>
            </a: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14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5085184"/>
            <a:ext cx="4142429" cy="734869"/>
          </a:xfrm>
          <a:noFill/>
        </p:spPr>
        <p:txBody>
          <a:bodyPr>
            <a:no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4.2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Child Record Type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48FC1609-71A2-4E33-AED4-BA9C6314D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8" y="1556792"/>
            <a:ext cx="9586531" cy="28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1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441160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4.1.1 คุณสมบัติของฐานข้อมูลแบบลำดับชั้น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1)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Record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ที่อยู่ด้านบนของโครงสร้างหรือพ่อ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Parent Record)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นั้นสามารถมีลูกได้มากกว่าหนึ่งคน แต่ลูก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Child Record)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จะไม่สามารถมีพ่อได้มากกว่า 1 คน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	2) ทุก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Record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สามารถมีคุณสมบัติเป็น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Parent Record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	3) ถ้า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Record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หนึ่งมีลูกมากกว่าหนึ่ง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Record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แล้วการลำดับความสัมพันธ์ของ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Child Record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จะลำดับจากซ้ายไปขวา</a:t>
            </a:r>
          </a:p>
        </p:txBody>
      </p:sp>
    </p:spTree>
    <p:extLst>
      <p:ext uri="{BB962C8B-B14F-4D97-AF65-F5344CB8AC3E}">
        <p14:creationId xmlns:p14="http://schemas.microsoft.com/office/powerpoint/2010/main" val="2887438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51316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4.1.1 </a:t>
            </a:r>
            <a:r>
              <a:rPr lang="th-TH" sz="3000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ข้อดี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1) มีโครงสร้างที่เข้าในง่ายซึ่งเป็นลักษณะต้นไม้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Tree)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2)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มีโครงสร้างที่ซับซ้อนน้อยที่สุดและเหมาะกับข้อมูลที่มีความสัมพันธ์แบบ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One-to-Many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3)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ป้องกันความปลอดภัยในข้อมูล เนื่องจากต้องอ่านข้อมูลที่เป็นต้นกำเนิดก่อน นั้นหมายถึงความสามารถในการควบคุมความถูกต้องในข้อมูลได้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4) เหมาะกับข้อมูลที่มีการเรียงลำดับแบบต่อเนื่อง</a:t>
            </a:r>
          </a:p>
        </p:txBody>
      </p:sp>
    </p:spTree>
    <p:extLst>
      <p:ext uri="{BB962C8B-B14F-4D97-AF65-F5344CB8AC3E}">
        <p14:creationId xmlns:p14="http://schemas.microsoft.com/office/powerpoint/2010/main" val="2565439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51316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4.1.2 </a:t>
            </a:r>
            <a:r>
              <a:rPr lang="th-TH" sz="3000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ข้อเสีย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1) ไม่สามารถรองรับข้อมูลที่มีความสัมพันธ์ในลักษณะของ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Many-to-Many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2) มีความยืดหยุ่นหรือมีความคล่องตัวน้อย กล่าวคือ การปรับเปลี่ยนโครงสร้าง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Tree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นั้นมีความยุ่งยาก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3)เนื่องจากในการเรียกใช้ข้อมูลจำเป็นต้องผ่าน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Root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เสมอ ดังนั้นหากต้องการค้นหาข้อมูลซึ่งอยู่ระดับล่างก็จะต้องค้นหาทั้งแฟ้ม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4) การพัฒนาโปรแกรมค่อนข้างยากเพราะต้องทราบถึงโครงสร้างทาง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ฟิสิ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คัลของข้อมูลที่จัดเก็บอยู่ในฐานข้อมูล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3916420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441160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 แบบจำลองฐานข้อมูลเครือข่าย (</a:t>
            </a:r>
            <a:r>
              <a:rPr lang="en-US" sz="30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Network Database Model)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แบบจำลองชนิดนี้มีลักษณะโครงสร้างที่คล้ายกับโครงสร้างแบบลำดับชั้น แต่จะมีความแตกต่างกันตรงที่ไฟล์แต่ละไฟล์สามารถที่จะมีความสัมพันธ์กันได้หลายไฟล์ ซึ่งมีความยืดหยุ่นที่สูงกว่าแบบจำลองฐานข้อมูลลำดับขั้นที่มีได้เพียงไฟล์เดียวเท่านั้น แบบจำลองฐานข้อมูลเครือข่ายจะใช้พอยน์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เต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อร์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Pointer)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เป็นตัวเชื่อมโยงความสัมพันธ์แบบ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Many-to-Many </a:t>
            </a: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60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5085184"/>
            <a:ext cx="4142429" cy="734869"/>
          </a:xfrm>
          <a:noFill/>
        </p:spPr>
        <p:txBody>
          <a:bodyPr>
            <a:no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4.2 แบบจำฐานข้อมูลเครือข่าย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800E773D-7D08-4268-98B6-131479DF82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052736"/>
            <a:ext cx="6552728" cy="397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34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51316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4.2.1 </a:t>
            </a:r>
            <a:r>
              <a:rPr lang="th-TH" sz="3000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ข้อดี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1) สนับสนุนนความสัมพันธ์แบบ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Many-to-Many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2)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ความซ้ำซ้อนในข้อมูลเกิดขึ้นน้อยกว่าแบบลำดับชั้น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3)สามารถเชื่อมโย่งข้อมูลแบบไป-กลับได้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4) มีความยืดหยุ่นในด้านของการค้นหาข้อมูลดีกว่า โดยจะใช้พอยน์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เต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อร์ในการเช้าถึงข้อมูลได้ทันที</a:t>
            </a:r>
          </a:p>
        </p:txBody>
      </p:sp>
    </p:spTree>
    <p:extLst>
      <p:ext uri="{BB962C8B-B14F-4D97-AF65-F5344CB8AC3E}">
        <p14:creationId xmlns:p14="http://schemas.microsoft.com/office/powerpoint/2010/main" val="3028565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51316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4.2.2 </a:t>
            </a:r>
            <a:r>
              <a:rPr lang="th-TH" sz="3000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ข้อเสีย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1) เนื่องจากสามารถเข้าถึง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เร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คอร์ดได้โดยตรง ทำให้การป้องกันความปลอดภัยของข้อมูลมีน้อย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2) สิ้นเปลืองเนื้อที่หน่วยความจำในการเก็บพ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อย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์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เต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อร์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3) การเปลี่ยนแปลงในโครงสร้างยังมีความยุ่งยากอยู่</a:t>
            </a:r>
          </a:p>
        </p:txBody>
      </p:sp>
    </p:spTree>
    <p:extLst>
      <p:ext uri="{BB962C8B-B14F-4D97-AF65-F5344CB8AC3E}">
        <p14:creationId xmlns:p14="http://schemas.microsoft.com/office/powerpoint/2010/main" val="404049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699" y="365759"/>
            <a:ext cx="479050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แบบจำลองฐานข้อมูล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2833589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2041305"/>
            <a:ext cx="10081120" cy="264630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แบบจำลองข้อมูล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Data Model)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ระดับสูงในธุรกิจหรือในงานต่าง ๆ เป็นแบบจำลองนามธรรมซึ่งเอกสารและการจัดข้อมูลธุรกิจสำหรับการสื่อสารระหว่างผู้ปฏิบัติงานและนักเทคนิค แบบจำลองนี้ถูกใช้ให้แสดงข้อมูลที่จำเป็นและถูกสร้างขึ้นโดยกระบวนการทางธุรกิจ</a:t>
            </a:r>
          </a:p>
        </p:txBody>
      </p:sp>
    </p:spTree>
    <p:extLst>
      <p:ext uri="{BB962C8B-B14F-4D97-AF65-F5344CB8AC3E}">
        <p14:creationId xmlns:p14="http://schemas.microsoft.com/office/powerpoint/2010/main" val="890228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441160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4.3 แบบจำลองฐานข้อมูลเชิงสัมพันธ์ (</a:t>
            </a: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Relational Database Model)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แบบจำลองชนิดนี้ถือเป็นแบบจำลองที่มีความแพร่หลายมากที่สุดในปัจจุบัน สาเหตุที่เป็นเช่นนั้นก็เพราะว่าแบบจำลองฐานข้อมูลเชิงสัมพันธ์นี้ นำเสนอมุมมองของข้อมูลในลักษณะตารางที่สื่อสัมพันธ์กับมนุษย์ได้เข้าใจง่ายที่สุดตารางจะประกอบด้วยแถวและคอลัมน์ ข้อมูลที่จัดเก็บอยู่ในตารางก็สามารถจัดเก็บข้อมูลในส่วนของตนโดยสามารถมีความสัมพันธ์กับตารางอื่นได้ ไม่ว่าจะเป็นแบบ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One-to-Many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หรือแบบ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Many-to-Many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และจะใช้คีย์ในการอ้างอิงถึงตารางอื่นที่เกี่ยวข้อง ซึ่งคีย์ดังกล่าวยังสามารถเป็นได้ทั้งคีย์หลัก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Primary Key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และคีย์รอง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Secondary Key)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เพื่อกำหนดการเรียงลำดับดัชนีทำให้เข้าถึงข้อมูลได้อย่างรวดเร็ว แบบจำลองฐานข้อมูลเชิงสัมพันธ์ในปัจจุบันได้พัฒนาใช้งานกับโปรแกรมต่าง ๆ มากมาย รวมทั้งโปรแกรมระบบการ</a:t>
            </a:r>
          </a:p>
        </p:txBody>
      </p:sp>
    </p:spTree>
    <p:extLst>
      <p:ext uri="{BB962C8B-B14F-4D97-AF65-F5344CB8AC3E}">
        <p14:creationId xmlns:p14="http://schemas.microsoft.com/office/powerpoint/2010/main" val="3649041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5085184"/>
            <a:ext cx="4752528" cy="734869"/>
          </a:xfrm>
          <a:noFill/>
        </p:spPr>
        <p:txBody>
          <a:bodyPr>
            <a:no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4.3 แบบจำลองฐานข้อมูลเชิงสัมพันธ์</a:t>
            </a: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89A15AEF-618E-4C87-BDCB-13565AEDE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628800"/>
            <a:ext cx="8111604" cy="294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59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87320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4.3.1 </a:t>
            </a:r>
            <a:r>
              <a:rPr lang="th-TH" sz="3000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ข้อดี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 1) สื่อสารให้เข้าใจได้ง่าย เนื่องจากนำเสนอในลักษณะตาราง 2 มิติ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 2) สามารถเลือกวิวข้อมูลตามเงื่อนไขได้หลายคีย์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ฟี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ลด์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 3) ความซับซ้อนในข้อมูลมีน้อยมาก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 4) มีระบบความปลอดภัยที่ดี เนื่องจากโครงสร้างนี้ผู้ใช้งานจะไม่ทราบถึงกระบวนการจัดเก็บข้อมูลภายในฐานข้อมูลแท้จริงว่าเป็นอย่างไร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 5) โครงสร้างข้อมูลมีความอิสระจากโปรแกรมและเป็นแบบจำลองฐานข้อมูลที่ผู้ใช้งานนิยมใช้มากที่สุด</a:t>
            </a:r>
          </a:p>
        </p:txBody>
      </p:sp>
    </p:spTree>
    <p:extLst>
      <p:ext uri="{BB962C8B-B14F-4D97-AF65-F5344CB8AC3E}">
        <p14:creationId xmlns:p14="http://schemas.microsoft.com/office/powerpoint/2010/main" val="3657067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51316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4.3.2 </a:t>
            </a:r>
            <a:r>
              <a:rPr lang="th-TH" sz="3000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ข้อเสีย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1) จำเป็นต้องเสียค่าใช้จ่ายในระบบค่อนข้างสูง เนื่องจากทรัพยากรทั้งตัวฮาร์ดแวร์และซอฟต์แวร์ที่นำมาใช้ต้องมีความสามารถสูง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 2) เนื่องจากไม่ทราบถึงกระบวนการจัดเก็บข้อมูลในฐานข้อมูลที่แท้จริงเป็นอย่าไร ทำให้การแก้ไขปรับปรุงแฟ้มข้อมูลมีความยุ่งยาก</a:t>
            </a:r>
          </a:p>
        </p:txBody>
      </p:sp>
    </p:spTree>
    <p:extLst>
      <p:ext uri="{BB962C8B-B14F-4D97-AF65-F5344CB8AC3E}">
        <p14:creationId xmlns:p14="http://schemas.microsoft.com/office/powerpoint/2010/main" val="2693238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585176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4.4 แบบจำลองฐานข้อมูลเชิงวัตถุ (</a:t>
            </a: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Object Oriented Database Model)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แบบจำลองชนิดนี้ถือเป็นเทคโนโลยีใหม่ของการจัดการฐานข้อมูลเชิงวัตถุ ซึ่งเกิดจากแนวคิดการเขียนโปรแกรมเชิงวัตถุ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OOP : Object Oriented Program)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สามารถมองทุกสิ่งเป็นวัตถุ โดยแต่ละวัตถุจะเป็นแหล่งรวมของข้อมูลและการปฏิบัติงาน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Data and Operation)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มีคลาสเป็นตัวกำหนดคุณสมบัติหรือรายละเอียดของวัตถุรวมทั้งคุณสมบัติการปกปิดความลับของวัตถุ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Encapsulation)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กล่าวคือการเข้าถึงข้อมูลจะต้องมีการตอบรับจากเมธอดในวัตถุนั้นว่า จะอนุญาตหรือไม่ที่จะให้วัตถุที่ส่งข้อความร้องข้อเพื่อเข้าถึงข้อมูลตน</a:t>
            </a:r>
          </a:p>
        </p:txBody>
      </p:sp>
    </p:spTree>
    <p:extLst>
      <p:ext uri="{BB962C8B-B14F-4D97-AF65-F5344CB8AC3E}">
        <p14:creationId xmlns:p14="http://schemas.microsoft.com/office/powerpoint/2010/main" val="20316240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5085184"/>
            <a:ext cx="4752528" cy="734869"/>
          </a:xfrm>
          <a:noFill/>
        </p:spPr>
        <p:txBody>
          <a:bodyPr>
            <a:no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4.4 แบบจำลองฐานข้อมูลเชิงวัตถุ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7A0FF0B1-FAE5-46DA-8B2C-E63BEBA9F5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648" y="1124744"/>
            <a:ext cx="6020321" cy="383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278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87320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4.4.1 </a:t>
            </a:r>
            <a:r>
              <a:rPr lang="th-TH" sz="3000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ข้อดี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1) คุณสมบัติด้านการสืบทอด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Inheritance)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ทำให้ข้อมูลมีความคงสภาพสูง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2) มีคุณสมบัติในการนำมาใช้ใหม่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3) การนำเสนอเป็นรูปแบบ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VISAL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ทำให้อธิบายหัวข้อความหมายได้ดี</a:t>
            </a:r>
          </a:p>
        </p:txBody>
      </p:sp>
    </p:spTree>
    <p:extLst>
      <p:ext uri="{BB962C8B-B14F-4D97-AF65-F5344CB8AC3E}">
        <p14:creationId xmlns:p14="http://schemas.microsoft.com/office/powerpoint/2010/main" val="3557534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979308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4.4.2 </a:t>
            </a:r>
            <a:r>
              <a:rPr lang="th-TH" sz="3000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ข้อเสีย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1) ต้องพึ่งพาผู้เชี่ยวชาญโดยเฉพาะและมีค่าใช้จ่ายเกี่ยวกับระบบค่อนข้างสูง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 2) ยังไม่มีมาตรฐานรองรับที่ชัดเจนเมื่อเทียบกับแบบจำลองฐานข้อมูลเชิงสัมพันธ์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 3) ผู้เชี่ยวชาญส่วนใหญ่คุ้นเคยกับเทคโนโลยีฐานข้อมูลเชิงสัมพันธ์มากกว่า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 4)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DBMS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ในแบบจำลองฐานข้อมูลเชิงสัมพันธ์พัฒนาโดยการรวมเทคโนโลยีเชิงวัตถุเข้าไปเรียกว่า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Object Relational Database</a:t>
            </a:r>
          </a:p>
        </p:txBody>
      </p:sp>
    </p:spTree>
    <p:extLst>
      <p:ext uri="{BB962C8B-B14F-4D97-AF65-F5344CB8AC3E}">
        <p14:creationId xmlns:p14="http://schemas.microsoft.com/office/powerpoint/2010/main" val="13313925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39" y="1556792"/>
            <a:ext cx="9960903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4.5 แบบจำลอง</a:t>
            </a:r>
            <a:r>
              <a:rPr lang="th-TH" sz="28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ฐา</a:t>
            </a: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นข้อมูลม</a:t>
            </a:r>
            <a:r>
              <a:rPr lang="th-TH" sz="28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ัล</a:t>
            </a: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ติ</a:t>
            </a:r>
            <a:r>
              <a:rPr lang="th-TH" sz="28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ได</a:t>
            </a: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เมนชัน (</a:t>
            </a: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Multidimensional Database Model)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แบบจำลองชนิดนี้ใช้งานกับคลังข้อมูล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Data Warehousing)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โดยจะนำเสนอข้อมูลในลักษณะ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ได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เมนชัน ทำให้วิวข้อมูลได้สองทาง เพื่อให้สามารถมองเห็นปัญหาในธุรกิจและสร้างวิธีการแก้ไขปัญหาได้ดียิ่งขึ้น การ แบบจําลอง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ฐา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นข้อมูลม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ัล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ติ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ได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เมนชันนี้จะมีการนํากระบวนการ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ทํางาน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ทางธุรกิจมาจัดการให้อยู่ในรูปของมิติ เช่น การนําข้อมูลผลิตภัณฑ์สินค้า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Product)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กับข้อมูลพื้นที่การขาย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Market)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มาประมวลผลเป็นตารางในรูปแบบของม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ัล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ติ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ได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เมนชัน ทำให้ผู้ใช้สามารถตัดขวางหรือแบ่งข้อมูลออกเป็นส่วนๆ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Slicing a Data Cube)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มาวิเคราะห์ใช้งานได้ตามต้องการ </a:t>
            </a:r>
          </a:p>
        </p:txBody>
      </p:sp>
    </p:spTree>
    <p:extLst>
      <p:ext uri="{BB962C8B-B14F-4D97-AF65-F5344CB8AC3E}">
        <p14:creationId xmlns:p14="http://schemas.microsoft.com/office/powerpoint/2010/main" val="422384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5085184"/>
            <a:ext cx="4752528" cy="734869"/>
          </a:xfrm>
          <a:noFill/>
        </p:spPr>
        <p:txBody>
          <a:bodyPr>
            <a:no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4.5 แบบจำลองฐานข้อมูลเชิงวัตถุ</a:t>
            </a:r>
          </a:p>
        </p:txBody>
      </p:sp>
      <p:pic>
        <p:nvPicPr>
          <p:cNvPr id="1026" name="Picture 2" descr="ระบบสาระสนเทศเพื่อการจัดการ: บทที่ 4 เรื่องที่ 2 แบบจำลองฐานข้อมูล">
            <a:extLst>
              <a:ext uri="{FF2B5EF4-FFF2-40B4-BE49-F238E27FC236}">
                <a16:creationId xmlns:a16="http://schemas.microsoft.com/office/drawing/2014/main" id="{89EE870B-E3A2-4658-A274-0D9242DF8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764704"/>
            <a:ext cx="4959919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84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699" y="365759"/>
            <a:ext cx="479050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แบบจำลองฐานข้อมูล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2833589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2041305"/>
            <a:ext cx="10081120" cy="264630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โฮเบอร์แมน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Hoberman : 2552)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กล่าวว่า </a:t>
            </a:r>
            <a:r>
              <a:rPr lang="th-TH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“แบบจำลองข้อมูลเป็นเครื่องมือที่ครอบคลุมทุกวิถีทางเพื่อเป็นแนวทางสำหรับผู้ร่วมงานทั้งด้านธุรกิจและผู้เชี่ยวชาญด้านไอทีโดยใช้เซตของสัญลักษณ์และข้อความเพื่ออธิบายเซตย่อยของข้อมูลจริงสำหรับปรับปรุงการสื่อสารในองค์กร และนำไปสู่สภาพแวดล้อมของแอปพลิ</a:t>
            </a:r>
            <a:r>
              <a:rPr lang="th-TH" sz="3200" dirty="0" err="1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</a:t>
            </a:r>
            <a:r>
              <a:rPr lang="th-TH" sz="32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ชันที่ยืดหยุ่นและเสถียร”</a:t>
            </a:r>
          </a:p>
        </p:txBody>
      </p:sp>
    </p:spTree>
    <p:extLst>
      <p:ext uri="{BB962C8B-B14F-4D97-AF65-F5344CB8AC3E}">
        <p14:creationId xmlns:p14="http://schemas.microsoft.com/office/powerpoint/2010/main" val="3069451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87320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4.5.1 </a:t>
            </a:r>
            <a:r>
              <a:rPr lang="th-TH" sz="3000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ข้อดี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1) สามารถนํามาประยุกต์ใช้เพื่อวางแผนกลยุทธ์และสร้างวิธีแก้ไขปัญหาทางธุรกิจได้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2) ข้อมูลที่นําเสนอสามารถนําเสนอมุมมองได้หลายมิติ</a:t>
            </a:r>
          </a:p>
        </p:txBody>
      </p:sp>
    </p:spTree>
    <p:extLst>
      <p:ext uri="{BB962C8B-B14F-4D97-AF65-F5344CB8AC3E}">
        <p14:creationId xmlns:p14="http://schemas.microsoft.com/office/powerpoint/2010/main" val="2025869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345638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แบบจำลองฐานข้อมูล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979308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4.5.2 </a:t>
            </a:r>
            <a:r>
              <a:rPr lang="th-TH" sz="3000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ข้อเสีย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1) ใช้เงินลงทุนสูงทั้งด้านฮาร์ดแวร์และซอฟต์แวร์ที่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นําม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าใช้เพื่อการวิเคราะห์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2) คลังข้อมูลต้องได้รับการออกแบบที่ดีมิฉะนั้นอาจไม่สามารถ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นําม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าใช้ประโยชน์คุ้มค่า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3) ผู้เชี่ยวชาญเฉพาะด้านในปัจจุบันยังคงมีไม่มาก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4) เหมาะกับธุรกิจขนาดใหญ่</a:t>
            </a:r>
          </a:p>
        </p:txBody>
      </p:sp>
    </p:spTree>
    <p:extLst>
      <p:ext uri="{BB962C8B-B14F-4D97-AF65-F5344CB8AC3E}">
        <p14:creationId xmlns:p14="http://schemas.microsoft.com/office/powerpoint/2010/main" val="1491654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369152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แบบจําลองเชิงสัมพันธ์นั้นตั้งอยู่บนสองแนวคิดด้วยกัน คือ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Relation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Table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ซึ่งมีความแตกต่างกัน แต่มีความเกี่ยวข้องและใกล้เคียงกันมาก กล่าวคือ แนวคิดของคําว่า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Relation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นั้นเป็นพิธีหรือเป็นทางการการ มากกว่า ซึ่งมาจากแนวคิดทางคณิตศาสตร์ในเรื่องความสัมพันธ์ของเซต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Set Theory)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ในขณะที่แนวคิดของ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Table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นั้นง่ายและมีมโนภาพในตัวเอง ซึ่งก็คือตารางที่ประกอบไปด้วยแถว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Row)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และคอลัมน์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Column)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ดังนั้นจึงมีความเข้าใจง่ายและสามารถนําเสนอให้ผู้ใช้เกิดความเข้าใจที่ง่ายกว่า จึงเห็นความ การใช้คําว่า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Relation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Table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ทั้งสองร่วมกัน ซึ่งสามารถใช้แทนความหมายเดียวกันได้</a:t>
            </a: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591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5085184"/>
            <a:ext cx="4752528" cy="734869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4.6 แบบจําลองเชิงสัมพันธ์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CCC34457-F358-4A41-A1EF-772DA4FCC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1412776"/>
            <a:ext cx="7948252" cy="335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485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51316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5.1 โครงสร้างข้อมูลเชิงสัมพันธ์ (</a:t>
            </a:r>
            <a:r>
              <a:rPr lang="en-US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Relational Data Structure)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แบ่งออกเป็นดังนี้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5.1.1 รี</a:t>
            </a:r>
            <a:r>
              <a:rPr lang="th-TH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Relation)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ตารางลักษณะสองมิติที่ประกอบด้วยแอ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Attributes)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หรือคอลัมน์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Column)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และทูเพ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Tuple)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หรือแถว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Row)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จะมองเห็นฐานข้อมูลในลักษณะ ของตารางสองมิติหรือเรียกอีกอย่างหนึ่งว่า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Table</a:t>
            </a:r>
          </a:p>
          <a:p>
            <a:pPr marL="0" indent="0" algn="thaiDist">
              <a:spcBef>
                <a:spcPts val="0"/>
              </a:spcBef>
            </a:pP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74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729192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โครงสร้างของฐานข้อมูลเชิงสัมพันธ์จะอยู่ในลักษณะของตาราง 2 มิติ ประกอบด้วยทางด้านแถว และคอลัมน์ ซึ่งจะเรียกว่า 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Relation)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โดยทั่วไป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Relation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หนึ่งจะมีคุณสมบัติต่าง ๆ 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1) ไม่มีทูเพ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คู่ใดเลยที่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ซ้ํา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กัน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No Duplicate Tuples) </a:t>
            </a:r>
          </a:p>
          <a:p>
            <a:pPr marL="0" indent="0" algn="thaiDist">
              <a:spcBef>
                <a:spcPts val="0"/>
              </a:spcBef>
            </a:pP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2) 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บที่ของ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ทูเฟิล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ไม่มีความ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สําคัญ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3) 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บที่ของแอ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ไม่มีความ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สําคัญ</a:t>
            </a: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4) ค่าของแอ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จะเป็นค่า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เดี่ยวๆ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Atomic)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นั่นคือ ค่าของข้อมูลที่ปรากฏอยู่ในตารางจะเป็นค่าเดียว เป็นลิสต์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ของค่าหลายค่าไม่ได้ ซึ่งรี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ชันที่มีคุณสมบัติข้อนี้จะถูกเรียกว่าเป็นรี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ชันที่อยู่ใน รูปแบบบรรทัดฐาน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Normal Form)</a:t>
            </a:r>
          </a:p>
          <a:p>
            <a:pPr marL="0" indent="0" algn="thaiDist">
              <a:spcBef>
                <a:spcPts val="0"/>
              </a:spcBef>
            </a:pP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5)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ค่าของข้อมูลในแต่ละแอ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จะบรรจุค่าของข้อมูลประเภทเดียวกัน</a:t>
            </a:r>
          </a:p>
        </p:txBody>
      </p:sp>
    </p:spTree>
    <p:extLst>
      <p:ext uri="{BB962C8B-B14F-4D97-AF65-F5344CB8AC3E}">
        <p14:creationId xmlns:p14="http://schemas.microsoft.com/office/powerpoint/2010/main" val="6787331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513168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ชนิดของรี</a:t>
            </a:r>
            <a:r>
              <a:rPr lang="th-TH" sz="3000" dirty="0" err="1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ในระบบจัดการฐานข้อมูลทั่วไป 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ชันอาจจําแนกออกได้เป็น 2 ประเภท 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รี</a:t>
            </a:r>
            <a:r>
              <a:rPr lang="th-TH" sz="28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ชันหลัก (</a:t>
            </a:r>
            <a:r>
              <a:rPr lang="en-US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Base Relation)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ชันที่ถูก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ขึ้นเพื่อเก็บข้อมูลและนําข้อมูล ไปใช้เมื่อมีการสร้างรี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ชันโดยใช้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Data Definition Language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เช่น ใน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SQL 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คํ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าสั่ง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CREATE TABLE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 การสร้างรี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ชันหลัก หลังจากนั้นก็จะ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เก็บข้อมูลเพื่อการเรียกใช้ข้อมูลในภายหลัง 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ชันหลัก เป็นตารางที่จัดเก็บข้อมูลจริงไว้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วิว (</a:t>
            </a:r>
            <a:r>
              <a:rPr lang="en-US" sz="28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View)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หรืออาจเรียกอีกอย่างหนึ่งว่า 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ชันสมมติ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Virtual Relation)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ที่ถูกสร้างขึ้นตามความต้องการใช้ข้อมูลของผู้ใช้แต่ละคน เนื่องจากผู้ใช้แต่ละคนอาจต้องการใช้ข้อมูลใน ลักษณะที่แตกต่างกัน จึง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วิวของตัวเองขึ้นมาจากรี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ชันหลัก เพื่อความสะดวกในการใช้ข้อมูลและ ช่วยให้การรักษาความปลอดภัยของฐานข้อมูล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ทําได้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ง่ายขึ้น รี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ชันที่ถูกสมมติขึ้นมานี้จะไม่มีการเก็บข้อมูล จริง ๆ ในระบบฐานข้อมูล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3917946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225136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5.1 โครงสร้างข้อมูลเชิงสัมพันธ์ (</a:t>
            </a:r>
            <a:r>
              <a:rPr lang="en-US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Relational Data Structure)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แบ่งออกเป็นดังนี้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5.1.2 แอ</a:t>
            </a:r>
            <a:r>
              <a:rPr lang="th-TH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Attribute)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ชื่อของคอลัมน์ในรี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ชันหนึ่งๆ เป็นรายละเอียด ของข้อมูลที่ต้องการเก็บ เช่น 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Customer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ประกอบด้วยแอ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ต์ร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หัสลูกค้า ชื่อ ที่อยู่ เบอร์โทร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ต์ห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นึ่ง ๆ จะมีค่าของข้อมูลเพียงค่าเดียว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เป็นคุณสมบัติหรือรายละเอียดของรี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ซึ่งปกติแล้วรี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ชันจะประกอบด้วยคอลัมน์และแถวเพื่อจัดเก็บข้อมูล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ต่างๆ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ดังนั้นจะเห็นได้ว่ารี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ชันจะ นําเสนอในลักษณะตารางสองมิติ โดยแต่ละแถวในตารางจะประกอบด้วย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เร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คอร์ดที่มีข้อมูลที่แตกต่างกันไป ในขณะที่คอลัมน์ของแต่ละแถวนั้น คือ ชื่อแอ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นั้นเอง</a:t>
            </a:r>
          </a:p>
        </p:txBody>
      </p:sp>
    </p:spTree>
    <p:extLst>
      <p:ext uri="{BB962C8B-B14F-4D97-AF65-F5344CB8AC3E}">
        <p14:creationId xmlns:p14="http://schemas.microsoft.com/office/powerpoint/2010/main" val="35887136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585176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5.1 โครงสร้างข้อมูลเชิงสัมพันธ์ (</a:t>
            </a:r>
            <a:r>
              <a:rPr lang="en-US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Relational Data Structure)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แบ่งออกเป็นดังนี้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5.1.3 ทูเพ</a:t>
            </a:r>
            <a:r>
              <a:rPr lang="th-TH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Tuple) 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ข้อมูลในแต่ละแถวของรี</a:t>
            </a:r>
            <a:r>
              <a:rPr lang="th-TH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 ค่าของข้อมูลในแต่ละแถว ของรี</a:t>
            </a:r>
            <a:r>
              <a:rPr lang="th-TH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ชันหนึ่งอาจมีการเปลี่ยนแปลงข้อมูลที่เกิดจากการลบ เพิ่ม หรือปรับปรุงข้อมูลรี</a:t>
            </a:r>
            <a:r>
              <a:rPr lang="th-TH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ชัน 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Customer 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ทูเพ</a:t>
            </a:r>
            <a:r>
              <a:rPr lang="th-TH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ิลข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องตารางลูกค้ามี 2 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Tuple 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ดังภาพที่ 4.7</a:t>
            </a: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168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5085184"/>
            <a:ext cx="9793088" cy="792088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4.7 โครงสร้างข้อมูลเชิงสัมพันธ์ (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Relational Data Structure) 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B0F31C4A-FD66-49B6-92BE-213DE2632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544" y="1412776"/>
            <a:ext cx="7944426" cy="3384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1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680" y="5085184"/>
            <a:ext cx="4142429" cy="734869"/>
          </a:xfrm>
          <a:noFill/>
        </p:spPr>
        <p:txBody>
          <a:bodyPr>
            <a:noAutofit/>
          </a:bodyPr>
          <a:lstStyle/>
          <a:p>
            <a:pPr algn="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4.1 แบบจำลองข้อมูล</a:t>
            </a:r>
          </a:p>
        </p:txBody>
      </p:sp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97C320FE-5585-4098-B0FC-C4897A2B4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764703"/>
            <a:ext cx="6840760" cy="4270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8505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369152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5.1 โครงสร้างข้อมูลเชิงสัมพันธ์ (</a:t>
            </a:r>
            <a:r>
              <a:rPr lang="en-US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Relational Data Structure)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แบ่งออกเป็นดังนี้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5.1.4 โดเมน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Domain)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เป็นการนิยามขอบเขตของค่าที่เป็นไปได้ให้กับข้อมูลในแต่ละแอ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เพื่อป้องกันไม่ให้เกิดการป้อนข้อมูลที่เกินขอบเขตที่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เช่น การกําหนดให้ค่าของเงินเดือนของพนักงานจะต้องมีค่ามากกว่า 0 เพื่อป้องกันไม่ให้ผู้ใช้ป้อน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เงินที่เป็น 0 หรือมีค่าติดลบให้กับข้อมูลในส่วนของเงินเดือนของพนักงาน หรือการ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เพศของพนักงานแต่ละคนจะต้องมีค่าเป็นชาย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M)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หรือหญิง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เท่านั้น การ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โดเมนให้กับข้อมูลจะมีข้อกําหนดต่าง ๆ ดังนี้</a:t>
            </a:r>
          </a:p>
          <a:p>
            <a:pPr marL="0" indent="0" algn="thaiDist">
              <a:spcBef>
                <a:spcPts val="0"/>
              </a:spcBef>
            </a:pP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2841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548680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412776"/>
            <a:ext cx="10225136" cy="367240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1) ค่าที่นิยามให้กับข้อมูลจะต้องเป็นค่าที่มีความหมายในหน่วยที่เล็กที่สุด ไม่สามารถแยกย่อยได้อีก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2) ข้อมูลที่สามารถนํามา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โดเมนได้จะต้องเป็นข้อมูลที่เป็นอิสระจากข้อมูลอื่น เช่น รหัสพนักงานของ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พนักงานแต่ละคน เป็นต้น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3) ข้อมูลที่สามารถนํามา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กําหนด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โดเมนได้จะต้องเป็นข้อมูลประเภทเดียวกัน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4) โดเมนที่กําหนดให้กับแอ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ที่จะต้องถูกแอ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อื่นอ้างถึง สามารถถ่ายทอด โดเมนของตน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   ให้กับแอ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ในอีกรี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ชันหนึ่งที่อ้างถึงไปด้วย เช่น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“รหัสแผนก” ของรี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   “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Depart”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ที่จะถูกแอ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ชื่อเดียวกันในรี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“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Customer”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อ้างถึงสามารถที่จะถ่ายทอดโดเมน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   ของตนเองให้กับแอ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ชื่อเดียวกันในรี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“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Customer”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ไปด้วย</a:t>
            </a:r>
          </a:p>
          <a:p>
            <a:pPr marL="0" indent="0" algn="thaiDist">
              <a:spcBef>
                <a:spcPts val="0"/>
              </a:spcBef>
            </a:pP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4706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5085184"/>
            <a:ext cx="8568952" cy="792088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4.8 โดเมน</a:t>
            </a:r>
          </a:p>
        </p:txBody>
      </p:sp>
      <p:pic>
        <p:nvPicPr>
          <p:cNvPr id="3" name="รูปภาพ 2">
            <a:extLst>
              <a:ext uri="{FF2B5EF4-FFF2-40B4-BE49-F238E27FC236}">
                <a16:creationId xmlns:a16="http://schemas.microsoft.com/office/drawing/2014/main" id="{8B78B301-3874-4917-A310-152707FF1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456" y="1988840"/>
            <a:ext cx="9167645" cy="253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7355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1064552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5.1.5 ดีกรี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Degree)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ที่อยู่ในรี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ชันจากการ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Customer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จะมี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ดีกรีทั้งสิ้นอยู่ 5 ดีกรี ในขณะที่รี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Depart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2 ดีกรี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5.1.6 คา</a:t>
            </a:r>
            <a:r>
              <a:rPr lang="th-TH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ร์ดิ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นาลิติ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Cardinality)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นวนทูเพ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ที่อยู่ในรี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ชันหรือ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ชันหรือ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จํานวน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แถวในหนึ่ง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5.1.7 ค่าว่าง (</a:t>
            </a:r>
            <a:r>
              <a:rPr lang="en-US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NutValue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การกําหนดให้เป็นศูนย์หรือช่องว่างแต่เป็น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เเอตท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รีบิว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ที่ยังไม่มีค่าข้อมูลเก็บอยู่ อาจจะยังไม่ทราบค่าข้อมูลที่จะต้องใส่ลงไปในแอ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ปวด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นั้นๆ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เมื่อทราบค่าข้อ ในแอ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นั้นอาจมีการกลับมาใส่ข้อมูลลงไปใหม่ได้ ยกเว้นแอ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ต์ทเป็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นค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ยห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ลักที่ไม่สามารถ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ใหะ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ยกเว้น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เเอตทริ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ที่เป็นคีย์หลักที่ไม่สามารทำให้เป็นค่าว่างได้</a:t>
            </a:r>
          </a:p>
          <a:p>
            <a:pPr marL="0" indent="0" algn="thaiDist">
              <a:spcBef>
                <a:spcPts val="0"/>
              </a:spcBef>
            </a:pP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485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369152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 คีย์ (</a:t>
            </a:r>
            <a:r>
              <a:rPr lang="en-US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Keys)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หรือกลุ่มของแอ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ที่สามารถแยกความแตก เป็นค่าว่างได้ ข้อมูลในแต่ละทู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เคิล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ได้หรือแอ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ที่ข้อมูลในแอ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นั้นต้องมีข้อมูลที่ไม่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ซ้ํา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กัน ซึ่งคีย์มีอยู่หลาย ชนิดด้วยกัน ได้แก่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5.2.1 คีย์อย่างง่าย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Simple Key)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คีย์ที่ประกอบด้วยแอ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เดียว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5.2.2 คีย์ประกอบ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Combine Key 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Composite Key)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คีย์ที่ประกอบด้วย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มากกว่า 1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endParaRPr lang="th-TH" sz="30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810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657184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5.2.3 คีย์คู่แข่ง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Candidate Key)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คีย์ที่เล็กที่สุดที่แยกความแตกต่างของข้อมูลแต่ละ ทู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เคิล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 ยกตัวอย่างเช่น ในรี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Customer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มีข้อมูลที่สามารถเป็นคีย์คู่แข่ง คือ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ต์ร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หัสลูกค้า และการใช้แอ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ชื่อรวมกับนามสกุล ซึ่งทั้งสองแบบสามารถระบุความแตกต่างของข้อมูลแต่ละ ทู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เคิล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</a:p>
        </p:txBody>
      </p:sp>
    </p:spTree>
    <p:extLst>
      <p:ext uri="{BB962C8B-B14F-4D97-AF65-F5344CB8AC3E}">
        <p14:creationId xmlns:p14="http://schemas.microsoft.com/office/powerpoint/2010/main" val="8468493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657184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5.2.4 คีย์หลัก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Primary Key)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คีย์คู่แข่ง ซึ่งได้เลือกมาเพื่อใช้กําหนดให้เป็นค่าคีย์หลักของ 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เลชั่น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ซึ่งข้อมูลที่เป็นคีย์หลักนั้นจะต้องมีข้อมูลที่ไม่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ซ้ํา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กัน และมักจะเลือกคีย์คู่แข่งที่มีขนาดเล็กมาเป็น คีย์หลัก เช่น การเลือกแอ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รหัสลูกค้า และรหัสแผนกมาเป็นค่าคีย์หลัก เนื่องจากมีขนาดเล็กกว่า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ชื่อรวมกับนามสกุล ซึ่งจะ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ทําให้การทํางาน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เร็วกว่าเนื่องจากมีขนาดเล็กกว่า</a:t>
            </a:r>
          </a:p>
        </p:txBody>
      </p:sp>
    </p:spTree>
    <p:extLst>
      <p:ext uri="{BB962C8B-B14F-4D97-AF65-F5344CB8AC3E}">
        <p14:creationId xmlns:p14="http://schemas.microsoft.com/office/powerpoint/2010/main" val="3725625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2952328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5.โมเดลเชิงสัมพันธ์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127448" y="1556792"/>
            <a:ext cx="10657184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5.2.5 คีย์รอง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Alternate Key 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Secondary Key)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คีย์คู่แข่ง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อื่นๆ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ที่ไม่ได้ถูกเลือก 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Alternate Key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มาใช้งาน เช่น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ชื่อรวมกับนามสกุลซึ่งไม่ได้ถูกเลือกให้เป็นคีย์หลักของรี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ชันก็จะกลายเป็น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5.2.6 คีย์นอก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Foreign Key)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เป็นคีย์ที่ใช้เชื่อมความสัมพันธ์ของรี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5.2.7 ซู</a:t>
            </a:r>
            <a:r>
              <a:rPr lang="th-TH" sz="3000" dirty="0" err="1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เปอร์</a:t>
            </a:r>
            <a:r>
              <a:rPr lang="th-TH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คีย์ (</a:t>
            </a:r>
            <a:r>
              <a:rPr lang="en-US" sz="3000" dirty="0">
                <a:solidFill>
                  <a:srgbClr val="00206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Super Key)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หรือเซตของแอ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ที่สามารถ บ่งบอกว่าแต่ละแถว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Tuple)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แตกต่างกัน ใน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ทุกๆ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 ความสัมพันธ์จะต้องมีอย่างน้อยหนึ่งซู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เปอร์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คีย์ในเซต ของแอ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หรือเป็นการบ่งบอกถึงความเป็นเอกลักษณ์ (</a:t>
            </a:r>
            <a:r>
              <a:rPr lang="en-US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Uniquely) 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ของแต่ละหูเพ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ิล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ในรี</a:t>
            </a:r>
            <a:r>
              <a:rPr lang="th-TH" sz="30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เล</a:t>
            </a:r>
            <a:r>
              <a:rPr lang="th-TH" sz="3000" dirty="0">
                <a:latin typeface="SP SUAN DUSIT" panose="02000000000000000000" pitchFamily="2" charset="0"/>
                <a:cs typeface="SP SUAN DUSIT" panose="02000000000000000000" pitchFamily="2" charset="0"/>
              </a:rPr>
              <a:t>ชันนั้น</a:t>
            </a:r>
          </a:p>
        </p:txBody>
      </p:sp>
    </p:spTree>
    <p:extLst>
      <p:ext uri="{BB962C8B-B14F-4D97-AF65-F5344CB8AC3E}">
        <p14:creationId xmlns:p14="http://schemas.microsoft.com/office/powerpoint/2010/main" val="9807255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C15D15A2-2401-49A9-BB6B-0968D2C8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5085184"/>
            <a:ext cx="8568952" cy="792088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4.9 โดเมน</a:t>
            </a: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CB3C9561-817D-42C8-82C5-C227A4A10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1556792"/>
            <a:ext cx="7779994" cy="314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1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699" y="365759"/>
            <a:ext cx="479050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แบบจำลองฐานข้อมูล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00629"/>
            <a:ext cx="2833589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2041305"/>
            <a:ext cx="10081120" cy="264630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/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แบบจำลองข้อมูล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โครงสร้างข้อมูลระดับตรรกะที่นำเสนอข้อมูลและความสัมพันธ์ระหว่างข้อมูลให้ผู้ใช้เห็นและเข้าใจได้</a:t>
            </a:r>
          </a:p>
          <a:p>
            <a:pPr marL="0" indent="0" algn="thaiDist"/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แบบจำลองข้อมูล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เทคนิคที่นำมาใช้จัดการโคตรงสร้างและความสัมพันธ์ระหว่างข้อมูลในระบบแบบจำลองข้อมูลก็คือแบบจำลองฐานข้อมูลนั้นเอง</a:t>
            </a:r>
          </a:p>
        </p:txBody>
      </p:sp>
    </p:spTree>
    <p:extLst>
      <p:ext uri="{BB962C8B-B14F-4D97-AF65-F5344CB8AC3E}">
        <p14:creationId xmlns:p14="http://schemas.microsoft.com/office/powerpoint/2010/main" val="157417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699" y="365759"/>
            <a:ext cx="479050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4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แบบจำลองฐานข้อมูล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1412776"/>
            <a:ext cx="6078840" cy="570550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r>
              <a:rPr lang="th-TH" sz="32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รูปแบบที่จัดเก็บรายละเอียดของข้อมูลนี้แย่งได้เป็น 3 ระดับ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2041305"/>
            <a:ext cx="10081120" cy="28998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1 ) แบบจำลองข้อมูลระดับสูง (</a:t>
            </a: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Conceptual Data Model)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วิธีการในการจัดเก็บข้อมูลสำหรับผู้ใช้งานทั่วไป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แบบจำลองข้อมูลระดับพัฒนา (</a:t>
            </a: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Implementation Data Model)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วิธีการในการจัดเก็บข้อมูลซึ่งผู้ใช้สามารถ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เห็นรายละเอียดของการจัดเก็บข้อมูลบางส่วนได้ด้วย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3) แบบจำลองข้อมูลระดับโครงสร้างหรือระดับล่าง (</a:t>
            </a: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Physical Data Model </a:t>
            </a: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Low-level Data Model) </a:t>
            </a:r>
            <a:endParaRPr lang="th-TH" sz="2800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วิธีการที่ใช้ในการอธิบายรายละเอียดในการจัดเก็บข้อมูลไว้ในคอมพิวเตอร์ ซึ่งก็คือโครงสร้างของข้อมูล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ทั้งหมดในฐานข้อมูลนั่นเอง</a:t>
            </a:r>
          </a:p>
        </p:txBody>
      </p:sp>
    </p:spTree>
    <p:extLst>
      <p:ext uri="{BB962C8B-B14F-4D97-AF65-F5344CB8AC3E}">
        <p14:creationId xmlns:p14="http://schemas.microsoft.com/office/powerpoint/2010/main" val="218037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489654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ส่วนประกอบของแบบจำลองข้อมูล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441160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ฐานข้อมูลเป็นไปได้ง่ายขึ้น จากแบบจำลองทางสถาปัตยกรรมของ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ANSI-SPARC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ความสัมพันธ์ของแบบจำลองข้อมูลได้ดังนี้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2.3.1 แบบจำลองข้อมูลภายนอก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External Data model)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จะนำเสนอข้อมูลในรูปแบบวิวของผู้งานต่าง ๆ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2.3.2 แบบจำลองข้อมูลแนวคิด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Conceptual data Model)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จะนำเสนอข้อมูลทาง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ลอจิ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คัลที่แสดงถึงความเป็นอิสระกับ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DBMS</a:t>
            </a:r>
          </a:p>
          <a:p>
            <a:pPr marL="0" indent="0" algn="thaiDist">
              <a:spcBef>
                <a:spcPts val="0"/>
              </a:spcBef>
            </a:pP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2.3.3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แบบจำลองข้อมูลภายใน (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Internal Data Model)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จะนำโครงร่างแนวคิดที่ได้พรรณนาไว้เพื่อให้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DBMS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สามารถจัดเก็บและการเข้าถึงข้อมูลที่แท้จริงได้</a:t>
            </a:r>
          </a:p>
        </p:txBody>
      </p:sp>
    </p:spTree>
    <p:extLst>
      <p:ext uri="{BB962C8B-B14F-4D97-AF65-F5344CB8AC3E}">
        <p14:creationId xmlns:p14="http://schemas.microsoft.com/office/powerpoint/2010/main" val="2784605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489654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ส่วนประกอบของแบบจำลองข้อมูล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441160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2.1 </a:t>
            </a: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ส่วนโครงสร้าง (</a:t>
            </a: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Structural)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 ส่วนที่ประกอบด้วยกลุ่มสัญลักษณ์ รวมทั้งกฎระเบียบที่เห็นพ้งอต้องกันเพื่อใช้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 ในการสร้างฐานข้อมูล เช่น การจัดเก็บข้อมูลในรูปแบบของตารางซึ่งประกอบด้วยแถวและคอลัมน์เป็นต้น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ส่วนปรับปรุง (</a:t>
            </a: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Manipulative)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เป็นส่วนที่กำหนดชนิดของการปฏิบัติการ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ต่างๆ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กับข้อมูลซึ่งประกอบด้วยการอ</a:t>
            </a:r>
            <a:r>
              <a:rPr lang="th-TH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ัป</a:t>
            </a:r>
            <a:endParaRPr lang="th-TH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เดตหรือการเรียกดูข้อมูลจากฐานข้อมูล รวมทั้งการเปลี่ยนแปลงโครงสร้างฐานข้อมูลซึ่งนิยมใช้ชุดคำสั่ง </a:t>
            </a:r>
            <a:r>
              <a:rPr lang="en-US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SQL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การจัดการกับข้อมูล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2.3 ส่วนกฎความคงสภาพ ( </a:t>
            </a:r>
            <a:r>
              <a:rPr lang="en-US" sz="28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 Set of Integrity Rules) </a:t>
            </a: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เป็นกฎเกณฑ์ที่ใช้ในการควบคุมความถูกต้องของข้อมูล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เพื่อให้เกิดความมั่นใจในความถูกต้องและความแน่นอนของข้อมูลที่บันทึกลงในฐานข้อมูล วัตถุประสงค์ของ</a:t>
            </a:r>
          </a:p>
          <a:p>
            <a:pPr marL="0" indent="0" algn="thaiDist">
              <a:spcBef>
                <a:spcPts val="0"/>
              </a:spcBef>
            </a:pPr>
            <a:r>
              <a:rPr lang="th-TH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    แบบจำลองข้อมูล คือ การนำเสนอข้อมูลเพื่อให้เกิดความเข้าใจซึ่งกันและกันและส่งผลให้การออกแบบ</a:t>
            </a:r>
          </a:p>
        </p:txBody>
      </p:sp>
    </p:spTree>
    <p:extLst>
      <p:ext uri="{BB962C8B-B14F-4D97-AF65-F5344CB8AC3E}">
        <p14:creationId xmlns:p14="http://schemas.microsoft.com/office/powerpoint/2010/main" val="129144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48" y="692696"/>
            <a:ext cx="4896544" cy="738681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ส่วนประกอบของแบบจำลองข้อมูล</a:t>
            </a: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D30525E4-6AD3-4EC2-93EC-B36D17A1AEF7}"/>
              </a:ext>
            </a:extLst>
          </p:cNvPr>
          <p:cNvSpPr txBox="1">
            <a:spLocks/>
          </p:cNvSpPr>
          <p:nvPr/>
        </p:nvSpPr>
        <p:spPr>
          <a:xfrm>
            <a:off x="1055440" y="1556792"/>
            <a:ext cx="10441160" cy="352839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>
              <a:spcBef>
                <a:spcPts val="0"/>
              </a:spcBef>
            </a:pP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ประเภทแบบจำลองข้อมูล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1) Conceptual Models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ในความหมายทั่วไป แบบจำลองหรือโมเดลใช้ในการแสดงสิ่งของสิ่งหนึ่งโมเดลบางตัวแสดงถึงสิ่งของที่เป็นรูปแบบ</a:t>
            </a:r>
          </a:p>
          <a:p>
            <a:pPr marL="0" indent="0" algn="thaiDist">
              <a:spcBef>
                <a:spcPts val="0"/>
              </a:spcBef>
            </a:pP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2) Implementation Models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เป็นแบบจำลองที่อธิบายถึงโครงสร้างข้อมูลของฐานข้อมูล(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Structuring Mechanisms)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ที่แสดงถึงรูปแบบที่อิงกับระบบการจัดการฐานข้อมูลที่เลือกใช้งาน หากเปรียบเทียบชนิดแบบจำลองก็มีลักษณะทำนองเดียวกันกับชนิดของภาษาโปรแกรม ซึ่งสามารถสร้างได้ด้วยภาษาระดับสูง ภาษาระดับต่ำ หรือภาษาเครื่อง  </a:t>
            </a:r>
          </a:p>
        </p:txBody>
      </p:sp>
    </p:spTree>
    <p:extLst>
      <p:ext uri="{BB962C8B-B14F-4D97-AF65-F5344CB8AC3E}">
        <p14:creationId xmlns:p14="http://schemas.microsoft.com/office/powerpoint/2010/main" val="42382042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337</TotalTime>
  <Words>3838</Words>
  <Application>Microsoft Office PowerPoint</Application>
  <PresentationFormat>แบบจอกว้าง</PresentationFormat>
  <Paragraphs>181</Paragraphs>
  <Slides>48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48</vt:i4>
      </vt:variant>
    </vt:vector>
  </HeadingPairs>
  <TitlesOfParts>
    <vt:vector size="54" baseType="lpstr">
      <vt:lpstr>Arial</vt:lpstr>
      <vt:lpstr>Franklin Gothic Book</vt:lpstr>
      <vt:lpstr>Franklin Gothic Medium</vt:lpstr>
      <vt:lpstr>SP SUAN DUSIT</vt:lpstr>
      <vt:lpstr>Wingdings</vt:lpstr>
      <vt:lpstr>Angles</vt:lpstr>
      <vt:lpstr>วิชา ระบบจัดการฐานข้อมูล (3204 -2004)</vt:lpstr>
      <vt:lpstr>หน่วยที่ 4 แบบจำลองฐานข้อมูล</vt:lpstr>
      <vt:lpstr>หน่วยที่ 4 แบบจำลองฐานข้อมูล</vt:lpstr>
      <vt:lpstr>ภาพที่ 4.1 แบบจำลองข้อมูล</vt:lpstr>
      <vt:lpstr>หน่วยที่ 4 แบบจำลองฐานข้อมูล</vt:lpstr>
      <vt:lpstr>หน่วยที่ 4 แบบจำลองฐานข้อมูล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ภาพที่ 4.2 Child Record Type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ภาพที่ 4.2 แบบจำฐานข้อมูลเครือข่าย</vt:lpstr>
      <vt:lpstr>งานนำเสนอ PowerPoint</vt:lpstr>
      <vt:lpstr>งานนำเสนอ PowerPoint</vt:lpstr>
      <vt:lpstr>งานนำเสนอ PowerPoint</vt:lpstr>
      <vt:lpstr>ภาพที่ 4.3 แบบจำลองฐานข้อมูลเชิงสัมพันธ์</vt:lpstr>
      <vt:lpstr>งานนำเสนอ PowerPoint</vt:lpstr>
      <vt:lpstr>งานนำเสนอ PowerPoint</vt:lpstr>
      <vt:lpstr>งานนำเสนอ PowerPoint</vt:lpstr>
      <vt:lpstr>ภาพที่ 4.4 แบบจำลองฐานข้อมูลเชิงวัตถุ</vt:lpstr>
      <vt:lpstr>งานนำเสนอ PowerPoint</vt:lpstr>
      <vt:lpstr>งานนำเสนอ PowerPoint</vt:lpstr>
      <vt:lpstr>งานนำเสนอ PowerPoint</vt:lpstr>
      <vt:lpstr>ภาพที่ 4.5 แบบจำลองฐานข้อมูลเชิงวัตถุ</vt:lpstr>
      <vt:lpstr>งานนำเสนอ PowerPoint</vt:lpstr>
      <vt:lpstr>งานนำเสนอ PowerPoint</vt:lpstr>
      <vt:lpstr>งานนำเสนอ PowerPoint</vt:lpstr>
      <vt:lpstr>ภาพที่ 4.6 แบบจําลองเชิงสัมพันธ์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ภาพที่ 4.7 โครงสร้างข้อมูลเชิงสัมพันธ์ (Relational Data Structure) </vt:lpstr>
      <vt:lpstr>งานนำเสนอ PowerPoint</vt:lpstr>
      <vt:lpstr>งานนำเสนอ PowerPoint</vt:lpstr>
      <vt:lpstr>ภาพที่ 4.8 โดเมน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ภาพที่ 4.9 โดเมน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ความรู้พื้นฐานทางธุรกิจดิจิทัล</dc:title>
  <dc:creator>admin</dc:creator>
  <cp:lastModifiedBy>Juthawut Chantaramalee</cp:lastModifiedBy>
  <cp:revision>80</cp:revision>
  <dcterms:created xsi:type="dcterms:W3CDTF">2020-08-10T03:00:14Z</dcterms:created>
  <dcterms:modified xsi:type="dcterms:W3CDTF">2021-01-09T07:18:38Z</dcterms:modified>
</cp:coreProperties>
</file>