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3" r:id="rId2"/>
    <p:sldId id="260" r:id="rId3"/>
    <p:sldId id="308" r:id="rId4"/>
    <p:sldId id="309" r:id="rId5"/>
    <p:sldId id="313" r:id="rId6"/>
    <p:sldId id="307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10" r:id="rId20"/>
    <p:sldId id="327" r:id="rId21"/>
    <p:sldId id="328" r:id="rId22"/>
    <p:sldId id="329" r:id="rId23"/>
    <p:sldId id="330" r:id="rId24"/>
    <p:sldId id="332" r:id="rId25"/>
    <p:sldId id="331" r:id="rId26"/>
    <p:sldId id="311" r:id="rId27"/>
    <p:sldId id="333" r:id="rId28"/>
    <p:sldId id="334" r:id="rId29"/>
    <p:sldId id="335" r:id="rId30"/>
    <p:sldId id="336" r:id="rId31"/>
    <p:sldId id="337" r:id="rId32"/>
    <p:sldId id="312" r:id="rId33"/>
    <p:sldId id="338" r:id="rId34"/>
    <p:sldId id="339" r:id="rId35"/>
    <p:sldId id="34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thawut Chantaramalee" initials="JC" lastIdx="1" clrIdx="0">
    <p:extLst>
      <p:ext uri="{19B8F6BF-5375-455C-9EA6-DF929625EA0E}">
        <p15:presenceInfo xmlns:p15="http://schemas.microsoft.com/office/powerpoint/2012/main" userId="S::juthawut_cha@dusit.ac.th::630c6d98-4c6e-4f66-9d58-574efec3ba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375D-A314-4394-A8FB-1419BAC65653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79CF-2069-4080-BCC6-60BFEF6BA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2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A79CF-2069-4080-BCC6-60BFEF6BA2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2743200"/>
            <a:ext cx="7757160" cy="227457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ระบบจัดการฐานข้อมูล</a:t>
            </a:r>
            <a:b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(3204 -2004)</a:t>
            </a:r>
          </a:p>
        </p:txBody>
      </p:sp>
      <p:sp>
        <p:nvSpPr>
          <p:cNvPr id="7" name="About">
            <a:extLst>
              <a:ext uri="{FF2B5EF4-FFF2-40B4-BE49-F238E27FC236}">
                <a16:creationId xmlns:a16="http://schemas.microsoft.com/office/drawing/2014/main" id="{3F3BDDC9-E3AF-4A95-8298-438E216DCF22}"/>
              </a:ext>
            </a:extLst>
          </p:cNvPr>
          <p:cNvSpPr txBox="1">
            <a:spLocks/>
          </p:cNvSpPr>
          <p:nvPr/>
        </p:nvSpPr>
        <p:spPr>
          <a:xfrm>
            <a:off x="7335994" y="5247191"/>
            <a:ext cx="4402115" cy="616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Asst. Prof. Juthawut </a:t>
            </a:r>
            <a:r>
              <a:rPr lang="en-US" sz="2800" b="1" dirty="0" err="1">
                <a:solidFill>
                  <a:srgbClr val="C00000"/>
                </a:solidFill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Chantharamalee</a:t>
            </a:r>
            <a:endParaRPr lang="en-US" sz="2800" b="1" dirty="0">
              <a:solidFill>
                <a:srgbClr val="C00000"/>
              </a:solidFill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D7B5-F5DC-4EDF-8706-631505689A37}"/>
              </a:ext>
            </a:extLst>
          </p:cNvPr>
          <p:cNvSpPr txBox="1">
            <a:spLocks/>
          </p:cNvSpPr>
          <p:nvPr/>
        </p:nvSpPr>
        <p:spPr>
          <a:xfrm>
            <a:off x="7381714" y="567611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lang="en-US" sz="1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sz="1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lang="en-US" sz="1800" b="1" u="sng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C3E998D-A45B-42F2-B5B4-9610D58262DF}"/>
              </a:ext>
            </a:extLst>
          </p:cNvPr>
          <p:cNvSpPr txBox="1"/>
          <p:nvPr/>
        </p:nvSpPr>
        <p:spPr>
          <a:xfrm>
            <a:off x="708660" y="6370439"/>
            <a:ext cx="624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การวิเคราะห์และออกแบบฐานข้อมูล</a:t>
            </a:r>
            <a:endParaRPr lang="th-TH" sz="2800" dirty="0"/>
          </a:p>
        </p:txBody>
      </p:sp>
      <p:sp>
        <p:nvSpPr>
          <p:cNvPr id="3" name="AutoShape 2" descr="VGI Consulting">
            <a:extLst>
              <a:ext uri="{FF2B5EF4-FFF2-40B4-BE49-F238E27FC236}">
                <a16:creationId xmlns:a16="http://schemas.microsoft.com/office/drawing/2014/main" id="{CDBE56D0-3603-46EF-8494-049386DE1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Database Design Tutorial: Learn Data Modeling">
            <a:extLst>
              <a:ext uri="{FF2B5EF4-FFF2-40B4-BE49-F238E27FC236}">
                <a16:creationId xmlns:a16="http://schemas.microsoft.com/office/drawing/2014/main" id="{C9D470EB-16EA-4C7E-B55D-0A7430A4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3293814"/>
            <a:ext cx="6336704" cy="17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5085184"/>
            <a:ext cx="7344816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สัญลักษณ์และตัวอย่างความสัมพันธ์ระหว่างเอนทิตี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1919B-869F-432A-A8EB-CD721DBD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204864"/>
            <a:ext cx="10040783" cy="21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5085184"/>
            <a:ext cx="7344816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4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สัญลักษณ์และตัวอย่างความสัมพันธ์ระหว่างเอนทิตี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1B22B-64EA-4DE4-928A-0EBDDF31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620688"/>
            <a:ext cx="7495381" cy="43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6123131"/>
            <a:ext cx="7344816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สัญลักษณ์และตัวอย่างความสัมพันธ์ระหว่างเอนทิตี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D18A-DE34-4D98-8B94-9229E395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32464"/>
            <a:ext cx="52006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4941168"/>
            <a:ext cx="7344816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6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สัญลักษณ์และตัวอย่างความสัมพันธ์ระหว่างเอนทิตี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692D5-3DE0-4D5C-8A2A-935FCC1F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-2416"/>
            <a:ext cx="8005347" cy="50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4941168"/>
            <a:ext cx="90730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1 ต่อ 1 ระหว่างนักเรียนกับผลการสอบวิชาคอมพิวเตอร์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484CA-EC0D-43AB-A6C7-D93D346F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2224087"/>
            <a:ext cx="58769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6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84043"/>
            <a:ext cx="90730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1 ต่อ 1 ระหว่างนักเรียนกับผลการสอบวิชาคอมพิวเตอร์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484CA-EC0D-43AB-A6C7-D93D346F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60648"/>
            <a:ext cx="5876925" cy="2409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052536-D643-4D9D-8529-666B1264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04" y="3632482"/>
            <a:ext cx="8989792" cy="1147633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4941168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8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1 ต่อ 1 ระหว่างครูที่เป็นหัวหน้าแผนกวิชากับแผนกวิชา</a:t>
            </a:r>
          </a:p>
        </p:txBody>
      </p:sp>
    </p:spTree>
    <p:extLst>
      <p:ext uri="{BB962C8B-B14F-4D97-AF65-F5344CB8AC3E}">
        <p14:creationId xmlns:p14="http://schemas.microsoft.com/office/powerpoint/2010/main" val="64379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84043"/>
            <a:ext cx="90730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9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1 ต่อ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ระหว่างสนามสอบกับผู้เข้าสอบ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4941168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10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1 ต่อ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ระหว่างนักเรียนกับวิชาที่เรียน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87F9E-5BCA-42D7-88E5-E1317B12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558879"/>
            <a:ext cx="5819775" cy="224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BE2C7-0860-417D-B2F6-D8127CEC8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3653114"/>
            <a:ext cx="10124143" cy="12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11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ความสัมพันธ์แบบกลุ่มต่อกลุ่มกรณีร้านอาหาร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559911-095C-4C88-9DF7-D3679429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919585"/>
            <a:ext cx="10137027" cy="30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84043"/>
            <a:ext cx="90730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12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ความสัมพันธ์แบบกลุ่มต่อกลุ่มกรณีนักเรียนลงทะเบียน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4941168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13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ความสัมพันธ์แบบกลุ่มต่อกลุ่มกรณีการสั่งซื้อสินค้า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0080D-0FBC-4B39-B024-4ECF13D6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505801"/>
            <a:ext cx="79629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1EC1A-70FC-4840-954B-7B3CF979F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20524"/>
            <a:ext cx="79438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64" y="692696"/>
            <a:ext cx="7254477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การวิเคราะห์และการออกแบบฐานข้อมูลเชิงสัมพันธ์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30864" y="1628800"/>
            <a:ext cx="10801200" cy="31683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ออกแบบ</a:t>
            </a:r>
            <a:r>
              <a:rPr lang="th-TH" sz="3600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โดยใช้แบบจำลองความสัมพันธ์ระหว่างข้อมูล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 Model)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มีขั้นตอนการออกแบบดังนี้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/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 กำหนดเอนทิตี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ขั้นตอนที่ 2 กำหนดแอ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ต์ข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องแต่ละเอนทิตี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ขั้นตอนที่ 3 กำหนดความสัมพันธ์ระหว่างเอนทิตี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Relationship)</a:t>
            </a:r>
          </a:p>
          <a:p>
            <a:pPr marL="0" indent="0" algn="thaiDist"/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4 เขียนเป็นแบบจำลองแผนภาพ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ERD: Entity Relationship Diagram)</a:t>
            </a:r>
          </a:p>
          <a:p>
            <a:pPr marL="0" indent="0" algn="thaiDist"/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/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9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9" y="365759"/>
            <a:ext cx="6397352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การวิเคราะห์และออกแบบฐานข้อมูล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00629"/>
            <a:ext cx="283358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</a:p>
          <a:p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55440" y="2041305"/>
            <a:ext cx="10081120" cy="2646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ส่วนประกอบของ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 Diagrams</a:t>
            </a:r>
          </a:p>
          <a:p>
            <a:pPr marL="0" indent="0" algn="thaiDist"/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การวิเคราะห์และออกแบบฐานข้อมูลเชิงสัมพันธ์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การแปลง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พจนานุกรมข้อมูล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89022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14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ตารางฐานข้อมูลการลงทะเบียนเรียนของนักศึกษา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90151-0538-4CEB-834F-D0F41320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18" y="317867"/>
            <a:ext cx="3467922" cy="216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4DB82-1E14-4743-BF6F-694BC0B22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18" y="2766138"/>
            <a:ext cx="3663305" cy="2062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EE2D4-C918-4836-B780-3BA43DCAF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1037947"/>
            <a:ext cx="4148964" cy="3096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43D668-FEC0-4D43-9E12-D672A175AAFF}"/>
              </a:ext>
            </a:extLst>
          </p:cNvPr>
          <p:cNvSpPr txBox="1"/>
          <p:nvPr/>
        </p:nvSpPr>
        <p:spPr>
          <a:xfrm>
            <a:off x="8760296" y="375751"/>
            <a:ext cx="2817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 กำหนดเอนทิตี</a:t>
            </a:r>
          </a:p>
        </p:txBody>
      </p:sp>
    </p:spTree>
    <p:extLst>
      <p:ext uri="{BB962C8B-B14F-4D97-AF65-F5344CB8AC3E}">
        <p14:creationId xmlns:p14="http://schemas.microsoft.com/office/powerpoint/2010/main" val="132164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15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การกำหนดเอนทิตีของระบบการลงทะเบียน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FE25C-DDCA-4279-A55D-CAD774F2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2243137"/>
            <a:ext cx="7743825" cy="2371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D5E61-CB00-46D2-A81A-8115ABE666A4}"/>
              </a:ext>
            </a:extLst>
          </p:cNvPr>
          <p:cNvSpPr txBox="1"/>
          <p:nvPr/>
        </p:nvSpPr>
        <p:spPr>
          <a:xfrm>
            <a:off x="8760296" y="375751"/>
            <a:ext cx="2817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thaiDist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1 กำหนดเอนทิตี</a:t>
            </a:r>
          </a:p>
        </p:txBody>
      </p:sp>
    </p:spTree>
    <p:extLst>
      <p:ext uri="{BB962C8B-B14F-4D97-AF65-F5344CB8AC3E}">
        <p14:creationId xmlns:p14="http://schemas.microsoft.com/office/powerpoint/2010/main" val="335801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90730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15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การกำหนดเอนทิตีของระบบการลงทะเบียน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D5E61-CB00-46D2-A81A-8115ABE666A4}"/>
              </a:ext>
            </a:extLst>
          </p:cNvPr>
          <p:cNvSpPr txBox="1"/>
          <p:nvPr/>
        </p:nvSpPr>
        <p:spPr>
          <a:xfrm>
            <a:off x="7032104" y="375751"/>
            <a:ext cx="4545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2 กำหนดแอ</a:t>
            </a:r>
            <a:r>
              <a:rPr 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ต์ข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องแต่ละเอนทิตี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3E392-4DE7-424A-8A00-265A0F75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196752"/>
            <a:ext cx="6855494" cy="37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0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839416" y="5085184"/>
            <a:ext cx="1123324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16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ความสัมพันธ์เอนทิตีรายวิชากับเอนทิตีลงทะเบียนแบบหนึ่งต่อกลุ่ม (1: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N) </a:t>
            </a: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แบบที่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th-TH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D5E61-CB00-46D2-A81A-8115ABE666A4}"/>
              </a:ext>
            </a:extLst>
          </p:cNvPr>
          <p:cNvSpPr txBox="1"/>
          <p:nvPr/>
        </p:nvSpPr>
        <p:spPr>
          <a:xfrm>
            <a:off x="7032104" y="375751"/>
            <a:ext cx="4545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กำหนดความสัมพันธ์ระหว่างเอนทิตี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7B2A8-1B98-4B6F-8DD2-0CEFFC890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196752"/>
            <a:ext cx="9334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839416" y="5085184"/>
            <a:ext cx="1123324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17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ความสัมพันธ์เอนทิตีรายวิชากับเอนทิตีลงทะเบียนแบบหนึ่งต่อกลุ่ม (1: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N) </a:t>
            </a: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แบบที่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th-TH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D5E61-CB00-46D2-A81A-8115ABE666A4}"/>
              </a:ext>
            </a:extLst>
          </p:cNvPr>
          <p:cNvSpPr txBox="1"/>
          <p:nvPr/>
        </p:nvSpPr>
        <p:spPr>
          <a:xfrm>
            <a:off x="7032104" y="375751"/>
            <a:ext cx="4545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กำหนดความสัมพันธ์ระหว่างเอนทิตี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BB6A7-A590-46E4-8D75-8773D99C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059795"/>
            <a:ext cx="93916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61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C424678-0532-46D1-BE70-A6F6FE2FBAF9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10297144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18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แบบจำลอง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Entity Relationship Diagram (ERD)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D5E61-CB00-46D2-A81A-8115ABE666A4}"/>
              </a:ext>
            </a:extLst>
          </p:cNvPr>
          <p:cNvSpPr txBox="1"/>
          <p:nvPr/>
        </p:nvSpPr>
        <p:spPr>
          <a:xfrm>
            <a:off x="3575720" y="375751"/>
            <a:ext cx="8001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/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ขั้นตอนที่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เขียนเป็นแบบจำลองแผนภาพ (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ERD: Entity Relationship Diagram)</a:t>
            </a:r>
          </a:p>
          <a:p>
            <a:pPr marL="0" indent="0" algn="r"/>
            <a:endParaRPr 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E5223-C712-4625-A9FE-D6FA5BD8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852804"/>
            <a:ext cx="96774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5D825-FF80-4CAD-B3C5-0AB1DB45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005065"/>
            <a:ext cx="91154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E34D-B1B9-4CD4-AE55-ABCC60C61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265" y="1844824"/>
            <a:ext cx="6516451" cy="2665439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3384376" cy="618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 กรณีที่ 1 แปลงเป็นเอนทิตีปกติ 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1775520" y="5085184"/>
            <a:ext cx="9937104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19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การเปลี่ยนแปลงนักศึกษาให้เป็นโครงสร้างตาราง</a:t>
            </a:r>
          </a:p>
        </p:txBody>
      </p:sp>
    </p:spTree>
    <p:extLst>
      <p:ext uri="{BB962C8B-B14F-4D97-AF65-F5344CB8AC3E}">
        <p14:creationId xmlns:p14="http://schemas.microsoft.com/office/powerpoint/2010/main" val="89373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3384376" cy="618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3.1 กรณีที่ 1 แปลงเป็นเอนทิตีปกติ 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1055440" y="5229200"/>
            <a:ext cx="108732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20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การแปลงเอนทิตี “นักศึกษา” ที่มี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composite Attribute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5EF94-7605-44FE-BAB5-7A24CFB0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4005064"/>
            <a:ext cx="91059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D2CCA-E9AE-4916-83A6-36949FD9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976437"/>
            <a:ext cx="7499374" cy="23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884006"/>
            <a:ext cx="108732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21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การแปลงเอนทิตี “ผลการสอบ” ให้เป็นโครงสร้างตาราง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011F3-5410-4E3B-9FD7-A8A51413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861048"/>
            <a:ext cx="57626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F7A2A-8565-4243-81EF-FD739CC8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99" y="1700809"/>
            <a:ext cx="7779727" cy="2446656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4338810" cy="618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3.2 กรณีที่ 2 แปลงเอนทิตีแบบอ่อนแอ</a:t>
            </a:r>
          </a:p>
        </p:txBody>
      </p:sp>
    </p:spTree>
    <p:extLst>
      <p:ext uri="{BB962C8B-B14F-4D97-AF65-F5344CB8AC3E}">
        <p14:creationId xmlns:p14="http://schemas.microsoft.com/office/powerpoint/2010/main" val="3211673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884006"/>
            <a:ext cx="108732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22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การแปลงความสัมพันธ์ “สอน” แบบ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1:1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2111C-44C7-4905-8404-A963CCC7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996920"/>
            <a:ext cx="7458075" cy="188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A7DCE-D066-41CC-A7BB-827BF9EB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19" y="2060039"/>
            <a:ext cx="7816400" cy="2456814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4410818" cy="116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กรณีที่ 3 แปลงความสัมพันธ์ (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Relationship)</a:t>
            </a:r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 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 Schema</a:t>
            </a:r>
            <a:endParaRPr lang="th-TH" sz="28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C41DA-FC3F-45A5-AA1B-0A9CCE41A61D}"/>
              </a:ext>
            </a:extLst>
          </p:cNvPr>
          <p:cNvSpPr txBox="1"/>
          <p:nvPr/>
        </p:nvSpPr>
        <p:spPr>
          <a:xfrm>
            <a:off x="1055440" y="2402407"/>
            <a:ext cx="3264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3.3.1 การแปลงความสัมพันธ์แบบ 1:1</a:t>
            </a:r>
            <a:endParaRPr lang="en-US" sz="24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9" y="365759"/>
            <a:ext cx="6397352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การวิเคราะห์และออกแบบฐานข้อมูล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00629"/>
            <a:ext cx="2833589" cy="738681"/>
          </a:xfrm>
          <a:solidFill>
            <a:schemeClr val="accent2"/>
          </a:solidFill>
        </p:spPr>
        <p:txBody>
          <a:bodyPr>
            <a:normAutofit fontScale="92500"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55440" y="2041305"/>
            <a:ext cx="10081120" cy="2646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 บอกส่วนประกอบของ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บอกกฎเกณฑ์ข้อกำหนดในความสัมพันธ์ได้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วิเคราะห์และออกแบบฐานข้อมูลเชิงสัมพันธ์ได้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แปลงฐานข้อมูลที่ออกแบบด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้ว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ยอีอาร์โมเดลได้</a:t>
            </a:r>
          </a:p>
        </p:txBody>
      </p:sp>
    </p:spTree>
    <p:extLst>
      <p:ext uri="{BB962C8B-B14F-4D97-AF65-F5344CB8AC3E}">
        <p14:creationId xmlns:p14="http://schemas.microsoft.com/office/powerpoint/2010/main" val="49460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BFB27-5387-4FBB-9F27-E936DA06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84" y="4003449"/>
            <a:ext cx="578167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E3DD6-1D35-49BF-8D7B-65613397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21" y="2210105"/>
            <a:ext cx="7573115" cy="2292160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884006"/>
            <a:ext cx="108732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23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การแปลงความสัมพันธ์ “สังกัด” แบบ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1: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4410818" cy="116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กรณีที่ 3 แปลงความสัมพันธ์ (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Relationship)</a:t>
            </a:r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 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 Schema</a:t>
            </a:r>
            <a:endParaRPr lang="th-TH" sz="28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C41DA-FC3F-45A5-AA1B-0A9CCE41A61D}"/>
              </a:ext>
            </a:extLst>
          </p:cNvPr>
          <p:cNvSpPr txBox="1"/>
          <p:nvPr/>
        </p:nvSpPr>
        <p:spPr>
          <a:xfrm>
            <a:off x="1055440" y="2402407"/>
            <a:ext cx="381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3.3.2 การแปลงความสัมพันธ์แบบ 1 : </a:t>
            </a:r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 </a:t>
            </a:r>
          </a:p>
        </p:txBody>
      </p:sp>
    </p:spTree>
    <p:extLst>
      <p:ext uri="{BB962C8B-B14F-4D97-AF65-F5344CB8AC3E}">
        <p14:creationId xmlns:p14="http://schemas.microsoft.com/office/powerpoint/2010/main" val="116825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606559"/>
            <a:ext cx="6318374" cy="73868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884006"/>
            <a:ext cx="10873208" cy="734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24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การแปลงความสัมพันธ์ “ลงทะเบียน” แบบ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M : N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ให้เป็นโครงสร้างตาราง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65102" y="1542964"/>
            <a:ext cx="4410818" cy="11659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3.3 กรณีที่ 3 แปลงความสัมพันธ์ (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Relationship)</a:t>
            </a:r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ให้เป็น </a:t>
            </a:r>
            <a:r>
              <a:rPr lang="en-US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Relation Schema</a:t>
            </a:r>
            <a:endParaRPr lang="th-TH" sz="28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C41DA-FC3F-45A5-AA1B-0A9CCE41A61D}"/>
              </a:ext>
            </a:extLst>
          </p:cNvPr>
          <p:cNvSpPr txBox="1"/>
          <p:nvPr/>
        </p:nvSpPr>
        <p:spPr>
          <a:xfrm>
            <a:off x="1055440" y="2402407"/>
            <a:ext cx="381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3.3.3 การแปลงความสัมพันธ์แบบ </a:t>
            </a:r>
            <a:r>
              <a:rPr lang="en-US" sz="24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 : 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E8984-9416-4C8A-9BC9-8AE2F246B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294460"/>
            <a:ext cx="8352928" cy="1651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36C7A-12AE-4794-BE5B-B1CF258A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562276"/>
            <a:ext cx="6984776" cy="2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9" y="365759"/>
            <a:ext cx="6397352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การวิเคราะห์และออกแบบฐานข้อมูล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71" y="1298352"/>
            <a:ext cx="322202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พจนานุกรมข้อมูล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73770" y="2037033"/>
            <a:ext cx="10854877" cy="29761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การอธิบายรายละเอียดโครงสร้างของตารางเชิงสัมพันธ์ให้อยู่ในรูปแบบพจนานุกรมข้อมูล (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Data Dictionary) </a:t>
            </a:r>
          </a:p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จากตัวอย่าง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โครงสร้างของตารางแผนกวิชา วิชา นักศึกษา และลงทะเบียน ซึ่งแต่ละตารางจะประกอบด้วยรายละเอียดดังนี้</a:t>
            </a:r>
          </a:p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	ตารางแผนกวิชา (รหัสแผนกวิชา  ชื่อแผนกวิชา)</a:t>
            </a:r>
          </a:p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	ตารางวิชา (รหัสวิชา  ชื่อวิชา  จำนวนหน่วยกิต)</a:t>
            </a:r>
          </a:p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	ตารางนักศึกษา(รหัสนักศึกษา  ชื่อ  นามสกุล  ระดับชั้น  รหัสวิชา  เกรด)</a:t>
            </a:r>
          </a:p>
          <a:p>
            <a:pPr marL="0" indent="0" algn="thaiDist"/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	ตารางลงทะเบียน (รหัสนักศึกษา  ภาคเรียน  ปีการศึกษา  รหัสวิชา  เกรด)</a:t>
            </a:r>
          </a:p>
        </p:txBody>
      </p:sp>
    </p:spTree>
    <p:extLst>
      <p:ext uri="{BB962C8B-B14F-4D97-AF65-F5344CB8AC3E}">
        <p14:creationId xmlns:p14="http://schemas.microsoft.com/office/powerpoint/2010/main" val="156176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085184"/>
            <a:ext cx="11424592" cy="1677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อธิบายโครงสร้างของตาราง ซึ่งประกอบด้วยชื่อตาราง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Table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ชื่อ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ฟีลต์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Attribute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รายละเอียด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Description)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ชนิดข้อมูล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Data Type)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ขนาดจัดเก็บและรูปแบบ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Size/Format)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ค่าว่าง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Null)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ประเภทคีย์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Key)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การเชื่อมโยงข้อมูลในตาราง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Reference)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B5176D3F-879D-4ADC-BA7E-12CCE595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52" y="548680"/>
            <a:ext cx="322202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พจนานุกรมข้อมูล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E60B7-6FB3-4A48-BA9A-452D8C28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614647"/>
            <a:ext cx="8905875" cy="1571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E1CFE-8D96-4FF0-913A-A8C72C9E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7" y="3186272"/>
            <a:ext cx="9077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49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085184"/>
            <a:ext cx="11424592" cy="1677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อธิบายโครงสร้างของตาราง ซึ่งประกอบด้วยชื่อตาราง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Table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ชื่อ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ฟีลต์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Attribute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รายละเอียด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Description)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ชนิดข้อมูล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Data Type)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ขนาดจัดเก็บและรูปแบบ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Size/Format)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ค่าว่าง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Null)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ประเภทคีย์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Key)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การเชื่อมโยงข้อมูลในตาราง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Reference)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B5176D3F-879D-4ADC-BA7E-12CCE595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52" y="548680"/>
            <a:ext cx="322202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พจนานุกรมข้อมูล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C87CB-576C-4639-B4A7-D314A8E5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8" y="1484784"/>
            <a:ext cx="9096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40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DC682AD-EDC9-4699-BDB1-14D1B74C60B8}"/>
              </a:ext>
            </a:extLst>
          </p:cNvPr>
          <p:cNvSpPr txBox="1">
            <a:spLocks/>
          </p:cNvSpPr>
          <p:nvPr/>
        </p:nvSpPr>
        <p:spPr>
          <a:xfrm>
            <a:off x="767408" y="5085184"/>
            <a:ext cx="11424592" cy="1677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25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อธิบายโครงสร้างของตาราง ซึ่งประกอบด้วยชื่อตาราง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Table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ชื่อ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ฟีลต์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Attribute Name)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รายละเอียด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Description)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ชนิดข้อมูล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Data Type)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ขนาดจัดเก็บและรูปแบบ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Size/Format)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ค่าว่าง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Null)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ประเภทคีย์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Key)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การเชื่อมโยงข้อมูลในตาราง 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Reference)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B5176D3F-879D-4ADC-BA7E-12CCE595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52" y="548680"/>
            <a:ext cx="322202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พจนานุกรมข้อมูล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7000-331D-475D-85B0-93038555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628800"/>
            <a:ext cx="91344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836712"/>
            <a:ext cx="543076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ส่วนประกอบของ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83432" y="1916832"/>
            <a:ext cx="10081120" cy="24528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 3 องค์ประกอบพื้นฐาน ดังนี้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1.1 เอนทิตี </a:t>
            </a: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1.2 แอ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1.3 กฎเกณฑ์ข้อกำหนดในความสัมพันธ์</a:t>
            </a:r>
          </a:p>
        </p:txBody>
      </p:sp>
    </p:spTree>
    <p:extLst>
      <p:ext uri="{BB962C8B-B14F-4D97-AF65-F5344CB8AC3E}">
        <p14:creationId xmlns:p14="http://schemas.microsoft.com/office/powerpoint/2010/main" val="198369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543076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ส่วนประกอบของ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55440" y="1403296"/>
            <a:ext cx="11377264" cy="40124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1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เอนทิตี </a:t>
            </a:r>
            <a:endParaRPr lang="en-US" sz="31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เอนทิตีเป็นสิ่งต่างๆ ที่เกี่ยวข้องกับระบบที่จะพัฒนา โดยแต่ละเอนทิตีจะมีเอกลักษณ์เฉพาะตัวที่สามารถบ่งชี้ได้ เช่น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1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บุคคล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 เช่น นักเรียน นักศึกษา ครู อาจารย์ เจ้าหน้าที่วิชาการ และเจ้าหน้าที่ฝ่ายทะเบียน เป็นต้น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1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สิ่งของ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สินค้า อุปกรณ์และเครื่องมือ เป็นต้น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1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เหตุการณ์ที่เกิดขึ้น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ห้องสมุด ห้องเรียนรวม ร้านค้า คลังสินค้า ห้องปฏิบัติการสอน และโรงฝึกงาน เป็นต้น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1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สิ่งที่เกิดจากการจัดการในเชิงธุรกิจ </a:t>
            </a:r>
            <a:r>
              <a:rPr lang="th-TH" sz="3100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แผนก รายวิชา สาขาวิชา แผนกวิชา และประเภทวิชา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2867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5085184"/>
            <a:ext cx="36724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1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เอนทิตี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66D64-72C4-4217-B2AA-5F901309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764704"/>
            <a:ext cx="9048750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1D7B0-6732-4471-A14A-1543DFD9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54" y="2996952"/>
            <a:ext cx="9029700" cy="1543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70BB7-7F2D-417F-8BF4-4BEF5E09B273}"/>
              </a:ext>
            </a:extLst>
          </p:cNvPr>
          <p:cNvSpPr txBox="1"/>
          <p:nvPr/>
        </p:nvSpPr>
        <p:spPr>
          <a:xfrm>
            <a:off x="4763852" y="2348880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สัญลักษณ์ของเอนทิตีปกติ</a:t>
            </a:r>
            <a:endParaRPr lang="en-US" sz="2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2CB41-E33F-4F6C-A08E-4F033FED6791}"/>
              </a:ext>
            </a:extLst>
          </p:cNvPr>
          <p:cNvSpPr txBox="1"/>
          <p:nvPr/>
        </p:nvSpPr>
        <p:spPr>
          <a:xfrm>
            <a:off x="4007768" y="4488153"/>
            <a:ext cx="396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สัญลักษณ์ของเอนทิตีแบบอ่อน</a:t>
            </a:r>
            <a:endParaRPr lang="en-US" sz="28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743087"/>
            <a:ext cx="543076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ส่วนประกอบของ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83432" y="1823766"/>
            <a:ext cx="10657184" cy="32104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</a:t>
            </a:r>
            <a:r>
              <a:rPr lang="en-US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แอ</a:t>
            </a:r>
            <a:r>
              <a:rPr lang="th-TH" sz="36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6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endParaRPr lang="en-US" sz="36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แอ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เป็นข้อมูลคุณลักษณะย่อยของเอนทิตี เช่น เอนทิตีนักเรียนจะประกอบด้วยแอ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ต์ร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หัสนักเรียน ชื่อ-สกุล ที่อยู่ และหมายเลขโทรศัพท์ที่สามารถติดต่อได้</a:t>
            </a:r>
          </a:p>
        </p:txBody>
      </p:sp>
    </p:spTree>
    <p:extLst>
      <p:ext uri="{BB962C8B-B14F-4D97-AF65-F5344CB8AC3E}">
        <p14:creationId xmlns:p14="http://schemas.microsoft.com/office/powerpoint/2010/main" val="231952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15D15A2-2401-49A9-BB6B-0968D2C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5085184"/>
            <a:ext cx="3672408" cy="734869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ภาพที่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แอ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ตทริ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บิว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D448D-D660-45A8-AEAB-019662DA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68760"/>
            <a:ext cx="10464273" cy="34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64" y="908720"/>
            <a:ext cx="543076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ส่วนประกอบของ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ER Diagrams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983432" y="1916832"/>
            <a:ext cx="10657184" cy="32104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/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1.3 กฎเกณฑ์ข้อกำหนดในความสัมพันธ์</a:t>
            </a:r>
            <a:endParaRPr lang="en-US" sz="36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/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แสดงความสัมพันธ์ร่วมกันซึ่งจะใช้รูปภาพสัญลักษณ์สี่เหลี่ยมรูปว่าวแสดงความสัมพันธ์ระหว่างเอนทิตีและระบุชื่อความสัมพันธ์ลงในสี่เหลี่ยม</a:t>
            </a:r>
          </a:p>
        </p:txBody>
      </p:sp>
    </p:spTree>
    <p:extLst>
      <p:ext uri="{BB962C8B-B14F-4D97-AF65-F5344CB8AC3E}">
        <p14:creationId xmlns:p14="http://schemas.microsoft.com/office/powerpoint/2010/main" val="422321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1010</TotalTime>
  <Words>1350</Words>
  <Application>Microsoft Office PowerPoint</Application>
  <PresentationFormat>Widescreen</PresentationFormat>
  <Paragraphs>114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SP SUAN DUSIT</vt:lpstr>
      <vt:lpstr>Wingdings</vt:lpstr>
      <vt:lpstr>Angles</vt:lpstr>
      <vt:lpstr>วิชา ระบบจัดการฐานข้อมูล (3204 -2004)</vt:lpstr>
      <vt:lpstr>หน่วยที่ 5 การวิเคราะห์และออกแบบฐานข้อมูล</vt:lpstr>
      <vt:lpstr>หน่วยที่ 5 การวิเคราะห์และออกแบบฐานข้อมูล</vt:lpstr>
      <vt:lpstr>PowerPoint Presentation</vt:lpstr>
      <vt:lpstr>PowerPoint Presentation</vt:lpstr>
      <vt:lpstr>ภาพที่ 5.1 เอนทิตี </vt:lpstr>
      <vt:lpstr>PowerPoint Presentation</vt:lpstr>
      <vt:lpstr>ภาพที่ 5.2 แอตทริบิวต์</vt:lpstr>
      <vt:lpstr>PowerPoint Presentation</vt:lpstr>
      <vt:lpstr>ภาพที่ 5.3 สัญลักษณ์และตัวอย่างความสัมพันธ์ระหว่างเอนทิตี</vt:lpstr>
      <vt:lpstr>ภาพที่ 5.4 สัญลักษณ์และตัวอย่างความสัมพันธ์ระหว่างเอนทิตี</vt:lpstr>
      <vt:lpstr>ภาพที่ 5.5 สัญลักษณ์และตัวอย่างความสัมพันธ์ระหว่างเอนทิตี</vt:lpstr>
      <vt:lpstr>ภาพที่ 5.6 สัญลักษณ์และตัวอย่างความสัมพันธ์ระหว่างเอนทิตี</vt:lpstr>
      <vt:lpstr>ภาพที่ 5.7 ความสัมพันธ์แบบ 1 ต่อ 1 ระหว่างนักเรียนกับผลการสอบวิชาคอมพิวเตอร์</vt:lpstr>
      <vt:lpstr>ภาพที่ 5.7 ความสัมพันธ์แบบ 1 ต่อ 1 ระหว่างนักเรียนกับผลการสอบวิชาคอมพิวเตอร์</vt:lpstr>
      <vt:lpstr>ภาพที่ 5.9 ความสัมพันธ์แบบ 1 ต่อ N ระหว่างสนามสอบกับผู้เข้าสอบ</vt:lpstr>
      <vt:lpstr>PowerPoint Presentation</vt:lpstr>
      <vt:lpstr>ภาพที่ 5.12 ความสัมพันธ์แบบกลุ่มต่อกลุ่มกรณีนักเรียนลงทะเบียน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หน่วยที่ 5 การวิเคราะห์และออกแบบฐานข้อมูล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ความรู้พื้นฐานทางธุรกิจดิจิทัล</dc:title>
  <dc:creator>admin</dc:creator>
  <cp:lastModifiedBy>Juthawut Chantaramalee</cp:lastModifiedBy>
  <cp:revision>152</cp:revision>
  <dcterms:created xsi:type="dcterms:W3CDTF">2020-08-10T03:00:14Z</dcterms:created>
  <dcterms:modified xsi:type="dcterms:W3CDTF">2021-01-16T04:34:25Z</dcterms:modified>
</cp:coreProperties>
</file>