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3" r:id="rId2"/>
    <p:sldId id="363" r:id="rId3"/>
    <p:sldId id="366" r:id="rId4"/>
    <p:sldId id="367" r:id="rId5"/>
    <p:sldId id="368" r:id="rId6"/>
    <p:sldId id="369" r:id="rId7"/>
    <p:sldId id="370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71" r:id="rId17"/>
    <p:sldId id="391" r:id="rId18"/>
    <p:sldId id="396" r:id="rId19"/>
    <p:sldId id="392" r:id="rId20"/>
    <p:sldId id="397" r:id="rId21"/>
    <p:sldId id="393" r:id="rId22"/>
    <p:sldId id="398" r:id="rId23"/>
    <p:sldId id="394" r:id="rId24"/>
    <p:sldId id="399" r:id="rId25"/>
    <p:sldId id="400" r:id="rId26"/>
    <p:sldId id="401" r:id="rId27"/>
    <p:sldId id="402" r:id="rId28"/>
    <p:sldId id="403" r:id="rId29"/>
    <p:sldId id="39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5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4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4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2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8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9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7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3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7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2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0" y="2743200"/>
            <a:ext cx="7757160" cy="2274570"/>
          </a:xfrm>
          <a:noFill/>
        </p:spPr>
        <p:txBody>
          <a:bodyPr>
            <a:noAutofit/>
          </a:bodyPr>
          <a:lstStyle/>
          <a:p>
            <a:pPr algn="r"/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วิชา พื้นฐานทางธุรกิจดิจิทัล</a:t>
            </a:r>
            <a:b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(30204 -2001)</a:t>
            </a:r>
          </a:p>
        </p:txBody>
      </p:sp>
      <p:sp>
        <p:nvSpPr>
          <p:cNvPr id="7" name="About">
            <a:extLst>
              <a:ext uri="{FF2B5EF4-FFF2-40B4-BE49-F238E27FC236}">
                <a16:creationId xmlns:a16="http://schemas.microsoft.com/office/drawing/2014/main" id="{3F3BDDC9-E3AF-4A95-8298-438E216DCF22}"/>
              </a:ext>
            </a:extLst>
          </p:cNvPr>
          <p:cNvSpPr txBox="1">
            <a:spLocks/>
          </p:cNvSpPr>
          <p:nvPr/>
        </p:nvSpPr>
        <p:spPr>
          <a:xfrm>
            <a:off x="7335994" y="5247191"/>
            <a:ext cx="4402115" cy="6163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Asst. Prof. Juthawut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Chantharamalee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4F3D7B5-F5DC-4EDF-8706-631505689A37}"/>
              </a:ext>
            </a:extLst>
          </p:cNvPr>
          <p:cNvSpPr txBox="1">
            <a:spLocks/>
          </p:cNvSpPr>
          <p:nvPr/>
        </p:nvSpPr>
        <p:spPr>
          <a:xfrm>
            <a:off x="7381714" y="567611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Assistant Professor in Computer Science                        (Chairperson of B.Sc. Program in Computer Science)              Office.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Suan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C3E998D-A45B-42F2-B5B4-9610D58262DF}"/>
              </a:ext>
            </a:extLst>
          </p:cNvPr>
          <p:cNvSpPr txBox="1"/>
          <p:nvPr/>
        </p:nvSpPr>
        <p:spPr>
          <a:xfrm>
            <a:off x="708660" y="6370439"/>
            <a:ext cx="6240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หน่วยที่ </a:t>
            </a:r>
            <a:r>
              <a:rPr lang="th-TH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5 สื่อสังคมออนไลน์กับธุรกิจดิจิทัล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Cordia New" panose="020B0304020202020204" pitchFamily="34" charset="-34"/>
            </a:endParaRPr>
          </a:p>
        </p:txBody>
      </p:sp>
      <p:pic>
        <p:nvPicPr>
          <p:cNvPr id="1026" name="Picture 2" descr="ความหมายและประเภทของสื่อสังคมออนไลน์ - 2-10-30-chaotima-midterm">
            <a:extLst>
              <a:ext uri="{FF2B5EF4-FFF2-40B4-BE49-F238E27FC236}">
                <a16:creationId xmlns:a16="http://schemas.microsoft.com/office/drawing/2014/main" id="{D7556A20-D80C-452B-8B18-2B6AF3E88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80" y="834447"/>
            <a:ext cx="4853644" cy="416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44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564" y="1514356"/>
            <a:ext cx="9907298" cy="3508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การแบ่งปันสื่อทางออนไลน์  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(Media Sharing)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เป็นเว็บไซต์ที่ให้ผู้ใช้สามารถทำการอัปโหลด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(Upload)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ไฟล์สื่อผสม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(Multimedia)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ขึ้นสู่เว็บไซต์ เพื่อแบ่งปันข้อมูลแก่ผู้ใช้ทั่วไป ซึ่งในปัจจุบันได้รับความนิยมมาก เพราะเป็นสื่อผสม ไม่ว่าจะเป็นรูป สไลด์ หรือวิดีโอ รวมทั้งใช้งานง่ายขึ้นมีกล้องดิจิทัล และกล้องวิดีโอ ซึ่งเป็นเครื่องมือที่นำมาสู่การได้ไฟล์สื่อผสมแบบต่าง ๆ ออกมา เว็บไซต์ที่ได้รับความนิยม คือ 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YouTube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สำหรับแบ่งปันไฟล์วิดีโอ)  และ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slideshare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สำหรับแบ่งปันไฟล์พรีเซนเทชัน) เป็นต้น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  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ชื่อเรื่อง 1">
            <a:extLst>
              <a:ext uri="{FF2B5EF4-FFF2-40B4-BE49-F238E27FC236}">
                <a16:creationId xmlns:a16="http://schemas.microsoft.com/office/drawing/2014/main" id="{CA7277FD-8593-47A3-BF46-B6ED3BD60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853" y="493986"/>
            <a:ext cx="4536264" cy="63062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ประเภทของสื่อสังคมออนไลน์ 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663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789" y="1489511"/>
            <a:ext cx="9843990" cy="35798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Photo Sharing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เป็นเว็บไซต์ที่เน้นให้บริการฝากรูปภาพโดยผู้ใช้บริการสามาร</a:t>
            </a:r>
            <a:r>
              <a:rPr lang="th-TH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ถอัปโห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ลดและดาวน์โหลดรูปภาพเพื่อนำมาใช้งานได้ ที่สำคัญนอกเหนือจากผู้ใช้บริการจะมีโอกาสแบ่งปันรูปภาพแล้ว ยังสามารถใช้เป็นพื้นที่เพื่อเสนอขายภาพที่ตนเองนำเข้าไปฝากได้อีกด้วย เช่น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 Flickr, Photobucket, Photoshop, </a:t>
            </a:r>
            <a:r>
              <a:rPr lang="en-US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Zooom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just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ชื่อเรื่อง 1">
            <a:extLst>
              <a:ext uri="{FF2B5EF4-FFF2-40B4-BE49-F238E27FC236}">
                <a16:creationId xmlns:a16="http://schemas.microsoft.com/office/drawing/2014/main" id="{9E358D24-7C93-4BF6-940E-C921F5C20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853" y="493986"/>
            <a:ext cx="4536264" cy="63062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ประเภทของสื่อสังคมออนไลน์ 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726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543" y="1472314"/>
            <a:ext cx="10264650" cy="35089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Wikis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เป็นเว็บไซต์ที่มีลักษณะเป็นแหล่งข้อมูลหรือความรู้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(Data/Knowledge)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ซึ่งผู้เขียนส่วนใหญ่อาจจะเป็นนักวิชาการ นักวิชาชีพหรือผู้เชี่ยวชาญเฉพาะทางด้านต่าง ๆ ทั้งการเมือง เศรษฐกิจ สังคม วัฒนธรรม ซึ่งผู้ใช้สามารถเขียนหรือแก้ไขข้อมูลได้อย่างอิสระ เช่น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Wikipedia, Google Earth</a:t>
            </a:r>
          </a:p>
          <a:p>
            <a:pPr marL="0" indent="0" algn="just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  </a:t>
            </a: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7C6A5188-FE4C-40C4-B4A3-EA996B249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853" y="493986"/>
            <a:ext cx="4536264" cy="63062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ประเภทของสื่อสังคมออนไลน์ 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147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034" y="1440783"/>
            <a:ext cx="9728621" cy="3508977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7. Virtual Worlds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คือการสร้างโลกจินตนาการโดยจำลองส่วนหนึ่งของชีวิตลงไป จัดเป็นสื่อสังคมออนไลน์ที่บรรดาผู้ท่องโลกไซเบอร์ ใช้เพื่อสื่อสารบนอินเทอร์เน็ตในลักษณะโลกเสมือนจริง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(Virtual Reality)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ซึ่งผู้ที่จะเข้าไปใช้บริการอาจเป็นบริษัทหรือองค์การด้านธุรกิจ ด้านการศึกษา รวมถึงองค์การด้านสื่อ เช่น สำนักข่าวรอยเตอร์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สำนักข่าวซีเอ็นเอ็น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3A5A4124-CDBF-4C9D-8A2B-D7707F54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853" y="493986"/>
            <a:ext cx="4536264" cy="63062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ประเภทของสื่อสังคมออนไลน์ 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210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563" y="1461804"/>
            <a:ext cx="9760153" cy="3508977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 Crowd Sourcing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มาจากการรวมของคำสองคำคือ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Crowd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Outsourcing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เป็นหลักการขอความร่วมมือจากบุคคลในเครือข่ายสังคมออนไลน์ โดยสามารถจัดทำในรูปของเว็บไซต์ที่มีวัตถุประสงค์หลักเพื่อค้นหาคำตอบและวิธีการแก้ปัญหาต่าง ๆ ทั้งทางธุรกิจ การศึกษา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รวมทั้งการสื่อสาร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อาจจะเป็นการดึงความร่วมมือจากเครือข่ายทางสังคมมาช่วยตรวจสอบข้อมูลเสนอความคิดเห็นหรือให้ข้อเสนอแนะ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 souring 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ทำให้เกิดความหลากหลายทางความคิดเพื่อนำไปสู่การแก้ปัญหาที่มีประสิทธิภาพ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0F22D4B3-B5E1-4EFA-A726-9A46FA40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853" y="493986"/>
            <a:ext cx="4536264" cy="63062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ประเภทของสื่อสังคมออนไลน์ 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70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748" y="1405429"/>
            <a:ext cx="10390527" cy="3579849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 Discuss/Review/Opinion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เป็นเว็บบอร์ดที่ผู้ใช้อินเทอร์เน็ตสามารถแสดงความคิดเห็น โดยอาจจะเกี่ยวกับ สินค้าหรือบริการ ประเด็นสาธารณะทางการเมือง เศรษฐกิจ สังคม เช่น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en-US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Epinions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en-US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Moutshut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en-US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Yahoo!Answer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en-US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Pantip,Yelp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  </a:t>
            </a: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ชื่อเรื่อง 1">
            <a:extLst>
              <a:ext uri="{FF2B5EF4-FFF2-40B4-BE49-F238E27FC236}">
                <a16:creationId xmlns:a16="http://schemas.microsoft.com/office/drawing/2014/main" id="{3DE7B291-4E90-4E78-B8D3-29C42A465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853" y="493986"/>
            <a:ext cx="4536264" cy="63062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ประเภทของสื่อสังคมออนไลน์ 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537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853" y="596988"/>
            <a:ext cx="8004679" cy="71680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วิธีทำธุรกิจบนสื่อสังคมออนไลน์ให้ประสบความสำเร็จ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259" y="1576552"/>
            <a:ext cx="10027920" cy="3335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Influencer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ที่สร้างสุนทรียศาสตร์ให้กับแบรนด์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ทำให้ทุกคนมีส่วนร่วมไปด้วยกัน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ผสานรวมเนื้อหาบนโซ</a:t>
            </a:r>
            <a:r>
              <a:rPr lang="th-TH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เชียลแ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ละแบรนด์ให้เข้ากับการตลาด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009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874" y="523415"/>
            <a:ext cx="9350002" cy="61170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ประโยชน์ของเครือข่ายสังคมออนไลน์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(Social Network)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71752"/>
            <a:ext cx="10306444" cy="3408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สามารถแลกเปลี่ยนข้อมูลความรู้ในสิ่งที่สนใจร่วมกันได้</a:t>
            </a:r>
            <a:b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เป็นคลังข้อมูลความรู้ขนาดย่อมเพราะเราสามารถเสนอและแสดงความคิดเห็น แลกเปลี่ยน ความรู้ </a:t>
            </a:r>
          </a:p>
          <a:p>
            <a:pPr marL="0" indent="0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หรือตั้งคำถามในเรื่องต่าง ๆ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เพื่อให้บุคคลอื่นที่สนใจหรือมีคาตอบได้ช่วยกันตอบ</a:t>
            </a:r>
            <a:b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ประหยัดค่าใช้จ่ายในการติดต่อสื่อสารกับคนอื่น สะดวกและรวดเร็ว</a:t>
            </a:r>
            <a:b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เป็นสื่อในการนำเสนอผลงานของตัวเอง  เช่น งานเขียน รูปภาพ วิดีโอต่าง ๆ เพื่อให้ผู้อื่นได้เข้ามา   </a:t>
            </a:r>
          </a:p>
          <a:p>
            <a:pPr marL="0" indent="0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รับชมและแสดงความคิดเห็น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b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6548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31857"/>
            <a:ext cx="10027920" cy="35798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ใช้เป็นสื่อในการโฆษณา ประชาสัมพันธ์ หรือบริการลูกค้าสำหรับบริษัทและองค์กร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ต่าง ๆ ช่วยสร้างความเชื่อมั่นให้ลูกค้า</a:t>
            </a:r>
            <a:b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6. 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ช่วยสร้างผลงานและรายได้ให้แก่ผู้ใช้งาน เกิดการจ้างงานแบบใหม่ๆ ขึ้น</a:t>
            </a:r>
            <a:b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7.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คลายเครียดได้สำหรับผู้ใช้ที่ต้องการหาเพื่อนคุยเล่นสนุก ๆ</a:t>
            </a:r>
            <a:b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8. 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สร้างความสัมพันธ์ที่ดีจากเพื่อนสู่เพื่อนได้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b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A88E3A51-D095-4C8A-B179-8B93E179F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874" y="523415"/>
            <a:ext cx="9350002" cy="61170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ประโยชน์ของเครือข่ายสังคมออนไลน์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(Social Network)</a:t>
            </a:r>
          </a:p>
        </p:txBody>
      </p:sp>
    </p:spTree>
    <p:extLst>
      <p:ext uri="{BB962C8B-B14F-4D97-AF65-F5344CB8AC3E}">
        <p14:creationId xmlns:p14="http://schemas.microsoft.com/office/powerpoint/2010/main" val="2259031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382" y="481374"/>
            <a:ext cx="4767493" cy="73782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ข้อดีของเครือข่ายสังคมออนไลน์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791" y="1394919"/>
            <a:ext cx="10232872" cy="35798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สามารถแลกเปลี่ยนข้อมูลความรู้ในสิ่งที่สนใจร่วมกันได้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เป็นคลังข้อมูลความรู้ขนาดย่อมเพราะเราสามารถเสนอและแสดงความคิดเห็นแลกเปลี่ยนความรู้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หรือตั้งคาถามในเรื่องต่าง ๆ เพื่อให้บุคคลอื่นที่สนใจหรือมีคาตอบได้ช่วยกันตอบ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ประหยัดค่าใช้จ่ายในการติดต่อสื่อสารกับคนอื่น สะดวกและรวดเร็ว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เป็นสื่อในการนำเสนอผลงานของตัวเอง เช่น งานเขียน รูปภาพ วีดิโอต่าง ๆ เพื่อให้ผู้อื่นได้เข้ามา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รับชมและแสดงความคิดเห็น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77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062" y="365759"/>
            <a:ext cx="6490138" cy="75884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5  </a:t>
            </a:r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259" y="1405429"/>
            <a:ext cx="10027920" cy="3579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ความหมายของสื่อสังคมออนไลน์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ประเภทของสื่อสังคมออนไลน์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วิธีทำธุรกิจบนสื่อสังคมออนไลน์ให้ประสบความสำเร็จ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ประโยชน์ของเครือข่ายสังคมออนไลน์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ข้อดีของเครือข่ายสังคมออนไลน์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326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811" y="1258284"/>
            <a:ext cx="10027920" cy="3579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ใช้เป็นสื่อในการโฆษณา ประชาสัมพันธ์ หรือบริการลูกค้าสำหรับบริษัทและองค์กรต่าง ๆ ช่วย</a:t>
            </a:r>
          </a:p>
          <a:p>
            <a:pPr marL="0" indent="0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สร้างความเชื่อมั่นให้ลูกค้า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6.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ช่วยสร้างผลงานและรายได้ให้แก่ผู้ใช้งาน เกิดการจ้างงานแบบใหม่ ๆ ขึ้น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7.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คลายเครียดได้สำหรับผู้ใช้ที่ต้องการหาเพื่อนคุยเล่นสนุกๆ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8.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สร้างความสัมพันธ์ที่ดีจากเพื่อนสู่เพื่อนได้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BC4B0E0D-E3AC-449A-9F26-BA962D0B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382" y="397291"/>
            <a:ext cx="4767493" cy="73782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ข้อดีของเครือข่ายสังคมออนไลน์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06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87365"/>
            <a:ext cx="10663796" cy="3419237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เว็บไซต์ให้บริการบางแห่งอาจจะเปิดเผยข้อมูลส่วนตัวมากเกินไป หากผู้ใช้บริการไม่ระมัดระวังในการ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กรอกข้อมูล อาจถูกผู้ไม่หวังดีนำมาใช้ในทางเสียหาย หรือละเมิดสิทธิส่วนบุคคลได้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 Social Network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เป็นสังคมออนไลน์ที่กว้าง หากผู้ใช้รู้เท่าไม่ถึงการณ์หรือขาดวิจารณญาณ อาจโดน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หลอกลวงผ่านอินเทอร์เน็ต หรือการนัดเจอกันเพื่อจุดประสงค์ร้าย ตามที่เป็นข่าวตามหน้าหนังสือพิมพ์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เป็นช่องทางในการถูกละเมิดลิขสิทธิ์ ขโมยผลงาน หรือถูกแอบอ้าง เพราะ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Social Network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Service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เป็นสื่อในการเผยแพร่ผลงาน  รูปภาพต่าง ๆ ของเราให้บุคคลอื่นได้ดูและแสดงความคิดเห็น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096E8D12-3F2E-467B-9A01-F19089D88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382" y="397291"/>
            <a:ext cx="5030252" cy="73782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ข้อเสียของเครือข่ายสังคมออนไลน์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89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320" y="1300326"/>
            <a:ext cx="10464100" cy="3839233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ข้อมูลที่ต้องกรอกเพื่อสมัครสมาชิกและแสดงบนเว็บไซต์ในรูปแบบ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Social Network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ยากแก่การ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ตรวจสอบว่าจริงหรือไม่  ดังนั้นอาจเกิดปัญหาเกี่ยวกับเว็บไซต์ที่กำหนดอายุการสมัครสมาชิก หรือ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การถูกหลอกโดยบุคคลที่ไม่มีตัวตนได้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ผู้ใช้ที่เล่น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 Social Network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และอยู่กับหน้าจอคอมพิวเตอร์เป็นเวลานานอาจสายตาเสียได้หรือบาง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คนอาจตาบอดได้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6. 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ถ้าผู้ใช้หมกหมุ่นอยู่กับ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 Social Network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มากเกินไปอาจทำให้เสียการเรียนหรือผลการเรียนตก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ลงได้ทำให้เสียเวลาถ้าผู้ใช้ใช้อย่างไร้ปร</a:t>
            </a:r>
            <a:r>
              <a:rPr lang="th-TH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ะโยชน์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E79B3C89-9113-4A08-A012-AB10AB5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382" y="397291"/>
            <a:ext cx="5030252" cy="73782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ข้อเสียของเครือข่ายสังคมออนไลน์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40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748" y="512905"/>
            <a:ext cx="5524237" cy="73782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098" name="Picture 2" descr="Facebook fires employee in Black Lives Matter dispute">
            <a:extLst>
              <a:ext uri="{FF2B5EF4-FFF2-40B4-BE49-F238E27FC236}">
                <a16:creationId xmlns:a16="http://schemas.microsoft.com/office/drawing/2014/main" id="{4722955C-EB4C-416A-9846-0456E57D7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49" y="1872665"/>
            <a:ext cx="3739875" cy="192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6592" y="1639614"/>
            <a:ext cx="5917325" cy="3209029"/>
          </a:xfrm>
        </p:spPr>
        <p:txBody>
          <a:bodyPr>
            <a:normAutofit lnSpcReduction="10000"/>
          </a:bodyPr>
          <a:lstStyle/>
          <a:p>
            <a:pPr marL="0" lv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เป็นเว็บไซต์ที่เปิดให้บริการเครือค่ายสังคมออนไลน์ ผ่าน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Internet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หรือ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Social Network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เป็นที่นิยมกันทั่วโลกที่ใช้ในการติดต่อสื่อสาร แลกเปลี่ยนข้อมูล ต่าง ๆ เป็นสื่อสังคมขนาดใหญ่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Facebook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เป็นช่องทางในการทำธุรกิจเล็ก ๆ ขายสินค้าในโลกออนไลน์เนื่องจากเปิดธุรกิจได้โดยไม่มีค่าใช้จ่ายใด ๆ และยังเข้าถึงได้ง่ายทั้งคนซื้อและคนขาย</a:t>
            </a:r>
          </a:p>
        </p:txBody>
      </p:sp>
    </p:spTree>
    <p:extLst>
      <p:ext uri="{BB962C8B-B14F-4D97-AF65-F5344CB8AC3E}">
        <p14:creationId xmlns:p14="http://schemas.microsoft.com/office/powerpoint/2010/main" val="3417216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B775B88E-3289-45B9-A3EE-6A6A072AD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748" y="512905"/>
            <a:ext cx="5524237" cy="73782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3074" name="Picture 2" descr="Instagram ทดสอบฟีเจอร์ใหม่ลบ Follower ได้โดยไม่ต้องกดบล็อค | #beartai">
            <a:extLst>
              <a:ext uri="{FF2B5EF4-FFF2-40B4-BE49-F238E27FC236}">
                <a16:creationId xmlns:a16="http://schemas.microsoft.com/office/drawing/2014/main" id="{7C830D6A-1D9C-4947-9B4D-5393841DD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88" y="1669831"/>
            <a:ext cx="4019622" cy="226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37" y="1755227"/>
            <a:ext cx="7577959" cy="3230051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เป็นแอปพลิเคชันบนสมาร์ทโฟนและอุปกรณ์คอมพิวเตอร์ เน้นการแชร์รูปภาพ บน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Social Network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ซึ่งทำให้เพื่อน ๆ สามารถเห็นภาพถ่ายของคุณได้และคอมเมนต์ภาพได้ ที่สำคัญ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Instagram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ยังสามารถใช้แชร์ภาพไปยัง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Twitter, Facebook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ได้อีกด้วย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216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0566" y="1615637"/>
            <a:ext cx="7388772" cy="3579849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เป็นเว็บไซต์ที่สามารถแบ่งปันวิดีโอ ให้คนอื่น ๆ ทั่วโลก สามารถเข้าดูได้ โดยไม่มีค่าใช้จ่าย ปัจจุบัน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YouTube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เป็นเว็บไซต์ที่มีผู้นิยมมากที่สุดแห่งหนึ่งของโลก เพราะนอกเหนือการแบ่งปันวิดีโอแล้ว บริษัท ห้างร้านต่าง ๆ ยังใช้ยูทูบในการทำการตลาดออนไลน์ได้</a:t>
            </a:r>
            <a:endParaRPr lang="th-TH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9D3A4D9B-8C37-42A6-8F68-F890DD41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748" y="512905"/>
            <a:ext cx="5524237" cy="73782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050" name="Picture 2" descr="มาเจาะลึกพฤติกรรมคนไทย กับการดู Youtube  เดี๋ยวนี้คนดูวิดีโอออนไลน์มากกว่าทีวี... แล้วยังไงต่อ? | Brand Inside">
            <a:extLst>
              <a:ext uri="{FF2B5EF4-FFF2-40B4-BE49-F238E27FC236}">
                <a16:creationId xmlns:a16="http://schemas.microsoft.com/office/drawing/2014/main" id="{362FEBF5-45E5-43E2-AFDF-BC7DE1500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07" y="1524000"/>
            <a:ext cx="4143868" cy="257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559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5573" y="1460938"/>
            <a:ext cx="7241628" cy="3541986"/>
          </a:xfrm>
        </p:spPr>
        <p:txBody>
          <a:bodyPr>
            <a:noAutofit/>
          </a:bodyPr>
          <a:lstStyle/>
          <a:p>
            <a:pPr marL="0" lvl="0" indent="0" algn="thaiDist">
              <a:buNone/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เป็นบริการเครือข่ายสังคมออนไลน์ จำพวกไมโครบล็อก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Micro Blogging)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โดยผู้ใช้สามารถส่งข้อความยาวไม่เกิน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140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ตัวอักษร ให้รู้ว่ากำลังทำอะไรอยู่หรือ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Re-tweet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ข่าวสารที่น่าสนใจของคนอื่น และข้อความที่ส่งถึงกัน มีคำศัพท์เรียกว่า “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Tweets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” ซึ่งเปรียบเหมือนเสียงนกร้องอยู่ตลอดเวลา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ข้อความที่จะส่งนั้นต้อง เป็น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Plain Text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เท่านั้น จะแทรกคำสั่งโปรแกรมอะไรไม่ได้ ยกเว้นแต่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Hyperlink</a:t>
            </a:r>
          </a:p>
          <a:p>
            <a:pPr marL="0" indent="0" algn="thaiDist">
              <a:buNone/>
            </a:pPr>
            <a:endParaRPr lang="th-TH" sz="3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D6322EEE-50E5-4DEB-9B26-8B38B55CB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748" y="512905"/>
            <a:ext cx="5524237" cy="73782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122" name="Picture 2" descr="ETS">
            <a:extLst>
              <a:ext uri="{FF2B5EF4-FFF2-40B4-BE49-F238E27FC236}">
                <a16:creationId xmlns:a16="http://schemas.microsoft.com/office/drawing/2014/main" id="{01B64695-1BEB-4425-B05C-0F0AFE780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585" y="1744717"/>
            <a:ext cx="2764221" cy="276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263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876" y="1870842"/>
            <a:ext cx="7357242" cy="324708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เป็นแอปพลิชันที่สามารถแชท  สร้างกลุ่ม  ส่งข้อความ โพสต์รูปหรือโทรคุยใช้เสียงหรือวิดีโอคอลก็ได้ โดยข้อมูลทั้งหมดไม่ต้องเสียเงิน หากใช้งานโทรศัพท์ที่มีแพคเกจอินเทอร์เน็ตอยู่แล้ว แถมยัง ใช้งานร่วมกันระหว่าง 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iOS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Android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รวมทั้งระบบปฏิบัติการอื่น ๆ ได้อีกด้วย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D6FEDD44-3950-4744-95EE-CDB38540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748" y="512905"/>
            <a:ext cx="5524237" cy="73782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1214F898-A39E-4819-B4E3-D82517B80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972" y="1828801"/>
            <a:ext cx="2511972" cy="251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610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812" y="1941456"/>
            <a:ext cx="7189077" cy="233625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เป็นแอปพลิเคชันที่เป็นแพลตฟอร์ม  บันทึกและตัดต่อวิดีโอ โดยสามารถลงคลิปวิดีโอสั้นๆ ทำได้ง่าย ใช้สร้างสรรค์วิดีโอได้เป็นอย่างดี อีกทั้งยังมาประยุกต์ใช้ในการตลาดโดยใช้เป็นช่องทางโฆษณาต่าง ๆ ให้กับธุรกิจ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5A16A0E5-F65A-4AEB-80D3-23A7B3B7F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037" y="1412493"/>
            <a:ext cx="2262753" cy="2770626"/>
          </a:xfrm>
          <a:prstGeom prst="rect">
            <a:avLst/>
          </a:prstGeom>
        </p:spPr>
      </p:pic>
      <p:sp>
        <p:nvSpPr>
          <p:cNvPr id="8" name="ชื่อเรื่อง 1">
            <a:extLst>
              <a:ext uri="{FF2B5EF4-FFF2-40B4-BE49-F238E27FC236}">
                <a16:creationId xmlns:a16="http://schemas.microsoft.com/office/drawing/2014/main" id="{AA1430F2-5848-456F-8EC6-5A1607B9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748" y="512905"/>
            <a:ext cx="5524237" cy="73782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3202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811" y="712601"/>
            <a:ext cx="2791548" cy="5486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สรุปประเด็นสำคัญ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513490"/>
            <a:ext cx="10027920" cy="3166988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 เป็นสื่อที่ผู้ส่งสารแบ่งปันสาร ซึ่งอยู่ในรูปแบบต่าง ๆ ไปยังผู้รับสารผ่านเครือข่ายออนไลน์ โดยสามารถโต้ตอบกันระหว่างผู้ส่งสารและผู้รับสาร หรือผู้รับสารด้วยกันเอง ซึ่งสามารถแบ่งสื่อสังคมออนไลน์ออกเป็นประเภทต่าง ๆ</a:t>
            </a:r>
          </a:p>
        </p:txBody>
      </p:sp>
    </p:spTree>
    <p:extLst>
      <p:ext uri="{BB962C8B-B14F-4D97-AF65-F5344CB8AC3E}">
        <p14:creationId xmlns:p14="http://schemas.microsoft.com/office/powerpoint/2010/main" val="269071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790" y="1363388"/>
            <a:ext cx="10027920" cy="3579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ข้อเสียของเครือข่ายสังคมออนไลน์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7.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ธุรกิจดิจิทัลด้วย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Facebook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9.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วิธีการสร้างรายได้จาก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YouTube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10.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การทำธุรกิจดิจิทัลด้วยการเป็นยูทูบเบอร์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2FCDE182-C48A-45BD-8F5E-DDD84DF4E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062" y="365759"/>
            <a:ext cx="6490138" cy="75884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5  </a:t>
            </a:r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63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65760"/>
            <a:ext cx="3695437" cy="73782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217" y="1342367"/>
            <a:ext cx="10485120" cy="3579849"/>
          </a:xfrm>
        </p:spPr>
        <p:txBody>
          <a:bodyPr>
            <a:noAutofit/>
          </a:bodyPr>
          <a:lstStyle/>
          <a:p>
            <a:pPr lvl="0"/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 บอกความหมายของสื่อสังคมออนไลน์ได้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/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อธิบายประเภทและวิธีทำธุรกิจบนสื่อสังคมออนไลน์ได้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/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3. อธิบายประโยชน์ของเครือข่ายสังคมออนไลน์ได้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/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4. ประยุกต์</a:t>
            </a:r>
            <a:r>
              <a:rPr lang="th-TH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ธุรกิจด้วยสื่อสังคมออนไลน์ได้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/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5. มีเจตคติและกิจนิสัยที่ดีในการปฏิบัติงานด้วยความรับผิดชอบ ซื่อสัตย์ ละเอียดรอบคอบ	</a:t>
            </a:r>
          </a:p>
        </p:txBody>
      </p:sp>
    </p:spTree>
    <p:extLst>
      <p:ext uri="{BB962C8B-B14F-4D97-AF65-F5344CB8AC3E}">
        <p14:creationId xmlns:p14="http://schemas.microsoft.com/office/powerpoint/2010/main" val="299960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0980"/>
            <a:ext cx="4010748" cy="72464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สมรรถนะประจำหน่วย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60938"/>
            <a:ext cx="10027920" cy="2837794"/>
          </a:xfrm>
        </p:spPr>
        <p:txBody>
          <a:bodyPr>
            <a:normAutofit/>
          </a:bodyPr>
          <a:lstStyle/>
          <a:p>
            <a:pPr lvl="0"/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 ความรู้เกี่ยวกับสื่อสังคมออนไลน์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/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แสดงความรู้เกี่ยวกับ</a:t>
            </a:r>
            <a:r>
              <a:rPr lang="th-TH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ธุรกิจบนสื่อสังคมออนไลน์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/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3. ปฏิบัติใน</a:t>
            </a:r>
            <a:r>
              <a:rPr lang="th-TH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ธุรกิจบนสื่อสังคมออนไลน์</a:t>
            </a:r>
          </a:p>
        </p:txBody>
      </p:sp>
    </p:spTree>
    <p:extLst>
      <p:ext uri="{BB962C8B-B14F-4D97-AF65-F5344CB8AC3E}">
        <p14:creationId xmlns:p14="http://schemas.microsoft.com/office/powerpoint/2010/main" val="2120050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65760"/>
            <a:ext cx="4914637" cy="67476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ความหมายของสื่อสังคมออนไลน์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82262"/>
            <a:ext cx="9560210" cy="3398216"/>
          </a:xfrm>
        </p:spPr>
        <p:txBody>
          <a:bodyPr>
            <a:normAutofit fontScale="92500"/>
          </a:bodyPr>
          <a:lstStyle/>
          <a:p>
            <a:pPr marL="0" indent="0" algn="thaiDist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 คือ สื่อที่ผู้ส่งสารแบ่งปันสาร ซึ่งอยู่ในรูปแบบต่าง ๆ ไปยังผู้รับสารผ่านเครือข่ายออนไลน์ โดยสามารถโต้ตอบกันระหว่างผู้ส่งสารและผู้รับสาร หรือผู้รับสารด้วยกันเอง ซึ่งสามารถแบ่งสื่อสังคมออนไลน์ออกเป็นประเภทต่าง ๆ ที่ใช้กันบ่อย ๆ คือ บล็อก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(Blogging)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ทวิต</a:t>
            </a:r>
            <a:r>
              <a:rPr lang="th-TH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เต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อร</a:t>
            </a:r>
            <a:r>
              <a:rPr lang="th-TH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์แ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ละไมโครบล็อก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(Twitter and Microblogging)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เครือข่ายสังคมออนไลน์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(Social Networking)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และการแบ่งปันสื่อทางออนไลน์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(Media Sharing)</a:t>
            </a:r>
          </a:p>
          <a:p>
            <a:pPr marL="0" indent="0" algn="thaiDist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088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790" y="1447470"/>
            <a:ext cx="9812458" cy="357984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บล็อก (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Weblogs 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หรือเรียกสั้นๆ ว่า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Blogs)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ประเภทของระบบการจัดการเนื้อหา ที่อำนวยความสะดวกให้ผู้เขียนบล็อกเผยแพร่และแบ่งปันบทความของตนเอง โดยบทความที่โพสต์ลงบล็อกเผยแพร่และแบ่งปันบทความของตนเอง โดยบทความที่โพสต์ลงบล็อก เป็นการแสดงความคิดเห็นส่วนตัวของผู้เขียนบล็อก ซึ่งจุดเด่นของบล็อก คือ การสื่อสารถึงกันอย่างเป็นกันเองระหว่างผู้เขียนและผู้อ่านบล็อกผ่าน การแสดงความคิดเห็น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(Comment)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Bloggang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Wordpress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Blogger,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Oknation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D32DBE02-3B6A-4625-B175-DE95DD1A4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853" y="493986"/>
            <a:ext cx="4536264" cy="63062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ประเภทของสื่อสังคมออนไลน์ 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423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258284"/>
            <a:ext cx="10590223" cy="3954847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เครือข่ายสังคมออนไลน์   (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Social Networking)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เป็นเว็บไซต์ที่ผู้คนสามารถติดต่อสื่อสารกับเพื่อนทั้งที่รู้จักมาก่อน หรือรู้จักภายหลังทางออนไลน์ ซึ่งเว็บไซต์ของเครือข่ายสังคมออนไลน์แต่ละแห่ง มีคุณลักษณะแตกต่างกันออกไป แต่ส่วนประกอบหลักที่มีเหมือนกัน คือ โปรไฟล์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(Profiles -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เพื่อแสดงข้อมูลส่วนตัวของเจ้าของบัญชี) การเชื่อมต่อ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(Connecting –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เพื่อสร้างเพื่อนกับคนที่รู้จักและไม่รู้จักทางออนไลน์) และการส่งข้อความ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(Messaging -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อาจเป็นข้อความส่วนตัว หรือข้อความสาธารณะ) เป็นต้น โดยมี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Facebook (http://www.fcebook.com)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เป็นเว็บไซต์เครือข่ายสังคมออนไลน์ที่ได้รับความนิยมสูงสุดในปัจจุบัน นอกจากนี้แล้วยังมี 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Ning, Linked in, Myspace,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YouMeo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Instagram</a:t>
            </a:r>
          </a:p>
          <a:p>
            <a:pPr marL="0" indent="0" algn="thaiDist">
              <a:buNone/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ชื่อเรื่อง 1">
            <a:extLst>
              <a:ext uri="{FF2B5EF4-FFF2-40B4-BE49-F238E27FC236}">
                <a16:creationId xmlns:a16="http://schemas.microsoft.com/office/drawing/2014/main" id="{87D0F1A6-AE94-4383-9E57-5AC34EDCB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853" y="493986"/>
            <a:ext cx="4536264" cy="63062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ประเภทของสื่อสังคมออนไลน์ 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83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321" y="1426450"/>
            <a:ext cx="10726858" cy="3579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ไมโครบล็อก 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(Microblogging)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เป็นรูปแบบหนึ่งของบล็อกที่มีการจำกัดขนาดของการโพสต์ในแต่ละครั้ง ซึ่งทวิตเตอร์เป็นไมโครบล็อกที่จำกัดการโพสต์แต่ละครั้งพิมพ์ได้ไม่เกิน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140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ตัวอักษร ในปัจจุบันทวิตเตอร์เป็นที่นิยมใช้งานของผู้คน เพราะใช้งานง่าย และใช้เวลาไม่มากนัก รวมทั้งเป็นที่นิยมขององค์กรต่าง ๆ ที่ใช้ทวิตเตอร์ในการแจ้งกิจกรรมต่าง ๆ และความเคลื่อนไหวของธุรกิจ เพื่อไม่ให้ขาดการติดต่อกับสังคม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  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B817BB85-2DCC-43B2-A458-236AE5CBF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853" y="493986"/>
            <a:ext cx="4536264" cy="63062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ประเภทของสื่อสังคมออนไลน์ 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90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506</TotalTime>
  <Words>2249</Words>
  <Application>Microsoft Office PowerPoint</Application>
  <PresentationFormat>แบบจอกว้าง</PresentationFormat>
  <Paragraphs>107</Paragraphs>
  <Slides>29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29</vt:i4>
      </vt:variant>
    </vt:vector>
  </HeadingPairs>
  <TitlesOfParts>
    <vt:vector size="35" baseType="lpstr">
      <vt:lpstr>Arial</vt:lpstr>
      <vt:lpstr>Franklin Gothic Book</vt:lpstr>
      <vt:lpstr>Franklin Gothic Medium</vt:lpstr>
      <vt:lpstr>SP SUAN DUSIT</vt:lpstr>
      <vt:lpstr>Wingdings</vt:lpstr>
      <vt:lpstr>Angles</vt:lpstr>
      <vt:lpstr>วิชา พื้นฐานทางธุรกิจดิจิทัล (30204 -2001)</vt:lpstr>
      <vt:lpstr>หน่วยที่ 5  สื่อสังคมออนไลน์กับธุรกิจดิจิทัล</vt:lpstr>
      <vt:lpstr>หน่วยที่ 5  สื่อสังคมออนไลน์กับธุรกิจดิจิทัล</vt:lpstr>
      <vt:lpstr>จุดประสงค์การเรียนรู้</vt:lpstr>
      <vt:lpstr>สมรรถนะประจำหน่วย</vt:lpstr>
      <vt:lpstr>ความหมายของสื่อสังคมออนไลน์</vt:lpstr>
      <vt:lpstr>ประเภทของสื่อสังคมออนไลน์ </vt:lpstr>
      <vt:lpstr>ประเภทของสื่อสังคมออนไลน์ </vt:lpstr>
      <vt:lpstr>ประเภทของสื่อสังคมออนไลน์ </vt:lpstr>
      <vt:lpstr>ประเภทของสื่อสังคมออนไลน์ </vt:lpstr>
      <vt:lpstr>ประเภทของสื่อสังคมออนไลน์ </vt:lpstr>
      <vt:lpstr>ประเภทของสื่อสังคมออนไลน์ </vt:lpstr>
      <vt:lpstr>ประเภทของสื่อสังคมออนไลน์ </vt:lpstr>
      <vt:lpstr>ประเภทของสื่อสังคมออนไลน์ </vt:lpstr>
      <vt:lpstr>ประเภทของสื่อสังคมออนไลน์ </vt:lpstr>
      <vt:lpstr>วิธีทำธุรกิจบนสื่อสังคมออนไลน์ให้ประสบความสำเร็จ</vt:lpstr>
      <vt:lpstr>ประโยชน์ของเครือข่ายสังคมออนไลน์ (Social Network)</vt:lpstr>
      <vt:lpstr>ประโยชน์ของเครือข่ายสังคมออนไลน์ (Social Network)</vt:lpstr>
      <vt:lpstr>ข้อดีของเครือข่ายสังคมออนไลน์</vt:lpstr>
      <vt:lpstr>ข้อดีของเครือข่ายสังคมออนไลน์</vt:lpstr>
      <vt:lpstr>ข้อเสียของเครือข่ายสังคมออนไลน์</vt:lpstr>
      <vt:lpstr>ข้อเสียของเครือข่ายสังคมออนไลน์</vt:lpstr>
      <vt:lpstr>สื่อสังคมออนไลน์กับธุรกิจดิจิทัล</vt:lpstr>
      <vt:lpstr>สื่อสังคมออนไลน์กับธุรกิจดิจิทัล</vt:lpstr>
      <vt:lpstr>สื่อสังคมออนไลน์กับธุรกิจดิจิทัล</vt:lpstr>
      <vt:lpstr>สื่อสังคมออนไลน์กับธุรกิจดิจิทัล</vt:lpstr>
      <vt:lpstr>สื่อสังคมออนไลน์กับธุรกิจดิจิทัล</vt:lpstr>
      <vt:lpstr>สื่อสังคมออนไลน์กับธุรกิจดิจิทัล</vt:lpstr>
      <vt:lpstr>สรุปประเด็นสำคัญ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2 โครงสร้างพื้นฐานธุรกิจดิจิทัล</dc:title>
  <dc:creator>admin</dc:creator>
  <cp:lastModifiedBy>Juthawut Chantaramalee</cp:lastModifiedBy>
  <cp:revision>105</cp:revision>
  <dcterms:created xsi:type="dcterms:W3CDTF">2020-08-10T03:02:47Z</dcterms:created>
  <dcterms:modified xsi:type="dcterms:W3CDTF">2021-01-07T12:41:16Z</dcterms:modified>
</cp:coreProperties>
</file>