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83" r:id="rId2"/>
    <p:sldId id="260" r:id="rId3"/>
    <p:sldId id="308" r:id="rId4"/>
    <p:sldId id="313" r:id="rId5"/>
    <p:sldId id="314" r:id="rId6"/>
    <p:sldId id="315" r:id="rId7"/>
    <p:sldId id="318" r:id="rId8"/>
    <p:sldId id="319" r:id="rId9"/>
    <p:sldId id="320" r:id="rId10"/>
    <p:sldId id="316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17" r:id="rId25"/>
    <p:sldId id="307" r:id="rId26"/>
    <p:sldId id="334" r:id="rId27"/>
    <p:sldId id="341" r:id="rId28"/>
    <p:sldId id="335" r:id="rId29"/>
    <p:sldId id="342" r:id="rId30"/>
    <p:sldId id="336" r:id="rId31"/>
    <p:sldId id="343" r:id="rId32"/>
    <p:sldId id="337" r:id="rId33"/>
    <p:sldId id="344" r:id="rId34"/>
    <p:sldId id="338" r:id="rId35"/>
    <p:sldId id="345" r:id="rId36"/>
    <p:sldId id="339" r:id="rId37"/>
    <p:sldId id="346" r:id="rId38"/>
    <p:sldId id="340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thawut Chantaramalee" initials="JC" lastIdx="1" clrIdx="0">
    <p:extLst>
      <p:ext uri="{19B8F6BF-5375-455C-9EA6-DF929625EA0E}">
        <p15:presenceInfo xmlns:p15="http://schemas.microsoft.com/office/powerpoint/2012/main" userId="S::juthawut_cha@dusit.ac.th::630c6d98-4c6e-4f66-9d58-574efec3ba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>
      <p:cViewPr varScale="1">
        <p:scale>
          <a:sx n="82" d="100"/>
          <a:sy n="82" d="100"/>
        </p:scale>
        <p:origin x="40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4375D-A314-4394-A8FB-1419BAC6565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A79CF-2069-4080-BCC6-60BFEF6BA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4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1016D3-B059-4A4F-9F6E-8661019CC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2609712"/>
            <a:ext cx="9115425" cy="2447925"/>
          </a:xfrm>
          <a:prstGeom prst="rect">
            <a:avLst/>
          </a:prstGeom>
        </p:spPr>
      </p:pic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Asst. Prof. Juthawut </a:t>
            </a:r>
            <a:r>
              <a:rPr lang="en-US" sz="2800" b="1" dirty="0" err="1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Chantharamalee</a:t>
            </a:r>
            <a:endParaRPr lang="en-US" sz="2800" b="1" dirty="0">
              <a:solidFill>
                <a:srgbClr val="C00000"/>
              </a:solidFill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6 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รูปแบบบรรทัดฐาน </a:t>
            </a:r>
            <a:endParaRPr lang="th-TH" sz="2800" dirty="0"/>
          </a:p>
        </p:txBody>
      </p:sp>
      <p:sp>
        <p:nvSpPr>
          <p:cNvPr id="3" name="AutoShape 2" descr="VGI Consulting">
            <a:extLst>
              <a:ext uri="{FF2B5EF4-FFF2-40B4-BE49-F238E27FC236}">
                <a16:creationId xmlns:a16="http://schemas.microsoft.com/office/drawing/2014/main" id="{CDBE56D0-3603-46EF-8494-049386DE15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3792" y="1705969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ระบบจัดการฐานข้อมูล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(3204 -2004)</a:t>
            </a:r>
          </a:p>
        </p:txBody>
      </p:sp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225136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จากกระบวนการนอร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์มัลไลซ์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ในแต่ละขั้นตอนจะมีการกําจัดการขึ้นต่อกันเน 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ชันที่อยู่ในรูปของ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Normal Form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ดังนั้นเราจึงต้องมารู้จักความหมายของการ เสียก่อนว่า การขึ้นต่อกันนั้นมีกี่รูปแบบ แล้วแต่ละรูปแบบมีลักษณะอย่างไรบ้าง การขึ้นต่อกันแบ่งออกเป็น 3 รูปแบบ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153218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225136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จากกระบวนการนอร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์มัลไลซ์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ในแต่ละขั้นตอนจะมีการกําจัดการขึ้นต่อกันเน 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ชันที่อยู่ในรูปของ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Normal Form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ดังนั้นเราจึงต้องมารู้จักความหมายของการ เสียก่อนว่า การขึ้นต่อกันนั้นมีกี่รูปแบบ แล้วแต่ละรูปแบบมีลักษณะอย่างไรบ้าง การขึ้นต่อกันแบ่งออกเป็น 3 รูปแบบ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218282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513168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4.1 รูปแบบที่ 1 การขึ้นต่อกันแบบฟังก์ชัน (</a:t>
            </a:r>
            <a:r>
              <a:rPr lang="en-US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FD: Functional Dependency)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การ แสดงความสัมพันธ์ของแอ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ชันใดๆ ในรูปของฟังก์ชัน โดยเมื่อทราบค่าของแอ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บิวตทาง ด้านเป็นคีย์ที่เรียกว่า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เพียง 1 ค่าหรือมากกว่า (กลุ่ม 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) ที่เรียกว่า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ในทูเพ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เดียวกันได้ (คีย์ หมายถึง 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หรือกลุ่มของ 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ที่มีค่าไม่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ซ้ํา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กันซึ่งใช้เป็นตัว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การขึ้นต่อกันแบบฟังก์ชันสามารถแยกออกได้ เป็น 3 ประเภท คือ</a:t>
            </a:r>
          </a:p>
        </p:txBody>
      </p:sp>
    </p:spTree>
    <p:extLst>
      <p:ext uri="{BB962C8B-B14F-4D97-AF65-F5344CB8AC3E}">
        <p14:creationId xmlns:p14="http://schemas.microsoft.com/office/powerpoint/2010/main" val="1223689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009112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กรณีมี 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Determinant 1. 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แอ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มี 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Dependent 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มากกว่า 1 แอ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 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200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ชันลูกค้า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รหัสลูกค้า›ชื่อลูกค้า, ที่อยู่ เบอร์โทรศัพท์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รหัสลูกค้าเป็น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ส่วนชื่อลูกค้าที่อยู่และเบอร์โทรศัพท์เป็น "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เมื่อระบุค่าของรหัสลูกค้าจะ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ทราบชื่อ ที่อยู่ และเบอร์โทรศัพท์ของลูกค้าได้</a:t>
            </a:r>
          </a:p>
        </p:txBody>
      </p:sp>
    </p:spTree>
    <p:extLst>
      <p:ext uri="{BB962C8B-B14F-4D97-AF65-F5344CB8AC3E}">
        <p14:creationId xmlns:p14="http://schemas.microsoft.com/office/powerpoint/2010/main" val="3781768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1017224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3) กรณีมี 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Determinant 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มากกว่า 1 แอ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มี 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Dependent 1 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หรือมากกว่า 1 แอ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200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ชันลูกค้า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รหัสตัวแทนจําหน่าย, รหัสสินค้า›ราคาซื้อ,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ที่สั่งซื้อ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รหัสตัวแทนจําหน่ายและรหัสสินค้าเป็น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ส่วนราคาซื้อและ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ที่สั่งซื้อเป็น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เมื่อระบค่าของรหัสตัวแทนจําหน่ายและรหัสสินค้าจะทำให้ทราบค่า ของราคาซื้อและ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ที่สั่งซื้อได้</a:t>
            </a:r>
          </a:p>
        </p:txBody>
      </p:sp>
    </p:spTree>
    <p:extLst>
      <p:ext uri="{BB962C8B-B14F-4D97-AF65-F5344CB8AC3E}">
        <p14:creationId xmlns:p14="http://schemas.microsoft.com/office/powerpoint/2010/main" val="1387342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513168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4.1.2 การขึ้นต่อกันแบบบางส่วน (</a:t>
            </a:r>
            <a:r>
              <a:rPr lang="en-US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Partial Dependency)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ทางด้านที่ 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ไม่ได้ขึ้นกับทุกแอ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นั่นคือ เมื่อระบุค่าของรหัสตัวแทน จําหน่ายและรหัสสินค้า 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ทราบค่าของราคาซื้อและ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ที่สั่งซื้อสินค้า ซึ่งเป็นเรื่องของการสั่งซื้อ สินค้าจากตัวแทนจําหน่าย แต่ถ้าระบุแค่แอ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รหัสสินค้าที่เป็น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เพียงแอ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เดียว ก็จะ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ทราบเรื่องรายละเอียดเกี่ยวกับสินค้าที่มีอยู่ในสต็อกสินค้า ได้แก่ 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ชื่อสินค้า ยี่ห้อ รุ่น ดังนั้นแอ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ชื่อสินค้า ยี่ห้อรุ่น ที่เป็น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มีการขึ้นต่อกันแบบบางส่วนกับแอ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รหัสสินค้าที่เป็น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45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513168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200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วิธีการกําจัดการขึ้นต่อกันแบบบางส่วน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เป็นวิธีการแตกรี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ที่มีการขึ้นต่อกัน แบบบางส่วนให้เป็นรี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ชันใหม่ ซึ่งรี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ชันที่ได้นี้จะมีคุณสมบัติเป็นรี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ชันที่มีการขึ้นต่อกันแบบทั้งหมด จาก ตัวอย่างจะได้รี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ชันเป็น 2 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คือ</a:t>
            </a:r>
          </a:p>
        </p:txBody>
      </p:sp>
    </p:spTree>
    <p:extLst>
      <p:ext uri="{BB962C8B-B14F-4D97-AF65-F5344CB8AC3E}">
        <p14:creationId xmlns:p14="http://schemas.microsoft.com/office/powerpoint/2010/main" val="1155570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513168" cy="352839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en-US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รี</a:t>
            </a:r>
            <a:r>
              <a:rPr lang="th-TH" sz="3200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ชันการสั่งซื้อสินค้า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รหัสตัวแทนจําหน่าย, รหัสสินค้า›ราคาซื้อ,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ที่สั่งซื้อ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รหัสตัวแทนจําหน่ายและรหัสสินค้าเป็น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ส่วนราคาซื้อและ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ที่สั่งซื้อเป็น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เมื่อระบุค่าของแอ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หัสตัวแทนจําหน่ายร่วมกับรหัสสินค้าจะ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ราคาซื้อกับ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ที่สั่งซื้อ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รี</a:t>
            </a:r>
            <a:r>
              <a:rPr lang="th-TH" sz="3200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ชันสินค้า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รหัสสินค้า›ชื่อสินค้า, ยี่ห้อ, รุ่น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รหัสสินค้าเป็น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ส่วนชื่อสินค้า ยี่ห้อ และรุ่นเป็น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เมื่อระบุค่าของแอ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รหัสสินค้าจะ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ชื่อสินค้า ยี่ห้อ และรุ่น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81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009112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4.1.3 การขึ้นต่อกันแบบทราน</a:t>
            </a:r>
            <a:r>
              <a:rPr lang="th-TH" sz="3200" dirty="0" err="1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ซิทิฟ</a:t>
            </a:r>
            <a:r>
              <a:rPr lang="th-TH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Transitive Dependency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ทาง ด้านที่ไม่ใช่คีย์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สามารถนํามาเป็น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เพื่อใช้ระบุค่าของแอ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ที่ไม่ใช่ คีย์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อื่นๆ ในทูเพ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เดียวกันได้ เช่น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200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ชันการขายสินค้า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เลขที่ขาย วันที่ขาย, รหัสลูกค้า, ชื่อลูกค้า, ที่อยู่ เบอร์โทรศัพท์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เลขที่ขายเป็น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ส่วนวันที่ขาย รหัสลูกค้า ชื่อลูกค้า ที่อยู่ และ เบอร์โทรศัพท์เป็น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เมื่อระบุค่าของแอ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เลขที่ขาย 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วันที่ขาย รหัสลูกค้า ชื่อลูกค้า ที่อยู่ และเบอร์โทรศัพท์</a:t>
            </a:r>
          </a:p>
        </p:txBody>
      </p:sp>
    </p:spTree>
    <p:extLst>
      <p:ext uri="{BB962C8B-B14F-4D97-AF65-F5344CB8AC3E}">
        <p14:creationId xmlns:p14="http://schemas.microsoft.com/office/powerpoint/2010/main" val="3983665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009112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แต่การขึ้นต่อกันแบบทราน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ซิทิฟ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ให้พิจารณาในส่วน ที่เป็น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ก็คือตั้งแต่แอ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วันที่ขาย รหัสลูกค้า ชื่อลูกค้า ที่อยู่ และเบอร์โทรศัพท์ จะเห็นว่าแอ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หัสลูกค้าสามารถ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นําม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าใช้เป็น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เพื่อระบุคาโนเอ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อื่นๆ ที่เป็น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ในทูเพ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เดียวกันได้ คือ ชื่อลูกค้า ที่อยู่ เบอร์โทรศัพท์ ดังนั้นรหัสลูกค้า ชื่อลูกค้า ที่อยู่ เบอร์ โทรศัพท์มีการขึ้นต่อกันแบบทราน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ซิทิฟ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วิธีการจัดการขึ้นต่อกันแบบทราน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ซิทิฟ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เป็นวิธีการแตกรี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ชันของ 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ที่มีการขึ้นต่อกันแบบทราน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ซิทิฟ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ชันใหม่ ซึ่งรี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ชันที่ได้นี้จะมีคุณสมบัติเป็นรี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มีการขึ้นต่อกันแบบทั้งหมด จากตัวอย่างจะได้รี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ชันเป็น 2 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คือ</a:t>
            </a:r>
          </a:p>
        </p:txBody>
      </p:sp>
    </p:spTree>
    <p:extLst>
      <p:ext uri="{BB962C8B-B14F-4D97-AF65-F5344CB8AC3E}">
        <p14:creationId xmlns:p14="http://schemas.microsoft.com/office/powerpoint/2010/main" val="143026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95" y="365759"/>
            <a:ext cx="4165105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รูปแบบบรรทัดฐาน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2833589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</a:p>
          <a:p>
            <a:endParaRPr lang="th-TH" sz="40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2041305"/>
            <a:ext cx="10081120" cy="297738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การจัดระบบข้อมูลในรูปแบบบรรทัดฐาน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วัตถุประสงค์ของการจัดระบบข้อมูลในรูปแบบบรรทัดฐาน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กระบวนการปรับบรรทัดฐาน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 รูปแบบบรรทัดฐาน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6. ข้อควรคำนึงใน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ให้อยู่ในรูปแบบบรรทัดฐาน</a:t>
            </a:r>
          </a:p>
        </p:txBody>
      </p:sp>
    </p:spTree>
    <p:extLst>
      <p:ext uri="{BB962C8B-B14F-4D97-AF65-F5344CB8AC3E}">
        <p14:creationId xmlns:p14="http://schemas.microsoft.com/office/powerpoint/2010/main" val="890228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009112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รี</a:t>
            </a:r>
            <a:r>
              <a:rPr lang="th-TH" sz="3200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ชันการขายสินค้า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เลขที่ขาย-วันที่ขาย, รหัสลูกค้า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เลขที่ขายเป็น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ส่วนวันที่ขายและรหัสลูกค้าเป็น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เมื่อระบุค่าของแอ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เลขที่ขายจะ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วันที่ขายและรหัสลูกค้า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รี</a:t>
            </a:r>
            <a:r>
              <a:rPr lang="th-TH" sz="3200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ชันลูกค้า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รหัสลูกค้า-ชื่อลูกค้า, ที่อยู่ เบอร์โทรศัพท์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รหัสลูกค้าเป็น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ส่วนชื่อลูกค้า ที่อยู่ และเบอร์โทรศัพท์เป็น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เมื่อระบุค่าของแอ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หัสลูกค้าจะ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ชื่อลูกค้า ที่อยู่ และเบอร์โทรศัพท์</a:t>
            </a:r>
          </a:p>
        </p:txBody>
      </p:sp>
    </p:spTree>
    <p:extLst>
      <p:ext uri="{BB962C8B-B14F-4D97-AF65-F5344CB8AC3E}">
        <p14:creationId xmlns:p14="http://schemas.microsoft.com/office/powerpoint/2010/main" val="349791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009112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รูปแบบที่ 2 การขึ้นต่อกันแบบเชิงกลุ่ม (</a:t>
            </a:r>
            <a:r>
              <a:rPr lang="en-US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MVD, Multi Value Dependency)"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เป็นรูปแบบที่แสดงความสัมพันธ์ของแอ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ชันเมื่อระบุค่าของบริษัทแห่งหนึ่งได้จัดเก็บข้อมูล พนักงานที่มาสมัคร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ทํางาน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โดยจัดเก็บประวัติส่วนตัว ประวัติการศึกษาและความสามารถทางด้านโปรแกรม คอมพิวเตอร์จากข้อมูลที่จัดเก็บ พนักงานแต่ละคนจะมีระดับการศึกษาหลายระดับและมีความรู้ทางดาน โปรแกรมคอมพิวเตอร์หลายโปรแกรม สามารถเขียนเป็นรี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ชันจะได้แอ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ดังนี้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เมื่อระบุค่าของแอ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หัสลูกค้าจะ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ชื่อลูกค้า ที่อยู่ และเบอร์โทรศัพท์</a:t>
            </a:r>
          </a:p>
        </p:txBody>
      </p:sp>
    </p:spTree>
    <p:extLst>
      <p:ext uri="{BB962C8B-B14F-4D97-AF65-F5344CB8AC3E}">
        <p14:creationId xmlns:p14="http://schemas.microsoft.com/office/powerpoint/2010/main" val="2988123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009112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200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ชันพนักงาน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รหัสพนักงาน›ระดับการศึกษา, โปรแกรม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ความหมาย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รหัสพนักงานเป็น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ส่วนระดับการศึกษาและโปรแกรมเป็น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เมื่อระบุรหัสพนักงานจะ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ทราบระดับการศึกษาและความสามารถพิเศษทาง ด้านโปรแกรมคอมพิวเตอร์ จะเห็นได้ว่าแอ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ระดับการศึกษากับโปรแกรมเป็นแอ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ที่ใช้ 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Determinant”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ร่วมกัน คือ รหัสพนักงานจะ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ข้อมูลมีความ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ซ้ํ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าซ้อนกันได้ และแอ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ระดับ การศึกษากับโปรแกรมเป็นแอ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ที่ไม่มีความสัมพันธ์กันเลย ดังนั้นรี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ชันนี้มีการขึ้นต่อกันแบบ เชิงกลุ่ม วิธีจัดการขึ้นต่อกันแบบเชิงกลุ่มเป็นวิธีการแตกรี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ที่มีการขึ้นต่อกันแบบ เชิงกลุ่มให้เป็นรี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ชันใหม่ ซึ่งรี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ชันที่ได้นี้จะมีคุณสมบัติเป็นรี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ชันที่มีการขึ้นต่อกันแบบทั้งหมด จากตัวอย่าง จะได้รี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ชันเป็น 2 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คือ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“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Dependent”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เมื่อระบุค่าของแอ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หัสลูกค้าจะ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ทราบค่าของแอ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ชื่อลูกค้า ที่อยู่ และเบอร์โทรศัพท์</a:t>
            </a:r>
          </a:p>
        </p:txBody>
      </p:sp>
    </p:spTree>
    <p:extLst>
      <p:ext uri="{BB962C8B-B14F-4D97-AF65-F5344CB8AC3E}">
        <p14:creationId xmlns:p14="http://schemas.microsoft.com/office/powerpoint/2010/main" val="2497398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33123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รูปแบบการขึ้นต่อกัน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225136" cy="482453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4.3 รูปแบบที่ 3 การขึ้นต่อกันแบบจอยน์ (</a:t>
            </a:r>
            <a:r>
              <a:rPr lang="en-US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JD: Join Dependency)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เป็นวิธีการนํารี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 แตกเป็นรี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ชันย่อยมารวมกลับเป็นรี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ชันเดิม เช่น 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ชันที่แตกเป็นรี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ชันย่อย คือ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รี</a:t>
            </a:r>
            <a:r>
              <a:rPr lang="th-TH" sz="3200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ชันระดับการศึกษาของพนักงาน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รหัสพนักงาน›ระดับการศึกษา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รี</a:t>
            </a:r>
            <a:r>
              <a:rPr lang="th-TH" sz="3200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ชันความสามารถทางโปรแกรมของพนักงาน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รหัสพนักงาน›โปรแกรม 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วิธีกําหนดให้มีคุณสมบัติแบบจอยน์ มีดังนี้ 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200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ชันพนักงาน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รหัสพนักงาน›ระดับการศึกษา, โปรแกรม</a:t>
            </a: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2) 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ชันความสามารถทางโปรแกรมของพนักงาน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รหัสพนักงาน›โปรแกรม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วิธีกําหนดให้มีคุณสมบัติแบบจอยน์ มีดังนี้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ชันพนักงาน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รหัสพนักงาน›ระดับการศึกษา, โปรแกรม</a:t>
            </a:r>
          </a:p>
        </p:txBody>
      </p:sp>
    </p:spTree>
    <p:extLst>
      <p:ext uri="{BB962C8B-B14F-4D97-AF65-F5344CB8AC3E}">
        <p14:creationId xmlns:p14="http://schemas.microsoft.com/office/powerpoint/2010/main" val="68042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รูปแบบบรรทัดฐาน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403297"/>
            <a:ext cx="10081120" cy="36098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รูปแบบบรรทัดฐาน (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Normal Form)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ถูกคิดค้นโดยอี.เอฟ.คอด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ด์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E. F. Codd)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การจัดระบบ ข้อมูลในรูปแบบบรรทัดฐานเป็นวิธีออกแบบฐานข้อมูลแบบหนึ่ง โดย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แยกตารางซึ่งเป็นตารางที่เรียน ข้อมูลทุกอย่างอยู่ในตารางเดียวกัน การจัดระบบข้อมูลในรูปแบบบรรทัดฐานเป็นการดําเนินงานอย่างเป็น 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ลําดั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บที่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ไว้ตามปัญหาที่เกิดขึ้นในขั้นตอนต่าง ๆ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2911809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1744" y="5085184"/>
            <a:ext cx="4752528" cy="734869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กระบวนการนอร</a:t>
            </a:r>
            <a:r>
              <a:rPr lang="th-TH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์มัลไลซ์</a:t>
            </a:r>
            <a:endParaRPr lang="th-TH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51471B06-F12D-4EA7-8BF0-5DCE8EE2B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848" y="1622107"/>
            <a:ext cx="2451100" cy="328613"/>
          </a:xfrm>
          <a:prstGeom prst="rect">
            <a:avLst/>
          </a:prstGeom>
          <a:gradFill rotWithShape="1">
            <a:gsLst>
              <a:gs pos="0">
                <a:srgbClr val="B1CBE9"/>
              </a:gs>
              <a:gs pos="50000">
                <a:srgbClr val="A3C1E5"/>
              </a:gs>
              <a:gs pos="100000">
                <a:srgbClr val="92B9E4"/>
              </a:gs>
            </a:gsLst>
            <a:lin ang="5400000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รี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เล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ชันที่ยังไม่ผ่านการนอร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์มัลไลซ์</a:t>
            </a:r>
            <a:endParaRPr kumimoji="0" lang="en-US" altLang="th-TH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63CD0466-C47E-42EB-845F-A83CB0D4B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848" y="2058124"/>
            <a:ext cx="2451100" cy="328613"/>
          </a:xfrm>
          <a:prstGeom prst="rect">
            <a:avLst/>
          </a:prstGeom>
          <a:gradFill rotWithShape="1">
            <a:gsLst>
              <a:gs pos="0">
                <a:srgbClr val="B1CBE9"/>
              </a:gs>
              <a:gs pos="50000">
                <a:srgbClr val="A3C1E5"/>
              </a:gs>
              <a:gs pos="100000">
                <a:srgbClr val="92B9E4"/>
              </a:gs>
            </a:gsLst>
            <a:lin ang="5400000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1NF (First 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Normal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Form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)</a:t>
            </a:r>
            <a:endParaRPr kumimoji="0" lang="th-TH" altLang="th-TH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5" name="Rectangle 19">
            <a:extLst>
              <a:ext uri="{FF2B5EF4-FFF2-40B4-BE49-F238E27FC236}">
                <a16:creationId xmlns:a16="http://schemas.microsoft.com/office/drawing/2014/main" id="{7456D641-B10D-41C8-95BE-5F2712FC6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546" y="2975601"/>
            <a:ext cx="2451100" cy="328613"/>
          </a:xfrm>
          <a:prstGeom prst="rect">
            <a:avLst/>
          </a:prstGeom>
          <a:gradFill rotWithShape="1">
            <a:gsLst>
              <a:gs pos="0">
                <a:srgbClr val="B1CBE9"/>
              </a:gs>
              <a:gs pos="50000">
                <a:srgbClr val="A3C1E5"/>
              </a:gs>
              <a:gs pos="100000">
                <a:srgbClr val="92B9E4"/>
              </a:gs>
            </a:gsLst>
            <a:lin ang="5400000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3NF (Third 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Normal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Form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)</a:t>
            </a:r>
            <a:endParaRPr kumimoji="0" lang="th-TH" altLang="th-TH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AAF223EE-8078-4E7D-9AEF-AF2466EDA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546" y="3965453"/>
            <a:ext cx="2451100" cy="328612"/>
          </a:xfrm>
          <a:prstGeom prst="rect">
            <a:avLst/>
          </a:prstGeom>
          <a:gradFill rotWithShape="1">
            <a:gsLst>
              <a:gs pos="0">
                <a:srgbClr val="B1CBE9"/>
              </a:gs>
              <a:gs pos="50000">
                <a:srgbClr val="A3C1E5"/>
              </a:gs>
              <a:gs pos="100000">
                <a:srgbClr val="92B9E4"/>
              </a:gs>
            </a:gsLst>
            <a:lin ang="5400000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4NF (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Fourth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Normal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Form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)</a:t>
            </a:r>
            <a:endParaRPr kumimoji="0" lang="th-TH" altLang="th-TH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7" name="Rectangle 21">
            <a:extLst>
              <a:ext uri="{FF2B5EF4-FFF2-40B4-BE49-F238E27FC236}">
                <a16:creationId xmlns:a16="http://schemas.microsoft.com/office/drawing/2014/main" id="{6F5F8661-CDAC-4BA6-8941-B0602CDEF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546" y="2522522"/>
            <a:ext cx="2451100" cy="328613"/>
          </a:xfrm>
          <a:prstGeom prst="rect">
            <a:avLst/>
          </a:prstGeom>
          <a:gradFill rotWithShape="1">
            <a:gsLst>
              <a:gs pos="0">
                <a:srgbClr val="B1CBE9"/>
              </a:gs>
              <a:gs pos="50000">
                <a:srgbClr val="A3C1E5"/>
              </a:gs>
              <a:gs pos="100000">
                <a:srgbClr val="92B9E4"/>
              </a:gs>
            </a:gsLst>
            <a:lin ang="5400000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2NF (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Second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Normal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Form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)</a:t>
            </a:r>
            <a:endParaRPr kumimoji="0" lang="th-TH" altLang="th-TH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8" name="Rectangle 22">
            <a:extLst>
              <a:ext uri="{FF2B5EF4-FFF2-40B4-BE49-F238E27FC236}">
                <a16:creationId xmlns:a16="http://schemas.microsoft.com/office/drawing/2014/main" id="{DCB2A11A-9B13-4320-92A5-F710C4173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546" y="3428681"/>
            <a:ext cx="2451100" cy="328613"/>
          </a:xfrm>
          <a:prstGeom prst="rect">
            <a:avLst/>
          </a:prstGeom>
          <a:gradFill rotWithShape="1">
            <a:gsLst>
              <a:gs pos="0">
                <a:srgbClr val="B1CBE9"/>
              </a:gs>
              <a:gs pos="50000">
                <a:srgbClr val="A3C1E5"/>
              </a:gs>
              <a:gs pos="100000">
                <a:srgbClr val="92B9E4"/>
              </a:gs>
            </a:gsLst>
            <a:lin ang="5400000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BCNF (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Boyce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-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Codd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Normal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 </a:t>
            </a:r>
            <a:r>
              <a:rPr kumimoji="0" lang="th-TH" altLang="th-TH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Form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)</a:t>
            </a:r>
            <a:endParaRPr kumimoji="0" lang="th-TH" altLang="th-TH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1DA822DE-EEAF-4D87-ADF1-A644868CA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848" y="4454834"/>
            <a:ext cx="2451100" cy="328612"/>
          </a:xfrm>
          <a:prstGeom prst="rect">
            <a:avLst/>
          </a:prstGeom>
          <a:gradFill rotWithShape="1">
            <a:gsLst>
              <a:gs pos="0">
                <a:srgbClr val="B1CBE9"/>
              </a:gs>
              <a:gs pos="50000">
                <a:srgbClr val="A3C1E5"/>
              </a:gs>
              <a:gs pos="100000">
                <a:srgbClr val="92B9E4"/>
              </a:gs>
            </a:gsLst>
            <a:lin ang="5400000"/>
          </a:gradFill>
          <a:ln w="6350">
            <a:solidFill>
              <a:srgbClr val="5B9BD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5NF (Fifth Normal Form)</a:t>
            </a:r>
            <a:endParaRPr kumimoji="0" lang="th-TH" altLang="th-TH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0" name="Down Arrow 24">
            <a:extLst>
              <a:ext uri="{FF2B5EF4-FFF2-40B4-BE49-F238E27FC236}">
                <a16:creationId xmlns:a16="http://schemas.microsoft.com/office/drawing/2014/main" id="{8D7CA59C-2FC9-4485-889A-64E4671E270C}"/>
              </a:ext>
            </a:extLst>
          </p:cNvPr>
          <p:cNvSpPr/>
          <p:nvPr/>
        </p:nvSpPr>
        <p:spPr>
          <a:xfrm>
            <a:off x="5916885" y="1943474"/>
            <a:ext cx="73025" cy="8763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 sz="20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1" name="Down Arrow 25">
            <a:extLst>
              <a:ext uri="{FF2B5EF4-FFF2-40B4-BE49-F238E27FC236}">
                <a16:creationId xmlns:a16="http://schemas.microsoft.com/office/drawing/2014/main" id="{550E0BEB-2F6A-4F57-9B89-6C8954296225}"/>
              </a:ext>
            </a:extLst>
          </p:cNvPr>
          <p:cNvSpPr/>
          <p:nvPr/>
        </p:nvSpPr>
        <p:spPr>
          <a:xfrm>
            <a:off x="5916883" y="3817558"/>
            <a:ext cx="73025" cy="8763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 sz="20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2" name="Down Arrow 26">
            <a:extLst>
              <a:ext uri="{FF2B5EF4-FFF2-40B4-BE49-F238E27FC236}">
                <a16:creationId xmlns:a16="http://schemas.microsoft.com/office/drawing/2014/main" id="{7D0774C1-F657-44C0-A54F-97EB492DB93B}"/>
              </a:ext>
            </a:extLst>
          </p:cNvPr>
          <p:cNvSpPr/>
          <p:nvPr/>
        </p:nvSpPr>
        <p:spPr>
          <a:xfrm>
            <a:off x="5916884" y="3287153"/>
            <a:ext cx="73025" cy="8763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 sz="20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3" name="Down Arrow 27">
            <a:extLst>
              <a:ext uri="{FF2B5EF4-FFF2-40B4-BE49-F238E27FC236}">
                <a16:creationId xmlns:a16="http://schemas.microsoft.com/office/drawing/2014/main" id="{0DD15581-5B9F-4D52-8559-7F6110FF0CA0}"/>
              </a:ext>
            </a:extLst>
          </p:cNvPr>
          <p:cNvSpPr/>
          <p:nvPr/>
        </p:nvSpPr>
        <p:spPr>
          <a:xfrm>
            <a:off x="5930583" y="2389983"/>
            <a:ext cx="73025" cy="8763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 sz="20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4" name="Down Arrow 28">
            <a:extLst>
              <a:ext uri="{FF2B5EF4-FFF2-40B4-BE49-F238E27FC236}">
                <a16:creationId xmlns:a16="http://schemas.microsoft.com/office/drawing/2014/main" id="{08B0A359-920F-4FBA-A090-CBCCDFC05002}"/>
              </a:ext>
            </a:extLst>
          </p:cNvPr>
          <p:cNvSpPr/>
          <p:nvPr/>
        </p:nvSpPr>
        <p:spPr>
          <a:xfrm>
            <a:off x="5924151" y="4346719"/>
            <a:ext cx="73025" cy="8763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 sz="20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5" name="Down Arrow 29">
            <a:extLst>
              <a:ext uri="{FF2B5EF4-FFF2-40B4-BE49-F238E27FC236}">
                <a16:creationId xmlns:a16="http://schemas.microsoft.com/office/drawing/2014/main" id="{56F96C2E-5548-4ACD-B440-2B8DB926BBF7}"/>
              </a:ext>
            </a:extLst>
          </p:cNvPr>
          <p:cNvSpPr/>
          <p:nvPr/>
        </p:nvSpPr>
        <p:spPr>
          <a:xfrm>
            <a:off x="5924151" y="2853323"/>
            <a:ext cx="73025" cy="8763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 sz="20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FA9B322-2953-419B-82A9-2C595886A911}"/>
              </a:ext>
            </a:extLst>
          </p:cNvPr>
          <p:cNvCxnSpPr>
            <a:cxnSpLocks/>
          </p:cNvCxnSpPr>
          <p:nvPr/>
        </p:nvCxnSpPr>
        <p:spPr>
          <a:xfrm>
            <a:off x="3657694" y="2031104"/>
            <a:ext cx="10441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702288A5-20CC-4EFA-A05A-282FA191A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51" name="Rectangle 51">
            <a:extLst>
              <a:ext uri="{FF2B5EF4-FFF2-40B4-BE49-F238E27FC236}">
                <a16:creationId xmlns:a16="http://schemas.microsoft.com/office/drawing/2014/main" id="{AD0DA7D7-B0B0-4AB3-ACE5-14AAA1FA2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817" y="1822320"/>
            <a:ext cx="3015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1. กําจัดกลุ่มข้อลที่เกิดซ้ำ</a:t>
            </a:r>
            <a:endParaRPr kumimoji="0" lang="en-US" altLang="th-TH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474293A-149F-4D41-8394-BD82AB739BF2}"/>
              </a:ext>
            </a:extLst>
          </p:cNvPr>
          <p:cNvCxnSpPr>
            <a:cxnSpLocks/>
          </p:cNvCxnSpPr>
          <p:nvPr/>
        </p:nvCxnSpPr>
        <p:spPr>
          <a:xfrm>
            <a:off x="3657694" y="2464185"/>
            <a:ext cx="10441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51">
            <a:extLst>
              <a:ext uri="{FF2B5EF4-FFF2-40B4-BE49-F238E27FC236}">
                <a16:creationId xmlns:a16="http://schemas.microsoft.com/office/drawing/2014/main" id="{8C30ACA2-3022-4726-BC95-CC4064EF3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817" y="2255401"/>
            <a:ext cx="3015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2. กําจัดการขึ้นต่อกันแบบบางส่วน</a:t>
            </a:r>
            <a:endParaRPr kumimoji="0" lang="en-US" altLang="th-TH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7FD18B7-182F-4882-9538-B6067D1E3AC1}"/>
              </a:ext>
            </a:extLst>
          </p:cNvPr>
          <p:cNvCxnSpPr>
            <a:cxnSpLocks/>
          </p:cNvCxnSpPr>
          <p:nvPr/>
        </p:nvCxnSpPr>
        <p:spPr>
          <a:xfrm>
            <a:off x="3657694" y="2914725"/>
            <a:ext cx="10441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51">
            <a:extLst>
              <a:ext uri="{FF2B5EF4-FFF2-40B4-BE49-F238E27FC236}">
                <a16:creationId xmlns:a16="http://schemas.microsoft.com/office/drawing/2014/main" id="{AFB11B19-F682-411E-BDFA-58B45F2DC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817" y="2705941"/>
            <a:ext cx="3015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3. กําจัดการขึ้นต่อกันแบบทราน</a:t>
            </a:r>
            <a:r>
              <a:rPr kumimoji="0" lang="th-TH" altLang="th-TH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ซิทิฟ</a:t>
            </a:r>
            <a:endParaRPr kumimoji="0" lang="en-US" altLang="th-TH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3FEBD57-7928-44F6-B61C-F78D5193941D}"/>
              </a:ext>
            </a:extLst>
          </p:cNvPr>
          <p:cNvCxnSpPr>
            <a:cxnSpLocks/>
          </p:cNvCxnSpPr>
          <p:nvPr/>
        </p:nvCxnSpPr>
        <p:spPr>
          <a:xfrm>
            <a:off x="3657694" y="3383512"/>
            <a:ext cx="10441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51">
            <a:extLst>
              <a:ext uri="{FF2B5EF4-FFF2-40B4-BE49-F238E27FC236}">
                <a16:creationId xmlns:a16="http://schemas.microsoft.com/office/drawing/2014/main" id="{1700B0FE-35DD-4277-8E88-BCF2E0D44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817" y="3174728"/>
            <a:ext cx="3015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4. กําจัดคีย์คู่แข่ง</a:t>
            </a:r>
            <a:endParaRPr kumimoji="0" lang="en-US" altLang="th-TH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F706546-60EF-4648-9A37-72C69767DA29}"/>
              </a:ext>
            </a:extLst>
          </p:cNvPr>
          <p:cNvCxnSpPr>
            <a:cxnSpLocks/>
          </p:cNvCxnSpPr>
          <p:nvPr/>
        </p:nvCxnSpPr>
        <p:spPr>
          <a:xfrm>
            <a:off x="3658879" y="3913917"/>
            <a:ext cx="10441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51">
            <a:extLst>
              <a:ext uri="{FF2B5EF4-FFF2-40B4-BE49-F238E27FC236}">
                <a16:creationId xmlns:a16="http://schemas.microsoft.com/office/drawing/2014/main" id="{B3A78625-339F-4F41-B951-B817C1A8D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002" y="3705133"/>
            <a:ext cx="3015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5. กําจัดการขึ้นต่อกันแบบเชิงกลุ่ม</a:t>
            </a:r>
            <a:endParaRPr kumimoji="0" lang="en-US" altLang="th-TH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A998325-D6E4-4F4E-A0E4-DA0CBBF49CA8}"/>
              </a:ext>
            </a:extLst>
          </p:cNvPr>
          <p:cNvCxnSpPr>
            <a:cxnSpLocks/>
          </p:cNvCxnSpPr>
          <p:nvPr/>
        </p:nvCxnSpPr>
        <p:spPr>
          <a:xfrm>
            <a:off x="3657694" y="4385664"/>
            <a:ext cx="10441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51">
            <a:extLst>
              <a:ext uri="{FF2B5EF4-FFF2-40B4-BE49-F238E27FC236}">
                <a16:creationId xmlns:a16="http://schemas.microsoft.com/office/drawing/2014/main" id="{EE60DCD2-45A9-4A81-8F7C-478AB3825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817" y="4176880"/>
            <a:ext cx="3015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6. กําหนดให้มีการขึ้นต่อกันแบบจอยน์</a:t>
            </a:r>
            <a:endParaRPr kumimoji="0" lang="en-US" altLang="th-TH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3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รูปแบบบรรทัดฐาน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403297"/>
            <a:ext cx="10081120" cy="36098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5.1 รูปแบบบรรทัดฐานระดับที่ 1 (1</a:t>
            </a:r>
            <a:r>
              <a:rPr lang="en-US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NF: First Normal Form)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เป็นการปรับบรรทัดฐานระดับ แรกสุด จะเป็นกระบวนการในการปรับตารางข้อมูลของผู้ใช้งานให้อยู่ในรูปแบบบรรทัดฐานระดับที่ 1 ซึ่ง 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ใดๆ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จะอยู่ในรูปแบบบรรทัดฐานระดับที่ 1 ก็ต่อเมื่อค่าของแอ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ต์ต่างๆ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ในแต่ละทูเพ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จะต้อง มีค่าของข้อมูลเพียงค่าเดียว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590657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43" y="5137256"/>
            <a:ext cx="6552728" cy="734869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การจัดระบบข้อมูลในรูปแบบบรรทัดฐานระดับที่ 1</a:t>
            </a:r>
          </a:p>
        </p:txBody>
      </p:sp>
      <p:sp>
        <p:nvSpPr>
          <p:cNvPr id="31" name="ตัวแทนเนื้อหา 2">
            <a:extLst>
              <a:ext uri="{FF2B5EF4-FFF2-40B4-BE49-F238E27FC236}">
                <a16:creationId xmlns:a16="http://schemas.microsoft.com/office/drawing/2014/main" id="{C764503B-1CD1-4224-9772-0FB61FD7231D}"/>
              </a:ext>
            </a:extLst>
          </p:cNvPr>
          <p:cNvSpPr txBox="1">
            <a:spLocks/>
          </p:cNvSpPr>
          <p:nvPr/>
        </p:nvSpPr>
        <p:spPr>
          <a:xfrm>
            <a:off x="1199456" y="764705"/>
            <a:ext cx="10081120" cy="116333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หลักการแปลงเป็น 1</a:t>
            </a:r>
            <a:r>
              <a:rPr lang="en-US" sz="2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NF </a:t>
            </a:r>
            <a:r>
              <a:rPr lang="th-TH" sz="24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1) หากพบว่ามีกลุ่มข้อมูล</a:t>
            </a:r>
            <a:r>
              <a:rPr lang="th-TH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ซ้ํา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 ให้แยกข้อมูลออกให้เป็นแต่ละทูเพ</a:t>
            </a:r>
            <a:r>
              <a:rPr lang="th-TH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endParaRPr lang="th-TH" sz="2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2) </a:t>
            </a:r>
            <a:r>
              <a:rPr lang="th-TH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คีย์หลักให้กับรี</a:t>
            </a:r>
            <a:r>
              <a:rPr lang="th-TH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2EE894-8DAB-49B2-8EF2-E27DA9205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456" y="2230735"/>
            <a:ext cx="3914775" cy="26384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7A3E4C-BF52-44EB-94CE-7B18C57C1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2024" y="2208670"/>
            <a:ext cx="3876675" cy="2647950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B4C0BF91-100B-4F4E-A637-BB2F80046482}"/>
              </a:ext>
            </a:extLst>
          </p:cNvPr>
          <p:cNvSpPr/>
          <p:nvPr/>
        </p:nvSpPr>
        <p:spPr>
          <a:xfrm>
            <a:off x="5375920" y="3501009"/>
            <a:ext cx="504056" cy="36004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0897EE-0EB8-4DA2-B1FD-77147BCBD44D}"/>
              </a:ext>
            </a:extLst>
          </p:cNvPr>
          <p:cNvSpPr/>
          <p:nvPr/>
        </p:nvSpPr>
        <p:spPr>
          <a:xfrm>
            <a:off x="6181255" y="3068961"/>
            <a:ext cx="4320480" cy="50405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06BBA69-7F85-43A6-9FA3-D380C6431775}"/>
              </a:ext>
            </a:extLst>
          </p:cNvPr>
          <p:cNvSpPr/>
          <p:nvPr/>
        </p:nvSpPr>
        <p:spPr>
          <a:xfrm>
            <a:off x="6194466" y="4077073"/>
            <a:ext cx="4320480" cy="50405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9" name="ชื่อเรื่อง 1">
            <a:extLst>
              <a:ext uri="{FF2B5EF4-FFF2-40B4-BE49-F238E27FC236}">
                <a16:creationId xmlns:a16="http://schemas.microsoft.com/office/drawing/2014/main" id="{79CBAE2E-8FDA-43AA-BB25-B78FEC7BF086}"/>
              </a:ext>
            </a:extLst>
          </p:cNvPr>
          <p:cNvSpPr txBox="1">
            <a:spLocks/>
          </p:cNvSpPr>
          <p:nvPr/>
        </p:nvSpPr>
        <p:spPr>
          <a:xfrm>
            <a:off x="5205624" y="3101805"/>
            <a:ext cx="720080" cy="5103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NF</a:t>
            </a: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12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รูปแบบบรรทัดฐาน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403297"/>
            <a:ext cx="10081120" cy="36098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 รูปแบบบรรทัดฐานระดับที่ 2 (2</a:t>
            </a:r>
            <a:r>
              <a:rPr lang="en-US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NF: Second Normal Form)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ใดๆ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จะอยู่ใน รูปแบบบรรทัดฐานระดับที่ 2 ก็ต่อเมื่อรี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นั้นๆ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อยู่ในรูปแบบบรรทัดฐานระดับที่ 1 และแอ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ทุกตัวที่ไม่ได้เป็นคีย์หลักจะต้องมีความสัมพันธ์ระหว่างค่าของแอ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แบบฟังก์ชันกับคีย์หลัก (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Fully Functional Dependency)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ชันผู้ผลิต (รหัสผู้ผลิต, ชื่อผู้ผลิต, จังหวัด) จะเห็นว่าเมื่อทราบค่า 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ต์ร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หัสผู้ผลิตจะสามารถทราบค่าของแอ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อื่นๆ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ได้อย่างสมบูรณ์</a:t>
            </a:r>
          </a:p>
        </p:txBody>
      </p:sp>
    </p:spTree>
    <p:extLst>
      <p:ext uri="{BB962C8B-B14F-4D97-AF65-F5344CB8AC3E}">
        <p14:creationId xmlns:p14="http://schemas.microsoft.com/office/powerpoint/2010/main" val="1158433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1704" y="5229200"/>
            <a:ext cx="7560840" cy="734869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ตารางการสั่งสินค้าที่อยู่ในรูปแบบบรรทัดฐานระดับที่ 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02288A5-20CC-4EFA-A05A-282FA191A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D08E82-5CBB-4636-92A9-9DAEC2C97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508" y="2432136"/>
            <a:ext cx="5553075" cy="2628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9ACFC0-079D-4AED-881B-9B1048257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084" y="2624666"/>
            <a:ext cx="2876550" cy="2428875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4CC07177-E4D4-4B3A-873B-E45B8AB55DB3}"/>
              </a:ext>
            </a:extLst>
          </p:cNvPr>
          <p:cNvSpPr/>
          <p:nvPr/>
        </p:nvSpPr>
        <p:spPr>
          <a:xfrm>
            <a:off x="6932805" y="3722287"/>
            <a:ext cx="504056" cy="36004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35FEDD-A9B0-4FCF-A73D-7B82B820C297}"/>
              </a:ext>
            </a:extLst>
          </p:cNvPr>
          <p:cNvSpPr/>
          <p:nvPr/>
        </p:nvSpPr>
        <p:spPr>
          <a:xfrm>
            <a:off x="3787044" y="2954498"/>
            <a:ext cx="706671" cy="21602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11547D-367E-4884-A68A-42167BE8F946}"/>
              </a:ext>
            </a:extLst>
          </p:cNvPr>
          <p:cNvSpPr/>
          <p:nvPr/>
        </p:nvSpPr>
        <p:spPr>
          <a:xfrm>
            <a:off x="3787043" y="4250642"/>
            <a:ext cx="706671" cy="21602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A3F596-7225-418C-9371-79FC7D08B46E}"/>
              </a:ext>
            </a:extLst>
          </p:cNvPr>
          <p:cNvSpPr/>
          <p:nvPr/>
        </p:nvSpPr>
        <p:spPr>
          <a:xfrm>
            <a:off x="3787045" y="3242530"/>
            <a:ext cx="706671" cy="216023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7C73DC-AD84-4014-BF86-681343CEEF47}"/>
              </a:ext>
            </a:extLst>
          </p:cNvPr>
          <p:cNvSpPr/>
          <p:nvPr/>
        </p:nvSpPr>
        <p:spPr>
          <a:xfrm>
            <a:off x="3787045" y="4538674"/>
            <a:ext cx="706671" cy="216023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C0E46E-90B2-49D7-B8E1-BBAE52BA593F}"/>
              </a:ext>
            </a:extLst>
          </p:cNvPr>
          <p:cNvSpPr/>
          <p:nvPr/>
        </p:nvSpPr>
        <p:spPr>
          <a:xfrm>
            <a:off x="911424" y="428659"/>
            <a:ext cx="91900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หลักการแปลงเป็น 2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NE 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1) หากมีรี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ชันใดที่มีแอ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มีการขึ้นต่อกันกับบางส่วนของคีย์หลัก ให้ตัดแอ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ดังกล่าวออกไปไว้ในรี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ชันใหม่ และในรี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ชันเดิมให้คงแอ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ที่ขึ้นกับทุกส่วนของคีย์หลักไว้</a:t>
            </a:r>
          </a:p>
          <a:p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2) สร้างรี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ชันใหม่โดยดึงแอ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ที่ขึ้นกับบางส่วนของคีย์หลัก และ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คีย์หลักของ รี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ชันจากแอ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ที่เป็นส่วนประกอบของรี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ชันที่แอ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เหล่านี้มีฟังก์ชันการขึ้นต่อกัน</a:t>
            </a:r>
          </a:p>
        </p:txBody>
      </p:sp>
      <p:sp>
        <p:nvSpPr>
          <p:cNvPr id="14" name="ชื่อเรื่อง 1">
            <a:extLst>
              <a:ext uri="{FF2B5EF4-FFF2-40B4-BE49-F238E27FC236}">
                <a16:creationId xmlns:a16="http://schemas.microsoft.com/office/drawing/2014/main" id="{A16EAAAD-D626-46EF-B20E-07FAEF59562B}"/>
              </a:ext>
            </a:extLst>
          </p:cNvPr>
          <p:cNvSpPr txBox="1">
            <a:spLocks/>
          </p:cNvSpPr>
          <p:nvPr/>
        </p:nvSpPr>
        <p:spPr>
          <a:xfrm>
            <a:off x="6716781" y="3328731"/>
            <a:ext cx="720080" cy="5103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NF</a:t>
            </a: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2833589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</a:p>
        </p:txBody>
      </p:sp>
      <p:sp>
        <p:nvSpPr>
          <p:cNvPr id="9" name="ชื่อเรื่อง 1">
            <a:extLst>
              <a:ext uri="{FF2B5EF4-FFF2-40B4-BE49-F238E27FC236}">
                <a16:creationId xmlns:a16="http://schemas.microsoft.com/office/drawing/2014/main" id="{5AA42295-C250-4541-9422-C8B2FCD5B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95" y="365759"/>
            <a:ext cx="4165105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รูปแบบบรรทัดฐาน</a:t>
            </a:r>
          </a:p>
        </p:txBody>
      </p:sp>
      <p:sp>
        <p:nvSpPr>
          <p:cNvPr id="10" name="ตัวแทนเนื้อหา 2">
            <a:extLst>
              <a:ext uri="{FF2B5EF4-FFF2-40B4-BE49-F238E27FC236}">
                <a16:creationId xmlns:a16="http://schemas.microsoft.com/office/drawing/2014/main" id="{ED1FB16C-1CE2-453C-A1AC-CB4DBB75DAD8}"/>
              </a:ext>
            </a:extLst>
          </p:cNvPr>
          <p:cNvSpPr txBox="1">
            <a:spLocks/>
          </p:cNvSpPr>
          <p:nvPr/>
        </p:nvSpPr>
        <p:spPr>
          <a:xfrm>
            <a:off x="1055440" y="2041305"/>
            <a:ext cx="10081120" cy="297738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บอกความหมายของการจัดระบบข้อมูลในรูปแบบบรรทัดฐาน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บอกวัตถุประสงค์ของการจัดระบบข้อมูลในรูปแบบบรรทัดฐาน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อธิบายกระบวนการปรับบรรทัดฐาน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บอกคุณลักษณะรูปแบบบรรทัดฐานในระดับต่าง ๆ ได้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 จัดระบบข้อมูลในรูปแบบบรรทัดฐานได้</a:t>
            </a:r>
          </a:p>
        </p:txBody>
      </p:sp>
    </p:spTree>
    <p:extLst>
      <p:ext uri="{BB962C8B-B14F-4D97-AF65-F5344CB8AC3E}">
        <p14:creationId xmlns:p14="http://schemas.microsoft.com/office/powerpoint/2010/main" val="494609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รูปแบบบรรทัดฐาน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403297"/>
            <a:ext cx="10081120" cy="36098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5.3 รูปแบบบรรทัดฐานระดับที่ 3 (3</a:t>
            </a:r>
            <a:r>
              <a:rPr lang="en-US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NE: Third Normal Form)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ชันใด ๆ จะปรับบรรทัดฐานระดับที่ 3 ก็ต่อเมื่อรี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ชันนั้น ๆ อยู่ในรูปแบบบรรทัดฐานระดับที่ 2 และแอ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บิวตั้ง คีย์หลักไม่มีคุณสมบัติในการ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กําหนดค่า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อื่นที่ไม่ใช่คีย์หลัก (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Transitive Dependency)</a:t>
            </a:r>
            <a:endParaRPr lang="th-TH" sz="31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E0B878-D9AE-4D54-9E59-AD804A85C7A9}"/>
              </a:ext>
            </a:extLst>
          </p:cNvPr>
          <p:cNvSpPr/>
          <p:nvPr/>
        </p:nvSpPr>
        <p:spPr>
          <a:xfrm>
            <a:off x="1064078" y="3074184"/>
            <a:ext cx="91900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หลักการแปลงเป็น 3</a:t>
            </a:r>
            <a:r>
              <a:rPr lang="en-US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NF </a:t>
            </a:r>
            <a:r>
              <a:rPr lang="th-TH" sz="2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1) สร้างรี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ชันใหม่โดย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นํา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แอ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ที่ขึ้นต่อกันแบบทราน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ซิทิฟ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จากรี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ชันเดิม แต่ ออกไปสร้างรี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ชันใหม่ คีย์หลักโดยเลือกเอาแอ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ที่สามารถ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กําหนดค่า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ของแอ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ต์อื่นๆ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ได้</a:t>
            </a:r>
          </a:p>
          <a:p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2) ในรี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ชันเดิมให้คงแอ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ที่สามารถเลือกค่าแอ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ที่ไม่ใช่คีย์หลักไว้เป็น (</a:t>
            </a:r>
            <a:r>
              <a:rPr lang="en-US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Foreign Key) 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เพื่อใช้ในการเชื่อมโยงกับรี</a:t>
            </a:r>
            <a:r>
              <a:rPr lang="th-TH" sz="24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ชันใหม่ </a:t>
            </a:r>
          </a:p>
        </p:txBody>
      </p:sp>
    </p:spTree>
    <p:extLst>
      <p:ext uri="{BB962C8B-B14F-4D97-AF65-F5344CB8AC3E}">
        <p14:creationId xmlns:p14="http://schemas.microsoft.com/office/powerpoint/2010/main" val="32934647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5880965"/>
            <a:ext cx="8640960" cy="734869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6.5 รี</a:t>
            </a:r>
            <a:r>
              <a:rPr lang="th-TH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ชันลูกค้าและรี</a:t>
            </a:r>
            <a:r>
              <a:rPr lang="th-TH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ชันพนักงานขายที่มีรูปแบบบรรทัดฐานระดับที่ 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02288A5-20CC-4EFA-A05A-282FA191A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81940A-4E6E-40B2-9723-71C973213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362592"/>
            <a:ext cx="5074779" cy="33123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277DD8-D953-4A97-8C6C-054A22C61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220" y="403368"/>
            <a:ext cx="5300372" cy="3230817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A113BA2F-AB1E-4C35-BD1B-64E2C355172F}"/>
              </a:ext>
            </a:extLst>
          </p:cNvPr>
          <p:cNvSpPr/>
          <p:nvPr/>
        </p:nvSpPr>
        <p:spPr>
          <a:xfrm>
            <a:off x="5515151" y="1987762"/>
            <a:ext cx="504056" cy="36004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ชื่อเรื่อง 1">
            <a:extLst>
              <a:ext uri="{FF2B5EF4-FFF2-40B4-BE49-F238E27FC236}">
                <a16:creationId xmlns:a16="http://schemas.microsoft.com/office/drawing/2014/main" id="{133ED361-A061-42B3-A749-E9EC720EAB7C}"/>
              </a:ext>
            </a:extLst>
          </p:cNvPr>
          <p:cNvSpPr txBox="1">
            <a:spLocks/>
          </p:cNvSpPr>
          <p:nvPr/>
        </p:nvSpPr>
        <p:spPr>
          <a:xfrm>
            <a:off x="5383941" y="1508404"/>
            <a:ext cx="720080" cy="5103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NF</a:t>
            </a: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0EFBB51-422E-4D00-958B-0754FF47AA22}"/>
              </a:ext>
            </a:extLst>
          </p:cNvPr>
          <p:cNvSpPr/>
          <p:nvPr/>
        </p:nvSpPr>
        <p:spPr>
          <a:xfrm>
            <a:off x="5541349" y="4633676"/>
            <a:ext cx="504056" cy="36004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ชื่อเรื่อง 1">
            <a:extLst>
              <a:ext uri="{FF2B5EF4-FFF2-40B4-BE49-F238E27FC236}">
                <a16:creationId xmlns:a16="http://schemas.microsoft.com/office/drawing/2014/main" id="{9D0141AA-A7E8-4D43-81B8-FFCFE6AFF63C}"/>
              </a:ext>
            </a:extLst>
          </p:cNvPr>
          <p:cNvSpPr txBox="1">
            <a:spLocks/>
          </p:cNvSpPr>
          <p:nvPr/>
        </p:nvSpPr>
        <p:spPr>
          <a:xfrm>
            <a:off x="5410139" y="4154318"/>
            <a:ext cx="720080" cy="5103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NF</a:t>
            </a: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A13FB2-C8C8-435C-9BB8-1A80C4CDE1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6597" y="3685578"/>
            <a:ext cx="2331459" cy="220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4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รูปแบบบรรทัดฐาน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403297"/>
            <a:ext cx="10081120" cy="36098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5.4 รูปแบบบรรทัดฐานของบอย</a:t>
            </a:r>
            <a:r>
              <a:rPr lang="th-TH" sz="31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ซ์แ</a:t>
            </a:r>
            <a:r>
              <a:rPr lang="th-TH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ละคอด</a:t>
            </a:r>
            <a:r>
              <a:rPr lang="th-TH" sz="31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ด์</a:t>
            </a:r>
            <a:r>
              <a:rPr lang="th-TH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BCNE: Boyce-Codd Normal Form)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เลชั่น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จะอยู่ในรูปแบบบรรทัดฐานของบอย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ซ์แ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ละคอด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ด์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ก็ต่อเมื่อ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ก็ต่อเมื่อ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ชันนั้นอยู่ในรูปแบบบรรทัดฐานร ไม่มีแอ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อื่นในรี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ชันที่สามารถระบุค่าของแอ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ที่เป็นคีย์หลักหรือส่วนหนึ่งส่วนใดของ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ในกรณีที่คีย์หลักเป็นคีย์ผสม </a:t>
            </a:r>
          </a:p>
          <a:p>
            <a:pPr marL="0" indent="0" algn="thaiDist">
              <a:spcBef>
                <a:spcPts val="0"/>
              </a:spcBef>
            </a:pPr>
            <a:endParaRPr lang="th-TH" sz="31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293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5229200"/>
            <a:ext cx="7992888" cy="734869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6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การจัดระบบข้อมูลในรูปแบบบรรทัดฐานของบอย</a:t>
            </a:r>
            <a:r>
              <a:rPr lang="th-TH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ซ์แ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ละคอด</a:t>
            </a:r>
            <a:r>
              <a:rPr lang="th-TH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ด์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02288A5-20CC-4EFA-A05A-282FA191A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4EA060-798C-41DB-BD03-61E6980C1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476672"/>
            <a:ext cx="5394623" cy="18242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4E3972-B41F-491B-9CEC-B268804A5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080" y="731739"/>
            <a:ext cx="2952328" cy="15947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47EE46E-F9EF-48BC-87F6-F0CD845BF8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3263" y="3073469"/>
            <a:ext cx="4206800" cy="1537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EC28F6-031C-4742-9C90-C2110B34EC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6080" y="3065099"/>
            <a:ext cx="3428231" cy="1537211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10D93E13-80B6-4FBE-887E-9D55D392AB15}"/>
              </a:ext>
            </a:extLst>
          </p:cNvPr>
          <p:cNvSpPr/>
          <p:nvPr/>
        </p:nvSpPr>
        <p:spPr>
          <a:xfrm rot="5400000">
            <a:off x="5518151" y="2487353"/>
            <a:ext cx="504056" cy="36004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ชื่อเรื่อง 1">
            <a:extLst>
              <a:ext uri="{FF2B5EF4-FFF2-40B4-BE49-F238E27FC236}">
                <a16:creationId xmlns:a16="http://schemas.microsoft.com/office/drawing/2014/main" id="{8D7C3AE7-64BC-4C68-BE34-4DAC2CFF5AA4}"/>
              </a:ext>
            </a:extLst>
          </p:cNvPr>
          <p:cNvSpPr txBox="1">
            <a:spLocks/>
          </p:cNvSpPr>
          <p:nvPr/>
        </p:nvSpPr>
        <p:spPr>
          <a:xfrm>
            <a:off x="5881763" y="2326461"/>
            <a:ext cx="720080" cy="5103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BCNF</a:t>
            </a: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2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รูปแบบบรรทัดฐาน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153128" cy="36098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5.5 รูปแบบบรรทัดฐานระดับที่ 4 (4</a:t>
            </a:r>
            <a:r>
              <a:rPr lang="en-US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NE: Fourth Normal Form)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ชันจะอยู่ในรูปแบบ บรรทัดฐานระดับที่ 4 ก็ต่อเมื่อรี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ชันอยู่ในรูปแบบ 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BCNF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และเป็นรี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ชันที่ไม่มีความสัมพันธ์ในการระบุ ค่าของแอ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แบบหลายค่า โดยที่แอ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ที่ถูกระบุค่าหลายค่าเหล่านี้ไม่มีความสัมพันธ์กัน</a:t>
            </a:r>
          </a:p>
        </p:txBody>
      </p:sp>
    </p:spTree>
    <p:extLst>
      <p:ext uri="{BB962C8B-B14F-4D97-AF65-F5344CB8AC3E}">
        <p14:creationId xmlns:p14="http://schemas.microsoft.com/office/powerpoint/2010/main" val="3286680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5229200"/>
            <a:ext cx="7200800" cy="734869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7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การจัดระบบข้อมูลในรูปแบบบรรทัดฐานระดับที่ 4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02288A5-20CC-4EFA-A05A-282FA191A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B1EACDF-CBBA-4914-9B8C-E59338F0792D}"/>
              </a:ext>
            </a:extLst>
          </p:cNvPr>
          <p:cNvSpPr/>
          <p:nvPr/>
        </p:nvSpPr>
        <p:spPr>
          <a:xfrm>
            <a:off x="3136182" y="1232051"/>
            <a:ext cx="504056" cy="36004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23A3BD-E5E2-424D-9B6F-E12A3D3A0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615389"/>
            <a:ext cx="2761878" cy="15892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8733C75-B49C-43CF-AC63-F0FCCD6E9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190" y="596411"/>
            <a:ext cx="2852936" cy="16008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9C8CAC-E4F7-4F30-A9F6-E4FE2B9185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650" y="2343504"/>
            <a:ext cx="2761879" cy="15454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0EA3B6-D6BE-49CD-9C91-A8C89DFAF4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1190" y="2349365"/>
            <a:ext cx="2852936" cy="1572671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E64E565A-4A40-421F-AFE5-E64FEF409928}"/>
              </a:ext>
            </a:extLst>
          </p:cNvPr>
          <p:cNvSpPr/>
          <p:nvPr/>
        </p:nvSpPr>
        <p:spPr>
          <a:xfrm>
            <a:off x="3134331" y="2906931"/>
            <a:ext cx="504056" cy="36004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1" name="ชื่อเรื่อง 1">
            <a:extLst>
              <a:ext uri="{FF2B5EF4-FFF2-40B4-BE49-F238E27FC236}">
                <a16:creationId xmlns:a16="http://schemas.microsoft.com/office/drawing/2014/main" id="{0CE75150-7940-4B78-87C1-E58443F1213F}"/>
              </a:ext>
            </a:extLst>
          </p:cNvPr>
          <p:cNvSpPr txBox="1">
            <a:spLocks/>
          </p:cNvSpPr>
          <p:nvPr/>
        </p:nvSpPr>
        <p:spPr>
          <a:xfrm>
            <a:off x="2948504" y="896263"/>
            <a:ext cx="720080" cy="5103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NF</a:t>
            </a: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ชื่อเรื่อง 1">
            <a:extLst>
              <a:ext uri="{FF2B5EF4-FFF2-40B4-BE49-F238E27FC236}">
                <a16:creationId xmlns:a16="http://schemas.microsoft.com/office/drawing/2014/main" id="{D6E5200C-E4D1-42F8-805A-269318FB1216}"/>
              </a:ext>
            </a:extLst>
          </p:cNvPr>
          <p:cNvSpPr txBox="1">
            <a:spLocks/>
          </p:cNvSpPr>
          <p:nvPr/>
        </p:nvSpPr>
        <p:spPr>
          <a:xfrm>
            <a:off x="2948504" y="2576579"/>
            <a:ext cx="720080" cy="5103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NF</a:t>
            </a: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CC2F9C-6C4F-42C7-902B-4654F6A506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6200" y="288521"/>
            <a:ext cx="2696210" cy="22043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D5EB9AA-666C-4591-9865-12458C9409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1215" y="2492896"/>
            <a:ext cx="2696210" cy="2430384"/>
          </a:xfrm>
          <a:prstGeom prst="rect">
            <a:avLst/>
          </a:prstGeom>
        </p:spPr>
      </p:pic>
      <p:sp>
        <p:nvSpPr>
          <p:cNvPr id="15" name="Arrow: Right 14">
            <a:extLst>
              <a:ext uri="{FF2B5EF4-FFF2-40B4-BE49-F238E27FC236}">
                <a16:creationId xmlns:a16="http://schemas.microsoft.com/office/drawing/2014/main" id="{D688872F-7C82-42AF-AE6F-CDE023751AD4}"/>
              </a:ext>
            </a:extLst>
          </p:cNvPr>
          <p:cNvSpPr/>
          <p:nvPr/>
        </p:nvSpPr>
        <p:spPr>
          <a:xfrm>
            <a:off x="7158567" y="2538950"/>
            <a:ext cx="504056" cy="36004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6" name="ชื่อเรื่อง 1">
            <a:extLst>
              <a:ext uri="{FF2B5EF4-FFF2-40B4-BE49-F238E27FC236}">
                <a16:creationId xmlns:a16="http://schemas.microsoft.com/office/drawing/2014/main" id="{1F2D01A1-DC5A-4FC1-ACD3-FB7F1F8362C9}"/>
              </a:ext>
            </a:extLst>
          </p:cNvPr>
          <p:cNvSpPr txBox="1">
            <a:spLocks/>
          </p:cNvSpPr>
          <p:nvPr/>
        </p:nvSpPr>
        <p:spPr>
          <a:xfrm>
            <a:off x="6972740" y="2208598"/>
            <a:ext cx="720080" cy="5103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4NF</a:t>
            </a: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3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รูปแบบบรรทัดฐาน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153128" cy="36098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th-TH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5.6 รูปแบบบรรทัดฐานระดับที่ 5 (5</a:t>
            </a:r>
            <a:r>
              <a:rPr lang="en-US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NE: Fifth Normal Form)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ชันจะอยู่ในรูปแบบ บรรทัดฐานระดับที่ 5 หรือที่เรียกว่า 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Project Join </a:t>
            </a:r>
            <a:r>
              <a:rPr lang="en-US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Normat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Form (P/NE)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ก็ต่อเมื่อรี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ชันนั้นอยู่ใน รูปแบบบรรทัดฐานระดับที่ 4 และไม่มี 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Symmetric Constraint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กล่าวคือ หากมีการแตกรี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ชันออกเป็น มติชนย่อย (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Projection)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และเมื่อ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เชื่อมโยงรี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ชันย่อยทั้งหมด (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Join)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จะไม่ก่อให้เกิดข้อมูลใหม่ที่4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อน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ชันเดิม (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Spurious Tuple)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ชันผู้ผลิตประกอบด้วยแอ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ชื่อผู้ผลิต ชื่อสินค้า และ ชื่อโครงการ โดยมีแอ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ทั้งสามเป็นคีย์หลัก </a:t>
            </a:r>
          </a:p>
        </p:txBody>
      </p:sp>
    </p:spTree>
    <p:extLst>
      <p:ext uri="{BB962C8B-B14F-4D97-AF65-F5344CB8AC3E}">
        <p14:creationId xmlns:p14="http://schemas.microsoft.com/office/powerpoint/2010/main" val="33232735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702288A5-20CC-4EFA-A05A-282FA191A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CF6B7CBA-5765-4CF9-9385-EE87622F7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688" y="5229200"/>
            <a:ext cx="7200800" cy="734869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8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การจัดระบบข้อมูลในรูปแบบบรรทัดฐานระดับที่ 5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55D405-991B-4B42-AAD0-47DB16E7A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744" y="676947"/>
            <a:ext cx="4086435" cy="19442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03DB42-AB87-41C2-845E-1E37992DF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202285"/>
            <a:ext cx="6858000" cy="1666875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7BE25E1E-9458-492C-85B0-4FBDB9A8FB9B}"/>
              </a:ext>
            </a:extLst>
          </p:cNvPr>
          <p:cNvSpPr/>
          <p:nvPr/>
        </p:nvSpPr>
        <p:spPr>
          <a:xfrm rot="5400000">
            <a:off x="5518151" y="2743614"/>
            <a:ext cx="504056" cy="36004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C4327A14-FDA1-4CD4-8D1B-22CC2E39FCBD}"/>
              </a:ext>
            </a:extLst>
          </p:cNvPr>
          <p:cNvSpPr txBox="1">
            <a:spLocks/>
          </p:cNvSpPr>
          <p:nvPr/>
        </p:nvSpPr>
        <p:spPr>
          <a:xfrm>
            <a:off x="5881763" y="2582722"/>
            <a:ext cx="720080" cy="5103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5NF</a:t>
            </a: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34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6840760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ข้อแควรคำนึงใน</a:t>
            </a:r>
            <a:r>
              <a:rPr lang="th-TH" sz="4000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ให้อยู่ในรูปแบบบรรทัดฐาน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19436" y="1624060"/>
            <a:ext cx="10765196" cy="36098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6.1 การแตกรี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ชันมากเกินไปเกินไป (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Over Normalization)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6.2 การดีนอร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์มัลไลเซ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(</a:t>
            </a:r>
            <a:r>
              <a:rPr lang="en-US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Denormalization)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ในกรณีที่บางรี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ชันถูกออกแบบโดยการไม่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เป็นไปตาม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กฎเกณฑ์ที่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ไว้</a:t>
            </a:r>
          </a:p>
          <a:p>
            <a:pPr marL="0" indent="0" algn="thaiDist">
              <a:spcBef>
                <a:spcPts val="0"/>
              </a:spcBef>
            </a:pPr>
            <a:endParaRPr lang="th-TH" sz="31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258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5430768" cy="738681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การจัดระบบข้อมูลในรูปแบบบรรทัดฐาน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628799"/>
            <a:ext cx="10657184" cy="338437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นอร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์มัลไล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เซซัน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Normalization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)</a:t>
            </a:r>
            <a:endParaRPr lang="en-US" sz="3200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เป็นวิธีการที่ใช้วิเคราะห์และจัดโครงสร้างของฐานข้อมูลใหม่ โดยจะพยายามลดความซ้ำซ้อนของโครงสร้างฐานข้อมูล เพื่อให้ได้โครงสร้างที่มีเสถียรภาพ ซึ่งมีวิธีการทำ คือ จะปรับโครงสร้างของฐานข้อมูลฆให้อยู่ในรูปแบบบรรทัดฐานระดับต่าง ๆ ได้แก่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1NF, 2NF, 3NF, BCNF, 4NF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5NF 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77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7632848" cy="73868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วัตถุประสงค์ของการจัดระบบข้อมูลในรูปแบบบรรทัดฐาน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1377264" cy="385898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2.1 เพื่อลดเนื้อที่ในการจัดเก็บข้อมูล 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การทํา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ให้เป็นบรรทัดฐานเป็นการลดความซ้ำาซ้อนของข้อมูล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ซึ่ง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ลดเนื้อที่ในการจัดเก็บข้อมูลได้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เพื่อลดปัญหาที่ข้อมูลไม่ถูกต้อง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เนื่องจากข้อมูลในรี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ชันหนึ่งจะมีข้อมูลไม่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ซ้ํา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กัน เมื่อมีการ ปรับปรุงข้อมูลก็จะปรับปรุงทูเพ</a:t>
            </a:r>
            <a:r>
              <a:rPr lang="th-TH" sz="31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นั้นๆ ครั้งเดียว ไม่ต้องปรับปรุงหลายแห่ง โอกาสที่จะเกิดความผิดพลาด ในการปรับปรุงไม่ครบถ้วนก็จะไม่เกิดขึ้น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1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2.3 เพื่อลดปัญหาที่เกิดจากการเพิ่ม ปรับปรุง และลบข้อมูล </a:t>
            </a:r>
            <a:r>
              <a:rPr lang="th-TH" sz="3100" dirty="0">
                <a:latin typeface="SP SUAN DUSIT" panose="02000000000000000000" pitchFamily="2" charset="0"/>
                <a:cs typeface="SP SUAN DUSIT" panose="02000000000000000000" pitchFamily="2" charset="0"/>
              </a:rPr>
              <a:t>ช่วยแก้ปัญหาที่อาจจะเกิดขึ้นจาก การปรับปรุงข้อมูลไม่ครบหรือข้อมูลหายไปจากฐานข้อมูลหรือการเพิ่มข้อมูล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314448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4464496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กระบวนการปรับบรรทัดฐาน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297144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กระบวนการปรับบรรทัดฐานเป็นกระบวนการที่ใช้ในการกระจายรี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ชันที่มีโครงสร้างซับซ้อน 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ย่อยๆ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ที่มีโครงสร้างที่ง่าย ซึ่งจะช่วย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ไม่มีข้อมูลที่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ซ้ํ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าซ้อนและอยู่ในรูปแบบบรรทัดฐาน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Normal Form)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ที่สามารถ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นําไปใช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้งานและไม่ก่อให้เกิดปัญหาใดๆ ได้</a:t>
            </a:r>
          </a:p>
        </p:txBody>
      </p:sp>
    </p:spTree>
    <p:extLst>
      <p:ext uri="{BB962C8B-B14F-4D97-AF65-F5344CB8AC3E}">
        <p14:creationId xmlns:p14="http://schemas.microsoft.com/office/powerpoint/2010/main" val="272582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4464496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กระบวนการปรับบรรทัดฐาน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297144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3.1 ประโยชน์ของการปรับบรรทัดฐาน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3.1.1 การปรับบรรทัดฐานเป็นเครื่องมือที่ช่วยในการออกแบบฐานข้อมูลเชิงสัมพันธ์ให้อยู่ใน รูปแบบที่เป็นบรรทัดฐาน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3.1.2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ทราบว่ารี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ชันที่ถูกออกแบบมานั้นอยู่ในรูปแบบบรรทัดฐานหรือไม่ และจะก่อให้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เกิดปัญหาอะไรบ้างและมีวิธีแก้ไขปัญหานั้นอย่างไร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3.1.3 เมื่อ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ปรับบรรทัดฐานรี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ชันที่มีปัญหาแล้ว รับประกันได้ว่ารี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ชันนั้นจะไม่มีปัญหา อีกหรือถ้ามีก็จะมีน้อยลง</a:t>
            </a:r>
          </a:p>
        </p:txBody>
      </p:sp>
    </p:spTree>
    <p:extLst>
      <p:ext uri="{BB962C8B-B14F-4D97-AF65-F5344CB8AC3E}">
        <p14:creationId xmlns:p14="http://schemas.microsoft.com/office/powerpoint/2010/main" val="134997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94063"/>
            <a:ext cx="4464496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กระบวนการปรับบรรทัดฐาน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3"/>
            <a:ext cx="10297144" cy="34563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3.2 โครงสร้างกระบวนการปรับบรรทัดฐาน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จากรูปแบบของรี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ชันที่ยังไม่ผ่านการปรับบรรทัดฐาน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ชันที่อยู่ในรูปแบบบรรทัดฐานโดยผ่านกระบวนการปรับบรรทัดฐาน จะมีกระบวนการต่าง ๆ อยู่ 5 ระดับ ได้แก่ การปรับรี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ชันให้อยู่ในรูปแบบบรรทัดฐานระดับที่ 1 ระดับที่ 2 ระดับที่ 3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รูปแบบบรรทัดฐานของบอย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-คอด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ด์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และรูปแบบบรรทัดฐานระดับที่ 4 แต่ละระดับจะมีวัตถุประสงค์ใน การแก้ปัญหาของรี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ชันที่แตกต่างกันออกไป ถ้ารี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ชันผ่านกระบวนการปรับบรรทัดฐานในระดับที่สูงขึ้น ก็จะมีรูปแบบที่เป็นบรรทัดฐานมากขึ้น ปัญหาต่างๆ ที่จะเกิดขึ้นก็ลดน้อยลง โดยทั่วไปแล้วในการออกแบบ ฐานข้อมูลในเชิงธุรกิจ ซึ่งรูปแบบการปรับบรรทัดฐานระดับที่ 3 จะเป็นที่ต้องการมากที่สุด</a:t>
            </a:r>
          </a:p>
        </p:txBody>
      </p:sp>
    </p:spTree>
    <p:extLst>
      <p:ext uri="{BB962C8B-B14F-4D97-AF65-F5344CB8AC3E}">
        <p14:creationId xmlns:p14="http://schemas.microsoft.com/office/powerpoint/2010/main" val="58109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776" y="5056331"/>
            <a:ext cx="4752528" cy="734869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.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 การปรับบรรทัดฐาน 3 ระดับ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02288A5-20CC-4EFA-A05A-282FA191A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B9733D-B3C5-410C-9947-1400249EE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760" y="1136650"/>
            <a:ext cx="5250754" cy="38735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รายงานจากผู้ใช้</a:t>
            </a:r>
            <a:endParaRPr kumimoji="0" lang="th-TH" altLang="th-TH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14E51A-4C7E-4770-AD2D-E9137C4CE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760" y="1846682"/>
            <a:ext cx="5221576" cy="592138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รีเลชันที่มีรูปแบบไม่เป็นบรรทัดฐาน</a:t>
            </a:r>
            <a:endParaRPr kumimoji="0" lang="en-US" altLang="th-TH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P SUAN DUSIT" panose="02000000000000000000" pitchFamily="2" charset="0"/>
              <a:ea typeface="Times New Roman" panose="02020603050405020304" pitchFamily="18" charset="0"/>
              <a:cs typeface="SP SUAN DUSIT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(</a:t>
            </a:r>
            <a:r>
              <a:rPr kumimoji="0" lang="en-US" altLang="th-TH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Unnormalized Relation</a:t>
            </a:r>
            <a:r>
              <a:rPr kumimoji="0" lang="th-TH" altLang="th-TH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)</a:t>
            </a:r>
            <a:endParaRPr kumimoji="0" lang="th-TH" altLang="th-TH" sz="3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D4946F-018E-4088-AFA1-BF1BEF0F9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2254" y="2718376"/>
            <a:ext cx="5208588" cy="38735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รูปแบบบรรทัดฐาน ระดับที่ 1 (</a:t>
            </a:r>
            <a:r>
              <a:rPr kumimoji="0" lang="en-US" altLang="th-TH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1NF</a:t>
            </a:r>
            <a:r>
              <a:rPr kumimoji="0" lang="th-TH" altLang="th-TH" sz="2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)</a:t>
            </a:r>
            <a:endParaRPr kumimoji="0" lang="th-TH" altLang="th-TH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71CB72-D963-40FD-870C-0CD2A12C0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938" y="3368207"/>
            <a:ext cx="5185904" cy="40442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รูปแบบบรรทัดฐาน ระดับที่ 2 (</a:t>
            </a:r>
            <a:r>
              <a:rPr kumimoji="0" lang="en-US" altLang="th-TH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2NF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)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FD26E30-C68E-4FD7-A3B9-442C5B44A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965" y="4040758"/>
            <a:ext cx="5164819" cy="54037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รูปแบบบรรทัดฐาน ระดับที่ 3 (</a:t>
            </a:r>
            <a:r>
              <a:rPr kumimoji="0" lang="en-US" altLang="th-TH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3NF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SP SUAN DUSIT" panose="02000000000000000000" pitchFamily="2" charset="0"/>
                <a:ea typeface="Times New Roman" panose="02020603050405020304" pitchFamily="18" charset="0"/>
                <a:cs typeface="SP SUAN DUSIT" panose="02000000000000000000" pitchFamily="2" charset="0"/>
              </a:rPr>
              <a:t>)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2" name="Down Arrow 10">
            <a:extLst>
              <a:ext uri="{FF2B5EF4-FFF2-40B4-BE49-F238E27FC236}">
                <a16:creationId xmlns:a16="http://schemas.microsoft.com/office/drawing/2014/main" id="{6F6758D6-3B60-4810-BAF0-48BD3DCF9C85}"/>
              </a:ext>
            </a:extLst>
          </p:cNvPr>
          <p:cNvSpPr/>
          <p:nvPr/>
        </p:nvSpPr>
        <p:spPr>
          <a:xfrm>
            <a:off x="6352077" y="2429415"/>
            <a:ext cx="299720" cy="30734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 sz="28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914A8E8A-C6D0-4A70-9F2D-258C94C77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th-TH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EB077EC2-3277-4DD8-A57A-01D74B7BC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th-TH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315C344B-9F0D-4192-9647-2D84D6788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th-TH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0">
            <a:extLst>
              <a:ext uri="{FF2B5EF4-FFF2-40B4-BE49-F238E27FC236}">
                <a16:creationId xmlns:a16="http://schemas.microsoft.com/office/drawing/2014/main" id="{33E0036C-B9BC-45CA-8B56-F6C065206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Down Arrow 10">
            <a:extLst>
              <a:ext uri="{FF2B5EF4-FFF2-40B4-BE49-F238E27FC236}">
                <a16:creationId xmlns:a16="http://schemas.microsoft.com/office/drawing/2014/main" id="{1F85DC32-CA35-4690-8381-230D3FDC939C}"/>
              </a:ext>
            </a:extLst>
          </p:cNvPr>
          <p:cNvSpPr/>
          <p:nvPr/>
        </p:nvSpPr>
        <p:spPr>
          <a:xfrm>
            <a:off x="6352077" y="1528407"/>
            <a:ext cx="299720" cy="30734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 sz="28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0" name="Down Arrow 10">
            <a:extLst>
              <a:ext uri="{FF2B5EF4-FFF2-40B4-BE49-F238E27FC236}">
                <a16:creationId xmlns:a16="http://schemas.microsoft.com/office/drawing/2014/main" id="{D909ECA8-DB95-4EA8-99A7-3B552A80FBB4}"/>
              </a:ext>
            </a:extLst>
          </p:cNvPr>
          <p:cNvSpPr/>
          <p:nvPr/>
        </p:nvSpPr>
        <p:spPr>
          <a:xfrm>
            <a:off x="6352077" y="3082360"/>
            <a:ext cx="299720" cy="30734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 sz="28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1" name="Down Arrow 10">
            <a:extLst>
              <a:ext uri="{FF2B5EF4-FFF2-40B4-BE49-F238E27FC236}">
                <a16:creationId xmlns:a16="http://schemas.microsoft.com/office/drawing/2014/main" id="{99CF2827-7563-4A81-A499-628ADCDB9C13}"/>
              </a:ext>
            </a:extLst>
          </p:cNvPr>
          <p:cNvSpPr/>
          <p:nvPr/>
        </p:nvSpPr>
        <p:spPr>
          <a:xfrm>
            <a:off x="6349005" y="3737178"/>
            <a:ext cx="299720" cy="30734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 sz="2800" b="1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77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1511</TotalTime>
  <Words>2913</Words>
  <Application>Microsoft Office PowerPoint</Application>
  <PresentationFormat>Widescreen</PresentationFormat>
  <Paragraphs>204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Angsana New</vt:lpstr>
      <vt:lpstr>Arial</vt:lpstr>
      <vt:lpstr>Calibri</vt:lpstr>
      <vt:lpstr>Franklin Gothic Book</vt:lpstr>
      <vt:lpstr>Franklin Gothic Medium</vt:lpstr>
      <vt:lpstr>SP SUAN DUSIT</vt:lpstr>
      <vt:lpstr>Wingdings</vt:lpstr>
      <vt:lpstr>Angles</vt:lpstr>
      <vt:lpstr>วิชา ระบบจัดการฐานข้อมูล (3204 -2004)</vt:lpstr>
      <vt:lpstr>หน่วยที่ 6 รูปแบบบรรทัดฐาน</vt:lpstr>
      <vt:lpstr>หน่วยที่ 6 รูปแบบบรรทัดฐาน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ภาพที่ 6.1 การปรับบรรทัดฐาน 3 ระดับ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ภาพที่ 6.2 กระบวนการนอร์มัลไลซ์</vt:lpstr>
      <vt:lpstr>PowerPoint Presentation</vt:lpstr>
      <vt:lpstr>ภาพที่ 6.3 การจัดระบบข้อมูลในรูปแบบบรรทัดฐานระดับที่ 1</vt:lpstr>
      <vt:lpstr>PowerPoint Presentation</vt:lpstr>
      <vt:lpstr>ภาพที่ 6.4 ตารางการสั่งสินค้าที่อยู่ในรูปแบบบรรทัดฐานระดับที่ 2</vt:lpstr>
      <vt:lpstr>PowerPoint Presentation</vt:lpstr>
      <vt:lpstr>ภาพที่ 6.5 รีเลชันลูกค้าและรีเลชันพนักงานขายที่มีรูปแบบบรรทัดฐานระดับที่ 3</vt:lpstr>
      <vt:lpstr>PowerPoint Presentation</vt:lpstr>
      <vt:lpstr>ภาพที่ 6.6 การจัดระบบข้อมูลในรูปแบบบรรทัดฐานของบอยซ์และคอดด์ </vt:lpstr>
      <vt:lpstr>PowerPoint Presentation</vt:lpstr>
      <vt:lpstr>ภาพที่ 6.7 การจัดระบบข้อมูลในรูปแบบบรรทัดฐานระดับที่ 4 </vt:lpstr>
      <vt:lpstr>PowerPoint Presentation</vt:lpstr>
      <vt:lpstr>ภาพที่ 6.8 การจัดระบบข้อมูลในรูปแบบบรรทัดฐานระดับที่ 5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ความรู้พื้นฐานทางธุรกิจดิจิทัล</dc:title>
  <dc:creator>admin</dc:creator>
  <cp:lastModifiedBy>Juthawut Chantaramalee</cp:lastModifiedBy>
  <cp:revision>220</cp:revision>
  <dcterms:created xsi:type="dcterms:W3CDTF">2020-08-10T03:00:14Z</dcterms:created>
  <dcterms:modified xsi:type="dcterms:W3CDTF">2021-01-29T08:13:55Z</dcterms:modified>
</cp:coreProperties>
</file>