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283" r:id="rId2"/>
    <p:sldId id="260" r:id="rId3"/>
    <p:sldId id="308" r:id="rId4"/>
    <p:sldId id="313" r:id="rId5"/>
    <p:sldId id="315" r:id="rId6"/>
    <p:sldId id="314" r:id="rId7"/>
    <p:sldId id="316" r:id="rId8"/>
    <p:sldId id="317" r:id="rId9"/>
    <p:sldId id="318" r:id="rId10"/>
    <p:sldId id="352" r:id="rId11"/>
    <p:sldId id="319" r:id="rId12"/>
    <p:sldId id="320" r:id="rId13"/>
    <p:sldId id="353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40" r:id="rId24"/>
    <p:sldId id="341" r:id="rId25"/>
    <p:sldId id="342" r:id="rId26"/>
    <p:sldId id="343" r:id="rId27"/>
    <p:sldId id="344" r:id="rId28"/>
    <p:sldId id="330" r:id="rId29"/>
    <p:sldId id="331" r:id="rId30"/>
    <p:sldId id="333" r:id="rId31"/>
    <p:sldId id="345" r:id="rId32"/>
    <p:sldId id="346" r:id="rId33"/>
    <p:sldId id="332" r:id="rId34"/>
    <p:sldId id="334" r:id="rId35"/>
    <p:sldId id="335" r:id="rId36"/>
    <p:sldId id="336" r:id="rId37"/>
    <p:sldId id="337" r:id="rId38"/>
    <p:sldId id="354" r:id="rId39"/>
    <p:sldId id="347" r:id="rId40"/>
    <p:sldId id="338" r:id="rId41"/>
    <p:sldId id="348" r:id="rId42"/>
    <p:sldId id="339" r:id="rId43"/>
    <p:sldId id="349" r:id="rId44"/>
    <p:sldId id="350" r:id="rId45"/>
    <p:sldId id="351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thawut Chantaramalee" initials="JC" lastIdx="1" clrIdx="0">
    <p:extLst>
      <p:ext uri="{19B8F6BF-5375-455C-9EA6-DF929625EA0E}">
        <p15:presenceInfo xmlns:p15="http://schemas.microsoft.com/office/powerpoint/2012/main" userId="S::juthawut_cha@dusit.ac.th::630c6d98-4c6e-4f66-9d58-574efec3ba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4660"/>
  </p:normalViewPr>
  <p:slideViewPr>
    <p:cSldViewPr>
      <p:cViewPr varScale="1">
        <p:scale>
          <a:sx n="82" d="100"/>
          <a:sy n="82" d="100"/>
        </p:scale>
        <p:origin x="81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4375D-A314-4394-A8FB-1419BAC65653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A79CF-2069-4080-BCC6-60BFEF6BA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544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7D986D-728B-4D07-826F-21C3EADAD72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out">
            <a:extLst>
              <a:ext uri="{FF2B5EF4-FFF2-40B4-BE49-F238E27FC236}">
                <a16:creationId xmlns:a16="http://schemas.microsoft.com/office/drawing/2014/main" id="{3F3BDDC9-E3AF-4A95-8298-438E216DCF22}"/>
              </a:ext>
            </a:extLst>
          </p:cNvPr>
          <p:cNvSpPr txBox="1">
            <a:spLocks/>
          </p:cNvSpPr>
          <p:nvPr/>
        </p:nvSpPr>
        <p:spPr>
          <a:xfrm>
            <a:off x="7335994" y="5247191"/>
            <a:ext cx="4402115" cy="61639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408E93"/>
                </a:solidFill>
                <a:latin typeface="Agency FB" panose="020B0503020202020204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pPr>
              <a:spcBef>
                <a:spcPts val="1000"/>
              </a:spcBef>
            </a:pPr>
            <a:r>
              <a:rPr lang="en-US" sz="2800" b="1" dirty="0">
                <a:solidFill>
                  <a:srgbClr val="C00000"/>
                </a:solidFill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Asst. Prof. Juthawut </a:t>
            </a:r>
            <a:r>
              <a:rPr lang="en-US" sz="2800" b="1" dirty="0" err="1">
                <a:solidFill>
                  <a:srgbClr val="C00000"/>
                </a:solidFill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Chantharamalee</a:t>
            </a:r>
            <a:endParaRPr lang="en-US" sz="2800" b="1" dirty="0">
              <a:solidFill>
                <a:srgbClr val="C00000"/>
              </a:solidFill>
              <a:latin typeface="SP SUAN DUSIT" panose="02000000000000000000" pitchFamily="2" charset="0"/>
              <a:ea typeface="+mn-ea"/>
              <a:cs typeface="SP SUAN DUSIT" panose="02000000000000000000" pitchFamily="2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4F3D7B5-F5DC-4EDF-8706-631505689A37}"/>
              </a:ext>
            </a:extLst>
          </p:cNvPr>
          <p:cNvSpPr txBox="1">
            <a:spLocks/>
          </p:cNvSpPr>
          <p:nvPr/>
        </p:nvSpPr>
        <p:spPr>
          <a:xfrm>
            <a:off x="7381714" y="5676118"/>
            <a:ext cx="4402115" cy="102349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kern="1200">
                <a:solidFill>
                  <a:schemeClr val="bg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Assistant Professor in Computer Science                        (Chairperson of B.Sc. Program in Computer Science)              Office. </a:t>
            </a:r>
            <a:r>
              <a:rPr lang="en-US" sz="1800" b="1" dirty="0" err="1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Suan</a:t>
            </a:r>
            <a:r>
              <a:rPr lang="en-US" sz="18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Dusit University, Phone. (+66) 2244-5691             Email. juthawut_cha@dusit.ac.th, jchantharamalee@gmail.com </a:t>
            </a:r>
            <a:endParaRPr lang="en-US" sz="1800" b="1" u="sng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AC3E998D-A45B-42F2-B5B4-9610D58262DF}"/>
              </a:ext>
            </a:extLst>
          </p:cNvPr>
          <p:cNvSpPr txBox="1"/>
          <p:nvPr/>
        </p:nvSpPr>
        <p:spPr>
          <a:xfrm>
            <a:off x="708660" y="6370439"/>
            <a:ext cx="62407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หน่วยที่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7</a:t>
            </a:r>
            <a:r>
              <a:rPr lang="th-TH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การเกิดภาวะพร้อมกันและการกู้คืนฐานข้อมูล </a:t>
            </a:r>
            <a:endParaRPr lang="th-TH" sz="2800" dirty="0"/>
          </a:p>
        </p:txBody>
      </p:sp>
      <p:sp>
        <p:nvSpPr>
          <p:cNvPr id="3" name="AutoShape 2" descr="VGI Consulting">
            <a:extLst>
              <a:ext uri="{FF2B5EF4-FFF2-40B4-BE49-F238E27FC236}">
                <a16:creationId xmlns:a16="http://schemas.microsoft.com/office/drawing/2014/main" id="{CDBE56D0-3603-46EF-8494-049386DE15C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3792" y="1705969"/>
            <a:ext cx="7757160" cy="2274570"/>
          </a:xfrm>
          <a:noFill/>
        </p:spPr>
        <p:txBody>
          <a:bodyPr>
            <a:noAutofit/>
          </a:bodyPr>
          <a:lstStyle/>
          <a:p>
            <a:pPr algn="r"/>
            <a:r>
              <a:rPr lang="th-TH" sz="66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วิชา ระบบจัดการฐานข้อมูล</a:t>
            </a:r>
            <a:br>
              <a:rPr lang="th-TH" sz="66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th-TH" sz="66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(3204 -2004)</a:t>
            </a:r>
          </a:p>
        </p:txBody>
      </p:sp>
    </p:spTree>
    <p:extLst>
      <p:ext uri="{BB962C8B-B14F-4D97-AF65-F5344CB8AC3E}">
        <p14:creationId xmlns:p14="http://schemas.microsoft.com/office/powerpoint/2010/main" val="3660442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543076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รายการเปลี่ยนแปลง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628799"/>
            <a:ext cx="10657184" cy="338437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2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ปัญหา คือ ถ้า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กําหนด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เงื่อนไขว่าห้ามบัญชีใด ๆ มีเงินน้อยกว่า 0 บาท แต่ยอดเงินในบัญชี 4 ที่ถูกเก็บในตัวแปร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balanced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มีแค่ 10 บาท ถ้าเอา 50 ไปลบมันจะได้ – 40 ซึ่งผิดข้อกําหนด โดยถ้าไม่มี ข้อกําหนดนี้ก็ยังมีการตรวจสอบโดยเอายอดเงิน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A +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ยอดเงิน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B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ก่อน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ทําการ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โอนแล้วเอายอดเงิน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A +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ยอดเงิน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B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หลัง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ทําการ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โอนมาตรวจสอบว่าเท่ากันหรือเปล่าด้วย เพราะถ้าไม่เท่ากันจะทราบว่าไม่ถูกต้องหรือ การที่พยายามเอาตัวอักษรไปใส่ช่องข้อมูลในฐานข้อมูลที่เก็บตัวเลขก็จะเกิด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Error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และถ้า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Error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มันก็จะ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Roll Back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ย้อนกลับไปตอนก่อนที่จะ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ทําคํ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าสั่ง (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Pre-transaction)</a:t>
            </a: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070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543076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รายการเปลี่ยนแปลง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628799"/>
            <a:ext cx="10657184" cy="338437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2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2.3.3 การแยกจากรายการเปลี่ยนแปลงอื่น (</a:t>
            </a:r>
            <a:r>
              <a:rPr lang="en-US" sz="32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Isolation)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หมายความว่า หากรายการ เปลี่ยนแปลงมีความต้องการใช้ข้อมูลร่วมกันในขณะใดขณะหนึ่ง ข้อมูลที่ถูกใช้ระหว่างการประมวลผลรายการ เปลี่ยนแปลงหนึ่งไม่สามารถนําไปใช้กับรายการเปลี่ยนแปลงอื่นได้ จนกว่ารายการเปลี่ยนแปลงที่กําลังใช้ ข้อมูลนั้น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ทําการ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ประมวลผลเสร็จสมบูรณ์ก่อน</a:t>
            </a:r>
          </a:p>
        </p:txBody>
      </p:sp>
    </p:spTree>
    <p:extLst>
      <p:ext uri="{BB962C8B-B14F-4D97-AF65-F5344CB8AC3E}">
        <p14:creationId xmlns:p14="http://schemas.microsoft.com/office/powerpoint/2010/main" val="2055403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543076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รายการเปลี่ยนแปลง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628799"/>
            <a:ext cx="10657184" cy="338437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2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2.3.4 การมีสถานะที่มั่นคง (</a:t>
            </a:r>
            <a:r>
              <a:rPr lang="en-US" sz="32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Durability)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หมายความว่า 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การทํารายการ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เปลี่ยนแปลงเพื่อ ปรับปรุงข้อมูลในฐานข้อมูล ฐานข้อมูลต้องอยู่ในสถานะที่มั่นคง มีความสอดคล้องกันของข้อมูล แม้จะ เกิดความขัดข้องในระหว่างที่มี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การทํารายการ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เปลี่ยนแปลง เช่น จะโอนเงิน 50 บาทจากบัญชี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A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ไปบัญชี 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B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วิธีการ คือ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1) อ่านยอดเงินคงเหลือจากบัญชี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A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เก็บในตัวแปร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balance</a:t>
            </a:r>
          </a:p>
          <a:p>
            <a:pPr marL="0" indent="0" algn="thaiDist">
              <a:spcBef>
                <a:spcPts val="0"/>
              </a:spcBef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2) </a:t>
            </a:r>
            <a:r>
              <a:rPr lang="en-US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balanceA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= </a:t>
            </a:r>
            <a:r>
              <a:rPr lang="en-US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balanceA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– 50 </a:t>
            </a:r>
          </a:p>
          <a:p>
            <a:pPr marL="0" indent="0" algn="thaiDist">
              <a:spcBef>
                <a:spcPts val="0"/>
              </a:spcBef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3)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อ่านยอดเงินคงเหลือจากบัญชี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B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เก็บในตัวแปร </a:t>
            </a:r>
            <a:r>
              <a:rPr lang="en-US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balanceB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4) </a:t>
            </a:r>
            <a:r>
              <a:rPr lang="en-US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balanceB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= </a:t>
            </a:r>
            <a:r>
              <a:rPr lang="en-US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balanceB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+ 50</a:t>
            </a:r>
          </a:p>
          <a:p>
            <a:pPr marL="0" indent="0" algn="thaiDist">
              <a:spcBef>
                <a:spcPts val="0"/>
              </a:spcBef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912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543076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รายการเปลี่ยนแปลง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628799"/>
            <a:ext cx="10657184" cy="338437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2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ไม่มีปัญหาในขั้นตอน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AGI (Atomicity Consistency Isolation)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และเป็น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Committed Transaction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กําลังจะถูกบันทึกลงใน </a:t>
            </a:r>
            <a:r>
              <a:rPr lang="en-US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Harddisk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หัวอ่านกําลังวิ่งผ่าน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Sector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แล้วขณะที่หัวอ่านเขียนข้อมูล กําลังจะเพิ่มข้อมูลลงไปเกิดไฟฟ้าดับ และเมื่อเปิดระบบขึ้นมาได้ก็จะ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Transaction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นี้ต่อให้เสร็จโดยจะ ไม่มีการยกเลิกแล้ว</a:t>
            </a:r>
          </a:p>
        </p:txBody>
      </p:sp>
    </p:spTree>
    <p:extLst>
      <p:ext uri="{BB962C8B-B14F-4D97-AF65-F5344CB8AC3E}">
        <p14:creationId xmlns:p14="http://schemas.microsoft.com/office/powerpoint/2010/main" val="1457543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367240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การเกิดภาวะพร้อมกัน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628799"/>
            <a:ext cx="10657184" cy="338437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2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โดยทั่วไปในระบบฐานข้อมูลจะมีผู้ใช้หลายคนใช้ข้อมูลพร้อมกันในบางครั้งรายการต่างๆ ถูกส่งไป ประมวลผลโดยไม่เกิดปัญหา แต่ในบางครั้งก็อาจจะเกิดปัญหาได้เพราะผลของข้อมูลหนึ่งที่กําลังประมวลผล อยู่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จําเป็นต้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องปรับค่าของข้อมูลนั้น ๆ ให้เสร็จสิ้นก่อนที่จะถูกเรียกไปใช้โดยผู้ใช้คนอื่นๆ ดังนั้นเมื่อเกิดภาวะ ในการเรียกใช้ข้อมูลพร้อมกันจะเป็นผลให้ค่าของข้อมูลที่ผู้ใช้คนอื่นๆ ได้รับไปไม่ถูกต้อง ในหัวข้อนี้จะ กล่าวถึงความหมายของรายการ (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Transaction)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เทคนิคในการควบคุมการเกิดภาวะพร้อมกัน (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Concurrency)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และปัญหาที่เกิดจากการควบคุมการเกิดภาวะพร้อมกัน</a:t>
            </a:r>
          </a:p>
        </p:txBody>
      </p:sp>
    </p:spTree>
    <p:extLst>
      <p:ext uri="{BB962C8B-B14F-4D97-AF65-F5344CB8AC3E}">
        <p14:creationId xmlns:p14="http://schemas.microsoft.com/office/powerpoint/2010/main" val="53922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628799"/>
            <a:ext cx="10657184" cy="338437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2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3.1 รายการ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รายการ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กลุ่มของ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คํ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าสั่งงานหรือชุดคําสั่งงานที่ถูกสั่งให้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กระทํา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 (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Execute)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กับข้อมูล ของฐานข้อมูลโดยการอ่าน (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Read)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เช่น การเรียกดูข้อมูลด้วย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คํ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าสั่ง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SELECT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หรือการเขียนข้อมูล (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Write)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เช่น 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คํ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าสั่งเพิ่ม (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Insert)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ลบ (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Delete)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หรือปรับ (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Update)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ข้อมูลในฐานข้อมูล เช่น ถ้าหากต้องการเพิ่ม ข้อมูลการส่งสินค้าเดิม (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TOTOTY)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จากรี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 </a:t>
            </a:r>
          </a:p>
        </p:txBody>
      </p:sp>
      <p:sp>
        <p:nvSpPr>
          <p:cNvPr id="6" name="ตัวแทนเนื้อหา 2">
            <a:extLst>
              <a:ext uri="{FF2B5EF4-FFF2-40B4-BE49-F238E27FC236}">
                <a16:creationId xmlns:a16="http://schemas.microsoft.com/office/drawing/2014/main" id="{0ED5EBB6-B4CB-4904-BBEC-2244D08E8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367240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การเกิดภาวะพร้อมกัน</a:t>
            </a:r>
          </a:p>
        </p:txBody>
      </p:sp>
    </p:spTree>
    <p:extLst>
      <p:ext uri="{BB962C8B-B14F-4D97-AF65-F5344CB8AC3E}">
        <p14:creationId xmlns:p14="http://schemas.microsoft.com/office/powerpoint/2010/main" val="1935994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5015880" y="1432744"/>
            <a:ext cx="6624736" cy="328508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2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การเรียกใช้ข้อมูลจากฐานข้อมูลโดยการประมวลผลรายการต่างๆ อาจจะ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ทําสําเร็จ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หรือไม่ก็ได้ เพื่อให้เข้าใจถึงขั้นตอนของการอ่านหรือการเขียนข้อมูล จะกล่าวถึงขั้นตอนการอ่านและเขียนข้อมูลว่า เมื่อไร ถึงจะเรียกว่ารายการไม่ถูกเปลี่ยนแปลงเสร็จสมบูรณ์ (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COMMIT)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หรือถูกเปลี่ยนให้เป็นค่าเดิม (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ROLLBACK)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ดังนี้</a:t>
            </a:r>
          </a:p>
          <a:p>
            <a:pPr marL="0" indent="0" algn="thaiDist">
              <a:spcBef>
                <a:spcPts val="0"/>
              </a:spcBef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9A8404-7D7F-4E4D-9D0E-B900260A3C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440" y="1593631"/>
            <a:ext cx="3648075" cy="3124200"/>
          </a:xfrm>
          <a:prstGeom prst="rect">
            <a:avLst/>
          </a:prstGeom>
          <a:ln w="381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ตัวแทนเนื้อหา 2">
            <a:extLst>
              <a:ext uri="{FF2B5EF4-FFF2-40B4-BE49-F238E27FC236}">
                <a16:creationId xmlns:a16="http://schemas.microsoft.com/office/drawing/2014/main" id="{F1F358D2-B722-4BDC-9C54-B61194CA6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367240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การเกิดภาวะพร้อมกัน</a:t>
            </a:r>
          </a:p>
        </p:txBody>
      </p:sp>
    </p:spTree>
    <p:extLst>
      <p:ext uri="{BB962C8B-B14F-4D97-AF65-F5344CB8AC3E}">
        <p14:creationId xmlns:p14="http://schemas.microsoft.com/office/powerpoint/2010/main" val="2468932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628799"/>
            <a:ext cx="10657184" cy="338437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2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3.1.1 การอ่านข้อมูล (</a:t>
            </a:r>
            <a:r>
              <a:rPr lang="en-US" sz="32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X)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ประกอบด้วยขั้นตอนดังนี้ </a:t>
            </a:r>
          </a:p>
          <a:p>
            <a:pPr marL="0" indent="0" algn="thaiDist">
              <a:spcBef>
                <a:spcPts val="0"/>
              </a:spcBef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      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1) ค้นหาที่อยู่ในบล็อก (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Block)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ของจานบันทึก (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Disk)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เพื่อหาข้อมูล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X </a:t>
            </a:r>
          </a:p>
          <a:p>
            <a:pPr marL="0" indent="0" algn="thaiDist">
              <a:spcBef>
                <a:spcPts val="0"/>
              </a:spcBef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       2)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คัดลอกบล็อกของจานบันทึกลงในที่พักข้อมูล (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Buffer)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ของหน่วยความจําหลัก</a:t>
            </a:r>
          </a:p>
          <a:p>
            <a:pPr marL="0" indent="0" algn="thaiDist">
              <a:spcBef>
                <a:spcPts val="0"/>
              </a:spcBef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      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3) คัดลอกข้อมูล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X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จากที่พักข้อมูลไปยังชุดคําสั่งงานที่ใช้ข้อมูล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X</a:t>
            </a:r>
          </a:p>
          <a:p>
            <a:pPr marL="0" indent="0" algn="thaiDist">
              <a:spcBef>
                <a:spcPts val="0"/>
              </a:spcBef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ตัวแทนเนื้อหา 2">
            <a:extLst>
              <a:ext uri="{FF2B5EF4-FFF2-40B4-BE49-F238E27FC236}">
                <a16:creationId xmlns:a16="http://schemas.microsoft.com/office/drawing/2014/main" id="{AD52E84F-5A77-421E-A191-85D72F42E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367240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การเกิดภาวะพร้อมกัน</a:t>
            </a:r>
          </a:p>
        </p:txBody>
      </p:sp>
    </p:spTree>
    <p:extLst>
      <p:ext uri="{BB962C8B-B14F-4D97-AF65-F5344CB8AC3E}">
        <p14:creationId xmlns:p14="http://schemas.microsoft.com/office/powerpoint/2010/main" val="2089897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628799"/>
            <a:ext cx="10657184" cy="338437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2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3.1.2 การเขียนข้อมูล (</a:t>
            </a:r>
            <a:r>
              <a:rPr lang="en-US" sz="32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X)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ประกอบด้วยขั้นตอนดังนี้</a:t>
            </a:r>
          </a:p>
          <a:p>
            <a:pPr marL="0" indent="0" algn="thaiDist">
              <a:spcBef>
                <a:spcPts val="0"/>
              </a:spcBef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      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1) ค้นหาที่อยู่ในบล็อกของจานบันทึกเพื่อหาข้อมูล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X </a:t>
            </a:r>
          </a:p>
          <a:p>
            <a:pPr marL="0" indent="0" algn="thaiDist">
              <a:spcBef>
                <a:spcPts val="0"/>
              </a:spcBef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 2)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คัดลอกบล็อกของจานบันทึกลงในที่พักข้อมูลของหน่วยความจําหลัก </a:t>
            </a:r>
          </a:p>
          <a:p>
            <a:pPr marL="0" indent="0" algn="thaiDist">
              <a:spcBef>
                <a:spcPts val="0"/>
              </a:spcBef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3) คัดลอกข้อมูล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X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จากชุดคําสั่งงานที่ใช้ข้อมูล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X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ไปยังที่อยู่ในที่พักข้อมูล</a:t>
            </a:r>
          </a:p>
          <a:p>
            <a:pPr marL="0" indent="0" algn="thaiDist">
              <a:spcBef>
                <a:spcPts val="0"/>
              </a:spcBef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4) นําค่าที่ปรับใหม่ที่อยู่ในที่พักข้อมูลไปยังจานบันทึก</a:t>
            </a:r>
          </a:p>
          <a:p>
            <a:pPr marL="0" indent="0" algn="thaiDist">
              <a:spcBef>
                <a:spcPts val="0"/>
              </a:spcBef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ขั้นตอนที่ 4 ของการเขียนข้อมูลเป็นการปรับเปลี่ยนข้อมูลของฐานข้อมูลที่เก็บไว้ในสื่อเก็บข้อมูล ซึ่งเมื่อเสร็จสิ้นขั้นตอนนี้จึงถือว่ารายการนั้นๆ ได้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กระทํา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การเสร็จสมบูรณ์ (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COMMIT)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หากมีเหตุขัดข้องหรือ ข้อผิดพลาดเกิดขึ้นในระบบก่อนที่รายการจะเสร็จสมบูรณ์ ก็จะ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ทําให้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รายการนั้นๆ กลับไปสู่จุดเริ่มต้นหรือ เป็นค่าเดิม (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ROLLBACK)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โดยรายการเปลี่ยนแปลงต่างๆ จะไม่ถูก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กระทํา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(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UNDO)</a:t>
            </a:r>
          </a:p>
          <a:p>
            <a:pPr marL="0" indent="0" algn="thaiDist">
              <a:spcBef>
                <a:spcPts val="0"/>
              </a:spcBef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ตัวแทนเนื้อหา 2">
            <a:extLst>
              <a:ext uri="{FF2B5EF4-FFF2-40B4-BE49-F238E27FC236}">
                <a16:creationId xmlns:a16="http://schemas.microsoft.com/office/drawing/2014/main" id="{2FB24025-DE78-41E3-92F9-7D59A562B33D}"/>
              </a:ext>
            </a:extLst>
          </p:cNvPr>
          <p:cNvSpPr txBox="1">
            <a:spLocks/>
          </p:cNvSpPr>
          <p:nvPr/>
        </p:nvSpPr>
        <p:spPr>
          <a:xfrm>
            <a:off x="1055440" y="694063"/>
            <a:ext cx="3672408" cy="738681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400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การเกิดภาวะพร้อมกัน</a:t>
            </a:r>
            <a:endParaRPr lang="th-TH" sz="40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29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628799"/>
            <a:ext cx="10657184" cy="338437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2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4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3.2 ปัญหาการเกิดภาวะพร้อมกัน</a:t>
            </a:r>
          </a:p>
          <a:p>
            <a:pPr marL="0" indent="0" algn="thaiDist">
              <a:spcBef>
                <a:spcPts val="0"/>
              </a:spcBef>
            </a:pPr>
            <a:r>
              <a:rPr lang="en-US" sz="34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    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ในระบบฐานข้อมูลที่มีผู้ใช้หลายคนในระบบและสามารถใช้ข้อมูลในเวลาเดียวกันได้พร้อมกัน ซึ่ง ลักษณะของ</a:t>
            </a:r>
            <a:r>
              <a:rPr lang="th-TH" sz="3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การทํางาน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แบบหลายชุดคําสั่งงานในเวลาเดียวกัน อาจก่อให้เกิดปัญหาการเกิดภาวะพร้อมกันได้ หากขาดการควบคุมเพื่อให้เห็นถึงปัญหาที่กล่าวได้ชัดเจนยิ่งขึ้น จะใช้ตัวอย่างระบบข้อมูลการจองตั๋ว สายการบิน โดยสมมติให้มีรายการเกี่ยวกับการจองตั๋วเข้ามาพร้อมกันดังนี้</a:t>
            </a:r>
          </a:p>
          <a:p>
            <a:pPr marL="0" indent="0" algn="thaiDist">
              <a:spcBef>
                <a:spcPts val="0"/>
              </a:spcBef>
            </a:pP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รายการที่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T1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เป็นรายการที่ต้องการยกเลิกการจองที่นั่ง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N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ซึ่งได้เคยจองที่นั่งอยู่ในรายการของ สายการบินชื่อ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A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ในขณะเดียวกันต้องการจองที่นั่งเดียวกันนี้จากสายการบินอื่นที่มีข้อมูลเก็บไว้ในรายการ สายการบินชื่อ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B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ตัวอย่างของรายการนี้ในการเขียนซูโดโค้ด (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Pseudo Code)</a:t>
            </a:r>
          </a:p>
        </p:txBody>
      </p:sp>
      <p:sp>
        <p:nvSpPr>
          <p:cNvPr id="6" name="ตัวแทนเนื้อหา 2">
            <a:extLst>
              <a:ext uri="{FF2B5EF4-FFF2-40B4-BE49-F238E27FC236}">
                <a16:creationId xmlns:a16="http://schemas.microsoft.com/office/drawing/2014/main" id="{EF8326D7-A910-4B47-8778-407124956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367240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การเกิดภาวะพร้อมกัน</a:t>
            </a:r>
          </a:p>
        </p:txBody>
      </p:sp>
    </p:spTree>
    <p:extLst>
      <p:ext uri="{BB962C8B-B14F-4D97-AF65-F5344CB8AC3E}">
        <p14:creationId xmlns:p14="http://schemas.microsoft.com/office/powerpoint/2010/main" val="2104960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7808" y="365760"/>
            <a:ext cx="7333456" cy="734869"/>
          </a:xfrm>
          <a:solidFill>
            <a:srgbClr val="00B0F0"/>
          </a:solidFill>
        </p:spPr>
        <p:txBody>
          <a:bodyPr>
            <a:noAutofit/>
          </a:bodyPr>
          <a:lstStyle/>
          <a:p>
            <a:pPr algn="r"/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หน่วยที่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7 </a:t>
            </a:r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การเกิดภาวะพร้อมกันและการกู้คืนฐานข้อมูล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100629"/>
            <a:ext cx="2833589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สาระการเรียนรู้</a:t>
            </a:r>
          </a:p>
          <a:p>
            <a:endParaRPr lang="th-TH" sz="40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2041305"/>
            <a:ext cx="10081120" cy="297738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1. ปัญหาในการใช้ระบบฐานข้อมูล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2. รายการเปลี่ยนแปลง 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3. การเกิดภาวะพร้อมกัน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4. ระบบการลงบันทึก 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5. การกู้คืนข้อมูล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6. เทคนิคการปิดกั้นข้อมูล</a:t>
            </a:r>
          </a:p>
        </p:txBody>
      </p:sp>
    </p:spTree>
    <p:extLst>
      <p:ext uri="{BB962C8B-B14F-4D97-AF65-F5344CB8AC3E}">
        <p14:creationId xmlns:p14="http://schemas.microsoft.com/office/powerpoint/2010/main" val="8902282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5015880" y="1845993"/>
            <a:ext cx="6624736" cy="194304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รายการที่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T1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เป็นรายการที่ต้องการยกเลิกการจองที่นั่ง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N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ซึ่งได้เคยจองที่นั่งอยู่ในรายการของ สายการบินชื่อ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A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ในขณะเดียวกันต้องการจองที่นั่งเดียวกันนี้จากสายการบินอื่นที่มีข้อมูลเก็บไว้ในรายการ สายการบินชื่อ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B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ตัวอย่างของรายการนี้ในการเขียนซูโดโค้ด (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Pseudo Code)</a:t>
            </a:r>
          </a:p>
          <a:p>
            <a:pPr marL="0" indent="0" algn="thaiDist">
              <a:spcBef>
                <a:spcPts val="0"/>
              </a:spcBef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067396-55FE-4A9B-8011-00BF9D696E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440" y="1845992"/>
            <a:ext cx="3867150" cy="2466975"/>
          </a:xfrm>
          <a:prstGeom prst="rect">
            <a:avLst/>
          </a:prstGeom>
          <a:ln w="381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ตัวแทนเนื้อหา 2">
            <a:extLst>
              <a:ext uri="{FF2B5EF4-FFF2-40B4-BE49-F238E27FC236}">
                <a16:creationId xmlns:a16="http://schemas.microsoft.com/office/drawing/2014/main" id="{9C9A0600-7CAD-4464-8A4F-AD5E7A6C3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367240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การเกิดภาวะพร้อมกัน</a:t>
            </a:r>
          </a:p>
        </p:txBody>
      </p:sp>
    </p:spTree>
    <p:extLst>
      <p:ext uri="{BB962C8B-B14F-4D97-AF65-F5344CB8AC3E}">
        <p14:creationId xmlns:p14="http://schemas.microsoft.com/office/powerpoint/2010/main" val="9463556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4223792" y="1830434"/>
            <a:ext cx="6624736" cy="100694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รายการ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T2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 เป็นรายการที่ต้องการสำรองที่นั่ง 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M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ของสายการบิน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A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ตัวอย่างของรายการเป็นดังนี้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B170C4-2AFE-454F-AB0A-9008E0B197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704" y="1834697"/>
            <a:ext cx="2676525" cy="1133475"/>
          </a:xfrm>
          <a:prstGeom prst="rect">
            <a:avLst/>
          </a:prstGeom>
          <a:ln w="381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ตัวแทนเนื้อหา 2">
            <a:extLst>
              <a:ext uri="{FF2B5EF4-FFF2-40B4-BE49-F238E27FC236}">
                <a16:creationId xmlns:a16="http://schemas.microsoft.com/office/drawing/2014/main" id="{DAFFCBC8-ACEE-4595-9FA2-6D61F309E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367240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การเกิดภาวะพร้อมกัน</a:t>
            </a:r>
          </a:p>
        </p:txBody>
      </p:sp>
    </p:spTree>
    <p:extLst>
      <p:ext uri="{BB962C8B-B14F-4D97-AF65-F5344CB8AC3E}">
        <p14:creationId xmlns:p14="http://schemas.microsoft.com/office/powerpoint/2010/main" val="16481600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628799"/>
            <a:ext cx="10657184" cy="338437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2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4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3.2.1 ปัญหาข้อมูลไม่ได้ถูกปรับให้ถูกต้อง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สมมติให้รายการ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T1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T2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ถูกส่งเข้าในเวลาใกล้เคียงกัน และการประมวลผลของรายการทั้งสองเป็นการประมวลผลแบบสลับกัน (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Interleave)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ผลลัพธ์สุดท้ายของ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A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จะไม่ถูกต้อง เพราะ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T2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อ่านค่าของ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A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ก่อนที่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T1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จะเปลี่ยนค่าให้ถูกต้องในฐานข้อมูล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 	ตัวอย่างเช่น ถ้าค่าเริ่มต้นของการจองที่นั่งของ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A = 70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B = 81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มีการยกเลิกที่นั่งจากสายการบิน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A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ไปใช้บริการ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B = 5 (N)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และมีการสํารองที่นั่งของสายการ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A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จากรายการ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T2)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เพิ่มอีก 4 (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M)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ดังนั้นค่าที่ควรจะเป็นของ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A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69 แต่จากตารางที่ 7.1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A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มีค่าเท่ากับ 74 ทั้งนี้เพราะ การปรับค่า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A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จากการยกเลิก 5 ที่นั่ง ไม่ได้ถูกปรับปรุงค่าลงในฐานข้อมูลก่อนที่รายการ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T2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จะอ่านค่า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A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เมื่อเวลา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T2 </a:t>
            </a:r>
          </a:p>
        </p:txBody>
      </p:sp>
      <p:sp>
        <p:nvSpPr>
          <p:cNvPr id="6" name="ตัวแทนเนื้อหา 2">
            <a:extLst>
              <a:ext uri="{FF2B5EF4-FFF2-40B4-BE49-F238E27FC236}">
                <a16:creationId xmlns:a16="http://schemas.microsoft.com/office/drawing/2014/main" id="{548E3A84-A51D-4BCA-A5B0-72E5CB9AF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367240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การเกิดภาวะพร้อมกัน</a:t>
            </a:r>
          </a:p>
        </p:txBody>
      </p:sp>
    </p:spTree>
    <p:extLst>
      <p:ext uri="{BB962C8B-B14F-4D97-AF65-F5344CB8AC3E}">
        <p14:creationId xmlns:p14="http://schemas.microsoft.com/office/powerpoint/2010/main" val="30099546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628799"/>
            <a:ext cx="6552728" cy="57606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28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ตารางที่ 7.1 ข้อมูลที่ไม่ได้ถูกปรับให้ถูกต้อง</a:t>
            </a:r>
            <a:endParaRPr lang="en-US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ตัวแทนเนื้อหา 2">
            <a:extLst>
              <a:ext uri="{FF2B5EF4-FFF2-40B4-BE49-F238E27FC236}">
                <a16:creationId xmlns:a16="http://schemas.microsoft.com/office/drawing/2014/main" id="{548E3A84-A51D-4BCA-A5B0-72E5CB9AF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367240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การเกิดภาวะพร้อมกัน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51BB2AF-8B34-4CE4-92D8-4252E6C9FF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448" y="2204864"/>
            <a:ext cx="6162675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5055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628799"/>
            <a:ext cx="10657184" cy="338437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28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3.2.2 ปัญหาข้อมูลถูกปรับเปลี่ยนค่าไม่เสร็จสมบูรณ์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ปัญหานี้เกิดจากขั้นเมื่อการปรับค่าของรายการ ยังทำไม่เสร็จสมบูรณ์และเกิดปัญหาบางอย่างขึ้น เช่น ระบบล้มเหลวก่อนการปรับค่าใหม่ ให้ถูกต้อง ทำให้ข้อมูลนั้นยังเป็นค่าเดิม ซึ่งในกรณีที่มีกรายการหนึ่งต้องใช้ค่าของข้อมูลนั้น จะได้รับค่าที่ไม่ถูกต้อง ดังตารางที่ 7.2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ตัวแทนเนื้อหา 2">
            <a:extLst>
              <a:ext uri="{FF2B5EF4-FFF2-40B4-BE49-F238E27FC236}">
                <a16:creationId xmlns:a16="http://schemas.microsoft.com/office/drawing/2014/main" id="{548E3A84-A51D-4BCA-A5B0-72E5CB9AF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367240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การเกิดภาวะพร้อมกัน</a:t>
            </a:r>
          </a:p>
        </p:txBody>
      </p:sp>
    </p:spTree>
    <p:extLst>
      <p:ext uri="{BB962C8B-B14F-4D97-AF65-F5344CB8AC3E}">
        <p14:creationId xmlns:p14="http://schemas.microsoft.com/office/powerpoint/2010/main" val="7055054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628799"/>
            <a:ext cx="6552728" cy="57606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28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ตารางที่ 7.2 ข้อมูลที่ถูกปรับเปลี่ยนค่าไม่เสร็จสมบูรณ์</a:t>
            </a:r>
            <a:endParaRPr lang="en-US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ตัวแทนเนื้อหา 2">
            <a:extLst>
              <a:ext uri="{FF2B5EF4-FFF2-40B4-BE49-F238E27FC236}">
                <a16:creationId xmlns:a16="http://schemas.microsoft.com/office/drawing/2014/main" id="{548E3A84-A51D-4BCA-A5B0-72E5CB9AF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367240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การเกิดภาวะพร้อมกัน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CCEE12-B7E3-4B26-99E3-90AA0D20F4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684" y="2235805"/>
            <a:ext cx="6143625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5321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628799"/>
            <a:ext cx="10657184" cy="338437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28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3.2.3 ปัญหาการวิเคราะห์ผลลัพธ์ของข้อมูลไม่ถูกต้อง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ปัญหาสองข้อแรกที่กล่าวมาเป็นปัญหาที่ เกิดจากการปรับปรุงข้อมูล (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Update)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ส่วนปัญหาในข้อนี้เป็นปัญหาที่เกิดขึ้นกับรายการที่อ่านข้อมูล แต่ค่าที่อ่านอยู่ในระหว่างการปรับปรุงข้อมูลอยู่ สมมติให้รายการ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T2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เป็นการคํานวณหาค่าการจองที่นั่งรวมทั้งหมด (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SUS A-E)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ในขณะเดียวกันรายการ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T1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ก็ถูกส่งเข้า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ทํางาน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ในเครื่องเช่นเดียวกัน ซึ่งเป็นการปรับปรุงค่า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A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65 และค่า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B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คือ 86 ผลลัพธ์รวมที่ถูกต้อง คือ 151 แต่รายการ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T2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ได้อ่านค่าของ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A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ซึ่งเป็นค่าก่อนที่ จำนวนที่นั่งจะถูกยกเลิก (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N) 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ทําให้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ค่าที่นําไปคํานวณผลลัพธ์รวมของการจองที่นั่งไม่ถูกต้อง (156) ซึ่งกรณีนี้การรวมค่า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A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B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ควรจะทำเมื่อ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T1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ทำเสร็จก่อน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ตัวแทนเนื้อหา 2">
            <a:extLst>
              <a:ext uri="{FF2B5EF4-FFF2-40B4-BE49-F238E27FC236}">
                <a16:creationId xmlns:a16="http://schemas.microsoft.com/office/drawing/2014/main" id="{548E3A84-A51D-4BCA-A5B0-72E5CB9AF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367240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การเกิดภาวะพร้อมกัน</a:t>
            </a:r>
          </a:p>
        </p:txBody>
      </p:sp>
    </p:spTree>
    <p:extLst>
      <p:ext uri="{BB962C8B-B14F-4D97-AF65-F5344CB8AC3E}">
        <p14:creationId xmlns:p14="http://schemas.microsoft.com/office/powerpoint/2010/main" val="26082925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628799"/>
            <a:ext cx="6552728" cy="57606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28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ตารางที่ 7.3 ปัญหาการอ่านค่าข้อมูลระหว่างการปรับปรุง</a:t>
            </a:r>
            <a:endParaRPr lang="en-US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ตัวแทนเนื้อหา 2">
            <a:extLst>
              <a:ext uri="{FF2B5EF4-FFF2-40B4-BE49-F238E27FC236}">
                <a16:creationId xmlns:a16="http://schemas.microsoft.com/office/drawing/2014/main" id="{548E3A84-A51D-4BCA-A5B0-72E5CB9AF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367240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การเกิดภาวะพร้อมกัน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8DE20FC-1EE9-47E4-852B-7E6A067D6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448" y="2060848"/>
            <a:ext cx="5955180" cy="3000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6781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628799"/>
            <a:ext cx="10657184" cy="338437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2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4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</a:t>
            </a:r>
            <a:r>
              <a:rPr lang="en-US" sz="34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</a:t>
            </a:r>
            <a:r>
              <a:rPr lang="th-TH" sz="34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ลำดับขั้น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ปัญหาดังกล่าวข้างต้นสามารถจัดการได้ ด้วยการสร้างกฎเกณฑ์ที่ใช้ในการควบคุมการเกิดภาวะ พร้อมกัน (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Concurrency Control Protocol)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เพื่อ</a:t>
            </a:r>
            <a:r>
              <a:rPr lang="th-TH" sz="3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กําหนด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ลำดับให้แต่ละรายการสามารถ</a:t>
            </a:r>
            <a:r>
              <a:rPr lang="th-TH" sz="3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กระทํา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สลับกัน โดยไม่เกิดปัญหาความไม่ถูกต้องของข้อมูล</a:t>
            </a:r>
          </a:p>
          <a:p>
            <a:pPr marL="0" indent="0" algn="thaiDist">
              <a:spcBef>
                <a:spcPts val="0"/>
              </a:spcBef>
            </a:pP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กฎเกณฑ์ต่าง ๆ เพื่อแก้ไขความไม่ถูกต้องของข้อมูลที่เกิดจากการเกิดภาวะพร้อมกัน คือ การ</a:t>
            </a:r>
            <a:r>
              <a:rPr lang="th-TH" sz="3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ลําดับ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 (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Serializability)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ด้วยการจัด</a:t>
            </a:r>
            <a:r>
              <a:rPr lang="th-TH" sz="3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ลําดับ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ในการอ่าน (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Read)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หรือเขียน (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Write)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ของรายการสองรายการที่เกิดขึ้นพร้อมกันโดยยึดหลักดังนี้</a:t>
            </a:r>
          </a:p>
        </p:txBody>
      </p:sp>
      <p:sp>
        <p:nvSpPr>
          <p:cNvPr id="6" name="ตัวแทนเนื้อหา 2">
            <a:extLst>
              <a:ext uri="{FF2B5EF4-FFF2-40B4-BE49-F238E27FC236}">
                <a16:creationId xmlns:a16="http://schemas.microsoft.com/office/drawing/2014/main" id="{5B989688-EC09-43FA-BDB9-5CB94D954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367240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การเกิดภาวะพร้อมกัน</a:t>
            </a:r>
          </a:p>
        </p:txBody>
      </p:sp>
    </p:spTree>
    <p:extLst>
      <p:ext uri="{BB962C8B-B14F-4D97-AF65-F5344CB8AC3E}">
        <p14:creationId xmlns:p14="http://schemas.microsoft.com/office/powerpoint/2010/main" val="9416252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628799"/>
            <a:ext cx="10657184" cy="338437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3.3.1 ถ้ารายการสองรายการเป็นการอ่านข้อมูลจะไม่กระทบกับฐานข้อมูล ดังนั้นจึงไม่มี ความจําเป็นที่ต้องจัด</a:t>
            </a:r>
            <a:r>
              <a:rPr lang="th-TH" sz="3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ลําดับ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ของรายการทั้งสอง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3.3.2 ถ้ารายการสองรายการเป็นการอ่านหรือเขียนรายละเอียดของข้อมูลที่ไม่เหมือนกัน และ ไม่ก่อให้เกิดข้อมูลที่ขัดแย้งกัน ดังนั้นจึงไม่มีความจําเป็นที่ต้องจัด</a:t>
            </a:r>
            <a:r>
              <a:rPr lang="th-TH" sz="3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ลําดับ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ของรายการทั้งหมด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3.3.3 ถ้ารายการหนึ่งเป็นการเขียนรายละเอียดของข้อมูลโดยที่อีกรายการหนึ่งอ่านหรือต้องเขียน รายละเอียดของข้อมูลเดียวกัน ซึ่งอาจก่อให้เกิดข้อมูลที่ขัดแย้งกัน ดังนั้นจึง</a:t>
            </a:r>
            <a:r>
              <a:rPr lang="th-TH" sz="3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จําเป็นต้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อง</a:t>
            </a:r>
            <a:r>
              <a:rPr lang="th-TH" sz="3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ลําดับ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</a:t>
            </a:r>
            <a:r>
              <a:rPr lang="th-TH" sz="3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กระทํา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ของ รายการทั้งสองตาม</a:t>
            </a:r>
            <a:r>
              <a:rPr lang="th-TH" sz="3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ลําดับ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ก่อนหลัง</a:t>
            </a:r>
          </a:p>
        </p:txBody>
      </p:sp>
      <p:sp>
        <p:nvSpPr>
          <p:cNvPr id="6" name="ตัวแทนเนื้อหา 2">
            <a:extLst>
              <a:ext uri="{FF2B5EF4-FFF2-40B4-BE49-F238E27FC236}">
                <a16:creationId xmlns:a16="http://schemas.microsoft.com/office/drawing/2014/main" id="{8A57CA2D-439E-4EDC-81D8-26BC252F3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367240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การเกิดภาวะพร้อมกัน</a:t>
            </a:r>
          </a:p>
        </p:txBody>
      </p:sp>
    </p:spTree>
    <p:extLst>
      <p:ext uri="{BB962C8B-B14F-4D97-AF65-F5344CB8AC3E}">
        <p14:creationId xmlns:p14="http://schemas.microsoft.com/office/powerpoint/2010/main" val="4037023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100629"/>
            <a:ext cx="2833589" cy="738681"/>
          </a:xfrm>
          <a:solidFill>
            <a:schemeClr val="accent2"/>
          </a:solidFill>
        </p:spPr>
        <p:txBody>
          <a:bodyPr>
            <a:normAutofit fontScale="92500"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จุดประสงค์การเรียนรู้</a:t>
            </a:r>
          </a:p>
        </p:txBody>
      </p:sp>
      <p:sp>
        <p:nvSpPr>
          <p:cNvPr id="10" name="ตัวแทนเนื้อหา 2">
            <a:extLst>
              <a:ext uri="{FF2B5EF4-FFF2-40B4-BE49-F238E27FC236}">
                <a16:creationId xmlns:a16="http://schemas.microsoft.com/office/drawing/2014/main" id="{ED1FB16C-1CE2-453C-A1AC-CB4DBB75DAD8}"/>
              </a:ext>
            </a:extLst>
          </p:cNvPr>
          <p:cNvSpPr txBox="1">
            <a:spLocks/>
          </p:cNvSpPr>
          <p:nvPr/>
        </p:nvSpPr>
        <p:spPr>
          <a:xfrm>
            <a:off x="1055440" y="2041305"/>
            <a:ext cx="10081120" cy="297738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1. บอกถึงปัญหาในการใช้ระบบฐานข้อมูลได้ 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2. อธิบายวิธีเกิดรายการเปลี่ยนแปลงได้ 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3. อธิบายการเกิดภาวะพร้อมกันได้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4. อธิบายระบบการลงบันทึกได้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5. อธิบายวิธีการกู้คืนข้อมูลได้ 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6. บอกเทคนิคการปิดกั้นข้อมูลได้</a:t>
            </a:r>
          </a:p>
        </p:txBody>
      </p:sp>
      <p:sp>
        <p:nvSpPr>
          <p:cNvPr id="7" name="ชื่อเรื่อง 1">
            <a:extLst>
              <a:ext uri="{FF2B5EF4-FFF2-40B4-BE49-F238E27FC236}">
                <a16:creationId xmlns:a16="http://schemas.microsoft.com/office/drawing/2014/main" id="{961FB18E-534A-4B11-B9AC-4432D3828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7808" y="365760"/>
            <a:ext cx="7333456" cy="734869"/>
          </a:xfrm>
          <a:solidFill>
            <a:srgbClr val="00B0F0"/>
          </a:solidFill>
        </p:spPr>
        <p:txBody>
          <a:bodyPr>
            <a:noAutofit/>
          </a:bodyPr>
          <a:lstStyle/>
          <a:p>
            <a:pPr algn="r"/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หน่วยที่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7 </a:t>
            </a:r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การเกิดภาวะพร้อมกันและการกู้คืนฐานข้อมูล </a:t>
            </a:r>
          </a:p>
        </p:txBody>
      </p:sp>
    </p:spTree>
    <p:extLst>
      <p:ext uri="{BB962C8B-B14F-4D97-AF65-F5344CB8AC3E}">
        <p14:creationId xmlns:p14="http://schemas.microsoft.com/office/powerpoint/2010/main" val="4946096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3096344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ระบบการลงบันทึก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628799"/>
            <a:ext cx="10657184" cy="338437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     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ระบบการลงบ</a:t>
            </a:r>
            <a:r>
              <a:rPr lang="th-TH" sz="3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ึน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ทึกรายการที่ทำการบันทึกค่าของข้อมูลทั้งก่อนและหลังการแก้ไขลงใน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Log File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หรือ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Journal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การลงบันทึกจะเริ่มเมื่อมีการกระทำเกิดขึ้นกับรายการ และจะบันทึกรายการที่มีผลต่อการเปลี่ยนแปลงข้อมูลในฐานข้อมูลจึงอ่านค่าใหม่เพื่อบันทึกลงในฐานข้อมูล ณ จุดนั้นถือได้ว่ารายการนั้นได้ถูกกระทำจนเสร็จสมบูรณ์แล้ว (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Commit)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การใช้เทคนิคของจุดตรวจสอบ (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Check Point)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ซึ่งระบบจะกำหนดช่วงเวลาที่จะทำจุดตรวจสอบขึ้นเพื่อบันทึกข้อมูลลงในฐานข้อมูล และบันทึกเวลาของจุดตรวจสอบลงใน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Log File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หากรายการใดทำเสร็จก่อน ถึงจุดตรวจสอบแล้วเกิดความผิดพลาดของระบบรายการนั้นจะไม่ทำใหม่ (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Redo)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รายการใดที่ยังทำไม่เสร็จแต่ระบบเกิดขัดข้อง รายการนั้นจะถูก (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Undo)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ส่วนรายการที่ต้องทำใหม่ก็คือรายการที่ยังทำไม่เสร็จ ขณะที่มีการบันทึกรายการที่ผ่านจุดตรวจ แต่รายการนั้นได้ถูกทำเสร็จก่อนที่ระบบจะเกิดความขัดข้องขึ้นดังภาพที่ 7.1</a:t>
            </a:r>
          </a:p>
        </p:txBody>
      </p:sp>
    </p:spTree>
    <p:extLst>
      <p:ext uri="{BB962C8B-B14F-4D97-AF65-F5344CB8AC3E}">
        <p14:creationId xmlns:p14="http://schemas.microsoft.com/office/powerpoint/2010/main" val="8768914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3096344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ระบบการลงบันทึก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348FBB-BDC1-49F2-945B-5167C6B08906}"/>
              </a:ext>
            </a:extLst>
          </p:cNvPr>
          <p:cNvSpPr txBox="1"/>
          <p:nvPr/>
        </p:nvSpPr>
        <p:spPr>
          <a:xfrm>
            <a:off x="2063552" y="5445224"/>
            <a:ext cx="73201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3200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ภาพที่ 7.1 รายการเปลี่ยนแปลงในช่วงเวลาที่ทำการตรวจสอบ</a:t>
            </a:r>
            <a:endParaRPr lang="en-US" sz="2400" b="1" dirty="0">
              <a:solidFill>
                <a:srgbClr val="FF0000"/>
              </a:solidFill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0EF48D-D145-4320-BCBB-252D24BBF7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1624" y="1819275"/>
            <a:ext cx="5772150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3878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3096344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ระบบการลงบันทึก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983432" y="1432744"/>
            <a:ext cx="10729192" cy="358043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  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จากภาพที่ 7.1 จะเห็นได้ว่า 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   1) รายการ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 T1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ได้ถูก</a:t>
            </a:r>
            <a:r>
              <a:rPr lang="th-TH" sz="3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กระทํา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เสร็จสมบูรณ์ก่อนถึงจุดตรวจสอบ 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   2) รายการ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T2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เกิดขึ้นก่อนจุดตรวจสอบและเสร็จสิ้นก่อนระบบเกิดความขัดข้อง 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   3) รายการ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T3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เกิดขึ้นก่อนจุดตรวจสอบและยัง</a:t>
            </a:r>
            <a:r>
              <a:rPr lang="th-TH" sz="3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ไม่เสร็จ เมื่อระบบเกิดความขัดข้อง 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   4) รายการ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T4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เกิดขึ้นหลังจุดตรวจสอบและเสร็จสิ้นก่อนระบบเกิดความขัดข้อง 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   5) รายการ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T5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เกิดขึ้นหลังจุดตรวจสอบและยัง</a:t>
            </a:r>
            <a:r>
              <a:rPr lang="th-TH" sz="3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ไม่เสร็จ เมื่อระบบเกิดความขัดของ 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หากพบรายการลักษณะนี้เกิดขึ้นจึงควรพิจารณาดังนี้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1) รายการ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T1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จะไม่ต้อง</a:t>
            </a:r>
            <a:r>
              <a:rPr lang="th-TH" sz="3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ใหม่ เพราะได้</a:t>
            </a:r>
            <a:r>
              <a:rPr lang="th-TH" sz="3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บึน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ทึกรายการเปลี่ยนแปลงลงในฐานข้อมูลเรียบร้อยแล้ว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2) รายการ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T2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T4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จะต้องทําซ้ำใหม่ (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Redo)</a:t>
            </a:r>
          </a:p>
          <a:p>
            <a:pPr marL="0" indent="0" algn="thaiDist">
              <a:spcBef>
                <a:spcPts val="0"/>
              </a:spcBef>
            </a:pP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3)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รายการ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T3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T5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ต้องถูกยกเลิก (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Undo)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และกลับเป็นค่าเริ่มต้นเพราะรายการทั้งสองยัง</a:t>
            </a:r>
            <a:r>
              <a:rPr lang="th-TH" sz="3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ไม่เสร็จ</a:t>
            </a:r>
          </a:p>
          <a:p>
            <a:pPr marL="0" indent="0" algn="thaiDist">
              <a:spcBef>
                <a:spcPts val="0"/>
              </a:spcBef>
            </a:pPr>
            <a:endParaRPr lang="th-TH" sz="34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2126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2736304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 การกู้คืนข้อมูล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628799"/>
            <a:ext cx="10657184" cy="338437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     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การเกิดภาวะขัดข้องนั้นอาจเนื่องมาจากสาเหตุที่ระบบเกิดความขัดข้อง หรือเกิดจากสาเหตุความผิดพลาดของสื่อบันทึกข้อมูล ซึ่งการกู้ข้อมูลที่เกิดจากสาเหตุภาวะขัดข้องที่ต่างกัน ก็จะใช้วิธีการแก้ปัญหาที่ต่างกันด้วย ในหัวข้อนี้จะกล่าวถึงชนิดของการกู้คืน ได้แก่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4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5.1 การกู้คืนที่เกิดจากระบบเกิดความผิดพลาด (</a:t>
            </a:r>
            <a:r>
              <a:rPr lang="en-US" sz="34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System Recovery)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เป็นความขัดข้องที่มีผลต่อข้อมูลที่อยู่ในหน่วยความจำขณะที่มีการประมวลผล วิธีจะนำมาใช้ในการกู้คืน คือ การนำระบบการลงบันทึกดังกล่าวข้างต้นมาใช้</a:t>
            </a:r>
          </a:p>
          <a:p>
            <a:pPr marL="0" indent="0" algn="thaiDist">
              <a:spcBef>
                <a:spcPts val="0"/>
              </a:spcBef>
            </a:pPr>
            <a:endParaRPr lang="th-TH" sz="34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5864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2736304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 การกู้คืนข้อมูล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628799"/>
            <a:ext cx="10657184" cy="338437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      </a:t>
            </a:r>
            <a:r>
              <a:rPr lang="th-TH" sz="34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5.2 การกู้คืนที่เกิดจากความผิดพลาดของสื่อบันทึก (</a:t>
            </a:r>
            <a:r>
              <a:rPr lang="en-US" sz="34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Media Recovery)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เป็นความขัดข้องที่มีผลทำให้ข้อมูลบนสื่อบันทึกเสียหายหรือถูก</a:t>
            </a:r>
            <a:r>
              <a:rPr lang="th-TH" sz="3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ทําลาย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 วิธีที่จะ</a:t>
            </a:r>
            <a:r>
              <a:rPr lang="th-TH" sz="3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นําม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าใช้ในการก็คือ</a:t>
            </a:r>
            <a:r>
              <a:rPr lang="th-TH" sz="3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การทํา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การสํารองข้อมูล (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Backup)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ไว้ตลอดเวลา เมื่อเกิดความขัดข้องกับสื่อบันทึกข้อมูลที่ใช้งานอยู่ ก็จะนําข้อมูลสํารองที่</a:t>
            </a:r>
            <a:r>
              <a:rPr lang="th-TH" sz="3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ไว้ล่าสุดถ่ายลงในสื่อบันทึกชุดใหม่ และใช้ระบบการลงบันทึกมาช่วยเพื่อพิจารณารายการที่ต้องทำใหม่ซึ่งเกิดหลังจากทำการสำรองข้อมูลครั้งสุดท้าย</a:t>
            </a:r>
          </a:p>
        </p:txBody>
      </p:sp>
    </p:spTree>
    <p:extLst>
      <p:ext uri="{BB962C8B-B14F-4D97-AF65-F5344CB8AC3E}">
        <p14:creationId xmlns:p14="http://schemas.microsoft.com/office/powerpoint/2010/main" val="15930819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3456384" cy="738681"/>
          </a:xfrm>
          <a:solidFill>
            <a:schemeClr val="accent2"/>
          </a:solidFill>
        </p:spPr>
        <p:txBody>
          <a:bodyPr>
            <a:normAutofit fontScale="92500"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 เทคนิคการปิดกันข้อมูล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628799"/>
            <a:ext cx="10729192" cy="36004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เทคนิคการปิดกั้น (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Lock Technique)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ซึ่งจะกล่าวรายละเอียดดังต่อไปนี้ 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4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6.1 ชนิดของการปิดกั้น มี 2 ชนิด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</a:t>
            </a:r>
          </a:p>
          <a:p>
            <a:pPr marL="0" indent="0" algn="thaiDist">
              <a:spcBef>
                <a:spcPts val="0"/>
              </a:spcBef>
            </a:pP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    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6.1.1 การปิดกั้นแบบร่วม (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Shared Lock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หรือ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Read Lock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หรือ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S Lock)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เป็นการปิดกั้น ที่ยอมให้ผู้ใช้หลายคนสามารถ</a:t>
            </a:r>
            <a:r>
              <a:rPr lang="th-TH" sz="3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ทําการ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อ่านรายการหนึ่งๆ ร่วมกันได้แต่</a:t>
            </a:r>
            <a:r>
              <a:rPr lang="th-TH" sz="3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ทําการ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แก้ไขไม่ได้</a:t>
            </a:r>
            <a:endParaRPr lang="en-US" sz="34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</a:pP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    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6.1.2 การปิดกันแบบเฉพาะ (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Exclusive Lock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หรือ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Write Lock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หรือ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X Lock)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 ปิดกั้นที่</a:t>
            </a:r>
            <a:r>
              <a:rPr lang="th-TH" sz="3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ทําได้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โดยผู้ใช้หนึ่งคนเท่านั้น เมื่อผู้ใช้นั้นต้องการ</a:t>
            </a:r>
            <a:r>
              <a:rPr lang="th-TH" sz="3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ทําการ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ปิดกั้นแบบเฉพาะเพื่อการเปลี่ยนแปลงข้อง ผู้ใช้อื่นจะ</a:t>
            </a:r>
            <a:r>
              <a:rPr lang="th-TH" sz="3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ทําการ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เปลี่ยนแปลงหรือแก้ไขรายการนั้นไม่ได้จึงต้องคอยจนกว่าจะมีการปล่อยการปิดกั้น</a:t>
            </a:r>
          </a:p>
        </p:txBody>
      </p:sp>
    </p:spTree>
    <p:extLst>
      <p:ext uri="{BB962C8B-B14F-4D97-AF65-F5344CB8AC3E}">
        <p14:creationId xmlns:p14="http://schemas.microsoft.com/office/powerpoint/2010/main" val="42404353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3456384" cy="738681"/>
          </a:xfrm>
          <a:solidFill>
            <a:schemeClr val="accent2"/>
          </a:solidFill>
        </p:spPr>
        <p:txBody>
          <a:bodyPr>
            <a:normAutofit fontScale="92500"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 เทคนิคการปิดกันข้อมูล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628799"/>
            <a:ext cx="10729192" cy="345638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4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6.2 ระดับของการปิดกัน (</a:t>
            </a:r>
            <a:r>
              <a:rPr lang="en-US" sz="34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Levels of Locking </a:t>
            </a:r>
            <a:r>
              <a:rPr lang="th-TH" sz="34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หรือ </a:t>
            </a:r>
            <a:r>
              <a:rPr lang="en-US" sz="34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Granularity)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</a:t>
            </a:r>
            <a:r>
              <a:rPr lang="th-TH" sz="3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จํานวน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ข้อมลง จะ</a:t>
            </a:r>
            <a:r>
              <a:rPr lang="th-TH" sz="3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ทําการ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ปิดกั้นได้ในแต่ละครั้ง ซึ่งระบบจัดการฐานข้อมูลแต่ละชนิดอาจจะมีระดับการปิดกันที่แตกต่างกัน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ดังนี้</a:t>
            </a:r>
          </a:p>
          <a:p>
            <a:pPr marL="0" indent="0" algn="thaiDist">
              <a:spcBef>
                <a:spcPts val="0"/>
              </a:spcBef>
            </a:pP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     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6.2.1 การปิดกั้นทั้งฐานข้อมูล (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Database Lock)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เป็นการปิดกั้นการใช้ข้อมูลทั้งฐานข้อมูล ซึ่ง การปิดกั้นลักษณะนี้อาจจะเกิดขึ้นน้อยมากยกเว้นในระหว่างที่มี</a:t>
            </a:r>
            <a:r>
              <a:rPr lang="th-TH" sz="3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การทํา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สํารอง (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Backup)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ฐานข้อมูลทั้งหมด</a:t>
            </a:r>
          </a:p>
        </p:txBody>
      </p:sp>
    </p:spTree>
    <p:extLst>
      <p:ext uri="{BB962C8B-B14F-4D97-AF65-F5344CB8AC3E}">
        <p14:creationId xmlns:p14="http://schemas.microsoft.com/office/powerpoint/2010/main" val="7286750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3456384" cy="738681"/>
          </a:xfrm>
          <a:solidFill>
            <a:schemeClr val="accent2"/>
          </a:solidFill>
        </p:spPr>
        <p:txBody>
          <a:bodyPr>
            <a:normAutofit fontScale="92500"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 เทคนิคการปิดกันข้อมูล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628799"/>
            <a:ext cx="10873208" cy="338437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6.2.2 การปิดกั้นทั้งตาราง (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Table Lock)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เป็นการปิดกั้นการใช้ข้อมูลทั้งตารางซึ่งการปิดกั้น นี้จะ</a:t>
            </a:r>
            <a:r>
              <a:rPr lang="th-TH" sz="3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เมื่อมีการปรับปรุงข้อมูลทั้งตาราง เช่น การปรับโครงสร้างบริษัทใหม่ทั้งรหัสและชื่อแผนก เป็นต้น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6.2.3 การปิดกั้นเนื้อที่บางส่วนของหน่วยความจํา (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Block Page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หรือ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Database Space)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เป็นการปิดกั้นพื้นที่ที่เก็บฐานข้อมูลจริงของข้อมูล (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Physical Storage Block)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ของรายการหนึ่ง</a:t>
            </a:r>
          </a:p>
        </p:txBody>
      </p:sp>
    </p:spTree>
    <p:extLst>
      <p:ext uri="{BB962C8B-B14F-4D97-AF65-F5344CB8AC3E}">
        <p14:creationId xmlns:p14="http://schemas.microsoft.com/office/powerpoint/2010/main" val="37664718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3456384" cy="738681"/>
          </a:xfrm>
          <a:solidFill>
            <a:schemeClr val="accent2"/>
          </a:solidFill>
        </p:spPr>
        <p:txBody>
          <a:bodyPr>
            <a:normAutofit fontScale="92500"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 เทคนิคการปิดกันข้อมูล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628799"/>
            <a:ext cx="11136560" cy="36004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6.2.4 การปิดกั้นบางแถว (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Row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หรือ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Record Lock)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เป็นการปิดกั้นการใช้ข้อมูลเพียงบาง ทูเพ</a:t>
            </a:r>
            <a:r>
              <a:rPr lang="th-TH" sz="3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ิล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หรือบางแถวจากตารางหนึ่ง ๆ เท่านั้น ข้อมูลทูเพ</a:t>
            </a:r>
            <a:r>
              <a:rPr lang="th-TH" sz="3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ิล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อื่นที่ไม่เกี่ยวข้องก็จะสามารถใช้งานโดยผู้ใช้คนอื่นได้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6.2.5 การปิดกั้นบางคอลัมน์ (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Column Lock)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เป็นการปิดกั้นเฉพาะบางคอลัมน์ของข้อมูล กรณีนี้จะใช้กับคอลัมน์ที่มีการปรับปรุงข้อมูลบ่อยๆ ในขณะที่คอลัมน์อื่นไม่ค่อยมีการปรับปรุงข้อมูล เช่น ข้อมูลสินค้าคงคลัง คอลัมน์ที่แสดงยอดคงเหลือจะมีการปรับปรุงค่าบ่อย ในขณะที่คอลัมน์อื่นไม่ค่อยจะมี การปรับปรุงข้อมูลมาก เช่น </a:t>
            </a:r>
            <a:r>
              <a:rPr lang="th-TH" sz="3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คํ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าอธิบายลักษณะสินค้า สถานที่จัดเก็บ 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27717986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3456384" cy="738681"/>
          </a:xfrm>
          <a:solidFill>
            <a:schemeClr val="accent2"/>
          </a:solidFill>
        </p:spPr>
        <p:txBody>
          <a:bodyPr>
            <a:normAutofit fontScale="92500"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 เทคนิคการปิดกันข้อมูล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628799"/>
            <a:ext cx="10729192" cy="345638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การปิดกั้นข้อมูลในรูปแบบต่างๆ สามารถใช้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คํ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าสั่งที่ใช้ในระบบจัดการฐานข้อมูลสั่งให้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ทําการ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ปิดกั้น ตามประเภทที่ต้องการ ทั้งนี้การที่ระบุว่าจะมีการปิดกั้นแบบใดนั้น ผู้จัดการฐานข้อมูลต้องศึกษาถึงการเรียกใช้ข้อมูลว่ามีโอกาสจะเกิดปัญหาการเกิดภาวะพร้อมกันอย่างไรบ้าง 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คํ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าสั่งใน 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SQL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ที่ใช้ในการปิดกั้น คือ</a:t>
            </a:r>
          </a:p>
          <a:p>
            <a:pPr marL="0" indent="0" algn="thaiDist">
              <a:spcBef>
                <a:spcPts val="0"/>
              </a:spcBef>
            </a:pP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LOCK TABLE</a:t>
            </a:r>
            <a:endParaRPr lang="th-TH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</a:pPr>
            <a:endParaRPr lang="th-TH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</a:pPr>
            <a:endParaRPr lang="th-TH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indent="457200"/>
            <a:r>
              <a:rPr lang="th-TH" sz="2400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เช่น การปิดกั้นรี</a:t>
            </a:r>
            <a:r>
              <a:rPr lang="th-TH" sz="2400" dirty="0" err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เล</a:t>
            </a:r>
            <a:r>
              <a:rPr lang="th-TH" sz="2400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ชัน </a:t>
            </a:r>
            <a:r>
              <a:rPr lang="en-US" sz="2400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EMPLOYEE</a:t>
            </a:r>
            <a:r>
              <a:rPr lang="th-TH" sz="2400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แบบร่วมคำสั่งที่ใช้ คือ</a:t>
            </a:r>
            <a:endParaRPr lang="en-US" sz="2400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indent="457200"/>
            <a:r>
              <a:rPr lang="en-US" sz="2400" dirty="0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    LOCK TABLE EMPLOYEE IN SHARE MODE;</a:t>
            </a:r>
            <a:endParaRPr lang="en-US" sz="2400" dirty="0"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</a:pPr>
            <a:endParaRPr lang="th-TH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C66429-009A-4D72-8F34-55C4794A31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1624" y="3212976"/>
            <a:ext cx="470535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159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543076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ปัญหาในการใช้ระบบฐานข้อมูล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628799"/>
            <a:ext cx="10657184" cy="338437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    ข้อมูลที่จัดเก็บเป็นเอกสารหรือการจัดเก็บด้วยระบบฐานข้อมูลที่ใช้ภาษาคอมพิวเตอร์ในการเขียน ชุดคําสั่งเริ่มมีการเขียนด้วยภาษาในยุคที่ 3 เช่น ภาษาฟอร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์แท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รน ภาษาโคบอต ภาษาซี เป็นกระบวนการ เขียนโปรแกรมชุดคําสั่งจะต้องเขียนโดยการใช้โครงสร้างข้อมูลการสร้างแฟ้ม แทรกข้อมูล แก้ไขหรือปรับปรุงข้อมูลอาจเกิดปัญหาหลายๆ อย่าง เช่น</a:t>
            </a:r>
          </a:p>
        </p:txBody>
      </p:sp>
    </p:spTree>
    <p:extLst>
      <p:ext uri="{BB962C8B-B14F-4D97-AF65-F5344CB8AC3E}">
        <p14:creationId xmlns:p14="http://schemas.microsoft.com/office/powerpoint/2010/main" val="42867707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3456384" cy="738681"/>
          </a:xfrm>
          <a:solidFill>
            <a:schemeClr val="accent2"/>
          </a:solidFill>
        </p:spPr>
        <p:txBody>
          <a:bodyPr>
            <a:normAutofit fontScale="92500"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 เทคนิคการปิดกันข้อมูล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628799"/>
            <a:ext cx="10729192" cy="3672409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4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6.3 การปิดกั้นแบบสองระยะ (2</a:t>
            </a:r>
            <a:r>
              <a:rPr lang="en-US" sz="34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PL: Two Phase Locking)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ในบางครั้งเทคนิคการปิดกันทั่วไป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รายการเกิดภาวะพร้อมกันและไม่แน่ใจว่าเกิดการ</a:t>
            </a:r>
            <a:r>
              <a:rPr lang="th-TH" sz="3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ลําดั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บที่เหมาะสม (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Serializability)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จะเพื่อให้แน่ใจว่าไม่เกิดภาวะพร้อมกันที่จะส่งผลให้ข้อมูลไม่ถูกต้อง คือ การใช้เทคนิค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เองระยะ ซึ่งมีกฎเกณฑ์ว่าการ</a:t>
            </a:r>
            <a:r>
              <a:rPr lang="th-TH" sz="3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กระทํา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ของรายการหนึ่งจะประกอบด้วย 2 ระยะ คือ </a:t>
            </a:r>
          </a:p>
          <a:p>
            <a:pPr marL="0" indent="0" algn="thaiDist">
              <a:spcBef>
                <a:spcPts val="0"/>
              </a:spcBef>
            </a:pP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     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6.3.1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Growing Phase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เป็นช่วงเวลาที่รายการหนึ่งจะต้องระบุถึงการปิดกั้นที่จะใช้ ซึ่งอาจจะ ลดกันแบบร่วมหรือแบบเฉพาะได้และเป็นระยะที่ยังไม่ปลดการปิดกั้น</a:t>
            </a:r>
          </a:p>
          <a:p>
            <a:pPr marL="0" indent="0" algn="thaiDist">
              <a:spcBef>
                <a:spcPts val="0"/>
              </a:spcBef>
            </a:pP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     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6.3.2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Shrinking Phase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เป็นช่วงเวลาที่รายการหนึ่งจะต้องปลดปล่อยการปิดกั้นและจะมี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การปิดกันอีกไม่ได้</a:t>
            </a:r>
          </a:p>
        </p:txBody>
      </p:sp>
    </p:spTree>
    <p:extLst>
      <p:ext uri="{BB962C8B-B14F-4D97-AF65-F5344CB8AC3E}">
        <p14:creationId xmlns:p14="http://schemas.microsoft.com/office/powerpoint/2010/main" val="15649194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695400" y="260648"/>
            <a:ext cx="6552728" cy="57606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28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ตารางที่ 7.4 การปิดกั้นการปรับปรุงข้อมูล</a:t>
            </a:r>
            <a:endParaRPr lang="en-US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29FD817-FA31-4200-8DD6-C317EB10AE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277" y="836713"/>
            <a:ext cx="6400800" cy="4181475"/>
          </a:xfrm>
          <a:prstGeom prst="rect">
            <a:avLst/>
          </a:prstGeom>
        </p:spPr>
      </p:pic>
      <p:sp>
        <p:nvSpPr>
          <p:cNvPr id="12" name="ตัวแทนเนื้อหา 2">
            <a:extLst>
              <a:ext uri="{FF2B5EF4-FFF2-40B4-BE49-F238E27FC236}">
                <a16:creationId xmlns:a16="http://schemas.microsoft.com/office/drawing/2014/main" id="{A0907E72-0C6F-49EB-8924-CDFC7112A1B3}"/>
              </a:ext>
            </a:extLst>
          </p:cNvPr>
          <p:cNvSpPr txBox="1">
            <a:spLocks/>
          </p:cNvSpPr>
          <p:nvPr/>
        </p:nvSpPr>
        <p:spPr>
          <a:xfrm>
            <a:off x="7116270" y="1144182"/>
            <a:ext cx="4812377" cy="352839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</a:pPr>
            <a:r>
              <a:rPr lang="th-TH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จากตารางที่ 7,4 </a:t>
            </a:r>
            <a:r>
              <a:rPr lang="en-US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T1 </a:t>
            </a:r>
            <a:r>
              <a:rPr lang="th-TH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ได้</a:t>
            </a:r>
            <a:r>
              <a:rPr lang="th-TH" sz="2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</a:t>
            </a:r>
            <a:r>
              <a:rPr lang="th-TH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การปิดกันแบบเฉพาะเพื่อปรับปรุงข้อมูลยอดคงเหลือของ </a:t>
            </a:r>
            <a:r>
              <a:rPr lang="en-US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X</a:t>
            </a:r>
            <a:r>
              <a:rPr lang="th-TH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 (</a:t>
            </a:r>
            <a:r>
              <a:rPr lang="en-US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Growing Phase) </a:t>
            </a:r>
            <a:r>
              <a:rPr lang="th-TH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ด้วยการอ่านค่า </a:t>
            </a:r>
            <a:r>
              <a:rPr lang="en-US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X </a:t>
            </a:r>
            <a:r>
              <a:rPr lang="th-TH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และเพิ่มยอดเงินฝากอีก 100 ในขณะเดียวกัน </a:t>
            </a:r>
            <a:r>
              <a:rPr lang="en-US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T2 </a:t>
            </a:r>
            <a:r>
              <a:rPr lang="th-TH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การขอปิดกั้นแบบเฉพาะเมื่อเวลา </a:t>
            </a:r>
            <a:r>
              <a:rPr lang="en-US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T</a:t>
            </a:r>
            <a:r>
              <a:rPr lang="th-TH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3 เพื่อปรับปรุงยอดคงเหลือของ </a:t>
            </a:r>
            <a:r>
              <a:rPr lang="en-US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X </a:t>
            </a:r>
            <a:r>
              <a:rPr lang="th-TH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จากการถอนอีก 10 เมื่อเป็น การขอปิดกั้นจะไม่ได้รับอนุมัติทันทีแต่ต้องรอจนกว่า </a:t>
            </a:r>
            <a:r>
              <a:rPr lang="en-US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T1 </a:t>
            </a:r>
            <a:r>
              <a:rPr lang="th-TH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ปลดปล่อยการปิดกันและเมื่อ </a:t>
            </a:r>
            <a:r>
              <a:rPr lang="en-US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T1 </a:t>
            </a:r>
            <a:r>
              <a:rPr lang="th-TH" sz="2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</a:t>
            </a:r>
            <a:r>
              <a:rPr lang="th-TH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าเสร็จก็จะ ปลดการปิดกั้น (</a:t>
            </a:r>
            <a:r>
              <a:rPr lang="en-US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Shrinking Phase) </a:t>
            </a:r>
            <a:r>
              <a:rPr lang="th-TH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หลังจากนั้น </a:t>
            </a:r>
            <a:r>
              <a:rPr lang="en-US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T2 </a:t>
            </a:r>
            <a:r>
              <a:rPr lang="th-TH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ก็จะสามารถ</a:t>
            </a:r>
            <a:r>
              <a:rPr lang="th-TH" sz="2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ทําการ</a:t>
            </a:r>
            <a:r>
              <a:rPr lang="th-TH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ปิดกันและ</a:t>
            </a:r>
            <a:r>
              <a:rPr lang="th-TH" sz="2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</a:t>
            </a:r>
            <a:r>
              <a:rPr lang="th-TH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รายการของ </a:t>
            </a:r>
            <a:r>
              <a:rPr lang="en-US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T2 </a:t>
            </a:r>
            <a:r>
              <a:rPr lang="th-TH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ได้</a:t>
            </a:r>
          </a:p>
        </p:txBody>
      </p:sp>
    </p:spTree>
    <p:extLst>
      <p:ext uri="{BB962C8B-B14F-4D97-AF65-F5344CB8AC3E}">
        <p14:creationId xmlns:p14="http://schemas.microsoft.com/office/powerpoint/2010/main" val="30224654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3456384" cy="738681"/>
          </a:xfrm>
          <a:solidFill>
            <a:schemeClr val="accent2"/>
          </a:solidFill>
        </p:spPr>
        <p:txBody>
          <a:bodyPr>
            <a:normAutofit fontScale="92500"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 เทคนิคการปิดกันข้อมูล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628799"/>
            <a:ext cx="10729192" cy="3672409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4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6.4 ปัญหาที่เกิดจากการปิดกั้น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ถึงแม้ว่าเทคนิคการปิดกันจะช่วยแก้ปัญหาการเกิดภาวะพร้อม ไม่ว่าจะเป็นปัญหาข้อมูลไม่ได้ถูกปรับให้ถูกต้อง ปัญหาข้อมูลถูกปรับเปลี่ยนค่าไม่เสร็จสมบูรณ์ หรือปัญหา การวิเคราะห์ผลลัพธ์ของข้อมูลไม่ถูกต้องตามที่ได้กล่าวมาในตอนต้น ปัญหาที่อาจจะเกิดจากการนําเทคนิค การปิดกั้นมาใช้ คือ การปิดตายของรายการ (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Deadlock)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การปิดตายนี้จะเกิดขึ้นเมื่อมีรายการอย่างน้อย สองรายการต่างหยุดรอซึ่งกันและกัน เช่น จากตารางที่ 7.5 รายการ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T1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T2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ต่างหยุดรอซึ่งกันและกัน</a:t>
            </a:r>
          </a:p>
        </p:txBody>
      </p:sp>
    </p:spTree>
    <p:extLst>
      <p:ext uri="{BB962C8B-B14F-4D97-AF65-F5344CB8AC3E}">
        <p14:creationId xmlns:p14="http://schemas.microsoft.com/office/powerpoint/2010/main" val="29841858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35732" y="1628800"/>
            <a:ext cx="6552728" cy="57606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28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ตารางที่ 7.5 ปัญหาที่เกิดจากการปิดกั้น</a:t>
            </a:r>
            <a:endParaRPr lang="en-US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ตัวแทนเนื้อหา 2">
            <a:extLst>
              <a:ext uri="{FF2B5EF4-FFF2-40B4-BE49-F238E27FC236}">
                <a16:creationId xmlns:a16="http://schemas.microsoft.com/office/drawing/2014/main" id="{02C39270-15C2-4930-8ED7-0EA5F600A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3456384" cy="738681"/>
          </a:xfrm>
          <a:solidFill>
            <a:schemeClr val="accent2"/>
          </a:solidFill>
        </p:spPr>
        <p:txBody>
          <a:bodyPr>
            <a:normAutofit fontScale="92500"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 เทคนิคการปิดกันข้อมูล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00A0D4-CC7D-4CBC-9596-51E9213511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068" y="2204865"/>
            <a:ext cx="6162675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1668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3456384" cy="738681"/>
          </a:xfrm>
          <a:solidFill>
            <a:schemeClr val="accent2"/>
          </a:solidFill>
        </p:spPr>
        <p:txBody>
          <a:bodyPr>
            <a:normAutofit fontScale="92500"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 เทคนิคการปิดกันข้อมูล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628799"/>
            <a:ext cx="10729192" cy="3672409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400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วิธีแก้ปัญหาการปิดตาย การแก้ปัญหาการปิดตาย (</a:t>
            </a:r>
            <a:r>
              <a:rPr lang="en-US" sz="3400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Deadlock)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อาจ</a:t>
            </a:r>
            <a:r>
              <a:rPr lang="th-TH" sz="3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ทําได้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 2 ลักษณะ คือ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4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1) แบบป้องกันไว้ล่วงหน้า (</a:t>
            </a:r>
            <a:r>
              <a:rPr lang="en-US" sz="34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Deadlock Prevention)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เป็นการป้องกันโดยที่มีการเขียน </a:t>
            </a:r>
            <a:r>
              <a:rPr lang="th-TH" sz="3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คํ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าสั่งเพื่อ</a:t>
            </a:r>
            <a:r>
              <a:rPr lang="th-TH" sz="3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ทําการ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ปิดกั้นไว้ล่วงหน้า จากตารางที่ 7.5 รายการ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T1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และรายการ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T2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จะต้อง</a:t>
            </a:r>
            <a:r>
              <a:rPr lang="th-TH" sz="3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ทําการ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ปิดกั้นก่อนการประมวลผล หากมีข้อมูลใดที่ถูกปิดกั้น โปรแกรมจะต้องรอจนกว่าจะมีการปล่อยการปิดกั้น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	การป้องกันในลักษณะนี้ค่อนข้างจะ</a:t>
            </a:r>
            <a:r>
              <a:rPr lang="th-TH" sz="3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ทําได้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ยาก เพราะเป็นการยากที่จะทราบล่วงหน้าว่าจะมีผู้ใช้หลายคนมาเรียกข้อมูลพร้อมกันในเวลาใด</a:t>
            </a:r>
          </a:p>
        </p:txBody>
      </p:sp>
    </p:spTree>
    <p:extLst>
      <p:ext uri="{BB962C8B-B14F-4D97-AF65-F5344CB8AC3E}">
        <p14:creationId xmlns:p14="http://schemas.microsoft.com/office/powerpoint/2010/main" val="43960700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3456384" cy="738681"/>
          </a:xfrm>
          <a:solidFill>
            <a:schemeClr val="accent2"/>
          </a:solidFill>
        </p:spPr>
        <p:txBody>
          <a:bodyPr>
            <a:normAutofit fontScale="92500"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 เทคนิคการปิดกันข้อมูล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628799"/>
            <a:ext cx="10729192" cy="3672409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4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2) แบบแก้ไขปัญหาเมื่อเกิดการปิดตาย (</a:t>
            </a:r>
            <a:r>
              <a:rPr lang="en-US" sz="34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deadlock resolution)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วิธีการนี้ยอมให้มีการปิดตาย เกิดขึ้น แต่ระบบจัดการฐานข้อมูลจะสร้างกลไกเพื่อแก้ไขปัญหาการปิดตายที่เกิดขึ้น เข่น ระบบจะจัดทำตารางแสดงให้ทราบว่าใครเป็นผู้เรียกใช้ข้อมูลอะไร เมื่อไหร่ เพื่อจะได้ปลดการปิดตายจากรายการใดรายการหนึ่ง เทคนิคที่นิยมในการแก้ไขการแก้ปัญหานี้คือ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WFG (Wait For Graph)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เพื่อดูว่ารายการไหนสัมพันธ์กันบ้างการปิดตายเกิดขึ้นเมื่อรูปของ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WFG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เป็นวงกลม เช่น รายการ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T1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รอค่า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x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จาก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T2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รอค่า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X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จาก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T2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และรายาการ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T2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รอค่าจาก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Y </a:t>
            </a:r>
            <a:r>
              <a:rPr lang="th-TH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จาก </a:t>
            </a:r>
            <a:r>
              <a:rPr lang="en-US" sz="3400" dirty="0">
                <a:latin typeface="SP SUAN DUSIT" panose="02000000000000000000" pitchFamily="2" charset="0"/>
                <a:cs typeface="SP SUAN DUSIT" panose="02000000000000000000" pitchFamily="2" charset="0"/>
              </a:rPr>
              <a:t>T1</a:t>
            </a:r>
            <a:endParaRPr lang="th-TH" sz="34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492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543076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ปัญหาในการใช้ระบบฐานข้อมูล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628799"/>
            <a:ext cx="10657184" cy="338437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1) ความยุ่งยากจากการประมวลผลกับระบบแฟ้มข้อมูล 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2) แฟ้มข้อมูลไม่มีความเป็นอิสระ 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3) แฟ้มข้อมูล</a:t>
            </a:r>
            <a:r>
              <a:rPr lang="th-TH" sz="3200">
                <a:latin typeface="SP SUAN DUSIT" panose="02000000000000000000" pitchFamily="2" charset="0"/>
                <a:cs typeface="SP SUAN DUSIT" panose="02000000000000000000" pitchFamily="2" charset="0"/>
              </a:rPr>
              <a:t>มีความซ้ำซ้อน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มาก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4) แฟ้มข้อมูลมีความถูกต้องของข้อมูลน้อย 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5) แฟ้มข้อมูลมีความปลอดภัยน้อย 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6) ไม่มีการควบคุมจากศูนย์กลาง</a:t>
            </a:r>
          </a:p>
          <a:p>
            <a:pPr marL="0" indent="0" algn="thaiDist">
              <a:spcBef>
                <a:spcPts val="0"/>
              </a:spcBef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652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543076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รายการเปลี่ยนแปลง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628799"/>
            <a:ext cx="10657184" cy="338437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2.1 รายการเปลี่ยนแปลง (</a:t>
            </a:r>
            <a:r>
              <a:rPr lang="en-US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Transaction)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หน่วยของ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การทํางาน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ในส่วนของโปรแกรม ที่ถูกเขียนขึ้นมาเพื่อใช้จัดการข้อมูลภายในฐานข้อมูล โดยจะเป็นกลุ่มของการ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กระทํา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ต่าง ๆ เช่น การเพิ่ม การลบ หรือการปรับปรุงข้อมูล ซึ่งกลุ่มของการ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กระทํา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นี้จะต้องถูก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ทําให้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เสร็จสิ้นสมบูรณ์ ถ้ามีเหตุการณ์ได้ 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ทําให้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กลุ่มการ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กระทํา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นั้น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ทํางาน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ไม่เสร็จสมบูรณ์ก็จะต้องยกเลิกกลุ่มการ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กระทํา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นั้นทั้งหมด </a:t>
            </a:r>
          </a:p>
        </p:txBody>
      </p:sp>
    </p:spTree>
    <p:extLst>
      <p:ext uri="{BB962C8B-B14F-4D97-AF65-F5344CB8AC3E}">
        <p14:creationId xmlns:p14="http://schemas.microsoft.com/office/powerpoint/2010/main" val="2562366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543076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รายการเปลี่ยนแปลง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628799"/>
            <a:ext cx="10657184" cy="338437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2.2 </a:t>
            </a:r>
            <a:r>
              <a:rPr lang="th-TH" sz="3200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คํ</a:t>
            </a:r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าสั่งที่ใช้ในการควบคุมรายการเปลี่ยนแปลง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มีดังนี้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</a:t>
            </a:r>
            <a:r>
              <a:rPr lang="th-TH" sz="3200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2.2.1 </a:t>
            </a:r>
            <a:r>
              <a:rPr lang="en-US" sz="3200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COMMIT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คํ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าสั่ง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SQL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ที่ใช้เพื่อระบุว่ารายการเปลี่ยนแปลง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ทํางาน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เสร็จสมบูรณ์ ซึ่ง จะ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ทําการ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ปรับปรุงข้อมูลในหน่วยความจําโดยสมบูรณ์ ดังนั้นในการ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กระทํา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รายการเปลี่ยนแปลงจะถือว่า เสร็จสมบูรณ์ได้ก็ต่อเมื่อเจอ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คํ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าสั่ง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COMMIT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นั่นเอง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</a:t>
            </a:r>
            <a:r>
              <a:rPr lang="th-TH" sz="3200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2.2.2 </a:t>
            </a:r>
            <a:r>
              <a:rPr lang="en-US" sz="3200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ROLLBACK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คํ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าสั่งแสดงถึงการยกเลิกการ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กระทํา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ทั้งหมดในรายการเปลี่ยนแปลง ในกรณีที่มี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การทํางาน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บางส่วนของรายการเปลี่ยนแปลงไม่สมบูรณ์ พร้อมทั้งนําข้อมูลเดิมก่อนเริ่มรายการ เปลี่ยนแปลงกลับมา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2.3 คุณสมบัติของรายการเปลี่ยนแปลง (</a:t>
            </a:r>
            <a:r>
              <a:rPr lang="en-US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Transaction Properties)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รายการเปลี่ยนแปลงควร มีคุณสมบัติดังต่อไปนี้</a:t>
            </a:r>
          </a:p>
          <a:p>
            <a:pPr marL="0" indent="0" algn="thaiDist">
              <a:spcBef>
                <a:spcPts val="0"/>
              </a:spcBef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12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543076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รายการเปลี่ยนแปลง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628799"/>
            <a:ext cx="10657184" cy="338437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28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2.3.1 การเป็นงานเดียว (</a:t>
            </a:r>
            <a:r>
              <a:rPr lang="en-US" sz="28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Atomicity)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หมายความว่า ทุก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คํ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าสั่งการ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กระทํา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ที่เกิดขึ้นในรายการ เปลี่ยนแปลงหนึ่งจะต้อง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ทําให้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เสร็จสมบูรณ์ ถ้าไม่เสร็จ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คํ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าสั่ง การ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กระทํา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นั้นจะถูกยกเลิกทั้งหมด ดังนั้น รายการเปลี่ยนแปลง 1 รายการจึงเหมือนเป็นการ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ทํางาน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เพียงงานเดียว เช่น การโอนเงิน 1,000 บาท จาก บัญชี 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A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ไปบัญชี 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B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ถ้ากระบวนการของการโอน คือ</a:t>
            </a:r>
          </a:p>
          <a:p>
            <a:pPr marL="0" indent="0" algn="thaiDist">
              <a:spcBef>
                <a:spcPts val="0"/>
              </a:spcBef>
            </a:pP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	1) อ่านยอดเงินคงเหลือจากบัญชี 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A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เก็บในตัวแปร 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balance</a:t>
            </a:r>
          </a:p>
          <a:p>
            <a:pPr marL="0" indent="0" algn="thaiDist">
              <a:spcBef>
                <a:spcPts val="0"/>
              </a:spcBef>
            </a:pP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2) </a:t>
            </a:r>
            <a:r>
              <a:rPr lang="en-US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balanceA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 = </a:t>
            </a:r>
            <a:r>
              <a:rPr lang="en-US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balanceA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 - 1,000 </a:t>
            </a:r>
          </a:p>
          <a:p>
            <a:pPr marL="0" indent="0" algn="thaiDist">
              <a:spcBef>
                <a:spcPts val="0"/>
              </a:spcBef>
            </a:pP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3)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อ่านยอดเงินคงเหลือจากบัญชี 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B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เก็บในตัวแปร </a:t>
            </a:r>
            <a:r>
              <a:rPr lang="en-US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balanceB</a:t>
            </a:r>
            <a:endParaRPr lang="en-US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</a:pP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4) </a:t>
            </a:r>
            <a:r>
              <a:rPr lang="en-US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balanceB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 = </a:t>
            </a:r>
            <a:r>
              <a:rPr lang="en-US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balanceB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 + 1,000</a:t>
            </a:r>
          </a:p>
          <a:p>
            <a:pPr marL="0" indent="0" algn="thaiDist">
              <a:spcBef>
                <a:spcPts val="0"/>
              </a:spcBef>
            </a:pP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การโอนเงิน 1,000 บาทจะ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แค่ขั้นตอนที่ 1 คือ ลดเงินจาก 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A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เลยไม่ได้ ต้องเอาไปเพิ่มใน 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B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ด้วย แต่ถ้า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ขั้นตอนที่ 1, 2 และ 3 เสร็จแล้วแต่พอถึงขั้นตอนที่ 4 คือ เอาเงินไปเพิ่มให้บัญชี 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B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แต่ระบบ หาบัญชี 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B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ไม่เจอ 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คํ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าสั่งทั้งหมดนี้ก็จะถูกยกเลิกทุก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คํ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าสั่ง</a:t>
            </a:r>
          </a:p>
          <a:p>
            <a:pPr marL="0" indent="0" algn="thaiDist">
              <a:spcBef>
                <a:spcPts val="0"/>
              </a:spcBef>
            </a:pPr>
            <a:endParaRPr lang="th-TH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896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543076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รายการเปลี่ยนแปลง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628799"/>
            <a:ext cx="10657184" cy="338437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2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2.3.2 การรักษาความถูกต้องของข้อมูล (</a:t>
            </a:r>
            <a:r>
              <a:rPr lang="en-US" sz="32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Consistency)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หมายความว่า ทุกรายการเปลี่ยนแปลงต้องรักษาความถูกต้องของข้อมูลในฐานข้อมูลไว้ เช่น จะโอนเงิน 50 บาทจากบัญชี เปลี่ยนแปลงต้องรักษาความถูกต้องของข้อมูลในฐานข้อมูล ไปบัญชี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B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วิธีการ คือ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1) อ่านยอดเงินคงเหลือจากบัญชี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A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เก็บในตัวแปร </a:t>
            </a:r>
            <a:r>
              <a:rPr lang="en-US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balanceA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2) </a:t>
            </a:r>
            <a:r>
              <a:rPr lang="en-US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balanceA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= </a:t>
            </a:r>
            <a:r>
              <a:rPr lang="en-US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balanceA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- 50 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3)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อ่านยอดเงินคงเหลือจากบัญชี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B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เก็บในตัวแปร </a:t>
            </a:r>
            <a:r>
              <a:rPr lang="en-US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balanceB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4) </a:t>
            </a:r>
            <a:r>
              <a:rPr lang="en-US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balanceB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= </a:t>
            </a:r>
            <a:r>
              <a:rPr lang="en-US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balanceB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+ 50</a:t>
            </a:r>
          </a:p>
          <a:p>
            <a:pPr marL="0" indent="0" algn="thaiDist">
              <a:spcBef>
                <a:spcPts val="0"/>
              </a:spcBef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9569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2004</TotalTime>
  <Words>4467</Words>
  <Application>Microsoft Office PowerPoint</Application>
  <PresentationFormat>Widescreen</PresentationFormat>
  <Paragraphs>170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Book</vt:lpstr>
      <vt:lpstr>Franklin Gothic Medium</vt:lpstr>
      <vt:lpstr>SP SUAN DUSIT</vt:lpstr>
      <vt:lpstr>Wingdings</vt:lpstr>
      <vt:lpstr>Angles</vt:lpstr>
      <vt:lpstr>วิชา ระบบจัดการฐานข้อมูล (3204 -2004)</vt:lpstr>
      <vt:lpstr>หน่วยที่ 7 การเกิดภาวะพร้อมกันและการกู้คืนฐานข้อมูล </vt:lpstr>
      <vt:lpstr>หน่วยที่ 7 การเกิดภาวะพร้อมกันและการกู้คืนฐานข้อมูล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หน่วยที่ 1 ความรู้พื้นฐานทางธุรกิจดิจิทัล</dc:title>
  <dc:creator>admin</dc:creator>
  <cp:lastModifiedBy>Juthawut Chantaramalee</cp:lastModifiedBy>
  <cp:revision>278</cp:revision>
  <dcterms:created xsi:type="dcterms:W3CDTF">2020-08-10T03:00:14Z</dcterms:created>
  <dcterms:modified xsi:type="dcterms:W3CDTF">2021-02-14T06:53:00Z</dcterms:modified>
</cp:coreProperties>
</file>