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2"/>
  </p:notesMasterIdLst>
  <p:sldIdLst>
    <p:sldId id="283" r:id="rId2"/>
    <p:sldId id="260" r:id="rId3"/>
    <p:sldId id="308" r:id="rId4"/>
    <p:sldId id="313" r:id="rId5"/>
    <p:sldId id="346" r:id="rId6"/>
    <p:sldId id="348" r:id="rId7"/>
    <p:sldId id="347" r:id="rId8"/>
    <p:sldId id="345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372" r:id="rId33"/>
    <p:sldId id="373" r:id="rId34"/>
    <p:sldId id="405" r:id="rId35"/>
    <p:sldId id="406" r:id="rId36"/>
    <p:sldId id="407" r:id="rId37"/>
    <p:sldId id="408" r:id="rId38"/>
    <p:sldId id="409" r:id="rId39"/>
    <p:sldId id="410" r:id="rId40"/>
    <p:sldId id="411" r:id="rId41"/>
    <p:sldId id="412" r:id="rId42"/>
    <p:sldId id="413" r:id="rId43"/>
    <p:sldId id="414" r:id="rId44"/>
    <p:sldId id="415" r:id="rId45"/>
    <p:sldId id="416" r:id="rId46"/>
    <p:sldId id="417" r:id="rId47"/>
    <p:sldId id="418" r:id="rId48"/>
    <p:sldId id="419" r:id="rId49"/>
    <p:sldId id="420" r:id="rId50"/>
    <p:sldId id="421" r:id="rId51"/>
    <p:sldId id="422" r:id="rId52"/>
    <p:sldId id="423" r:id="rId53"/>
    <p:sldId id="424" r:id="rId54"/>
    <p:sldId id="425" r:id="rId55"/>
    <p:sldId id="426" r:id="rId56"/>
    <p:sldId id="427" r:id="rId57"/>
    <p:sldId id="428" r:id="rId58"/>
    <p:sldId id="429" r:id="rId59"/>
    <p:sldId id="430" r:id="rId60"/>
    <p:sldId id="431" r:id="rId61"/>
    <p:sldId id="432" r:id="rId62"/>
    <p:sldId id="433" r:id="rId63"/>
    <p:sldId id="434" r:id="rId64"/>
    <p:sldId id="435" r:id="rId65"/>
    <p:sldId id="436" r:id="rId66"/>
    <p:sldId id="437" r:id="rId67"/>
    <p:sldId id="438" r:id="rId68"/>
    <p:sldId id="439" r:id="rId69"/>
    <p:sldId id="440" r:id="rId70"/>
    <p:sldId id="441" r:id="rId71"/>
    <p:sldId id="442" r:id="rId72"/>
    <p:sldId id="443" r:id="rId73"/>
    <p:sldId id="444" r:id="rId74"/>
    <p:sldId id="445" r:id="rId75"/>
    <p:sldId id="446" r:id="rId76"/>
    <p:sldId id="447" r:id="rId77"/>
    <p:sldId id="448" r:id="rId78"/>
    <p:sldId id="449" r:id="rId79"/>
    <p:sldId id="450" r:id="rId80"/>
    <p:sldId id="451" r:id="rId81"/>
    <p:sldId id="452" r:id="rId82"/>
    <p:sldId id="453" r:id="rId83"/>
    <p:sldId id="454" r:id="rId84"/>
    <p:sldId id="455" r:id="rId85"/>
    <p:sldId id="456" r:id="rId86"/>
    <p:sldId id="457" r:id="rId87"/>
    <p:sldId id="458" r:id="rId88"/>
    <p:sldId id="459" r:id="rId89"/>
    <p:sldId id="460" r:id="rId90"/>
    <p:sldId id="461" r:id="rId91"/>
    <p:sldId id="462" r:id="rId92"/>
    <p:sldId id="463" r:id="rId93"/>
    <p:sldId id="464" r:id="rId94"/>
    <p:sldId id="465" r:id="rId95"/>
    <p:sldId id="466" r:id="rId96"/>
    <p:sldId id="467" r:id="rId97"/>
    <p:sldId id="468" r:id="rId98"/>
    <p:sldId id="469" r:id="rId99"/>
    <p:sldId id="470" r:id="rId100"/>
    <p:sldId id="471" r:id="rId101"/>
    <p:sldId id="472" r:id="rId102"/>
    <p:sldId id="473" r:id="rId103"/>
    <p:sldId id="474" r:id="rId104"/>
    <p:sldId id="475" r:id="rId105"/>
    <p:sldId id="476" r:id="rId106"/>
    <p:sldId id="477" r:id="rId107"/>
    <p:sldId id="478" r:id="rId108"/>
    <p:sldId id="479" r:id="rId109"/>
    <p:sldId id="480" r:id="rId110"/>
    <p:sldId id="481" r:id="rId111"/>
    <p:sldId id="482" r:id="rId112"/>
    <p:sldId id="483" r:id="rId113"/>
    <p:sldId id="484" r:id="rId114"/>
    <p:sldId id="485" r:id="rId115"/>
    <p:sldId id="486" r:id="rId116"/>
    <p:sldId id="487" r:id="rId117"/>
    <p:sldId id="488" r:id="rId118"/>
    <p:sldId id="489" r:id="rId119"/>
    <p:sldId id="490" r:id="rId120"/>
    <p:sldId id="491" r:id="rId121"/>
    <p:sldId id="492" r:id="rId122"/>
    <p:sldId id="493" r:id="rId123"/>
    <p:sldId id="494" r:id="rId124"/>
    <p:sldId id="495" r:id="rId125"/>
    <p:sldId id="496" r:id="rId126"/>
    <p:sldId id="497" r:id="rId127"/>
    <p:sldId id="498" r:id="rId128"/>
    <p:sldId id="499" r:id="rId129"/>
    <p:sldId id="500" r:id="rId130"/>
    <p:sldId id="501" r:id="rId131"/>
    <p:sldId id="502" r:id="rId132"/>
    <p:sldId id="503" r:id="rId133"/>
    <p:sldId id="504" r:id="rId134"/>
    <p:sldId id="505" r:id="rId135"/>
    <p:sldId id="506" r:id="rId136"/>
    <p:sldId id="507" r:id="rId137"/>
    <p:sldId id="508" r:id="rId138"/>
    <p:sldId id="509" r:id="rId139"/>
    <p:sldId id="510" r:id="rId140"/>
    <p:sldId id="511" r:id="rId141"/>
    <p:sldId id="512" r:id="rId142"/>
    <p:sldId id="513" r:id="rId143"/>
    <p:sldId id="514" r:id="rId144"/>
    <p:sldId id="515" r:id="rId145"/>
    <p:sldId id="516" r:id="rId146"/>
    <p:sldId id="517" r:id="rId147"/>
    <p:sldId id="518" r:id="rId148"/>
    <p:sldId id="519" r:id="rId149"/>
    <p:sldId id="520" r:id="rId150"/>
    <p:sldId id="521" r:id="rId151"/>
    <p:sldId id="522" r:id="rId152"/>
    <p:sldId id="523" r:id="rId153"/>
    <p:sldId id="524" r:id="rId154"/>
    <p:sldId id="525" r:id="rId155"/>
    <p:sldId id="526" r:id="rId156"/>
    <p:sldId id="527" r:id="rId157"/>
    <p:sldId id="528" r:id="rId158"/>
    <p:sldId id="529" r:id="rId159"/>
    <p:sldId id="530" r:id="rId160"/>
    <p:sldId id="531" r:id="rId161"/>
    <p:sldId id="532" r:id="rId162"/>
    <p:sldId id="533" r:id="rId163"/>
    <p:sldId id="534" r:id="rId164"/>
    <p:sldId id="535" r:id="rId165"/>
    <p:sldId id="536" r:id="rId166"/>
    <p:sldId id="537" r:id="rId167"/>
    <p:sldId id="538" r:id="rId168"/>
    <p:sldId id="539" r:id="rId169"/>
    <p:sldId id="540" r:id="rId170"/>
    <p:sldId id="541" r:id="rId171"/>
    <p:sldId id="542" r:id="rId172"/>
    <p:sldId id="543" r:id="rId173"/>
    <p:sldId id="544" r:id="rId174"/>
    <p:sldId id="545" r:id="rId175"/>
    <p:sldId id="546" r:id="rId176"/>
    <p:sldId id="547" r:id="rId177"/>
    <p:sldId id="548" r:id="rId178"/>
    <p:sldId id="549" r:id="rId179"/>
    <p:sldId id="550" r:id="rId180"/>
    <p:sldId id="551" r:id="rId181"/>
    <p:sldId id="552" r:id="rId182"/>
    <p:sldId id="553" r:id="rId183"/>
    <p:sldId id="554" r:id="rId184"/>
    <p:sldId id="555" r:id="rId185"/>
    <p:sldId id="556" r:id="rId186"/>
    <p:sldId id="557" r:id="rId187"/>
    <p:sldId id="558" r:id="rId188"/>
    <p:sldId id="559" r:id="rId189"/>
    <p:sldId id="560" r:id="rId190"/>
    <p:sldId id="561" r:id="rId191"/>
    <p:sldId id="562" r:id="rId192"/>
    <p:sldId id="563" r:id="rId193"/>
    <p:sldId id="564" r:id="rId194"/>
    <p:sldId id="565" r:id="rId195"/>
    <p:sldId id="566" r:id="rId196"/>
    <p:sldId id="567" r:id="rId197"/>
    <p:sldId id="568" r:id="rId198"/>
    <p:sldId id="569" r:id="rId199"/>
    <p:sldId id="570" r:id="rId200"/>
    <p:sldId id="571" r:id="rId201"/>
    <p:sldId id="572" r:id="rId202"/>
    <p:sldId id="573" r:id="rId203"/>
    <p:sldId id="574" r:id="rId204"/>
    <p:sldId id="575" r:id="rId205"/>
    <p:sldId id="576" r:id="rId206"/>
    <p:sldId id="577" r:id="rId207"/>
    <p:sldId id="578" r:id="rId208"/>
    <p:sldId id="579" r:id="rId209"/>
    <p:sldId id="580" r:id="rId210"/>
    <p:sldId id="581" r:id="rId211"/>
    <p:sldId id="582" r:id="rId212"/>
    <p:sldId id="583" r:id="rId213"/>
    <p:sldId id="584" r:id="rId214"/>
    <p:sldId id="585" r:id="rId215"/>
    <p:sldId id="586" r:id="rId216"/>
    <p:sldId id="587" r:id="rId217"/>
    <p:sldId id="588" r:id="rId218"/>
    <p:sldId id="589" r:id="rId219"/>
    <p:sldId id="590" r:id="rId220"/>
    <p:sldId id="591" r:id="rId221"/>
    <p:sldId id="592" r:id="rId222"/>
    <p:sldId id="593" r:id="rId223"/>
    <p:sldId id="594" r:id="rId224"/>
    <p:sldId id="595" r:id="rId225"/>
    <p:sldId id="596" r:id="rId226"/>
    <p:sldId id="597" r:id="rId227"/>
    <p:sldId id="598" r:id="rId228"/>
    <p:sldId id="599" r:id="rId229"/>
    <p:sldId id="600" r:id="rId230"/>
    <p:sldId id="601" r:id="rId231"/>
    <p:sldId id="602" r:id="rId232"/>
    <p:sldId id="603" r:id="rId233"/>
    <p:sldId id="604" r:id="rId234"/>
    <p:sldId id="605" r:id="rId235"/>
    <p:sldId id="606" r:id="rId236"/>
    <p:sldId id="607" r:id="rId237"/>
    <p:sldId id="608" r:id="rId238"/>
    <p:sldId id="609" r:id="rId239"/>
    <p:sldId id="610" r:id="rId240"/>
    <p:sldId id="611" r:id="rId241"/>
    <p:sldId id="612" r:id="rId242"/>
    <p:sldId id="613" r:id="rId243"/>
    <p:sldId id="614" r:id="rId244"/>
    <p:sldId id="615" r:id="rId245"/>
    <p:sldId id="616" r:id="rId246"/>
    <p:sldId id="617" r:id="rId247"/>
    <p:sldId id="618" r:id="rId248"/>
    <p:sldId id="619" r:id="rId249"/>
    <p:sldId id="620" r:id="rId250"/>
    <p:sldId id="621" r:id="rId251"/>
    <p:sldId id="622" r:id="rId252"/>
    <p:sldId id="623" r:id="rId253"/>
    <p:sldId id="624" r:id="rId254"/>
    <p:sldId id="625" r:id="rId255"/>
    <p:sldId id="626" r:id="rId256"/>
    <p:sldId id="627" r:id="rId257"/>
    <p:sldId id="628" r:id="rId258"/>
    <p:sldId id="629" r:id="rId259"/>
    <p:sldId id="630" r:id="rId260"/>
    <p:sldId id="631" r:id="rId261"/>
    <p:sldId id="632" r:id="rId262"/>
    <p:sldId id="633" r:id="rId263"/>
    <p:sldId id="634" r:id="rId264"/>
    <p:sldId id="635" r:id="rId265"/>
    <p:sldId id="636" r:id="rId266"/>
    <p:sldId id="637" r:id="rId267"/>
    <p:sldId id="638" r:id="rId268"/>
    <p:sldId id="639" r:id="rId269"/>
    <p:sldId id="640" r:id="rId270"/>
    <p:sldId id="641" r:id="rId271"/>
    <p:sldId id="642" r:id="rId272"/>
    <p:sldId id="643" r:id="rId273"/>
    <p:sldId id="644" r:id="rId274"/>
    <p:sldId id="645" r:id="rId275"/>
    <p:sldId id="646" r:id="rId276"/>
    <p:sldId id="647" r:id="rId277"/>
    <p:sldId id="648" r:id="rId278"/>
    <p:sldId id="649" r:id="rId279"/>
    <p:sldId id="650" r:id="rId280"/>
    <p:sldId id="651" r:id="rId281"/>
    <p:sldId id="652" r:id="rId282"/>
    <p:sldId id="653" r:id="rId283"/>
    <p:sldId id="654" r:id="rId284"/>
    <p:sldId id="655" r:id="rId285"/>
    <p:sldId id="656" r:id="rId286"/>
    <p:sldId id="657" r:id="rId287"/>
    <p:sldId id="658" r:id="rId288"/>
    <p:sldId id="659" r:id="rId289"/>
    <p:sldId id="660" r:id="rId290"/>
    <p:sldId id="661" r:id="rId291"/>
    <p:sldId id="662" r:id="rId292"/>
    <p:sldId id="663" r:id="rId293"/>
    <p:sldId id="664" r:id="rId294"/>
    <p:sldId id="665" r:id="rId295"/>
    <p:sldId id="666" r:id="rId296"/>
    <p:sldId id="667" r:id="rId297"/>
    <p:sldId id="668" r:id="rId298"/>
    <p:sldId id="669" r:id="rId299"/>
    <p:sldId id="670" r:id="rId300"/>
    <p:sldId id="671" r:id="rId301"/>
    <p:sldId id="672" r:id="rId302"/>
    <p:sldId id="673" r:id="rId303"/>
    <p:sldId id="674" r:id="rId304"/>
    <p:sldId id="675" r:id="rId305"/>
    <p:sldId id="676" r:id="rId306"/>
    <p:sldId id="677" r:id="rId307"/>
    <p:sldId id="678" r:id="rId308"/>
    <p:sldId id="679" r:id="rId309"/>
    <p:sldId id="680" r:id="rId310"/>
    <p:sldId id="681" r:id="rId311"/>
    <p:sldId id="682" r:id="rId312"/>
    <p:sldId id="683" r:id="rId313"/>
    <p:sldId id="684" r:id="rId314"/>
    <p:sldId id="685" r:id="rId315"/>
    <p:sldId id="686" r:id="rId316"/>
    <p:sldId id="687" r:id="rId317"/>
    <p:sldId id="688" r:id="rId318"/>
    <p:sldId id="689" r:id="rId319"/>
    <p:sldId id="690" r:id="rId320"/>
    <p:sldId id="691" r:id="rId321"/>
    <p:sldId id="692" r:id="rId322"/>
    <p:sldId id="693" r:id="rId323"/>
    <p:sldId id="694" r:id="rId324"/>
    <p:sldId id="695" r:id="rId325"/>
    <p:sldId id="696" r:id="rId326"/>
    <p:sldId id="697" r:id="rId327"/>
    <p:sldId id="698" r:id="rId328"/>
    <p:sldId id="699" r:id="rId329"/>
    <p:sldId id="700" r:id="rId330"/>
    <p:sldId id="701" r:id="rId331"/>
    <p:sldId id="702" r:id="rId332"/>
    <p:sldId id="703" r:id="rId333"/>
    <p:sldId id="704" r:id="rId334"/>
    <p:sldId id="705" r:id="rId335"/>
    <p:sldId id="706" r:id="rId336"/>
    <p:sldId id="707" r:id="rId337"/>
    <p:sldId id="708" r:id="rId338"/>
    <p:sldId id="709" r:id="rId339"/>
    <p:sldId id="710" r:id="rId340"/>
    <p:sldId id="711" r:id="rId341"/>
    <p:sldId id="712" r:id="rId342"/>
    <p:sldId id="713" r:id="rId343"/>
    <p:sldId id="714" r:id="rId344"/>
    <p:sldId id="715" r:id="rId345"/>
    <p:sldId id="716" r:id="rId346"/>
    <p:sldId id="717" r:id="rId347"/>
    <p:sldId id="718" r:id="rId348"/>
    <p:sldId id="719" r:id="rId349"/>
    <p:sldId id="720" r:id="rId350"/>
    <p:sldId id="721" r:id="rId351"/>
    <p:sldId id="722" r:id="rId352"/>
    <p:sldId id="723" r:id="rId353"/>
    <p:sldId id="724" r:id="rId354"/>
    <p:sldId id="725" r:id="rId355"/>
    <p:sldId id="726" r:id="rId356"/>
    <p:sldId id="727" r:id="rId357"/>
    <p:sldId id="728" r:id="rId358"/>
    <p:sldId id="729" r:id="rId359"/>
    <p:sldId id="730" r:id="rId360"/>
    <p:sldId id="731" r:id="rId361"/>
    <p:sldId id="732" r:id="rId362"/>
    <p:sldId id="733" r:id="rId363"/>
    <p:sldId id="734" r:id="rId364"/>
    <p:sldId id="735" r:id="rId365"/>
    <p:sldId id="736" r:id="rId366"/>
    <p:sldId id="737" r:id="rId367"/>
    <p:sldId id="738" r:id="rId368"/>
    <p:sldId id="739" r:id="rId369"/>
    <p:sldId id="740" r:id="rId370"/>
    <p:sldId id="374" r:id="rId371"/>
    <p:sldId id="375" r:id="rId372"/>
    <p:sldId id="377" r:id="rId373"/>
    <p:sldId id="378" r:id="rId374"/>
    <p:sldId id="379" r:id="rId375"/>
    <p:sldId id="380" r:id="rId376"/>
    <p:sldId id="376" r:id="rId377"/>
    <p:sldId id="381" r:id="rId378"/>
    <p:sldId id="383" r:id="rId379"/>
    <p:sldId id="382" r:id="rId380"/>
    <p:sldId id="384" r:id="rId381"/>
    <p:sldId id="385" r:id="rId382"/>
    <p:sldId id="386" r:id="rId383"/>
    <p:sldId id="387" r:id="rId384"/>
    <p:sldId id="388" r:id="rId385"/>
    <p:sldId id="389" r:id="rId386"/>
    <p:sldId id="390" r:id="rId387"/>
    <p:sldId id="391" r:id="rId388"/>
    <p:sldId id="392" r:id="rId389"/>
    <p:sldId id="393" r:id="rId390"/>
    <p:sldId id="394" r:id="rId391"/>
    <p:sldId id="395" r:id="rId392"/>
    <p:sldId id="397" r:id="rId393"/>
    <p:sldId id="396" r:id="rId394"/>
    <p:sldId id="398" r:id="rId395"/>
    <p:sldId id="399" r:id="rId396"/>
    <p:sldId id="400" r:id="rId397"/>
    <p:sldId id="401" r:id="rId398"/>
    <p:sldId id="402" r:id="rId399"/>
    <p:sldId id="404" r:id="rId400"/>
    <p:sldId id="403" r:id="rId40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thawut Chantaramalee" initials="JC" lastIdx="1" clrIdx="0">
    <p:extLst>
      <p:ext uri="{19B8F6BF-5375-455C-9EA6-DF929625EA0E}">
        <p15:presenceInfo xmlns:p15="http://schemas.microsoft.com/office/powerpoint/2012/main" userId="S::juthawut_cha@dusit.ac.th::630c6d98-4c6e-4f66-9d58-574efec3ba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>
      <p:cViewPr varScale="1">
        <p:scale>
          <a:sx n="65" d="100"/>
          <a:sy n="65" d="100"/>
        </p:scale>
        <p:origin x="6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35" Type="http://schemas.openxmlformats.org/officeDocument/2006/relationships/slide" Target="slides/slide334.xml"/><Relationship Id="rId356" Type="http://schemas.openxmlformats.org/officeDocument/2006/relationships/slide" Target="slides/slide355.xml"/><Relationship Id="rId377" Type="http://schemas.openxmlformats.org/officeDocument/2006/relationships/slide" Target="slides/slide376.xml"/><Relationship Id="rId398" Type="http://schemas.openxmlformats.org/officeDocument/2006/relationships/slide" Target="slides/slide397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402" Type="http://schemas.openxmlformats.org/officeDocument/2006/relationships/notesMaster" Target="notesMasters/notesMaster1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25" Type="http://schemas.openxmlformats.org/officeDocument/2006/relationships/slide" Target="slides/slide324.xml"/><Relationship Id="rId346" Type="http://schemas.openxmlformats.org/officeDocument/2006/relationships/slide" Target="slides/slide345.xml"/><Relationship Id="rId367" Type="http://schemas.openxmlformats.org/officeDocument/2006/relationships/slide" Target="slides/slide366.xml"/><Relationship Id="rId388" Type="http://schemas.openxmlformats.org/officeDocument/2006/relationships/slide" Target="slides/slide387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15" Type="http://schemas.openxmlformats.org/officeDocument/2006/relationships/slide" Target="slides/slide314.xml"/><Relationship Id="rId336" Type="http://schemas.openxmlformats.org/officeDocument/2006/relationships/slide" Target="slides/slide335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378" Type="http://schemas.openxmlformats.org/officeDocument/2006/relationships/slide" Target="slides/slide377.xml"/><Relationship Id="rId399" Type="http://schemas.openxmlformats.org/officeDocument/2006/relationships/slide" Target="slides/slide398.xml"/><Relationship Id="rId403" Type="http://schemas.openxmlformats.org/officeDocument/2006/relationships/commentAuthors" Target="commentAuthors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26" Type="http://schemas.openxmlformats.org/officeDocument/2006/relationships/slide" Target="slides/slide325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368" Type="http://schemas.openxmlformats.org/officeDocument/2006/relationships/slide" Target="slides/slide367.xml"/><Relationship Id="rId389" Type="http://schemas.openxmlformats.org/officeDocument/2006/relationships/slide" Target="slides/slide388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16" Type="http://schemas.openxmlformats.org/officeDocument/2006/relationships/slide" Target="slides/slide315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358" Type="http://schemas.openxmlformats.org/officeDocument/2006/relationships/slide" Target="slides/slide357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presProps" Target="presProps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48" Type="http://schemas.openxmlformats.org/officeDocument/2006/relationships/slide" Target="slides/slide347.xml"/><Relationship Id="rId369" Type="http://schemas.openxmlformats.org/officeDocument/2006/relationships/slide" Target="slides/slide368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338" Type="http://schemas.openxmlformats.org/officeDocument/2006/relationships/slide" Target="slides/slide337.xml"/><Relationship Id="rId359" Type="http://schemas.openxmlformats.org/officeDocument/2006/relationships/slide" Target="slides/slide358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391" Type="http://schemas.openxmlformats.org/officeDocument/2006/relationships/slide" Target="slides/slide390.xml"/><Relationship Id="rId405" Type="http://schemas.openxmlformats.org/officeDocument/2006/relationships/viewProps" Target="viewProps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slide" Target="slides/slide327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381" Type="http://schemas.openxmlformats.org/officeDocument/2006/relationships/slide" Target="slides/slide380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371" Type="http://schemas.openxmlformats.org/officeDocument/2006/relationships/slide" Target="slides/slide370.xml"/><Relationship Id="rId406" Type="http://schemas.openxmlformats.org/officeDocument/2006/relationships/theme" Target="theme/theme1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slide" Target="slides/slide371.xml"/><Relationship Id="rId393" Type="http://schemas.openxmlformats.org/officeDocument/2006/relationships/slide" Target="slides/slide392.xml"/><Relationship Id="rId407" Type="http://schemas.openxmlformats.org/officeDocument/2006/relationships/tableStyles" Target="tableStyles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383" Type="http://schemas.openxmlformats.org/officeDocument/2006/relationships/slide" Target="slides/slide382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394" Type="http://schemas.openxmlformats.org/officeDocument/2006/relationships/slide" Target="slides/slide393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395" Type="http://schemas.openxmlformats.org/officeDocument/2006/relationships/slide" Target="slides/slide394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slide" Target="slides/slide399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4375D-A314-4394-A8FB-1419BAC65653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A79CF-2069-4080-BCC6-60BFEF6BA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44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37D986D-728B-4D07-826F-21C3EADAD72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out">
            <a:extLst>
              <a:ext uri="{FF2B5EF4-FFF2-40B4-BE49-F238E27FC236}">
                <a16:creationId xmlns:a16="http://schemas.microsoft.com/office/drawing/2014/main" id="{3F3BDDC9-E3AF-4A95-8298-438E216DCF22}"/>
              </a:ext>
            </a:extLst>
          </p:cNvPr>
          <p:cNvSpPr txBox="1">
            <a:spLocks/>
          </p:cNvSpPr>
          <p:nvPr/>
        </p:nvSpPr>
        <p:spPr>
          <a:xfrm>
            <a:off x="7335994" y="5247191"/>
            <a:ext cx="4402115" cy="6163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rgbClr val="408E93"/>
                </a:solidFill>
                <a:latin typeface="Agency FB" panose="020B0503020202020204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>
              <a:spcBef>
                <a:spcPts val="1000"/>
              </a:spcBef>
            </a:pPr>
            <a:r>
              <a:rPr lang="en-US" sz="2800" b="1" dirty="0">
                <a:solidFill>
                  <a:srgbClr val="C00000"/>
                </a:solidFill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Asst. Prof. Juthawut </a:t>
            </a:r>
            <a:r>
              <a:rPr lang="en-US" sz="2800" b="1" dirty="0" err="1">
                <a:solidFill>
                  <a:srgbClr val="C00000"/>
                </a:solidFill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Chantharamalee</a:t>
            </a:r>
            <a:endParaRPr lang="en-US" sz="2800" b="1" dirty="0">
              <a:solidFill>
                <a:srgbClr val="C00000"/>
              </a:solidFill>
              <a:latin typeface="SP SUAN DUSIT" panose="02000000000000000000" pitchFamily="2" charset="0"/>
              <a:ea typeface="+mn-ea"/>
              <a:cs typeface="SP SUAN DUSIT" panose="02000000000000000000" pitchFamily="2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4F3D7B5-F5DC-4EDF-8706-631505689A37}"/>
              </a:ext>
            </a:extLst>
          </p:cNvPr>
          <p:cNvSpPr txBox="1">
            <a:spLocks/>
          </p:cNvSpPr>
          <p:nvPr/>
        </p:nvSpPr>
        <p:spPr>
          <a:xfrm>
            <a:off x="7381714" y="5676118"/>
            <a:ext cx="4402115" cy="10234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Assistant Professor in Computer Science                        (Chairperson of B.Sc. Program in Computer Science)              Office. </a:t>
            </a:r>
            <a:r>
              <a:rPr lang="en-US" sz="1800" b="1" dirty="0" err="1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Suan</a:t>
            </a:r>
            <a:r>
              <a:rPr lang="en-US" sz="18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Dusit University, Phone. (+66) 2244-5691             Email. juthawut_cha@dusit.ac.th, jchantharamalee@gmail.com </a:t>
            </a:r>
            <a:endParaRPr lang="en-US" sz="1800" b="1" u="sng" dirty="0">
              <a:solidFill>
                <a:srgbClr val="C0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AC3E998D-A45B-42F2-B5B4-9610D58262DF}"/>
              </a:ext>
            </a:extLst>
          </p:cNvPr>
          <p:cNvSpPr txBox="1"/>
          <p:nvPr/>
        </p:nvSpPr>
        <p:spPr>
          <a:xfrm>
            <a:off x="708660" y="6370439"/>
            <a:ext cx="62407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หน่วยที่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8</a:t>
            </a: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ภาษามาตรฐานบนระบบฐานข้อมูลเชิงสัมพันธ์ </a:t>
            </a:r>
            <a:endParaRPr lang="th-TH" sz="2800" dirty="0"/>
          </a:p>
        </p:txBody>
      </p:sp>
      <p:sp>
        <p:nvSpPr>
          <p:cNvPr id="3" name="AutoShape 2" descr="VGI Consulting">
            <a:extLst>
              <a:ext uri="{FF2B5EF4-FFF2-40B4-BE49-F238E27FC236}">
                <a16:creationId xmlns:a16="http://schemas.microsoft.com/office/drawing/2014/main" id="{CDBE56D0-3603-46EF-8494-049386DE15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3792" y="1705969"/>
            <a:ext cx="7757160" cy="2274570"/>
          </a:xfrm>
          <a:noFill/>
        </p:spPr>
        <p:txBody>
          <a:bodyPr>
            <a:noAutofit/>
          </a:bodyPr>
          <a:lstStyle/>
          <a:p>
            <a:pPr algn="r"/>
            <a:r>
              <a:rPr lang="th-TH" sz="6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วิชา ระบบจัดการฐานข้อมูล</a:t>
            </a:r>
            <a:br>
              <a:rPr lang="th-TH" sz="6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</a:br>
            <a:r>
              <a:rPr lang="th-TH" sz="6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(3204 -2004)</a:t>
            </a:r>
          </a:p>
        </p:txBody>
      </p:sp>
    </p:spTree>
    <p:extLst>
      <p:ext uri="{BB962C8B-B14F-4D97-AF65-F5344CB8AC3E}">
        <p14:creationId xmlns:p14="http://schemas.microsoft.com/office/powerpoint/2010/main" val="3660442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911424" y="451614"/>
            <a:ext cx="7920880" cy="9611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</a:pP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การดาวน์โหลดและติดตั้ง 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WAMSERVER </a:t>
            </a: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มีดังนี้</a:t>
            </a:r>
          </a:p>
          <a:p>
            <a:pPr marL="0" indent="0" algn="thaiDist">
              <a:spcBef>
                <a:spcPts val="0"/>
              </a:spcBef>
            </a:pP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1)</a:t>
            </a:r>
            <a:r>
              <a:rPr lang="en-US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เข้าไปดาวน์โหลดตัวติดตั้งที่เว็บไซต์ </a:t>
            </a:r>
            <a:r>
              <a:rPr lang="en-US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http://www.wampserver.com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3F8A6-4EA5-4E18-ADA2-2AD4FC52E3F1}"/>
              </a:ext>
            </a:extLst>
          </p:cNvPr>
          <p:cNvSpPr txBox="1"/>
          <p:nvPr/>
        </p:nvSpPr>
        <p:spPr>
          <a:xfrm>
            <a:off x="2063552" y="5396349"/>
            <a:ext cx="7584504" cy="603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ภาพที่ 8.</a:t>
            </a:r>
            <a:r>
              <a:rPr lang="en-US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2</a:t>
            </a:r>
            <a:r>
              <a:rPr lang="th-TH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หน้าเว็บไซต์ </a:t>
            </a:r>
            <a:r>
              <a:rPr lang="en-US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WampServer</a:t>
            </a:r>
            <a:endParaRPr lang="en-US" sz="2000" b="1" dirty="0">
              <a:effectLst/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1CBE49-5053-4889-8586-A382F7B45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1412776"/>
            <a:ext cx="10031760" cy="389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7288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6D3B8-E3C9-435D-9650-90283CB3C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FC65-6D3B-4D59-8ECD-2B97417D9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938672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956D5-643C-473B-82BE-8CCAE4203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EFEE5-FE53-42AA-8CA9-68CE7D9F2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128754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73A9F-8B76-4DB9-92E4-DF61761BD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FA3B4-6881-4CD7-A861-F9335D5AD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178381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C3F5A-9F36-4B58-98E8-81D3EFFC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5E05C-BE85-4565-BD69-EE069C985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339592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EF705-7240-46A7-A9FF-6EF95336B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B0B28-34A0-467D-9E91-010D657AD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207770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E97DC-47B1-4EC0-A019-4CD1802FF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2D4C1-54FE-4A44-95B4-8C38E379B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847374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6B44B-F1F0-47FC-8EAE-B7B7A1F97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74564-A1E9-4C34-A778-7AE4FA8DE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060593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FFD0D-C302-44A3-8777-4BE89B349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2F774-4AD0-4C95-8215-393B7A1BB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304203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BC2DF-ED54-44B1-9E76-512613A4C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F6D52-0431-4634-B4FE-DD7BCEE96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963773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5A9D3-6A80-4689-BC0B-396A3D879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8BEA9-CFC8-4829-A99B-78C43C8EA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2529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911424" y="451614"/>
            <a:ext cx="10657184" cy="9611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</a:pP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2)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เลือกรูปแบบของเว็บไซต์เป็นภาษาอังกฤษแล้วคลิกเมนูดาวน์โหลด</a:t>
            </a:r>
          </a:p>
          <a:p>
            <a:pPr marL="0" indent="0" algn="thaiDist">
              <a:spcBef>
                <a:spcPts val="0"/>
              </a:spcBef>
            </a:pP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3)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เลือกรูปแบบของโปรแกรมให้เหมาะสมกับระบบปฏิบัติการของเครื่องคอมพิวเตอร์ที่ใช้งานว่าใช้กี่บิต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เช่น 32 บิต หรือ 64 บิต เป็นต้น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3F8A6-4EA5-4E18-ADA2-2AD4FC52E3F1}"/>
              </a:ext>
            </a:extLst>
          </p:cNvPr>
          <p:cNvSpPr txBox="1"/>
          <p:nvPr/>
        </p:nvSpPr>
        <p:spPr>
          <a:xfrm>
            <a:off x="2063552" y="5396349"/>
            <a:ext cx="7584504" cy="603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ภาพที่ 8.16 ตัว </a:t>
            </a:r>
            <a:r>
              <a:rPr lang="en-US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Popup </a:t>
            </a:r>
            <a:r>
              <a:rPr lang="th-TH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เมื่อกดดาวน์โหลด </a:t>
            </a:r>
            <a:r>
              <a:rPr lang="en-US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WampServer</a:t>
            </a:r>
            <a:endParaRPr lang="en-US" sz="2000" b="1" dirty="0">
              <a:effectLst/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211AB0-2DD5-44B1-944F-5CB4E6B820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268760"/>
            <a:ext cx="856895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7131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614F9-D9AF-4516-BCD1-97F8E1BCA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A9F9B-514C-4341-A357-46C310447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826521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E233D-EDCD-4714-AD58-988378A66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D1C18-1AB6-4130-B0D3-ADB5A95AD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917612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E82BF-709B-4154-A807-54AA7ACB2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F66BB-19B7-4D73-8414-D957CB638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555860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AE119-8900-4CEE-AFC0-E9B0DB7A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52A9E-0A00-4CAC-BBD6-33F1AD74B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348226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4F14-873B-4B61-B77E-5CCE3E80A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A5209-8D6A-40D1-9440-BF3FA3195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059741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3C0A6-9526-4469-A60B-63DDB054B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B39D0-DF18-4288-B06F-B73A12758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157834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7765F-A33C-42DB-8368-7F38A3835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F2767-6C94-4E63-952D-CCA6B039E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187069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BEBEE-7FEA-41E6-BFCD-02FD0B89F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6A877-96EC-4FA4-AF34-0F6A40BFF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683083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B38BC-DABE-4892-994C-A8FF3D784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8D8F8-F5E7-4998-8E3A-FE836F6D0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544177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687E4-D054-4365-BC7F-3D15B0940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BD8F4-36D6-49E2-864A-B0AAA5377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4293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911424" y="451614"/>
            <a:ext cx="10657184" cy="13932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4)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ให้ทำการดาวน์โหลดโปรแกรมสองตัว คือ 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WAMP </a:t>
            </a: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และ 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Microsoft Visual C++ 2012 </a:t>
            </a: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โดยที่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WAMP </a:t>
            </a: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คลิกเมาส์เพื่อโหลดที่ 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Download Directly </a:t>
            </a: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และ 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Microsoft Visual C++ 2012 </a:t>
            </a: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คลิกเมาส์เพื่อโหลดที่ </a:t>
            </a:r>
            <a:endParaRPr lang="en-US" sz="2400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https://www.microsoft.com/en-us/download/details.aspx?id=30679</a:t>
            </a:r>
          </a:p>
          <a:p>
            <a:pPr marL="0" indent="0">
              <a:spcBef>
                <a:spcPts val="0"/>
              </a:spcBef>
            </a:pPr>
            <a:endParaRPr lang="en-US" sz="2400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3F8A6-4EA5-4E18-ADA2-2AD4FC52E3F1}"/>
              </a:ext>
            </a:extLst>
          </p:cNvPr>
          <p:cNvSpPr txBox="1"/>
          <p:nvPr/>
        </p:nvSpPr>
        <p:spPr>
          <a:xfrm>
            <a:off x="1487488" y="6021288"/>
            <a:ext cx="9433048" cy="603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ภาพที่ 8.18 การดาวน์โหลดไฟล์ติดตั้ง </a:t>
            </a:r>
            <a:r>
              <a:rPr lang="en-US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Microsoft Visual C++ 2012 </a:t>
            </a:r>
            <a:r>
              <a:rPr lang="th-TH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แบบ 64 บิต</a:t>
            </a:r>
            <a:endParaRPr lang="en-US" sz="2000" b="1" dirty="0">
              <a:effectLst/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E6AE70-7188-4CA0-84E7-1E250DA84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1700808"/>
            <a:ext cx="885698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2405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11244-9868-4546-A4F2-278F8CCB5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F8A3C-6761-4140-846A-5F3D5933B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024368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A9C98-18F4-46C5-A206-64781E04B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B73A2-F3CD-4F37-A8B0-13014F975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617957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94A42-AB6A-42A3-89FE-A9298A3E9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6CA12-975E-4268-AF3F-5DE24D73F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690153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D176-6815-40D4-9DF2-C5AE800D8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988DC-EE6C-4AF4-8533-FCEAE33F0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709042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8557B-730A-48C9-AE36-6FBFB529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26881-9144-4039-BA40-B6F9DF2DE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052659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DE19F-FD33-42DB-A828-3548998BF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7D2EF-4F82-4E83-9784-83507F252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263550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D49B4-6B0C-4A71-9D44-0089AC1F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EBBA5-39E5-4B59-989E-11908A3A5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008334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77154-C84E-4E89-AFB5-3350BF466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DB907-C9F1-43E5-B513-B38C0D47F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356063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E56E1-72B6-4907-A82E-2C1868AC4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8307F-9B2E-4063-A66A-C7AFE9FEA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926817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021F4-A700-4B74-8149-31274CBEF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9DCB8-11F8-4A92-8DAF-81F7CA144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7424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911424" y="451614"/>
            <a:ext cx="10657184" cy="13932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5) กดปุ่ม 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Next </a:t>
            </a: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เพื่อดาวน์โหลดไฟล์สำหรับติดตั้งโปรแกรม 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Microsoft Visual C++ 2012</a:t>
            </a:r>
          </a:p>
          <a:p>
            <a:pPr marL="0" indent="0">
              <a:spcBef>
                <a:spcPts val="0"/>
              </a:spcBef>
            </a:pP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6)</a:t>
            </a: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เมื่อดาวน์โหลดไฟล์เสร็จเรียบร้อยแล้วให้ทำการติดตั้งเลือกยอมรับเงื่อนไข </a:t>
            </a:r>
          </a:p>
          <a:p>
            <a:pPr marL="0" indent="0">
              <a:spcBef>
                <a:spcPts val="0"/>
              </a:spcBef>
            </a:pP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(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 agree to the license terms and conditions) </a:t>
            </a: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แล้วกดปุ่ม 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Install</a:t>
            </a:r>
          </a:p>
          <a:p>
            <a:pPr marL="0" indent="0">
              <a:spcBef>
                <a:spcPts val="0"/>
              </a:spcBef>
            </a:pPr>
            <a:endParaRPr lang="en-US" sz="2400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3F8A6-4EA5-4E18-ADA2-2AD4FC52E3F1}"/>
              </a:ext>
            </a:extLst>
          </p:cNvPr>
          <p:cNvSpPr txBox="1"/>
          <p:nvPr/>
        </p:nvSpPr>
        <p:spPr>
          <a:xfrm>
            <a:off x="1487488" y="6021288"/>
            <a:ext cx="7584504" cy="1130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18 การดาวน์โหลดไฟล์ติดตั้ง </a:t>
            </a:r>
            <a:r>
              <a:rPr lang="en-US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Microsoft Visual C++ 2012 </a:t>
            </a:r>
            <a:r>
              <a:rPr lang="th-TH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แบบ 64 บิต</a:t>
            </a:r>
            <a:endParaRPr lang="en-US" sz="2000" b="1" dirty="0">
              <a:effectLst/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E5E4BF-DF87-485C-AF2A-9F2F16BEA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1739903"/>
            <a:ext cx="8862496" cy="327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0047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F7650-4613-4CF0-BBAF-B37775587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5ACDA-F271-49E6-9844-E256649A1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798877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C8522-8C0B-4C5C-92D8-C1C5A98D6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08BF1-1AD0-40EA-9215-31D9AC9E6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597763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1EC7D-D3F3-4536-A7D2-9ED89953B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6B0DE-3703-4547-ADE2-84F9C93F9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029367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FC452-9584-44EC-B0D4-9CF5BAC8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E47E1-5E31-47FB-A162-28B140B9D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979035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0DFA8-7B00-4BD6-98AF-74C59816B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884DA-F1ED-430A-A4CA-42127DD14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770579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86952-47E9-403A-8E48-C1E3BAE7F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CE601-AF07-43F0-B736-F3CACED34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648061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4B521-B331-46ED-AD15-85488694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36C5D-7827-481B-91F1-A32D7CE9D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286755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1A450-DF8C-4A11-B23E-FD3D0B2ED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3FD8C-C107-42F8-97BC-1F68B28F7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228700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FA505-2A8C-4E96-B712-B9DC3311B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1EE0E-59FA-471F-BDF6-8BC71BA54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181839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37B27-9182-4F5E-AF70-666F0D5F6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75284-FE4F-4A7C-B545-2C6B60F5A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8212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911424" y="451614"/>
            <a:ext cx="10657184" cy="13932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7) ทำการติดตั้งโปรแกรม 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Microsoft Visual C++ 2012 </a:t>
            </a: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ในขั้นตอนสุดท้ายให้กดปุ่ม 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Finish</a:t>
            </a:r>
          </a:p>
          <a:p>
            <a:pPr marL="0" indent="0">
              <a:spcBef>
                <a:spcPts val="0"/>
              </a:spcBef>
            </a:pP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8)</a:t>
            </a: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ขั้นตอนต่อไปทำการติดตั้ง 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WAMP Server </a:t>
            </a: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ไฟล์สำหรับการติดตั้งในหนังสือเล่มนี้ใช้</a:t>
            </a:r>
          </a:p>
          <a:p>
            <a:pPr marL="0" indent="0">
              <a:spcBef>
                <a:spcPts val="0"/>
              </a:spcBef>
            </a:pP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wampserver2.5-Apache-2.4.8.Mysql-5.6.17-php5.5.12-64b</a:t>
            </a:r>
          </a:p>
          <a:p>
            <a:pPr marL="0" indent="0">
              <a:spcBef>
                <a:spcPts val="0"/>
              </a:spcBef>
            </a:pP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9)</a:t>
            </a: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ดับเบิลคลิกที่ไฟล์ </a:t>
            </a:r>
            <a:r>
              <a:rPr lang="en-US" sz="2400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Wampserver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2.5 </a:t>
            </a: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เพื่อติดตั้ง </a:t>
            </a:r>
            <a:r>
              <a:rPr lang="en-US" sz="2400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Wampserver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จากนั้นกดปุ่ม 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Next </a:t>
            </a: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เพื่อติดตั้ง</a:t>
            </a:r>
          </a:p>
          <a:p>
            <a:pPr marL="0" indent="0">
              <a:spcBef>
                <a:spcPts val="0"/>
              </a:spcBef>
            </a:pPr>
            <a:endParaRPr lang="en-US" sz="2400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3F8A6-4EA5-4E18-ADA2-2AD4FC52E3F1}"/>
              </a:ext>
            </a:extLst>
          </p:cNvPr>
          <p:cNvSpPr txBox="1"/>
          <p:nvPr/>
        </p:nvSpPr>
        <p:spPr>
          <a:xfrm>
            <a:off x="1487488" y="6021288"/>
            <a:ext cx="7584504" cy="603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ภาพที่ 8.20 การติดตั้งโปรแกรม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Wampserver</a:t>
            </a:r>
            <a:endParaRPr lang="en-US" sz="2000" b="1" dirty="0">
              <a:effectLst/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B2230F-22B4-4D4B-8BC9-9F411103313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2132856"/>
            <a:ext cx="698477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7491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2ABCD-69E6-480C-90FB-06CFB82FF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C9296-C85B-42BD-BCA1-A0056DD9C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86951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BA2B4-A8FC-4D79-8FA3-533E25DCE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53E58-3D55-4105-9AF0-1A2C4368F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273803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FBAEF-473C-4A67-BDB6-4591C2E1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83ADB-7281-474E-BFE2-C1ADECA6E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443738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B75D4-F34D-442B-AAB4-85D5919FB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48F4F-AF26-4C67-B3FE-459E47355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181755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6E813-7599-43F1-86C5-AE04D872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A587A-B980-4ACC-9403-B72968449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790016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420E2-B528-4ADA-BB9B-BF14B69F8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009F8-7975-4CE3-8DB3-7C24884CC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531352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3498D-99DE-4A7C-B02B-65FEBBF1D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ED93E-D859-4F70-BDB1-65EA05BEF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544220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64144-1F2F-470F-BF01-75B3485A4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8E8F7-3B79-4B80-A6E2-66201063B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090810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35B57-3EF8-4FB0-9F65-4457D1D2E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32558-4062-41D7-BDE5-393D58FFC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449448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5B627-E915-47C7-8580-C673EC903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BD641-D374-4EA3-A489-ECEAD491E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0743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983432" y="476672"/>
            <a:ext cx="10657184" cy="13932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10) คลิก 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 accept the agreement </a:t>
            </a: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เพื่อยอมรับเงื่อนไขของการใช้โปรแกรมจากนั้นกดปุ่ม 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3F8A6-4EA5-4E18-ADA2-2AD4FC52E3F1}"/>
              </a:ext>
            </a:extLst>
          </p:cNvPr>
          <p:cNvSpPr txBox="1"/>
          <p:nvPr/>
        </p:nvSpPr>
        <p:spPr>
          <a:xfrm>
            <a:off x="983432" y="5238273"/>
            <a:ext cx="7584504" cy="603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ภาพที่ 8.21 การยอมรับในเงื่อนไขของโปรแกรม</a:t>
            </a:r>
            <a:endParaRPr lang="en-US" sz="2000" b="1" dirty="0">
              <a:effectLst/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BE0C10-AAD5-4E6D-B20D-F591E3BCC8F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980729"/>
            <a:ext cx="6408712" cy="400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71710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FBDAE-3C4D-4C3C-B137-19B87BA35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C25FF-2978-43DD-A055-7AA874424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2829967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CFA54-5331-4089-9B6D-026D0DE0A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10C5D-5D6A-4AB9-8F7F-E313F0791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0206071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91D46-E3F0-4182-8EF8-2B6C31FA7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36C51-760E-4DD4-974F-C265F6B74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199120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70875-4574-40D9-8BCC-D5DFE055A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58593-12F9-4619-A5EA-D306F1A94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512056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906E8-38A5-4E72-8A5E-2822D4CB2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52211-5F05-4A30-A550-BC63D5B56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857510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2ACE-4FF0-40F9-B036-BC476C1DD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7EAE2-3377-490B-A31B-EBA8AC532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713353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08729-84A1-4D54-9F55-C123C6A18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9B7E7-63BE-49FF-9355-A137C31D7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5058880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428B8-C4FE-497D-AE1A-1CBC5578B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0B7A1-2F95-42F2-9621-15E8FC1FF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581521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22EA-C003-41A0-A713-9DFC06015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9CE60-7299-4BF6-A20E-8C762D4D3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659318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7CD37-2DDF-41FF-BD2B-2E5F17C81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4FCF1-72B8-47F1-8BA0-D413D86CC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6939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983432" y="476672"/>
            <a:ext cx="10657184" cy="13932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11) กดปุ่ม 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Browse </a:t>
            </a: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หรือพิมพ์เพื่อเลือกตำแหน่งเก็บข้อมูลของโปรแกรมที่กำลังติดตั้ง แล้ว กดปุ่ม 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3F8A6-4EA5-4E18-ADA2-2AD4FC52E3F1}"/>
              </a:ext>
            </a:extLst>
          </p:cNvPr>
          <p:cNvSpPr txBox="1"/>
          <p:nvPr/>
        </p:nvSpPr>
        <p:spPr>
          <a:xfrm>
            <a:off x="983432" y="5238273"/>
            <a:ext cx="7584504" cy="603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ภาพที่ 8.22 การกำหนดตำแหน่งของการเก็บข้อมูล</a:t>
            </a:r>
            <a:endParaRPr lang="en-US" sz="2000" b="1" dirty="0">
              <a:effectLst/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B984F0-32FE-4D27-BD13-043C2811FEF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5" y="1016100"/>
            <a:ext cx="6372348" cy="397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9503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A91E3-FA31-4F07-837B-250D05FD7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CEDD5-8DA3-4AD8-B2CD-5B96756B8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2548366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7FCD0-57BD-4F9E-9AB1-DF3B8EE7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70157-2779-4249-896A-3327B7738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1668670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39E4A-26BC-4CA0-81AC-2449DA0A0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175E1-AA71-4A3B-BE46-CF57B223A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713585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56F92-5E8E-452C-8500-5E94A861E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B8FA4-0C80-44D2-ADDA-F04BE62E9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243051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C91A8-D79D-42FF-B23C-70590634C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17901-7A26-4BC2-8207-8A071DB7F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0397389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FF5E3-9017-4877-B7E7-7F7F3CE20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AC1FB-F7B2-4425-BE27-791B6C724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9644978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A09B8-CCE4-48CE-99E8-BB9C524DC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F642B-DD3C-42B8-A5B4-DC4053CF3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1290373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113B6-D722-4535-ACFA-60ED7999D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52B2D-FA4D-4B3C-AC0A-95BB04D97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626571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E3F68-0AB0-472F-ADA8-659B6F097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04131-D772-49AC-83B6-B807EBE01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1541608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3138C-A5EA-4548-9074-3E452DF9F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02BFB-95AA-48E7-80F6-4A05A4F32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8188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983432" y="476672"/>
            <a:ext cx="10657184" cy="13932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12) คลิกเลือก 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Create a Quick Launch icon </a:t>
            </a: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และ 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Create a Desktop icon </a:t>
            </a: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แล้วกดปุ่ม</a:t>
            </a:r>
            <a:endParaRPr lang="en-US" sz="2400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3F8A6-4EA5-4E18-ADA2-2AD4FC52E3F1}"/>
              </a:ext>
            </a:extLst>
          </p:cNvPr>
          <p:cNvSpPr txBox="1"/>
          <p:nvPr/>
        </p:nvSpPr>
        <p:spPr>
          <a:xfrm>
            <a:off x="983432" y="5238273"/>
            <a:ext cx="7584504" cy="603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ภาพที่ 8.23 การสร้างเมนูลัดสำหรับโปรแกรม</a:t>
            </a:r>
            <a:endParaRPr lang="en-US" sz="2000" b="1" dirty="0">
              <a:effectLst/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B1A1E7-64C8-4FB1-A7C2-653189C2D05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1016101"/>
            <a:ext cx="6290815" cy="397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40948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333B9-FB10-4CF6-8D7A-62F1AB8C1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505F2-D436-4990-8296-66DD15941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5588591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C3C27-BB01-4C86-B118-2271FF2FD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A5C36-56B1-4AA1-A91F-001F9CD57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3836512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F8EA4-A574-40AE-961A-F2EAD7E48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84908-95D3-44A7-A027-2E01AFFE9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8541023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36A28-2703-443C-8B83-75528E454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F5F5B-DD63-4D89-B426-2C981B40B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8209534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883D4-95B9-452B-A5BC-A1DA732B6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21846-B361-47F8-8581-EDAD0291C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011385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44FAF-2C1B-46AD-B0F4-845D81A14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41332-8100-4A18-B978-6C4D19488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3374015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B539F-A9BF-4784-A903-A3312FDA6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D31BB-3EA2-43F8-B563-A33A42D68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9476455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25A75-E984-4645-B3F9-FC6DFD069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4F205-8CA4-4024-A82A-ACC106C45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1609762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FD42B-EA5C-4DE7-9771-3A3A3BC86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D410F-1023-429E-A6C0-B6C161578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3328966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E83AE-86B3-4F1D-B690-D67394129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0B071-E254-437E-A7D0-2512C84EF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1254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983432" y="476672"/>
            <a:ext cx="10657184" cy="13932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13) กดปุ่ม 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Install </a:t>
            </a: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เพื่อติดตั้งโปรแกรม</a:t>
            </a:r>
            <a:endParaRPr lang="en-US" sz="2400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3F8A6-4EA5-4E18-ADA2-2AD4FC52E3F1}"/>
              </a:ext>
            </a:extLst>
          </p:cNvPr>
          <p:cNvSpPr txBox="1"/>
          <p:nvPr/>
        </p:nvSpPr>
        <p:spPr>
          <a:xfrm>
            <a:off x="983432" y="5238273"/>
            <a:ext cx="7584504" cy="603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ภาพที่ 8.24 การเลือกติดตั้งโปรแกรม</a:t>
            </a:r>
            <a:endParaRPr lang="en-US" sz="2000" b="1" dirty="0">
              <a:effectLst/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85B128-14DF-4777-832E-19ACD6DF4C8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016100"/>
            <a:ext cx="6204520" cy="378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56846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2019B-1489-4D80-B338-DD2B48B39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D71F9-28F5-4A2F-BFF6-8E80C80D0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6233899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148F-4CD7-4959-B40C-312ADA7CD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EDC34-31F0-4170-8CA4-5AFF55B44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1832263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49DBE-94E0-40DD-82BF-C5FAB1DC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8B44B-721B-42B4-960A-429048AED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7315673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E0D0A-6E46-408D-94E5-1060E1070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B231C-DFB6-48F1-A33C-A0EC5DFB4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6662971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31441-802D-47E5-A01C-81B6F6FA3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D82E4-476E-45FC-B8C0-EF84808A2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1363167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818B4-F731-4781-8098-71032AC49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BDC24-B812-4DAB-BF37-CFD3E917F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2101790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3EAA7-A28D-43A4-8BC9-F9F29E8E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A6CC8-8513-4B71-9780-2A396BCF7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8671333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A5084-1FE1-4B2E-A40D-5B6204D96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D7586-C569-4690-8AA0-D47480116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1739516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C4F25-D9C3-48C7-A0DD-787102AEE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2CEDB-13BC-480B-98D4-8D408C0F8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3327926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5A6A0-8D83-4573-AA1D-80E3FCCAC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F2AA2-6B36-47D3-A23A-39D8414AB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582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983432" y="476672"/>
            <a:ext cx="10657184" cy="13932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14) พิมพ์ช่อง </a:t>
            </a:r>
            <a:r>
              <a:rPr lang="en-US" sz="2400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SMTP:localhost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และ 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Email: krusomkuan@hotmail.com </a:t>
            </a: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แล้วกดปุ่ม 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3F8A6-4EA5-4E18-ADA2-2AD4FC52E3F1}"/>
              </a:ext>
            </a:extLst>
          </p:cNvPr>
          <p:cNvSpPr txBox="1"/>
          <p:nvPr/>
        </p:nvSpPr>
        <p:spPr>
          <a:xfrm>
            <a:off x="983432" y="5238273"/>
            <a:ext cx="7584504" cy="603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ภาพที่ 8.25 การกำหนดค่า </a:t>
            </a:r>
            <a:r>
              <a:rPr lang="en-US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SMTP </a:t>
            </a:r>
            <a:r>
              <a:rPr lang="th-TH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และ </a:t>
            </a:r>
            <a:r>
              <a:rPr lang="en-US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Email</a:t>
            </a:r>
            <a:endParaRPr lang="en-US" sz="2000" b="1" dirty="0">
              <a:effectLst/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ECA5BB-8EF6-4E3D-BC6C-973D6F1759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016100"/>
            <a:ext cx="6696743" cy="392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47379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6778F-2879-4805-802C-45BD4A10F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9F1CF-E4CB-4396-AFD3-AAA3816AF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2261110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3DE71-4378-48F7-B8E0-C8276058D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00723-9AA6-437D-A7D4-4F852C2ED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8098179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81595-0168-4364-9681-F82103504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BF7C7-9574-460E-8B6B-35CD0BDE8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5341538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A474-9A17-4B44-ADCF-64F705F56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7D7B3-D43F-4D0A-B5F0-5596C2777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9280099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7C714-CFEC-4941-88ED-4CF01A0E6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BCD47-8EB2-4481-88BD-EE771E4EC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8708061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D565-F9C9-4CED-9B03-BFDAACB1E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04404-1D2B-4D6E-9418-57565CBD5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6661288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9E7EF-E15B-443A-824E-79D52B5D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94AC2-C43D-4E36-8547-5ED5D356A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0126635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7730C-7C94-4E74-AF7A-18812CBEB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36483-1A44-4963-A771-95949B5DF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979713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EE410-6919-4145-85CC-1556D544F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8A814-492F-45CC-9D13-86E3FAC7A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474731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97A1C-19B1-4288-9F99-35A0FB51C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F7DD1-0E1A-48E3-A5BA-754B0E4C5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6814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808" y="365760"/>
            <a:ext cx="7333456" cy="734869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r"/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หน่วยที่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7 </a:t>
            </a: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การเกิดภาวะพร้อมกันและการกู้คืนฐานข้อมูล 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100629"/>
            <a:ext cx="2833589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สาระการเรียนรู้</a:t>
            </a:r>
          </a:p>
          <a:p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D30525E4-6AD3-4EC2-93EC-B36D17A1AEF7}"/>
              </a:ext>
            </a:extLst>
          </p:cNvPr>
          <p:cNvSpPr txBox="1">
            <a:spLocks/>
          </p:cNvSpPr>
          <p:nvPr/>
        </p:nvSpPr>
        <p:spPr>
          <a:xfrm>
            <a:off x="1055440" y="2041305"/>
            <a:ext cx="10081120" cy="297738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</a:pP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1.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การติดตั้งโปรแกรม 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MySQL</a:t>
            </a:r>
          </a:p>
          <a:p>
            <a:pPr marL="0" indent="0" algn="thaiDist">
              <a:spcBef>
                <a:spcPts val="0"/>
              </a:spcBef>
            </a:pP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การติดตั้ง 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WampServer</a:t>
            </a:r>
          </a:p>
          <a:p>
            <a:pPr marL="0" indent="0" algn="thaiDist">
              <a:spcBef>
                <a:spcPts val="0"/>
              </a:spcBef>
            </a:pP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ประวัติของภาษา 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SQL</a:t>
            </a:r>
          </a:p>
          <a:p>
            <a:pPr marL="0" indent="0" algn="thaiDist">
              <a:spcBef>
                <a:spcPts val="0"/>
              </a:spcBef>
            </a:pP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การใช้ภาษา 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SQL</a:t>
            </a:r>
          </a:p>
          <a:p>
            <a:pPr marL="0" indent="0" algn="thaiDist">
              <a:spcBef>
                <a:spcPts val="0"/>
              </a:spcBef>
            </a:pP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5.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ประเภทของคำสั่ง 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SQL</a:t>
            </a:r>
          </a:p>
        </p:txBody>
      </p:sp>
    </p:spTree>
    <p:extLst>
      <p:ext uri="{BB962C8B-B14F-4D97-AF65-F5344CB8AC3E}">
        <p14:creationId xmlns:p14="http://schemas.microsoft.com/office/powerpoint/2010/main" val="890228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983432" y="476672"/>
            <a:ext cx="10657184" cy="13932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15) ขั้นตอนสุดท้ายให้กดปุ่ม 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Finish </a:t>
            </a: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เป็นอันเสร็จสิ้นกระบวนการติดตั้ง 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WAMP Server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3F8A6-4EA5-4E18-ADA2-2AD4FC52E3F1}"/>
              </a:ext>
            </a:extLst>
          </p:cNvPr>
          <p:cNvSpPr txBox="1"/>
          <p:nvPr/>
        </p:nvSpPr>
        <p:spPr>
          <a:xfrm>
            <a:off x="983432" y="5238273"/>
            <a:ext cx="7584504" cy="603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ภาพที่ 8.26 ภาพขั้นตอนสุดท้ายของการติดตั้งโปรแกรม</a:t>
            </a:r>
            <a:endParaRPr lang="en-US" sz="2000" b="1" dirty="0">
              <a:effectLst/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585EE8-7935-4129-A8C6-40F9C7C1F26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1" y="1016100"/>
            <a:ext cx="6209282" cy="385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94610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5DF97-3CC2-4657-8026-0E940B8C5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01446-FEFB-4C46-B0DA-AB15170EE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3045316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9B2-8E84-4FAB-A203-860FBE59F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A7885-31B9-44DD-B5C1-85249BD27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0642095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40832-A6ED-43A7-936A-E20C29076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C1E7B-0E9C-4069-95A4-27A131AE3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4185916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93B6-9C8C-4423-8E0C-94ACB77C7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7988-DC84-4F41-AB1C-D3A846829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4881712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080D6-6751-49EF-80FF-35C4A3A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7B007-FCC4-46A3-93DD-671CD5BA0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3435820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5754A-57B7-489E-B8B0-6B81A3CEE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F5998-199C-46AD-90B0-F95C8AEA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8389302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61B33-0CD9-4020-81D3-1EC7F63CC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E894F-FBB5-44D6-8888-4D829BB4B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7056569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3594C-F8BE-483C-87CD-87CB51FF7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E0852-02EF-467E-B933-54F9C0F53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8524287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441A1-5961-4673-80AB-EC6CC618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0128B-3E74-4D2D-BB69-0F9A68877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47424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804C3-8D81-45A8-A98C-CA5BAF71A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A0059-B7A8-496B-84CB-A4771C0FC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7474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983432" y="476672"/>
            <a:ext cx="10657184" cy="13932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เมื่อติดตั้ง 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WAMP Server </a:t>
            </a: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เสร็จเรียบร้อยแล้วจะปรากฏไอคอน อยู่มุมล่างด้านขวามือของจอภาพ คลิกที่ 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W </a:t>
            </a: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สีเขียวแล้วเลือก 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Localhost </a:t>
            </a: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เพื่อเริ่มการใช้งาน</a:t>
            </a:r>
            <a:endParaRPr lang="en-US" sz="2400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3F8A6-4EA5-4E18-ADA2-2AD4FC52E3F1}"/>
              </a:ext>
            </a:extLst>
          </p:cNvPr>
          <p:cNvSpPr txBox="1"/>
          <p:nvPr/>
        </p:nvSpPr>
        <p:spPr>
          <a:xfrm>
            <a:off x="983432" y="5238273"/>
            <a:ext cx="7584504" cy="603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ภาพที่ 8.27 การเริ่มใช้งานโดยเลือก </a:t>
            </a:r>
            <a:r>
              <a:rPr lang="en-US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Localhost</a:t>
            </a:r>
            <a:endParaRPr lang="en-US" sz="2000" b="1" dirty="0">
              <a:effectLst/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8FCCD0-9F89-4458-AC15-89F74EF97D4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1" y="1016100"/>
            <a:ext cx="3384376" cy="397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8091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A5743-D552-4093-8A6E-7295A2A8B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68536-20E4-4A21-8BC7-A7EB78206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7744833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4FB0C-2DB0-4B8D-8A93-8BDD7A1F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8FCC3-9DC7-490B-87EB-F0F85E327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0809950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60249-33EF-4E21-A887-D62AA50BC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BADCD-3F80-4918-A908-A23B9D35F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0975212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A43B0-9555-411C-BDAC-8993991CF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A0631-D2FF-4144-886F-EA2A2F1D1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2477683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D8EAF-A53B-4F89-8579-7F5ACAD10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47851-3C7D-47F6-9186-4095EEFE7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0949949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963D5-1FE1-454C-AB8C-175F69822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C0026-00B5-47EE-A2AE-148172C6C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4945963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A3E05-7E4B-4E89-B8D3-D1D684AE4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8D6B6-7D6A-47AA-BD99-DD6B364D9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5458016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B7A1-918C-4D5F-AA17-51E28DE1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40D96-9623-46F6-815A-6066BE9F5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7581364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6F0E6-9119-478D-8273-BB3246CB7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D2C86-7667-4B61-9FC4-4586D093F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5988190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DEB5E-19C1-4EC1-B81B-158633F16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B3496-C324-4A5A-8707-8F33DD019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3076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1055440" y="1435944"/>
            <a:ext cx="10729192" cy="41044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</a:pP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ภาษา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SQL (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สามารถอ่านออกเสียงได้ 2 แบบ “เอสคิวแอล(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SQL)”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  “ซีเค</a:t>
            </a:r>
            <a:r>
              <a:rPr lang="th-TH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วล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sequel)”)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ย่อมาจาก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Structured Query Language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หรือภาษาในการสอนถามข้อมูล เป็นภาษาทางด้านฐานข้อมูลที่สามารถสร้างและปฏิบัติกับฐานข้อมูลเชิงสัมพันธ์ (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Relational Database)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โดยเฉพาะ และเป็นภาษาที่มี ลักษณะคล้ายกับภาษาอังกฤษ ผู้คิดค้น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เป็นรายแรก คือบริษัทไอบีเอ็มหลังจากนั้นมาผู้ผลิตซอฟต์แวร์  ด้านระบบการจัด</a:t>
            </a:r>
            <a:r>
              <a:rPr lang="th-TH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การจัด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การฐานข้อมูลเชิงสัมพันธ์ได้พัฒนาระบบสนับสนุน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มากขึ้นจนเป็นที่นิยมใช่กันอย่างแพร่หลายในปัจจุบัน โดยผู้ผลิตแต่ละรายก็พยายามพัฒนาระบบจัดการฐานข้อมูลของตนเองให้มีลักษณะเด่นเฉพาะขึ้นมาทำให้รูปแบบการใช้คำสั่ง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มีรูปแบบแตกต่างกันได้บ้างในขณะที่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American National Standards institute (ANSI)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ได้กำหนดรูปแบบมาตรฐานของ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ขึ้น ซึ่งเป็นมาตรฐานของคำสั่ง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ตาม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ANSI-86</a:t>
            </a:r>
            <a:endParaRPr lang="en-US" sz="3000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928C808C-6422-4273-B963-75094E7B2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694063"/>
            <a:ext cx="3960440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</a:t>
            </a:r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.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การติดตั้ง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WampServer</a:t>
            </a:r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48185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24747-6884-47AF-9B03-8C92B3F52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3CA91-C941-47D2-8FD2-FD2BDE229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5065375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D60C1-9244-4409-8B3D-61B12C05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717FD-BC5B-48F5-BDBE-C11D08F84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1218692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BF606-9078-4A0B-82DE-CF87E3BC0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21C43-05D8-44B9-8455-3D6C68442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865839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97915-BA02-432E-B258-6C99CAD07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85FF0-FE99-4796-ABB1-B45ADE4E9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0317120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15A0A-D4BD-44CC-B794-3B722CBA4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4765F-716A-41F1-9097-A954D6E28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936760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D3501-74F2-44FB-9925-24194D250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2407A-5D0B-4A5C-87CD-EDC134919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7382542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EEF6C-4297-4F22-BE0A-007F9AB0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CC6B5-98A2-4E81-BEEE-B55B735DB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9568422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2877-EBCC-4841-AE1E-516B46EEE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DC5B4-DAC9-4A79-AE3A-B78BCF97A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2876272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75CDD-5F5E-4999-8B28-1EAB55A08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3B4FD-839B-4B19-AC6B-E6A2BCE56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6849874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F25D8-5C24-4FDD-8586-E4129B629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D1848-3E8C-4CB1-A411-6F236DF97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3097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694063"/>
            <a:ext cx="6480720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</a:t>
            </a:r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.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การติดตั้ง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WampServer</a:t>
            </a:r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1055440" y="1435944"/>
            <a:ext cx="10729192" cy="41044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</a:pP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หลังจากนั้นปี พ.ศ. 2513 ระบบฐานข้อมูล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ORACLE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ถูกพัฒนาโดย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ORACLE CORPORATION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และถือเป็นก้าวแรกในเชิงพาณิชย์สำหรับการพัฒนาระบบการจัดการฐานข้อมูลเชิงสัมพันธ์ (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RDBMS)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ที่ตั่งอยู่บ่นพื้นฐานของ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และต่อมาก็มีผลิตภัณฑ์อื่น ๆ พัฒนาตามมา เช่น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INGRESS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เป็นต้น 	</a:t>
            </a:r>
          </a:p>
          <a:p>
            <a:pPr marL="0" indent="0" algn="thaiDist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	ปี พ.ศ. 2525 ทาง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American National Standards Institute (ANSI)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ได้มีการคิดค้นมาตรฐานของชุดตำสั่ง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เพื่อสร้างชุดคำสั่งดังกล่าวให้อยู่ภายใต้มาตรฐานเดียวกัน จึงทำให้ผลิตภัณฑ์ซอฟต์แวร์เพิ่มคุณสมบัติเศษเพิ่มเติมให้มีประสิทธิภาพยิ่งขึ้น ดังนั้นชุดดำสั่งชุดคำสั่งดังกล่าวยังคงตั่งอยู่บนพื้นฐานที่ทาง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ANSI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บัญญัติไว้ ปัจจุบันมีผลิตภัณฑ์ระบบการจัดการฐานข้อมูลต่างๆ มากมาย เช่น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ORACLE, DB2, SYBASE, MS SQL, MS Access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เป็นต้น</a:t>
            </a:r>
          </a:p>
          <a:p>
            <a:pPr marL="0" indent="0" algn="thaiDist">
              <a:spcBef>
                <a:spcPts val="0"/>
              </a:spcBef>
            </a:pPr>
            <a:endParaRPr lang="en-US" sz="3000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966809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CDAF0-29D0-4EEF-8772-3E2D0B5D0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CED7E-E8D5-434B-842C-FDAF29AE6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9499741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4558E-C6A3-45B9-956C-F43DC1866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52E71-3D47-468F-9101-4BC730264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5732539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216F5-5B6E-4C4B-A17D-2AD19D209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61ED8-E498-491A-89D9-38AD61AB9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6862998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1F6A-B41C-49A1-82EE-0F56BF886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607B4-DC69-454C-8ADF-E22179561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4906047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E5A8E-1794-4F7A-ADEA-FD7B035A6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E1ACA-A481-42EA-AAEF-F7A2523D7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5326125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8CC77-4199-49E4-8477-AEFAF5449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8D6D4-910F-4BE2-A959-92EA9433D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9901986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001C5-99EF-425C-BDCE-5C0FB1FE1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A1B6F-9B0A-451A-8DB6-11485CD38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2087383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E77E5-2006-44E9-8843-36D50CAC2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81DF5-7FC8-42FD-986A-0FAF94D0D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1051391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BB981-63BE-43AF-BD7C-5D03309A6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317A9-0C7B-4049-8A77-579E11528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2845108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5230C-AA9B-4885-B804-73B45F126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6D0BF-11B7-4650-B190-9738DB330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4524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1055440" y="1435944"/>
            <a:ext cx="10729192" cy="41044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</a:pP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หลังจากนั้นปี พ.ศ. 2513 ระบบฐานข้อมูล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ORACLE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ถูกพัฒนาโดย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ORACLE CORPORATION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และถือเป็นก้าวแรกในเชิงพาณิชย์สำหรับการพัฒนาระบบการจัดการฐานข้อมูลเชิงสัมพันธ์ (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RDBMS)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ที่ตั่งอยู่บ่นพื้นฐานของ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และต่อมาก็มีผลิตภัณฑ์อื่น ๆ พัฒนาตามมา เช่น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INGRESS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เป็นต้น 	</a:t>
            </a:r>
          </a:p>
          <a:p>
            <a:pPr marL="0" indent="0" algn="thaiDist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	ปี พ.ศ. 2525 ทาง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American National Standards Institute (ANSI)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ได้มีการคิดค้นมาตรฐานของชุดตำสั่ง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เพื่อสร้างชุดคำสั่งดังกล่าวให้อยู่ภายใต้มาตรฐานเดียวกัน จึงทำให้ผลิตภัณฑ์ซอฟต์แวร์เพิ่มคุณสมบัติเศษเพิ่มเติมให้มีประสิทธิภาพยิ่งขึ้น ดังนั้นชุดดำสั่งชุดคำสั่งดังกล่าวยังคงตั่งอยู่บนพื้นฐานที่ทาง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ANSI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บัญญัติไว้ ปัจจุบันมีผลิตภัณฑ์ระบบการจัดการฐานข้อมูลต่างๆ มากมาย เช่น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ORACLE, DB2, SYBASE, MS SQL, MS Access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เป็นต้น</a:t>
            </a:r>
          </a:p>
          <a:p>
            <a:pPr marL="0" indent="0" algn="thaiDist">
              <a:spcBef>
                <a:spcPts val="0"/>
              </a:spcBef>
            </a:pPr>
            <a:endParaRPr lang="en-US" sz="3000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801FC94E-6D93-4846-A9E6-DB790BA8C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694063"/>
            <a:ext cx="3960440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</a:t>
            </a:r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.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การติดตั้ง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WampServer</a:t>
            </a:r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936851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5751D-B45A-44C5-A7F5-70BECF200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32118-913A-463C-9EAC-85086DF5A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1236658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56F8E-407C-4F2F-8DF9-ED90D2737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122C0-4EE8-4988-8B00-01FB6D3FF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426592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EAAE-0319-4B0C-9A47-FB17431C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EAD55-5A5D-4A32-87BC-BF7AB5A79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8126541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36F9A-59EE-4A98-8C2F-31847482E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30E97-04A0-4CC0-8C8F-3D64055E5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6887479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DF1AC-D65B-499A-A33A-FD018249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1738E-62B3-496D-8D4D-C5BFA5154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921439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D3293-FFF0-4A78-8F26-D6DE2AD15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4B990-8A85-47B3-B17F-249A5DA42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5317559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867BF-A580-4D7D-B1D4-8EEAAF614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5C7D4-056A-425B-8A55-E907AFF0E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4726518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F99E9-AA7D-488E-9A98-D3C048AF7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AEF3F-86B2-4763-A86B-41C0790F9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0470636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B56B7-6C0A-4E98-99B4-F884113C3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6788C-405A-4A4F-9467-67A5DC4AE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7184710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EB279-500D-4F1A-AD6D-FFDD6D897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64E9E-1CED-4C4E-9BB6-62E467E17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1117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694063"/>
            <a:ext cx="3960440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</a:t>
            </a:r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.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การติดตั้ง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WampServer</a:t>
            </a:r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1055440" y="1435944"/>
            <a:ext cx="10729192" cy="41044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</a:pP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ปีพ.ศ. 2535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ANSI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ได้ปรับปรุงมาตรฐานของ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SQL/2 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และเป็นที่ยอมรับ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ISO (International Organization for Standardization) SQL/2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มีรายละเอียดเพิ่มขึ้น เช่น</a:t>
            </a:r>
          </a:p>
          <a:p>
            <a:pPr marL="0" indent="0" algn="thaiDist">
              <a:spcBef>
                <a:spcPts val="0"/>
              </a:spcBef>
            </a:pP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	1.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เพิ่มประเภทของข้อมูลที่มีจากเดิม</a:t>
            </a:r>
          </a:p>
          <a:p>
            <a:pPr marL="0" indent="0" algn="thaiDist">
              <a:spcBef>
                <a:spcPts val="0"/>
              </a:spcBef>
            </a:pP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	2.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สนับสนุนการใช้กลุ่มตัวอักษร</a:t>
            </a:r>
          </a:p>
          <a:p>
            <a:pPr marL="0" indent="0" algn="thaiDist">
              <a:spcBef>
                <a:spcPts val="0"/>
              </a:spcBef>
            </a:pP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	3.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มีความสามารถในการให้สิทธิ์เพิ่มขึ้น (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privilege)</a:t>
            </a:r>
          </a:p>
          <a:p>
            <a:pPr marL="0" indent="0" algn="thaiDist">
              <a:spcBef>
                <a:spcPts val="0"/>
              </a:spcBef>
            </a:pP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	4.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สนับสนุนการใช้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แบบ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Dynamic </a:t>
            </a:r>
          </a:p>
          <a:p>
            <a:pPr marL="0" indent="0" algn="thaiDist">
              <a:spcBef>
                <a:spcPts val="0"/>
              </a:spcBef>
            </a:pP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	5.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เพิ่มมาตรฐานในการใช้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Embedded SQL</a:t>
            </a:r>
          </a:p>
          <a:p>
            <a:pPr marL="0" indent="0" algn="thaiDist">
              <a:spcBef>
                <a:spcPts val="0"/>
              </a:spcBef>
            </a:pP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	6.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มี</a:t>
            </a:r>
            <a:r>
              <a:rPr lang="th-TH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โอเปอเรเตอร์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เชิงสัมพันธ์เพิ่มขึ้น</a:t>
            </a:r>
          </a:p>
          <a:p>
            <a:pPr marL="0" indent="0" algn="thaiDist">
              <a:spcBef>
                <a:spcPts val="0"/>
              </a:spcBef>
            </a:pPr>
            <a:endParaRPr lang="en-US" sz="3000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438684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8AF31-784D-43AE-A6B2-1511522CA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068B3-D419-45F4-8DE3-11E871BC7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8274565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43239-4EDE-462C-A344-A4D676142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EEC68-BCD9-4491-A775-E7CD9F926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4393417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2D73F-680B-4051-A1FE-FAFFC5481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B1A2D-46D9-4DBE-B806-23316E161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8571590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9F568-E02B-42B1-A5F1-B7E6B4402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4323D-5087-4152-B106-72EBB367D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3241443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B46E-BF20-4B28-B41A-C34584816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F6CC4-3147-4630-9F41-C44FF3AB0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4316361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D35D-CF16-4687-976A-196E431FD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DAA23-2576-4920-BFCB-224FF0529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6564745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1CDB7-DDC7-454D-BC86-BC9D23204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410AA-25A0-4E87-B0FC-4DD65B449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3058519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E7B80-A3C4-4BC3-95D6-46AE99C8B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33B5F-9EB8-48F3-B87B-598975BEC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2977563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CAD09-8C18-434A-B8AA-9081B44A3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16B81-2B3A-4A62-B8A5-5F3AD2F08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3129590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3CF8F-1203-4AEF-81C0-F70A7CE71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6502B-C667-49F9-92DF-C30A1164A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3629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1055440" y="1435944"/>
            <a:ext cx="10729192" cy="35772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ในการใช้ภาษา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นั้น จะแบ่งออกแบบเป็น 2 ลักษณะด้วยกัน คือ</a:t>
            </a:r>
          </a:p>
          <a:p>
            <a:pPr marL="0" indent="0" algn="thaiDist">
              <a:spcBef>
                <a:spcPts val="0"/>
              </a:spcBef>
            </a:pPr>
            <a:r>
              <a:rPr lang="th-TH" sz="30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4.1 แบบตอบโต้ (</a:t>
            </a:r>
            <a:r>
              <a:rPr lang="en-US" sz="30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Interactive SQL)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เป็นการใช้คำสั่ง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สั่งงานบนจอบภาพเพื่อเรียกดูข้อมูลจากฐานข้อมูลได้โดยตรงในขะที่ทำงาน เช่น ต้อง การแสดงรายชื่อนักเรียนที่เรียนสาขาวิชาคอมพิวเตอร์ธุรกิจ</a:t>
            </a:r>
          </a:p>
          <a:p>
            <a:pPr marL="0" indent="0" algn="thaiDist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SLEECT *</a:t>
            </a:r>
          </a:p>
          <a:p>
            <a:pPr marL="0" indent="0" algn="thaiDist">
              <a:spcBef>
                <a:spcPts val="0"/>
              </a:spcBef>
            </a:pP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	FROM student </a:t>
            </a:r>
          </a:p>
          <a:p>
            <a:pPr marL="0" indent="0" algn="thaiDist">
              <a:spcBef>
                <a:spcPts val="0"/>
              </a:spcBef>
            </a:pP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	WHERE major = ‘Business computer’;</a:t>
            </a:r>
          </a:p>
          <a:p>
            <a:pPr marL="0" indent="0" algn="thaiDist">
              <a:spcBef>
                <a:spcPts val="0"/>
              </a:spcBef>
            </a:pPr>
            <a:endParaRPr lang="en-US" sz="3000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C4EDE33B-5DF3-4E19-A4BE-DA5FAA6FA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695135"/>
            <a:ext cx="3672408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การใช้งาน ภาษา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SQL</a:t>
            </a:r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29795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0F1C-ADE6-4943-AA4B-D9A322EDE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BE121-5467-43F6-8804-DB7FAFFB6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7731758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B3D07-8B01-4057-9205-AD3099290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DE3EF-1DA7-451C-A716-16BF69925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9005033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FFB9C-6391-4DCE-8A0D-FEBCCF13C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49DF5-7BA3-494E-8D92-46F1BF2C1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9095955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F2A50-CB64-4151-8B44-894BCE16B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EA655-8DF2-49D7-872B-BC28E5057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9203655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AD45A-3324-470B-867E-44576A5A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944FD-758F-43CE-9A63-52560B89B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6939957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FE010-817E-410A-B316-61FA04B23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F60AC-4E5A-4579-9442-24692949D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3744378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FECD7-179A-4BD0-9C41-F211D1D87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055CC-5824-4768-A728-A44103052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4124668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AFEFE-7B74-4AB1-A943-9D8DB5274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32635-94FC-481B-BFB4-A851E592C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4762890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81D00-86C3-4C96-B184-73B2F9FF4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6ED35-E1F8-4E57-815B-EB2DFF4A5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7010306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A33DD-880F-424B-8C53-2517221E1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2ECC1-DCBB-4D67-A720-52BC02C1A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9406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694063"/>
            <a:ext cx="3600400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การใช้งาน ภาษา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SQL</a:t>
            </a:r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1055440" y="1435944"/>
            <a:ext cx="10729192" cy="35772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</a:pPr>
            <a:r>
              <a:rPr lang="th-TH" sz="30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4.2 แบบฝังตัวในโปรแกรม (</a:t>
            </a:r>
            <a:r>
              <a:rPr lang="en-US" sz="30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Embedded SQL)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เป็นภาษา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SQL 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ที่ประกอบด้วยสั่งต่างๆจองภาษา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ที่ใส่ไว้ในโปรแกรมที่ส่วนมากแล้วเขียนด้วยภาษาอื่น เช่นโคบอล ปาสภาษาซี เป็นต้น ลักษณะของคำสั่ง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จะแตกต่างจากภาษาอื่นๆ ในแง่ที่ว่า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ไม่มีคำสั่งที่เกี่ยวกับการควบคุม (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Control Statement)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เหมือน ภาษาอื่น เช่น </a:t>
            </a:r>
            <a:r>
              <a:rPr lang="en-US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if..then..else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,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for..do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loop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while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ทำให้มี</a:t>
            </a:r>
            <a:r>
              <a:rPr lang="th-TH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ช้อ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จำกัดในการเขียนชุดคำสั่งงาน การใช้ภาษา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ฝังในโปรแกรมอื่นจะทำให้ภาษา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มีความสมารถและมีประสิทธิภาพมากยิ่งขึ้น ผลลัพธ์ของคำสั่งที่เกิดจากภาษา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ที่ฝังในโปรแกรมจะถูกส่งผ่านไปให้กับตัวแปรหรือพารามิเตอร์ที่ใช้ โดยโปรแกรมที่ภาษา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ไปฝังตัวอยู่</a:t>
            </a:r>
            <a:endParaRPr lang="en-US" sz="3000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140759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03843-EC4A-4843-9BCC-572F63618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AF189-8917-471B-A4D6-C23771674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8524309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538D5-42A9-4AD8-97D8-F04D0BD8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0E309-50F0-4C67-97AC-9AED423D8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6483756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BD645-B9C5-45A3-86C3-1CCF7CCE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E67BA-DF56-41D4-9F3F-FD50B9497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8585601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62322-993F-4387-BE6C-421D826FD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05F0A-4C74-4E22-BD29-4800082E4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696812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89677-B2C6-4DD4-B854-B4E89FCB4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3782-9B93-4953-9C94-A7C5C37B4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7215780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91D3-2DE9-439E-A73D-76CAD3AE5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F153D-168C-480F-A8B8-22D28D14A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2603008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04723-0112-4181-B6FB-5BB2053DF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978CF-B334-4DD8-A440-2AA83F180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5242675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FFEE8-D6AE-48BF-ACA5-9480B295D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E2FA2-407A-4910-9497-4EC7F86C3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0669775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9BDEB-EE58-4A30-AC17-73A81666B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38612-783E-4650-915E-1F0B0CAED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3788664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08892-85F6-4C4D-886E-7BBCB54B9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84194-21C2-43F6-A935-B38756CF3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6068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694063"/>
            <a:ext cx="3672408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การใช้งาน ภาษา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SQL</a:t>
            </a:r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1055440" y="1435944"/>
            <a:ext cx="10729192" cy="35772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เช่น</a:t>
            </a:r>
          </a:p>
          <a:p>
            <a:pPr marL="0" indent="0" algn="thaiDist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While not end-of-file(input)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do</a:t>
            </a:r>
          </a:p>
          <a:p>
            <a:pPr marL="0" indent="0" algn="thaiDist">
              <a:spcBef>
                <a:spcPts val="0"/>
              </a:spcBef>
            </a:pP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	Begin</a:t>
            </a:r>
          </a:p>
          <a:p>
            <a:pPr marL="0" indent="0" algn="thaiDist">
              <a:spcBef>
                <a:spcPts val="0"/>
              </a:spcBef>
            </a:pP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Readin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(id-num,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salepeson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,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loc,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com)</a:t>
            </a:r>
          </a:p>
          <a:p>
            <a:pPr marL="0" indent="0" algn="thaiDist">
              <a:spcBef>
                <a:spcPts val="0"/>
              </a:spcBef>
            </a:pP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	Exec SQL INSERT into SALESTAB</a:t>
            </a:r>
          </a:p>
          <a:p>
            <a:pPr marL="0" indent="0" algn="thaiDist">
              <a:spcBef>
                <a:spcPts val="0"/>
              </a:spcBef>
            </a:pP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	VALUES(:ID-NUM,:SALESPERSON,:LOC,:COMM)</a:t>
            </a:r>
          </a:p>
          <a:p>
            <a:pPr marL="0" indent="0" algn="thaiDist">
              <a:spcBef>
                <a:spcPts val="0"/>
              </a:spcBef>
            </a:pP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	END</a:t>
            </a:r>
          </a:p>
        </p:txBody>
      </p:sp>
    </p:spTree>
    <p:extLst>
      <p:ext uri="{BB962C8B-B14F-4D97-AF65-F5344CB8AC3E}">
        <p14:creationId xmlns:p14="http://schemas.microsoft.com/office/powerpoint/2010/main" val="1973744366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6384B-87E7-46DB-9ED5-4F264216E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C7733-5FDF-40A2-AE12-01C426CF9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6004699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C590-1C96-4637-AFF8-CB7AA14A3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51AFF-0EBA-4A46-9D89-587BFF146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9631039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69111-DD3E-49A5-8539-499672A1A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88BAE-7F6B-4FEC-B261-A64529B00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5104612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46C05-A641-4C69-B7F9-774E6D6EA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B832B-16ED-4D55-AEB8-9D2C1A14F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0324521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9614D-E6B1-42D8-A292-5397AD3A6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FC10E-9485-4869-81BF-A5BBC6E57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8874630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2900A-4878-42E6-BCE7-548FB4541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69EEF-96F7-4057-9B56-34DCEED29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7248435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515A-CECC-4423-B78A-EA2EC27A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B1AF9-0305-4895-BB9D-24A9468CB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3935731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BA4F5-85CB-4457-8C99-A3DCC92F8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4085A-B274-4446-AE08-A6D1C1095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7645870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D60E5-0656-453D-8A72-E896C0A51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4370E-893B-4B0E-AAE9-ED5BD5692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0898350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B3809-64E2-44A1-BC45-DEC45549F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F9227-1875-4DE6-A2B3-38F83B26E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5593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694063"/>
            <a:ext cx="3600400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ประเภทของคำสั่ง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1055440" y="1435944"/>
            <a:ext cx="10729192" cy="35772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ภาษา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เป็นภาษาที่ใช้งานได้ตั่งแต่ระดับเครื่องคอมพิวเตอร์ส่วนบุคคลพีซีไปจนถึงระดับเมนเฟรม ประเภท ชองคำสั่งในภาษา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SQL (The subdivision of SQL)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แบ่งออกเป็น 3 ประเภท คือ</a:t>
            </a:r>
          </a:p>
          <a:p>
            <a:pPr marL="0" indent="0" algn="thaiDist">
              <a:spcBef>
                <a:spcPts val="0"/>
              </a:spcBef>
            </a:pPr>
            <a:r>
              <a:rPr lang="th-TH" sz="30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5.1 คำสั่งสำหรับนิยามข้อมูล (</a:t>
            </a:r>
            <a:r>
              <a:rPr lang="en-US" sz="30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DDL: DATA Definition Language)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ภาษาที่ใช้นิยามโครงสร้างของฐานข้อมูลเพื่อเปลี่ยนแปลงหรือยกเลิกโครงสร้างฐานข้อมูลทีออกแบบไว้ โครงสร้างดังกล่าวคือ </a:t>
            </a:r>
            <a:r>
              <a:rPr lang="th-TH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สคี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มา (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Schema)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นั้นเอง เช่น การกำหนดให้ฐานข้อมูลประกอบด้วยตารางอะไรบ้างชื่ออะไร ประเภทใด ข้อมูลในเป็น </a:t>
            </a:r>
            <a:r>
              <a:rPr lang="en-US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InDEX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เป็นต้น</a:t>
            </a:r>
          </a:p>
          <a:p>
            <a:pPr marL="0" indent="0" algn="thaiDist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ภาษา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DDL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ประกอบด้วย 3 คำสั่ง คือ </a:t>
            </a:r>
          </a:p>
          <a:p>
            <a:pPr marL="0" indent="0" algn="thaiDist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endParaRPr lang="en-US" sz="30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708149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7802D-758B-4FC1-96EA-04F83899A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E5BA4-5004-4BC9-AA50-97911CDFE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426006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77A29-CA7B-4276-A9FF-9AE1001CB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64140-0880-41B6-A3EC-C4CEB33B5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8194014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AEA0A-9BD4-4731-814B-BE54FEA9D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49372-AC0D-41D4-AB3C-6F1793642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2980761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64851-B040-4849-9E2C-D35DDF849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C77DE-B4A1-4554-97FE-29867E80D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8152681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DEC2E-DAFB-443A-9438-75A9FA572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043D9-0D4E-4DFA-A5B7-04B06739B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5657316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7EF77-2497-4F50-9E24-71E54F963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335FE-4803-4303-A005-E3D9A5927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5493948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C065-FF59-401E-AF56-B12EEAC69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392A3-DD20-449D-AD01-6F774005C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1197985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E76E7-9477-4C98-B562-ABDF3491D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9FBE0-BB86-4680-9A79-05F6A2D01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800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BB61-155D-43CD-B1AE-DD1A469F9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6C621-6D5C-428C-9586-14388593A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7657177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E5A86-E046-4587-AA22-2301FA908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E252-EF25-4849-9B69-22D842B8E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2499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100629"/>
            <a:ext cx="2833589" cy="738681"/>
          </a:xfrm>
          <a:solidFill>
            <a:schemeClr val="accent2"/>
          </a:solidFill>
        </p:spPr>
        <p:txBody>
          <a:bodyPr>
            <a:normAutofit fontScale="92500"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จุดประสงค์การเรียนรู้</a:t>
            </a:r>
          </a:p>
        </p:txBody>
      </p:sp>
      <p:sp>
        <p:nvSpPr>
          <p:cNvPr id="10" name="ตัวแทนเนื้อหา 2">
            <a:extLst>
              <a:ext uri="{FF2B5EF4-FFF2-40B4-BE49-F238E27FC236}">
                <a16:creationId xmlns:a16="http://schemas.microsoft.com/office/drawing/2014/main" id="{ED1FB16C-1CE2-453C-A1AC-CB4DBB75DAD8}"/>
              </a:ext>
            </a:extLst>
          </p:cNvPr>
          <p:cNvSpPr txBox="1">
            <a:spLocks/>
          </p:cNvSpPr>
          <p:nvPr/>
        </p:nvSpPr>
        <p:spPr>
          <a:xfrm>
            <a:off x="1055440" y="2041305"/>
            <a:ext cx="10081120" cy="297738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</a:pP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1.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ติดตั้งโปรแกรม 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MySQL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ได้ </a:t>
            </a:r>
          </a:p>
          <a:p>
            <a:pPr marL="0" indent="0" algn="thaiDist">
              <a:spcBef>
                <a:spcPts val="0"/>
              </a:spcBef>
            </a:pP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2.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ติดตั้งโปรแกรม 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WampServer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ได้ </a:t>
            </a:r>
          </a:p>
          <a:p>
            <a:pPr marL="0" indent="0" algn="thaiDist">
              <a:spcBef>
                <a:spcPts val="0"/>
              </a:spcBef>
            </a:pP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3.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บอกประวัติของภาษา 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ได้</a:t>
            </a:r>
          </a:p>
          <a:p>
            <a:pPr marL="0" indent="0" algn="thaiDist">
              <a:spcBef>
                <a:spcPts val="0"/>
              </a:spcBef>
            </a:pP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4.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บอกวิธีการใช้ภาษา 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ได้</a:t>
            </a:r>
          </a:p>
          <a:p>
            <a:pPr marL="0" indent="0" algn="thaiDist">
              <a:spcBef>
                <a:spcPts val="0"/>
              </a:spcBef>
            </a:pP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5.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จำแนกประเภทของคำสั่ง 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ได้</a:t>
            </a:r>
          </a:p>
        </p:txBody>
      </p:sp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961FB18E-534A-4B11-B9AC-4432D3828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808" y="365760"/>
            <a:ext cx="7333456" cy="734869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r"/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หน่วยที่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7 </a:t>
            </a: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การเกิดภาวะพร้อมกันและการกู้คืนฐานข้อมูล </a:t>
            </a:r>
          </a:p>
        </p:txBody>
      </p:sp>
    </p:spTree>
    <p:extLst>
      <p:ext uri="{BB962C8B-B14F-4D97-AF65-F5344CB8AC3E}">
        <p14:creationId xmlns:p14="http://schemas.microsoft.com/office/powerpoint/2010/main" val="494609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1055440" y="1435944"/>
            <a:ext cx="10729192" cy="15610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</a:pPr>
            <a:r>
              <a:rPr lang="th-TH" sz="30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5.1.1 คำสั่งการสร้าง (</a:t>
            </a:r>
            <a:r>
              <a:rPr lang="en-US" sz="30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Create)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การสร้างฐานข้อมูลการสร้างตาราง</a:t>
            </a:r>
          </a:p>
          <a:p>
            <a:pPr marL="0" indent="0" algn="thaiDist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รูปแบบคำสั่ง การสร้างฐานข้อมูลและการสร้างตาราง</a:t>
            </a:r>
          </a:p>
          <a:p>
            <a:pPr marL="0" indent="0" algn="thaiDist">
              <a:spcBef>
                <a:spcPts val="0"/>
              </a:spcBef>
            </a:pP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Create database (database name);</a:t>
            </a:r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3AC83469-FFFD-4FA3-BDC5-F10DD5AEE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694063"/>
            <a:ext cx="3600400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ประเภทของคำสั่ง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38134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0CFD2-49F1-4BF3-91A1-BD22CDB10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D4D6D-2A2E-4B42-B022-56ACE8432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1973024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B814E-F919-426F-8BBF-817CE119F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D8040-0CA0-43DC-9651-CB4538724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3998364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9022D-96D3-4B96-8920-B06448A88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D0FF6-B80F-45CA-8030-DEA06D72D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8938160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3B9C5-0729-48E4-AD92-63A86AA5C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BB44C-87EE-43E5-B472-258089C66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413139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6B292-62ED-47CD-A6C3-DA041CFFD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32D56-B46E-4ABC-8330-F86A091CF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3491167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E8F54-3CAB-4148-9BC3-C3E158B51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574DE-852C-4C7C-86EE-6CC491CE7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4486493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A44E2-17BF-48D5-BFD1-1C5D5B5E1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CA138-29C1-45B0-9CFF-BB4CD9424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1915460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D3373-65D0-410D-AA18-A38003B6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06AB3-6DED-4590-9717-EB1B93178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9942432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69DAC-5B1C-4FB9-ADAC-FC040DB28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4DC20-A4F2-448B-9836-FFF0396E8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9712132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EFBC2-BD89-4AAD-B6B7-EB81413ED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E4107-88B5-4032-910C-A127A4BBF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6268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1055440" y="1435944"/>
            <a:ext cx="10729192" cy="15610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วิธีการสร้างฐานข้อมูลสามารถทำได้ดังนี้</a:t>
            </a:r>
          </a:p>
          <a:p>
            <a:pPr marL="0" indent="0" algn="thaiDist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1) เข้าไปที่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MYSQL command Line client</a:t>
            </a:r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3AC83469-FFFD-4FA3-BDC5-F10DD5AEE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694063"/>
            <a:ext cx="3600400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ประเภทของคำสั่ง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9CF60-C35D-47D5-8343-382F4211825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1700808"/>
            <a:ext cx="5682580" cy="40324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C47930-F010-4A48-A112-C8BD564431D8}"/>
              </a:ext>
            </a:extLst>
          </p:cNvPr>
          <p:cNvSpPr txBox="1"/>
          <p:nvPr/>
        </p:nvSpPr>
        <p:spPr>
          <a:xfrm>
            <a:off x="2303748" y="5987032"/>
            <a:ext cx="7584504" cy="603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ภาพที่ 8.29 การเข้าสู่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MYSQL command Line client</a:t>
            </a:r>
            <a:endParaRPr lang="en-US" sz="2000" b="1" dirty="0">
              <a:effectLst/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32949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50A04-F8B0-4C4F-A855-304D2094F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21F3F-7FA1-4FAC-A715-756ECF581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8112703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766AB-7CAA-4F56-B4AC-4C306E54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B8539-A75B-4A72-B82D-193D44F03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116156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31198-61C2-4CFE-97DC-33F15F994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EB0E9-1D33-4C8B-A01E-D69DA3237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3529712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86EF-DD08-44F9-BF13-F0D4F199D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E0A52-02B9-49AD-AB6F-EE759398A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6695201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29CEC-2C45-4238-BAE1-2E02950BF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EAC75-9F82-4679-8C66-8C3FBE0D4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2235247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D3E7B-A480-49AA-B852-E70BDA7FD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72531-7A7A-4124-A2E0-4B278EB05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8512530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47718-0A68-4FC8-9E32-B68F6FCB5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A33C6-E1B2-4566-BBA8-746FFE165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0393967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E0DE-BF33-4A8A-9C9F-F76EDBB4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90A8A-B21A-4ABC-997A-0F1E930DC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4528338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8094A-95C8-4534-8059-99D11E9A5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B448A-C812-4C09-9ABD-4F43E61CB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2053918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00ADA-A422-4AF4-A749-20B71976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EB8E8-13F8-4117-9807-17EA7208C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6152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1055440" y="1435944"/>
            <a:ext cx="10729192" cy="15610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2) ป้อนรหัสของ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root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ที่ได้ตั่งไว้ในตอนแรก จากนั่นใช้คำสั่งฐานข้อมูล เช่น ในตัวอย่างต้องการสร้างฐานข้อมูลชื่อ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Employee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โดยใช้คำสั่ง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Create database Employee;</a:t>
            </a:r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3AC83469-FFFD-4FA3-BDC5-F10DD5AEE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694063"/>
            <a:ext cx="3600400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ประเภทของคำสั่ง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2AE2BB-12D7-4236-8C6B-C82C17530DD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577" y="2546916"/>
            <a:ext cx="6683623" cy="36170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1C6F89-0D1B-4783-963D-509AC5B2C011}"/>
              </a:ext>
            </a:extLst>
          </p:cNvPr>
          <p:cNvSpPr txBox="1"/>
          <p:nvPr/>
        </p:nvSpPr>
        <p:spPr>
          <a:xfrm>
            <a:off x="2255912" y="6163937"/>
            <a:ext cx="6792416" cy="603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ภาพที่ 8.30 การสร้างฐานข้อมูล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Employee</a:t>
            </a:r>
            <a:endParaRPr lang="en-US" sz="2000" b="1" dirty="0">
              <a:effectLst/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245967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A8636-CA58-41BF-8D45-AC87C1699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182E3-023D-4F66-8C4D-FE8A4F4CF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3581380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067FC-AC61-4548-9904-9EA3962B7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A2BE9-7B92-41EA-8D77-7C47FA9FF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4454848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CF250-365F-48C8-ACBB-8F16B6FB4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079F5-11DE-4367-A034-0659470F9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8863448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EDCAD-6975-4518-96FC-87E387E75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C1EA7-22B7-4C9E-A35F-57FC850F5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7654088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6CE5F-7345-43AE-AED9-A721FE597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9920B-6F2F-4AFA-9EF9-DD870C20C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1463730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A24F6-F0E9-4120-9AEA-3CCBA74EF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6067F-C54D-46B4-8208-B5626399B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3631898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FF037-4144-46E8-B855-0735BD4F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8FED3-A9BD-415F-9D50-C036E5560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5374909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BA648-9743-42AE-A8B7-0F6D003E1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21ED0-6B76-4FA1-A284-EF8C5F963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818132"/>
      </p:ext>
    </p:extLst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8C82E-BA30-4316-B52A-EC7CC3A9A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61B6F-30D7-4443-895F-28AFE69EF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2945885"/>
      </p:ext>
    </p:extLst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13572-CF12-4366-8DFA-155443350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3B86F-1F8D-4C7B-B32D-14245D4A0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8909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1055440" y="1435944"/>
            <a:ext cx="10729192" cy="5528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3) จากนั้นทำการทดสอบโดยคำสั่ง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Show database;</a:t>
            </a:r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3AC83469-FFFD-4FA3-BDC5-F10DD5AEE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694063"/>
            <a:ext cx="3600400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ประเภทของคำสั่ง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1A1B7C-E569-4469-96C5-419E23C4631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1988840"/>
            <a:ext cx="7056784" cy="39880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BF46DD-C20D-4AF9-89D8-A94E2A4D4346}"/>
              </a:ext>
            </a:extLst>
          </p:cNvPr>
          <p:cNvSpPr txBox="1"/>
          <p:nvPr/>
        </p:nvSpPr>
        <p:spPr>
          <a:xfrm>
            <a:off x="2255912" y="6163937"/>
            <a:ext cx="6792416" cy="603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ภาพที่ 8.31 การสร้างทดสอบดูข้อมูลฐานข้อมูลซื่อ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Employee</a:t>
            </a:r>
            <a:endParaRPr lang="en-US" sz="2000" b="1" dirty="0">
              <a:effectLst/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2902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FEEAA-A76B-4338-85DF-B73F4191E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D5BC4-B838-458F-A92A-796B70930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1527656"/>
      </p:ext>
    </p:extLst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B077C-E826-4CCA-B5FB-F3CC48BFF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D6C0D-3699-429B-B9C7-F95359C52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1718693"/>
      </p:ext>
    </p:extLst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1EED7-B062-4F68-9167-E402CEF32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F1CD7-06CF-41CD-ABC9-254CF9A74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0120595"/>
      </p:ext>
    </p:extLst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84986-95CA-42CA-8BD3-8AAE9012D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9979F-D72E-4B10-88B3-A612055A3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1035306"/>
      </p:ext>
    </p:extLst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8C099-C8FC-49C3-9D5D-A59DCB07C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D8BE1-4D4D-4FA3-8814-335E53016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549438"/>
      </p:ext>
    </p:extLst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6B720-C33B-4487-AADE-B07F16CDE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57D4E-5CD1-4DC4-BF01-7DFA36742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728881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50DD-A111-4630-8F42-FB383D0D7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47E74-7A85-455F-9A68-85FC20840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2753070"/>
      </p:ext>
    </p:extLst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B0A90-E40F-4B74-917B-7B759806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D4783-693E-40FF-9C1F-258F83E3D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3683103"/>
      </p:ext>
    </p:extLst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561A6-7904-4EED-999B-DAF358D2F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F2C28-A581-4D91-8C4C-D30141A39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5567125"/>
      </p:ext>
    </p:extLst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9B7EE-C9AA-45BA-824A-2BAF9731C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94F4D-87A3-44B9-B37F-25F150E65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55667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CF3E7-49FE-468E-A030-6AB3D82B9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F8782-6BCC-4684-9E3A-415F3202D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6804261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44B62-1923-496C-A427-A64B6EB9C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726E0-6AE8-43AC-9543-45598E04E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63409089"/>
      </p:ext>
    </p:extLst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C29CD-2718-40FD-BC5E-08732F070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15508-E11D-4783-BA2D-3D6CA0FAC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6585561"/>
      </p:ext>
    </p:extLst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8B828-3FF7-44FF-9A4C-CC0C58B85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E4940-98C8-4D8D-A395-CD25AD039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1102517"/>
      </p:ext>
    </p:extLst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29649-4D54-46DE-B3A1-BE30163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1868F-2373-4C66-88CD-15E3FC8A4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5504061"/>
      </p:ext>
    </p:extLst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01945-2FF3-4F67-9845-F1B83C82A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32EE8-06C5-4293-9F53-4A81E67B6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0111514"/>
      </p:ext>
    </p:extLst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4F604-2DE6-460C-8BC6-4AC5CE230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47307-F181-4A18-BA41-5431B66C5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7066643"/>
      </p:ext>
    </p:extLst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4CCC5-DD4B-4EDB-AB6F-43BDFB108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BEAB2-84EA-43BE-86AB-26C8B7028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5041092"/>
      </p:ext>
    </p:extLst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AB462-2055-4293-8047-DE56F1542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F69B7-BDBC-4426-97AE-DF43FA9AA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6283175"/>
      </p:ext>
    </p:extLst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20E6B-84A1-4B74-BD29-31E72E54D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F802C-F194-4DAE-8AB0-BB8C21EDD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8520273"/>
      </p:ext>
    </p:extLst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50B8-063B-4AA4-98BB-60AB94D8E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D9CCD-478C-4733-B895-7EB9F8F02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53910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94FFB-FDDA-425A-8FAC-8900508EA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6EEA4-C373-4EDE-AFFB-BF7BF038E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7011799"/>
      </p:ext>
    </p:extLst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2783B-20B0-4ADA-9BDF-BCF8119F3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F43A2-32E2-4C08-B5E3-76417DF05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1921567"/>
      </p:ext>
    </p:extLst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2C8E3-F7B2-4E49-846F-902BE7B9F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B07AB-F6EE-4FC5-9996-1E2F1BDD6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4356951"/>
      </p:ext>
    </p:extLst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22E6E-0268-4C70-8A44-C4E1480E6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FA08A-3241-4B1A-9975-AE3B9BA05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5772519"/>
      </p:ext>
    </p:extLst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58FB9-6F8B-473B-B273-5ADE802A9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8D1D0-42A0-465E-AC00-F033739CD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2182138"/>
      </p:ext>
    </p:extLst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AD7B0-39CB-443A-9436-D257B77BC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2A4E9-1E9D-4D63-9611-F37C88F4F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4621762"/>
      </p:ext>
    </p:extLst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C2931-AA1B-422E-AB0A-F9A4F5C24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7116B-CCC0-4A07-B2B5-8CBB040F6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6595005"/>
      </p:ext>
    </p:extLst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54575-CE0A-42F1-AB50-EDA84E279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CFE6A-7845-48A1-BBAC-6C96865E5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3388477"/>
      </p:ext>
    </p:extLst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04140-4DA6-484D-BB72-720C96268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4AE02-7B03-4DEA-8B1D-A4D0AD83C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3984123"/>
      </p:ext>
    </p:extLst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A6EF-4236-414C-9408-6D3F9E5C6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01431-17CF-452B-A661-16896CE54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7776085"/>
      </p:ext>
    </p:extLst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14266-F122-4B94-BCBF-0FC30209A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7B6A4-1FDB-42BA-BBF6-42832D914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46835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13BA4-8E47-4F30-9BB3-E6237028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2F8C2-7857-46D7-B8F7-7B121CE2E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5723888"/>
      </p:ext>
    </p:extLst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A96F5-1A34-4232-B82B-623204178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B2E4A-B184-4AA0-BFD7-56DC8176C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9831451"/>
      </p:ext>
    </p:extLst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EAC0E-77B8-43B5-8C63-A879EFA33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D2BFD-DE3F-487A-BF4E-50972A958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2571850"/>
      </p:ext>
    </p:extLst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75CD8-6F9B-4132-8D26-44CC7C843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CBAD7-BF84-48AE-BDFF-728A91384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7280780"/>
      </p:ext>
    </p:extLst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CC73D-2DCD-49DA-8EA6-7FDF38D60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A0DCC-FE57-418F-BCDC-9AE990389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7449990"/>
      </p:ext>
    </p:extLst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C01D-6A60-4A4E-95B5-6AB905D84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F1642-5755-4C6F-85C0-5B0C6BC3A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480839"/>
      </p:ext>
    </p:extLst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9BB67-D31E-4820-AA3A-8A9DE2F55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73FEC-FF8B-4FCC-9B2B-914C6263D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6919285"/>
      </p:ext>
    </p:extLst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4056-55F5-4347-9B2E-82E3693FE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776EB-6AF5-458E-B00B-18772DAEF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2035490"/>
      </p:ext>
    </p:extLst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70368-F214-4728-9E09-77ED4D657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9C361-953F-4C7B-ADF0-40EA6958F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65816827"/>
      </p:ext>
    </p:extLst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2FF13-4D7A-47B6-BF38-3C6D46B1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B8E27-D448-4E02-932D-AE8DCEE47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1441965"/>
      </p:ext>
    </p:extLst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8B29-1D92-4D4B-AF6C-9F76EA528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DBCA9-561B-4D62-836C-D67CCCC4F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79041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E669C-48AE-458F-AB7E-BA40A62DC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6F1FB-2AB5-4FA5-AEE8-AED4CC9AC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2589109"/>
      </p:ext>
    </p:extLst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1055440" y="1435944"/>
            <a:ext cx="10729192" cy="37212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</a:pPr>
            <a:r>
              <a:rPr lang="th-TH" sz="3200" dirty="0"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การสร้างตารางข้อมูล</a:t>
            </a:r>
          </a:p>
          <a:p>
            <a:pPr marL="0" indent="0" algn="thaiDist">
              <a:spcBef>
                <a:spcPts val="0"/>
              </a:spcBef>
            </a:pPr>
            <a:r>
              <a:rPr lang="th-TH" sz="3200" dirty="0"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รูปแบบ</a:t>
            </a:r>
            <a:endParaRPr lang="en-US" sz="3200" dirty="0">
              <a:effectLst/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  <a:p>
            <a:pPr marL="0" indent="0" algn="thaiDist">
              <a:spcBef>
                <a:spcPts val="0"/>
              </a:spcBef>
            </a:pPr>
            <a:r>
              <a:rPr lang="en-US" sz="32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Create table </a:t>
            </a:r>
            <a:r>
              <a:rPr lang="en-US" sz="320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tablename</a:t>
            </a:r>
            <a:r>
              <a:rPr lang="en-US" sz="32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( table definition) [type-</a:t>
            </a:r>
            <a:r>
              <a:rPr lang="en-US" sz="320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table_type</a:t>
            </a:r>
            <a:r>
              <a:rPr lang="en-US" sz="32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];</a:t>
            </a:r>
          </a:p>
          <a:p>
            <a:pPr marL="0" indent="0" algn="thaiDist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โดย ที่ </a:t>
            </a:r>
            <a:r>
              <a:rPr lang="en-US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Tablename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ชื่อตาราง</a:t>
            </a:r>
          </a:p>
          <a:p>
            <a:pPr marL="0" indent="0" algn="thaiDist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Table definition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การกำหนดชื่อ</a:t>
            </a:r>
            <a:r>
              <a:rPr lang="th-TH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ฟิ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ลด</a:t>
            </a:r>
            <a:r>
              <a:rPr lang="th-TH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์แ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ละคุณสมบัติของ</a:t>
            </a:r>
            <a:r>
              <a:rPr lang="th-TH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ฟิ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ลด์</a:t>
            </a:r>
          </a:p>
          <a:p>
            <a:pPr marL="0" indent="0" algn="thaiDist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Type-</a:t>
            </a:r>
            <a:r>
              <a:rPr lang="en-US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table_type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คือ การกำหนดประเภทตาราง (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Storage Engine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) อาจไม่กำหนดก็ได้</a:t>
            </a:r>
          </a:p>
          <a:p>
            <a:pPr marL="0" indent="0" algn="thaiDist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โดยกำหนดให้เป็นตารางประเภท 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MYISAM</a:t>
            </a:r>
          </a:p>
          <a:p>
            <a:pPr marL="0" indent="0" algn="thaiDist">
              <a:spcBef>
                <a:spcPts val="0"/>
              </a:spcBef>
            </a:pP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      </a:t>
            </a:r>
            <a:endParaRPr lang="th-TH" sz="30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3AC83469-FFFD-4FA3-BDC5-F10DD5AEE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694063"/>
            <a:ext cx="3600400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ประเภทของคำสั่ง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782347"/>
      </p:ext>
    </p:extLst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1055440" y="1435944"/>
            <a:ext cx="10729192" cy="19930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ตัวอย่างการสร้างตาราง 2 ตารางฐานข้อมูล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Employee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จำเป็นต้องเปิดฐานข้อมูลก่อนโดยใช้คำสั่ง </a:t>
            </a:r>
            <a:endParaRPr lang="en-US" sz="30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spcBef>
                <a:spcPts val="0"/>
              </a:spcBef>
            </a:pP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3000" dirty="0">
                <a:solidFill>
                  <a:srgbClr val="FF0000"/>
                </a:solidFill>
                <a:highlight>
                  <a:srgbClr val="FFFF00"/>
                </a:highlight>
                <a:latin typeface="SP SUAN DUSIT" panose="02000000000000000000" pitchFamily="2" charset="0"/>
                <a:cs typeface="SP SUAN DUSIT" panose="02000000000000000000" pitchFamily="2" charset="0"/>
              </a:rPr>
              <a:t>Use Employee;</a:t>
            </a:r>
            <a:endParaRPr lang="th-TH" sz="3000" dirty="0">
              <a:solidFill>
                <a:srgbClr val="FF0000"/>
              </a:solidFill>
              <a:highlight>
                <a:srgbClr val="FFFF00"/>
              </a:highlight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ขอยกตัวอย่างการสร้างตาราง 2 ตาราง ในฐานข้อมูล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Employee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โดยมีรายละเอียดดังนี้</a:t>
            </a:r>
          </a:p>
          <a:p>
            <a:pPr marL="0" indent="0" algn="thaiDist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1) ตารางพนักงาน (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Employee)</a:t>
            </a:r>
          </a:p>
          <a:p>
            <a:pPr marL="0" indent="0" algn="thaiDist">
              <a:spcBef>
                <a:spcPts val="0"/>
              </a:spcBef>
            </a:pP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      </a:t>
            </a:r>
            <a:endParaRPr lang="th-TH" sz="30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3AC83469-FFFD-4FA3-BDC5-F10DD5AEE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694063"/>
            <a:ext cx="3600400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ประเภทของคำสั่ง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FDC65AA-BFD2-4C92-8248-0DFC8921B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406863"/>
              </p:ext>
            </p:extLst>
          </p:nvPr>
        </p:nvGraphicFramePr>
        <p:xfrm>
          <a:off x="1289236" y="3429000"/>
          <a:ext cx="5130800" cy="2410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2755">
                  <a:extLst>
                    <a:ext uri="{9D8B030D-6E8A-4147-A177-3AD203B41FA5}">
                      <a16:colId xmlns:a16="http://schemas.microsoft.com/office/drawing/2014/main" val="2738802482"/>
                    </a:ext>
                  </a:extLst>
                </a:gridCol>
                <a:gridCol w="1427480">
                  <a:extLst>
                    <a:ext uri="{9D8B030D-6E8A-4147-A177-3AD203B41FA5}">
                      <a16:colId xmlns:a16="http://schemas.microsoft.com/office/drawing/2014/main" val="279048683"/>
                    </a:ext>
                  </a:extLst>
                </a:gridCol>
                <a:gridCol w="1980565">
                  <a:extLst>
                    <a:ext uri="{9D8B030D-6E8A-4147-A177-3AD203B41FA5}">
                      <a16:colId xmlns:a16="http://schemas.microsoft.com/office/drawing/2014/main" val="13204523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ชื่อฟิลด์</a:t>
                      </a:r>
                      <a:endParaRPr lang="en-US" sz="1400" b="1"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ประเภท</a:t>
                      </a:r>
                      <a:endParaRPr lang="en-US" sz="1400" b="1"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ความหมาย</a:t>
                      </a:r>
                      <a:endParaRPr lang="en-US" sz="1400" b="1"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9192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Employeeid</a:t>
                      </a:r>
                      <a:endParaRPr lang="en-US" sz="1400" b="1"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Int</a:t>
                      </a:r>
                      <a:endParaRPr lang="en-US" sz="1400" b="1"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รหัสพนักงาน</a:t>
                      </a:r>
                      <a:endParaRPr lang="en-US" sz="1400" b="1"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3481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Name</a:t>
                      </a:r>
                      <a:endParaRPr lang="en-US" sz="1400" b="1"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Varchar(80)</a:t>
                      </a:r>
                      <a:endParaRPr lang="en-US" sz="1400" b="1"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ชื่อนักงาน</a:t>
                      </a:r>
                      <a:endParaRPr lang="en-US" sz="1400" b="1"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4344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Job</a:t>
                      </a:r>
                      <a:endParaRPr lang="en-US" sz="1400" b="1"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Varchar(30)</a:t>
                      </a:r>
                      <a:endParaRPr lang="en-US" sz="1400" b="1"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 dirty="0"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ตำแหน่ง</a:t>
                      </a:r>
                      <a:endParaRPr lang="en-US" sz="1400" b="1" dirty="0"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3731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Salary</a:t>
                      </a:r>
                      <a:endParaRPr lang="en-US" sz="1400" b="1"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Int</a:t>
                      </a:r>
                      <a:endParaRPr lang="en-US" sz="1400" b="1"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เงินเดือน</a:t>
                      </a:r>
                      <a:endParaRPr lang="en-US" sz="1400" b="1"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9822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Departmentid</a:t>
                      </a:r>
                      <a:endParaRPr lang="en-US" sz="1400" b="1"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Int</a:t>
                      </a:r>
                      <a:endParaRPr lang="en-US" sz="1400" b="1"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 dirty="0"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รหัสแผนก</a:t>
                      </a:r>
                      <a:endParaRPr lang="en-US" sz="1400" b="1" dirty="0"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8920438"/>
                  </a:ext>
                </a:extLst>
              </a:tr>
            </a:tbl>
          </a:graphicData>
        </a:graphic>
      </p:graphicFrame>
      <p:sp>
        <p:nvSpPr>
          <p:cNvPr id="5" name="ตัวแทนเนื้อหา 2">
            <a:extLst>
              <a:ext uri="{FF2B5EF4-FFF2-40B4-BE49-F238E27FC236}">
                <a16:creationId xmlns:a16="http://schemas.microsoft.com/office/drawing/2014/main" id="{F4548463-2C87-4644-8231-175ECBDDD651}"/>
              </a:ext>
            </a:extLst>
          </p:cNvPr>
          <p:cNvSpPr txBox="1">
            <a:spLocks/>
          </p:cNvSpPr>
          <p:nvPr/>
        </p:nvSpPr>
        <p:spPr>
          <a:xfrm>
            <a:off x="6446640" y="3284984"/>
            <a:ext cx="5399947" cy="331236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</a:pPr>
            <a:r>
              <a:rPr lang="en-US" sz="2400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Mysql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-&gt; create table employee</a:t>
            </a:r>
          </a:p>
          <a:p>
            <a:pPr marL="0" indent="0" algn="thaiDist">
              <a:spcBef>
                <a:spcPts val="0"/>
              </a:spcBef>
            </a:pP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-&gt; (</a:t>
            </a:r>
          </a:p>
          <a:p>
            <a:pPr marL="0" indent="0" algn="thaiDist">
              <a:spcBef>
                <a:spcPts val="0"/>
              </a:spcBef>
            </a:pP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-&gt;employee int not null auto _ increment </a:t>
            </a:r>
            <a:r>
              <a:rPr lang="en-US" sz="2400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prmary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key.</a:t>
            </a:r>
          </a:p>
          <a:p>
            <a:pPr marL="0" indent="0" algn="thaiDist">
              <a:spcBef>
                <a:spcPts val="0"/>
              </a:spcBef>
            </a:pP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-&gt;name </a:t>
            </a:r>
            <a:r>
              <a:rPr lang="en-US" sz="2400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vachar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(80)</a:t>
            </a:r>
          </a:p>
          <a:p>
            <a:pPr marL="0" indent="0" algn="thaiDist">
              <a:spcBef>
                <a:spcPts val="0"/>
              </a:spcBef>
            </a:pP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-&gt; job </a:t>
            </a:r>
            <a:r>
              <a:rPr lang="en-US" sz="2400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vachar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(30)</a:t>
            </a:r>
          </a:p>
          <a:p>
            <a:pPr marL="0" indent="0" algn="thaiDist">
              <a:spcBef>
                <a:spcPts val="0"/>
              </a:spcBef>
            </a:pP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-&gt; </a:t>
            </a:r>
            <a:r>
              <a:rPr lang="en-US" sz="2400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salara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int</a:t>
            </a:r>
          </a:p>
          <a:p>
            <a:pPr marL="0" indent="0" algn="thaiDist">
              <a:spcBef>
                <a:spcPts val="0"/>
              </a:spcBef>
            </a:pP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-&gt; </a:t>
            </a:r>
            <a:r>
              <a:rPr lang="en-US" sz="2400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departmentid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innot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null</a:t>
            </a:r>
          </a:p>
          <a:p>
            <a:pPr marL="0" indent="0" algn="thaiDist">
              <a:spcBef>
                <a:spcPts val="0"/>
              </a:spcBef>
            </a:pP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-&gt; type=</a:t>
            </a:r>
            <a:r>
              <a:rPr lang="en-US" sz="2400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lnnoDB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170943928"/>
      </p:ext>
    </p:extLst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3AC83469-FFFD-4FA3-BDC5-F10DD5AEE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694063"/>
            <a:ext cx="3600400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ประเภทของคำสั่ง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BF46DD-C20D-4AF9-89D8-A94E2A4D4346}"/>
              </a:ext>
            </a:extLst>
          </p:cNvPr>
          <p:cNvSpPr txBox="1"/>
          <p:nvPr/>
        </p:nvSpPr>
        <p:spPr>
          <a:xfrm>
            <a:off x="1991544" y="5839673"/>
            <a:ext cx="6792416" cy="603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ภาพที่ 8.32 คำสั่งสร้างตารางข้อมูล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Employee</a:t>
            </a:r>
            <a:endParaRPr lang="en-US" sz="2000" b="1" dirty="0">
              <a:effectLst/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6C6EE8-FB30-4452-9FBB-BD4274E2542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912" y="1556792"/>
            <a:ext cx="7200800" cy="415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44336"/>
      </p:ext>
    </p:extLst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1055440" y="1556792"/>
            <a:ext cx="7992888" cy="576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2) ตารางแผนก (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department)	</a:t>
            </a:r>
            <a:endParaRPr lang="th-TH" sz="30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3AC83469-FFFD-4FA3-BDC5-F10DD5AEE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694063"/>
            <a:ext cx="3600400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ประเภทของคำสั่ง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2B9DF62-321A-4A1F-AFC9-E7B29D2EE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018902"/>
              </p:ext>
            </p:extLst>
          </p:nvPr>
        </p:nvGraphicFramePr>
        <p:xfrm>
          <a:off x="1457149" y="2098038"/>
          <a:ext cx="7189470" cy="10711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6490">
                  <a:extLst>
                    <a:ext uri="{9D8B030D-6E8A-4147-A177-3AD203B41FA5}">
                      <a16:colId xmlns:a16="http://schemas.microsoft.com/office/drawing/2014/main" val="2962880473"/>
                    </a:ext>
                  </a:extLst>
                </a:gridCol>
                <a:gridCol w="2396490">
                  <a:extLst>
                    <a:ext uri="{9D8B030D-6E8A-4147-A177-3AD203B41FA5}">
                      <a16:colId xmlns:a16="http://schemas.microsoft.com/office/drawing/2014/main" val="1435955213"/>
                    </a:ext>
                  </a:extLst>
                </a:gridCol>
                <a:gridCol w="2396490">
                  <a:extLst>
                    <a:ext uri="{9D8B030D-6E8A-4147-A177-3AD203B41FA5}">
                      <a16:colId xmlns:a16="http://schemas.microsoft.com/office/drawing/2014/main" val="33740691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 dirty="0"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ชื่อ</a:t>
                      </a:r>
                      <a:r>
                        <a:rPr lang="th-TH" sz="2400" b="1" dirty="0" err="1"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ฟิ</a:t>
                      </a:r>
                      <a:r>
                        <a:rPr lang="th-TH" sz="2400" b="1" dirty="0"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ลด์</a:t>
                      </a:r>
                      <a:endParaRPr lang="en-US" sz="1800" b="1" dirty="0"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ประเภท</a:t>
                      </a:r>
                      <a:endParaRPr lang="en-US" sz="1800" b="1"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ความหมาย</a:t>
                      </a:r>
                      <a:endParaRPr lang="en-US" sz="1800" b="1"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8420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Departmentid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Int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รหัสแผนก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311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Name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Varchar(30)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ชื่อแผนก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985298"/>
                  </a:ext>
                </a:extLst>
              </a:tr>
            </a:tbl>
          </a:graphicData>
        </a:graphic>
      </p:graphicFrame>
      <p:sp>
        <p:nvSpPr>
          <p:cNvPr id="9" name="ตัวแทนเนื้อหา 2">
            <a:extLst>
              <a:ext uri="{FF2B5EF4-FFF2-40B4-BE49-F238E27FC236}">
                <a16:creationId xmlns:a16="http://schemas.microsoft.com/office/drawing/2014/main" id="{CAE9BD8B-5982-448D-BDAF-73E36A796E8B}"/>
              </a:ext>
            </a:extLst>
          </p:cNvPr>
          <p:cNvSpPr txBox="1">
            <a:spLocks/>
          </p:cNvSpPr>
          <p:nvPr/>
        </p:nvSpPr>
        <p:spPr>
          <a:xfrm>
            <a:off x="1343472" y="3198253"/>
            <a:ext cx="6787262" cy="210295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</a:pPr>
            <a:r>
              <a:rPr lang="en-US" sz="2400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Mysql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-&gt;create table department</a:t>
            </a:r>
          </a:p>
          <a:p>
            <a:pPr marL="0" indent="0" algn="thaiDist">
              <a:spcBef>
                <a:spcPts val="0"/>
              </a:spcBef>
            </a:pP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-&gt;(</a:t>
            </a:r>
          </a:p>
          <a:p>
            <a:pPr marL="0" indent="0" algn="thaiDist">
              <a:spcBef>
                <a:spcPts val="0"/>
              </a:spcBef>
            </a:pP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-&gt;</a:t>
            </a:r>
            <a:r>
              <a:rPr lang="en-US" sz="2400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departmentid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int not null </a:t>
            </a:r>
            <a:r>
              <a:rPr lang="en-US" sz="2400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auto_increment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primary key,</a:t>
            </a:r>
          </a:p>
          <a:p>
            <a:pPr marL="0" indent="0" algn="thaiDist">
              <a:spcBef>
                <a:spcPts val="0"/>
              </a:spcBef>
            </a:pP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-&gt;name varchar(30),</a:t>
            </a:r>
          </a:p>
          <a:p>
            <a:pPr marL="0" indent="0" algn="thaiDist">
              <a:spcBef>
                <a:spcPts val="0"/>
              </a:spcBef>
            </a:pP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-&gt;)type = </a:t>
            </a:r>
            <a:r>
              <a:rPr lang="en-US" sz="2400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inno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db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;</a:t>
            </a:r>
          </a:p>
        </p:txBody>
      </p:sp>
    </p:spTree>
    <p:extLst>
      <p:ext uri="{BB962C8B-B14F-4D97-AF65-F5344CB8AC3E}">
        <p14:creationId xmlns:p14="http://schemas.microsoft.com/office/powerpoint/2010/main" val="404012632"/>
      </p:ext>
    </p:extLst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3AC83469-FFFD-4FA3-BDC5-F10DD5AEE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694063"/>
            <a:ext cx="3600400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ประเภทของคำสั่ง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BF46DD-C20D-4AF9-89D8-A94E2A4D4346}"/>
              </a:ext>
            </a:extLst>
          </p:cNvPr>
          <p:cNvSpPr txBox="1"/>
          <p:nvPr/>
        </p:nvSpPr>
        <p:spPr>
          <a:xfrm>
            <a:off x="1991544" y="5839673"/>
            <a:ext cx="6792416" cy="603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ภาพที่ 8.33 คำสั่งสร้างตารางข้อมูล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Department</a:t>
            </a:r>
            <a:endParaRPr lang="en-US" sz="2000" b="1" dirty="0">
              <a:effectLst/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B035A1-9AC2-4BEF-94BC-52E97748CF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1628801"/>
            <a:ext cx="6546849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70506"/>
      </p:ext>
    </p:extLst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1055440" y="1435944"/>
            <a:ext cx="10729192" cy="6249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หลังจากสร้างตารางเสร็จทั้ง 2 ตารางแล้ว หากต้องการดูข้อมูลของตารางให้ใช้คำสั่ง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show </a:t>
            </a:r>
            <a:r>
              <a:rPr lang="en-US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tablesl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;</a:t>
            </a:r>
          </a:p>
          <a:p>
            <a:pPr marL="0" indent="0" algn="thaiDist">
              <a:spcBef>
                <a:spcPts val="0"/>
              </a:spcBef>
            </a:pPr>
            <a:endParaRPr lang="en-US" sz="30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spcBef>
                <a:spcPts val="0"/>
              </a:spcBef>
            </a:pP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      </a:t>
            </a:r>
            <a:endParaRPr lang="th-TH" sz="30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3AC83469-FFFD-4FA3-BDC5-F10DD5AEE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694063"/>
            <a:ext cx="3600400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ประเภทของคำสั่ง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E3CED9-7C92-47E0-AA67-1369C3028F8F}"/>
              </a:ext>
            </a:extLst>
          </p:cNvPr>
          <p:cNvSpPr txBox="1"/>
          <p:nvPr/>
        </p:nvSpPr>
        <p:spPr>
          <a:xfrm>
            <a:off x="1991544" y="5839673"/>
            <a:ext cx="8640960" cy="603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ภาพที่ 8.34 คำสั่งแสดงข้อมูลตารางทั้งหมดในฐานข้อมูล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Employee</a:t>
            </a:r>
            <a:endParaRPr lang="en-US" sz="2000" b="1" dirty="0">
              <a:effectLst/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CE55F3-F5D2-413E-9AEA-E00814AB3B8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2060848"/>
            <a:ext cx="619268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8581"/>
      </p:ext>
    </p:extLst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694063"/>
            <a:ext cx="3600400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ประเภทของคำสั่ง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1055440" y="1435944"/>
            <a:ext cx="10729192" cy="35772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</a:pPr>
            <a:r>
              <a:rPr lang="th-TH" sz="30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5.1.2 คำสั่งเปลี่ยนแปลงโครงสร้าง (</a:t>
            </a:r>
            <a:r>
              <a:rPr lang="en-US" sz="30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Alter)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การเปลี่ยนแปลงโครงสร้างของตาราง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ALTR TABLE  </a:t>
            </a:r>
          </a:p>
          <a:p>
            <a:pPr marL="0" indent="0" algn="thaiDist">
              <a:spcBef>
                <a:spcPts val="0"/>
              </a:spcBef>
            </a:pP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&lt;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ชื่อตารางที่ตั่งขึ้น&gt;&lt;คำสั่งการเปลี่ยนแปลง&gt;</a:t>
            </a:r>
          </a:p>
          <a:p>
            <a:pPr marL="0" indent="0" algn="thaiDist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      	(&lt;ชื่อคอลัมน์ประเภทข้อมูล&gt;);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create</a:t>
            </a:r>
          </a:p>
          <a:p>
            <a:pPr marL="0" indent="0" algn="thaiDist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รูปแบบ</a:t>
            </a:r>
          </a:p>
          <a:p>
            <a:pPr marL="0" indent="0" algn="thaiDist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     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3000" dirty="0">
                <a:highlight>
                  <a:srgbClr val="FFFF00"/>
                </a:highlight>
                <a:latin typeface="SP SUAN DUSIT" panose="02000000000000000000" pitchFamily="2" charset="0"/>
                <a:cs typeface="SP SUAN DUSIT" panose="02000000000000000000" pitchFamily="2" charset="0"/>
              </a:rPr>
              <a:t>Alter Table </a:t>
            </a:r>
            <a:r>
              <a:rPr lang="en-US" sz="3000" dirty="0" err="1">
                <a:highlight>
                  <a:srgbClr val="FFFF00"/>
                </a:highlight>
                <a:latin typeface="SP SUAN DUSIT" panose="02000000000000000000" pitchFamily="2" charset="0"/>
                <a:cs typeface="SP SUAN DUSIT" panose="02000000000000000000" pitchFamily="2" charset="0"/>
              </a:rPr>
              <a:t>old_table</a:t>
            </a:r>
            <a:r>
              <a:rPr lang="en-US" sz="3000" dirty="0">
                <a:highlight>
                  <a:srgbClr val="FFFF00"/>
                </a:highlight>
                <a:latin typeface="SP SUAN DUSIT" panose="02000000000000000000" pitchFamily="2" charset="0"/>
                <a:cs typeface="SP SUAN DUSIT" panose="02000000000000000000" pitchFamily="2" charset="0"/>
              </a:rPr>
              <a:t> Rename </a:t>
            </a:r>
            <a:r>
              <a:rPr lang="en-US" sz="3000" dirty="0" err="1">
                <a:highlight>
                  <a:srgbClr val="FFFF00"/>
                </a:highlight>
                <a:latin typeface="SP SUAN DUSIT" panose="02000000000000000000" pitchFamily="2" charset="0"/>
                <a:cs typeface="SP SUAN DUSIT" panose="02000000000000000000" pitchFamily="2" charset="0"/>
              </a:rPr>
              <a:t>new_tablename</a:t>
            </a:r>
            <a:r>
              <a:rPr lang="en-US" sz="3000" dirty="0">
                <a:highlight>
                  <a:srgbClr val="FFFF00"/>
                </a:highlight>
                <a:latin typeface="SP SUAN DUSIT" panose="02000000000000000000" pitchFamily="2" charset="0"/>
                <a:cs typeface="SP SUAN DUSIT" panose="02000000000000000000" pitchFamily="2" charset="0"/>
              </a:rPr>
              <a:t>;</a:t>
            </a:r>
            <a:endParaRPr lang="th-TH" sz="3000" dirty="0">
              <a:highlight>
                <a:srgbClr val="FFFF00"/>
              </a:highlight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โดย </a:t>
            </a:r>
            <a:r>
              <a:rPr lang="en-US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old_table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		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ชื่อตารางเติม</a:t>
            </a:r>
          </a:p>
          <a:p>
            <a:pPr marL="0" indent="0" algn="thaiDist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    </a:t>
            </a:r>
            <a:r>
              <a:rPr lang="en-US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New_tablename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ชื่อตารางใหม่</a:t>
            </a:r>
          </a:p>
          <a:p>
            <a:pPr marL="0" indent="0" algn="thaiDist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endParaRPr lang="en-US" sz="30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807837"/>
      </p:ext>
    </p:extLst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983432" y="188640"/>
            <a:ext cx="10801200" cy="62646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</a:pPr>
            <a:r>
              <a:rPr lang="th-TH" sz="2400" u="sng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ตัวอย่างเช่น </a:t>
            </a:r>
          </a:p>
          <a:p>
            <a:pPr marL="0" indent="0" algn="thaiDist">
              <a:spcBef>
                <a:spcPts val="0"/>
              </a:spcBef>
            </a:pP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1) การเปลี่ยนแปลงตาราง มีคำสั่งดังนี้</a:t>
            </a:r>
          </a:p>
          <a:p>
            <a:pPr marL="0" indent="0" algn="thaiDist">
              <a:spcBef>
                <a:spcPts val="0"/>
              </a:spcBef>
            </a:pPr>
            <a:r>
              <a:rPr lang="en-US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2400" dirty="0" err="1">
                <a:highlight>
                  <a:srgbClr val="FFFF00"/>
                </a:highlight>
                <a:latin typeface="SP SUAN DUSIT" panose="02000000000000000000" pitchFamily="2" charset="0"/>
                <a:cs typeface="SP SUAN DUSIT" panose="02000000000000000000" pitchFamily="2" charset="0"/>
              </a:rPr>
              <a:t>Mysql</a:t>
            </a:r>
            <a:r>
              <a:rPr lang="en-US" sz="2400" dirty="0">
                <a:highlight>
                  <a:srgbClr val="FFFF00"/>
                </a:highlight>
                <a:latin typeface="SP SUAN DUSIT" panose="02000000000000000000" pitchFamily="2" charset="0"/>
                <a:cs typeface="SP SUAN DUSIT" panose="02000000000000000000" pitchFamily="2" charset="0"/>
              </a:rPr>
              <a:t> -&gt;  Alter Table department Rename </a:t>
            </a:r>
            <a:r>
              <a:rPr lang="en-US" sz="2400" dirty="0" err="1">
                <a:highlight>
                  <a:srgbClr val="FFFF00"/>
                </a:highlight>
                <a:latin typeface="SP SUAN DUSIT" panose="02000000000000000000" pitchFamily="2" charset="0"/>
                <a:cs typeface="SP SUAN DUSIT" panose="02000000000000000000" pitchFamily="2" charset="0"/>
              </a:rPr>
              <a:t>newdepartment</a:t>
            </a:r>
            <a:r>
              <a:rPr lang="en-US" sz="2400" dirty="0">
                <a:highlight>
                  <a:srgbClr val="FFFF00"/>
                </a:highlight>
                <a:latin typeface="SP SUAN DUSIT" panose="02000000000000000000" pitchFamily="2" charset="0"/>
                <a:cs typeface="SP SUAN DUSIT" panose="02000000000000000000" pitchFamily="2" charset="0"/>
              </a:rPr>
              <a:t>;</a:t>
            </a:r>
          </a:p>
          <a:p>
            <a:pPr marL="0" indent="0" algn="thaiDist">
              <a:spcBef>
                <a:spcPts val="0"/>
              </a:spcBef>
            </a:pP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จะทำการเปลี่ยนแปลงตารางชื่อ </a:t>
            </a:r>
            <a:r>
              <a:rPr lang="en-US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department  </a:t>
            </a: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เป็นชื่อ </a:t>
            </a:r>
            <a:r>
              <a:rPr lang="en-US" sz="24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newdepartment</a:t>
            </a:r>
            <a:endParaRPr lang="en-US" sz="2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spcBef>
                <a:spcPts val="0"/>
              </a:spcBef>
            </a:pPr>
            <a:r>
              <a:rPr lang="en-US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2) </a:t>
            </a: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การเปลี่ยนแปลงประเภทของ</a:t>
            </a:r>
            <a:r>
              <a:rPr lang="th-TH" sz="24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ฟิ</a:t>
            </a: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ลด์ มีคำสั่งนี้</a:t>
            </a:r>
          </a:p>
          <a:p>
            <a:pPr marL="0" indent="0" algn="thaiDist">
              <a:spcBef>
                <a:spcPts val="0"/>
              </a:spcBef>
            </a:pPr>
            <a:r>
              <a:rPr lang="en-US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2400" dirty="0" err="1">
                <a:highlight>
                  <a:srgbClr val="FFFF00"/>
                </a:highlight>
                <a:latin typeface="SP SUAN DUSIT" panose="02000000000000000000" pitchFamily="2" charset="0"/>
                <a:cs typeface="SP SUAN DUSIT" panose="02000000000000000000" pitchFamily="2" charset="0"/>
              </a:rPr>
              <a:t>Mysql</a:t>
            </a:r>
            <a:r>
              <a:rPr lang="en-US" sz="2400" dirty="0">
                <a:highlight>
                  <a:srgbClr val="FFFF00"/>
                </a:highlight>
                <a:latin typeface="SP SUAN DUSIT" panose="02000000000000000000" pitchFamily="2" charset="0"/>
                <a:cs typeface="SP SUAN DUSIT" panose="02000000000000000000" pitchFamily="2" charset="0"/>
              </a:rPr>
              <a:t> -&gt;  Alter Table department Modify name text;</a:t>
            </a:r>
          </a:p>
          <a:p>
            <a:pPr marL="0" indent="0" algn="thaiDist">
              <a:spcBef>
                <a:spcPts val="0"/>
              </a:spcBef>
            </a:pP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จะทำการเปลี่ยนแปลงข้อมูล</a:t>
            </a:r>
            <a:r>
              <a:rPr lang="th-TH" sz="24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ฟิ</a:t>
            </a: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ลด์ชื่อ </a:t>
            </a:r>
            <a:r>
              <a:rPr lang="en-US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name </a:t>
            </a: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เป็นประเภท </a:t>
            </a:r>
            <a:r>
              <a:rPr lang="en-US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text </a:t>
            </a: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ภายในตาราง </a:t>
            </a:r>
            <a:r>
              <a:rPr lang="en-US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department</a:t>
            </a:r>
          </a:p>
          <a:p>
            <a:pPr marL="0" indent="0" algn="thaiDist">
              <a:spcBef>
                <a:spcPts val="0"/>
              </a:spcBef>
            </a:pPr>
            <a:r>
              <a:rPr lang="en-US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3) </a:t>
            </a: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การเปลี่ยนแปลงชื่อ</a:t>
            </a:r>
            <a:r>
              <a:rPr lang="th-TH" sz="24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ฟิ</a:t>
            </a: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ลด์มีคำสั่ง</a:t>
            </a:r>
          </a:p>
          <a:p>
            <a:pPr marL="0" indent="0" algn="thaiDist">
              <a:spcBef>
                <a:spcPts val="0"/>
              </a:spcBef>
            </a:pPr>
            <a:r>
              <a:rPr lang="en-US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2400" dirty="0" err="1">
                <a:highlight>
                  <a:srgbClr val="FFFF00"/>
                </a:highlight>
                <a:latin typeface="SP SUAN DUSIT" panose="02000000000000000000" pitchFamily="2" charset="0"/>
                <a:cs typeface="SP SUAN DUSIT" panose="02000000000000000000" pitchFamily="2" charset="0"/>
              </a:rPr>
              <a:t>Mysql</a:t>
            </a:r>
            <a:r>
              <a:rPr lang="en-US" sz="2400" dirty="0">
                <a:highlight>
                  <a:srgbClr val="FFFF00"/>
                </a:highlight>
                <a:latin typeface="SP SUAN DUSIT" panose="02000000000000000000" pitchFamily="2" charset="0"/>
                <a:cs typeface="SP SUAN DUSIT" panose="02000000000000000000" pitchFamily="2" charset="0"/>
              </a:rPr>
              <a:t> -&gt;  Alter Table department  change name </a:t>
            </a:r>
            <a:r>
              <a:rPr lang="en-US" sz="2400" dirty="0" err="1">
                <a:highlight>
                  <a:srgbClr val="FFFF00"/>
                </a:highlight>
                <a:latin typeface="SP SUAN DUSIT" panose="02000000000000000000" pitchFamily="2" charset="0"/>
                <a:cs typeface="SP SUAN DUSIT" panose="02000000000000000000" pitchFamily="2" charset="0"/>
              </a:rPr>
              <a:t>dept_name</a:t>
            </a:r>
            <a:r>
              <a:rPr lang="en-US" sz="2400" dirty="0">
                <a:highlight>
                  <a:srgbClr val="FFFF00"/>
                </a:highlight>
                <a:latin typeface="SP SUAN DUSIT" panose="02000000000000000000" pitchFamily="2" charset="0"/>
                <a:cs typeface="SP SUAN DUSIT" panose="02000000000000000000" pitchFamily="2" charset="0"/>
              </a:rPr>
              <a:t> varchar(30</a:t>
            </a:r>
            <a:r>
              <a:rPr lang="en-US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);</a:t>
            </a:r>
          </a:p>
          <a:p>
            <a:pPr marL="0" indent="0" algn="thaiDist">
              <a:spcBef>
                <a:spcPts val="0"/>
              </a:spcBef>
            </a:pP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จะทำการเปลี่ยนชื่อ</a:t>
            </a:r>
            <a:r>
              <a:rPr lang="th-TH" sz="24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ฟิ</a:t>
            </a: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ลด์ </a:t>
            </a:r>
            <a:r>
              <a:rPr lang="en-US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name </a:t>
            </a: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 </a:t>
            </a:r>
            <a:r>
              <a:rPr lang="en-US" sz="24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dept_name</a:t>
            </a:r>
            <a:r>
              <a:rPr lang="en-US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ภายในตาราง </a:t>
            </a:r>
            <a:r>
              <a:rPr lang="en-US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department</a:t>
            </a:r>
          </a:p>
          <a:p>
            <a:pPr marL="0" indent="0" algn="thaiDist">
              <a:spcBef>
                <a:spcPts val="0"/>
              </a:spcBef>
            </a:pPr>
            <a:r>
              <a:rPr lang="en-US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4) </a:t>
            </a: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การเพิ่ม</a:t>
            </a:r>
            <a:r>
              <a:rPr lang="th-TH" sz="24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ฟิ</a:t>
            </a: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ลด์มีดังนี้ </a:t>
            </a:r>
          </a:p>
          <a:p>
            <a:pPr marL="0" indent="0" algn="thaiDist">
              <a:spcBef>
                <a:spcPts val="0"/>
              </a:spcBef>
            </a:pPr>
            <a:r>
              <a:rPr lang="en-US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2400" dirty="0" err="1">
                <a:highlight>
                  <a:srgbClr val="FFFF00"/>
                </a:highlight>
                <a:latin typeface="SP SUAN DUSIT" panose="02000000000000000000" pitchFamily="2" charset="0"/>
                <a:cs typeface="SP SUAN DUSIT" panose="02000000000000000000" pitchFamily="2" charset="0"/>
              </a:rPr>
              <a:t>Mysql</a:t>
            </a:r>
            <a:r>
              <a:rPr lang="en-US" sz="2400" dirty="0">
                <a:highlight>
                  <a:srgbClr val="FFFF00"/>
                </a:highlight>
                <a:latin typeface="SP SUAN DUSIT" panose="02000000000000000000" pitchFamily="2" charset="0"/>
                <a:cs typeface="SP SUAN DUSIT" panose="02000000000000000000" pitchFamily="2" charset="0"/>
              </a:rPr>
              <a:t> -&gt;  Alter Table employee add column picture blob;</a:t>
            </a:r>
          </a:p>
          <a:p>
            <a:pPr marL="0" indent="0" algn="thaiDist">
              <a:spcBef>
                <a:spcPts val="0"/>
              </a:spcBef>
            </a:pP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จะทำการเพิ่ม</a:t>
            </a:r>
            <a:r>
              <a:rPr lang="th-TH" sz="24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ฟิ</a:t>
            </a: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ลด์อีก1 </a:t>
            </a:r>
            <a:r>
              <a:rPr lang="th-TH" sz="24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ฟิ</a:t>
            </a: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ลด์ชื่อ </a:t>
            </a:r>
            <a:r>
              <a:rPr lang="en-US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picture </a:t>
            </a: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โดยกำหนดประเภทเป็น </a:t>
            </a:r>
            <a:r>
              <a:rPr lang="en-US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blob </a:t>
            </a: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ภายในตาราง </a:t>
            </a:r>
            <a:r>
              <a:rPr lang="en-US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employee</a:t>
            </a:r>
          </a:p>
          <a:p>
            <a:pPr marL="0" indent="0" algn="thaiDist">
              <a:spcBef>
                <a:spcPts val="0"/>
              </a:spcBef>
            </a:pPr>
            <a:r>
              <a:rPr lang="en-US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5) </a:t>
            </a: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การลบ</a:t>
            </a:r>
            <a:r>
              <a:rPr lang="th-TH" sz="24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ฟิ</a:t>
            </a: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ลด์ มีคำสั่งดังนี้</a:t>
            </a:r>
          </a:p>
          <a:p>
            <a:pPr marL="0" indent="0" algn="thaiDist">
              <a:spcBef>
                <a:spcPts val="0"/>
              </a:spcBef>
            </a:pPr>
            <a:r>
              <a:rPr lang="en-US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2400" dirty="0" err="1">
                <a:highlight>
                  <a:srgbClr val="FFFF00"/>
                </a:highlight>
                <a:latin typeface="SP SUAN DUSIT" panose="02000000000000000000" pitchFamily="2" charset="0"/>
                <a:cs typeface="SP SUAN DUSIT" panose="02000000000000000000" pitchFamily="2" charset="0"/>
              </a:rPr>
              <a:t>Mysql</a:t>
            </a:r>
            <a:r>
              <a:rPr lang="en-US" sz="2400" dirty="0">
                <a:highlight>
                  <a:srgbClr val="FFFF00"/>
                </a:highlight>
                <a:latin typeface="SP SUAN DUSIT" panose="02000000000000000000" pitchFamily="2" charset="0"/>
                <a:cs typeface="SP SUAN DUSIT" panose="02000000000000000000" pitchFamily="2" charset="0"/>
              </a:rPr>
              <a:t> -&gt;  Alter Table employee drop column picture;</a:t>
            </a:r>
          </a:p>
          <a:p>
            <a:pPr marL="0" indent="0" algn="thaiDist">
              <a:spcBef>
                <a:spcPts val="0"/>
              </a:spcBef>
            </a:pP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จะทำการลบ</a:t>
            </a:r>
            <a:r>
              <a:rPr lang="th-TH" sz="24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ฟิ</a:t>
            </a: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ลด์ </a:t>
            </a:r>
            <a:r>
              <a:rPr lang="en-US" sz="24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pictre</a:t>
            </a:r>
            <a:r>
              <a:rPr lang="en-US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ภายในตาราง </a:t>
            </a:r>
            <a:r>
              <a:rPr lang="en-US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employee </a:t>
            </a: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ออกไป</a:t>
            </a:r>
          </a:p>
          <a:p>
            <a:pPr marL="0" indent="0" algn="thaiDist">
              <a:spcBef>
                <a:spcPts val="0"/>
              </a:spcBef>
            </a:pPr>
            <a:endParaRPr lang="en-US" sz="2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893450"/>
      </p:ext>
    </p:extLst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694063"/>
            <a:ext cx="3600400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ประเภทของคำสั่ง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1055440" y="1435944"/>
            <a:ext cx="10729192" cy="35772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</a:pPr>
            <a:r>
              <a:rPr lang="th-TH" sz="30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5.1.3 คำสั่งยกเลิก (</a:t>
            </a:r>
            <a:r>
              <a:rPr lang="en-US" sz="30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drop)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การลบฐานข้อมูล การลบโครงสร้างตาราง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DROP TABLE</a:t>
            </a:r>
          </a:p>
          <a:p>
            <a:pPr marL="0" indent="0" algn="thaiDist">
              <a:spcBef>
                <a:spcPts val="0"/>
              </a:spcBef>
            </a:pP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	&lt;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ชื่อตารางที่ตั่งขึ้น&gt;</a:t>
            </a:r>
          </a:p>
          <a:p>
            <a:pPr marL="0" indent="0" algn="thaiDist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รูปแบบ</a:t>
            </a:r>
          </a:p>
          <a:p>
            <a:pPr marL="0" indent="0" algn="thaiDist">
              <a:spcBef>
                <a:spcPts val="0"/>
              </a:spcBef>
            </a:pP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3000" dirty="0">
                <a:highlight>
                  <a:srgbClr val="FFFF00"/>
                </a:highlight>
                <a:latin typeface="SP SUAN DUSIT" panose="02000000000000000000" pitchFamily="2" charset="0"/>
                <a:cs typeface="SP SUAN DUSIT" panose="02000000000000000000" pitchFamily="2" charset="0"/>
              </a:rPr>
              <a:t>Drop table </a:t>
            </a:r>
            <a:r>
              <a:rPr lang="en-US" sz="3000" dirty="0" err="1">
                <a:highlight>
                  <a:srgbClr val="FFFF00"/>
                </a:highlight>
                <a:latin typeface="SP SUAN DUSIT" panose="02000000000000000000" pitchFamily="2" charset="0"/>
                <a:cs typeface="SP SUAN DUSIT" panose="02000000000000000000" pitchFamily="2" charset="0"/>
              </a:rPr>
              <a:t>tablename</a:t>
            </a:r>
            <a:r>
              <a:rPr lang="en-US" sz="3000" dirty="0">
                <a:highlight>
                  <a:srgbClr val="FFFF00"/>
                </a:highlight>
                <a:latin typeface="SP SUAN DUSIT" panose="02000000000000000000" pitchFamily="2" charset="0"/>
                <a:cs typeface="SP SUAN DUSIT" panose="02000000000000000000" pitchFamily="2" charset="0"/>
              </a:rPr>
              <a:t>;</a:t>
            </a:r>
            <a:endParaRPr lang="th-TH" sz="3000" dirty="0">
              <a:highlight>
                <a:srgbClr val="FFFF00"/>
              </a:highlight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โดยที่	</a:t>
            </a:r>
            <a:r>
              <a:rPr lang="en-US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tablename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	ชื่อตารางที่ต้องการจะลบ</a:t>
            </a:r>
          </a:p>
          <a:p>
            <a:pPr marL="0" indent="0" algn="thaiDist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</a:t>
            </a:r>
          </a:p>
          <a:p>
            <a:pPr marL="0" indent="0" algn="thaiDist">
              <a:spcBef>
                <a:spcPts val="0"/>
              </a:spcBef>
            </a:pP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3000" dirty="0" err="1">
                <a:highlight>
                  <a:srgbClr val="FFFF00"/>
                </a:highlight>
                <a:latin typeface="SP SUAN DUSIT" panose="02000000000000000000" pitchFamily="2" charset="0"/>
                <a:cs typeface="SP SUAN DUSIT" panose="02000000000000000000" pitchFamily="2" charset="0"/>
              </a:rPr>
              <a:t>Mysql</a:t>
            </a:r>
            <a:r>
              <a:rPr lang="en-US" sz="3000" dirty="0">
                <a:highlight>
                  <a:srgbClr val="FFFF00"/>
                </a:highlight>
                <a:latin typeface="SP SUAN DUSIT" panose="02000000000000000000" pitchFamily="2" charset="0"/>
                <a:cs typeface="SP SUAN DUSIT" panose="02000000000000000000" pitchFamily="2" charset="0"/>
              </a:rPr>
              <a:t> -&gt; Drop table department;</a:t>
            </a:r>
          </a:p>
          <a:p>
            <a:pPr marL="0" indent="0" algn="thaiDist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จะทำการลบตารางชื่อ </a:t>
            </a:r>
            <a:r>
              <a:rPr lang="en-US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deprtment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ทิ้งไป</a:t>
            </a:r>
          </a:p>
          <a:p>
            <a:pPr marL="0" indent="0" algn="thaiDist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endParaRPr lang="en-US" sz="30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251421"/>
      </p:ext>
    </p:extLst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694063"/>
            <a:ext cx="3600400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ประเภทของคำสั่ง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1055440" y="1435944"/>
            <a:ext cx="10729192" cy="35772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</a:pPr>
            <a:r>
              <a:rPr lang="th-TH" sz="30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5.2 คำสั่งสำหรับการจัดการข้อมูล (</a:t>
            </a:r>
            <a:r>
              <a:rPr lang="en-US" sz="30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Data Manipulation Language)</a:t>
            </a:r>
            <a:r>
              <a:rPr lang="en-US" sz="30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ประกอบด้วยคำสั่งที่ใช้ในการเรียกใช้ข้อมูล การเพิ่ม (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insert)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การเปลี</a:t>
            </a:r>
            <a:r>
              <a:rPr lang="th-TH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ยนแ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ปลงข้อมูล หรือ ลบข้อมูล</a:t>
            </a:r>
            <a:r>
              <a:rPr lang="th-TH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เป๊น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ต้น</a:t>
            </a:r>
          </a:p>
          <a:p>
            <a:pPr marL="0" indent="0" algn="thaiDist">
              <a:spcBef>
                <a:spcPts val="0"/>
              </a:spcBef>
            </a:pPr>
            <a:r>
              <a:rPr lang="th-TH" sz="30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5.2.1 คำสั่ง </a:t>
            </a:r>
            <a:r>
              <a:rPr lang="en-US" sz="30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Insert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เมื่อสร้างฐานข้อมูลและตารางข้อมมูลเรีบ</a:t>
            </a:r>
            <a:r>
              <a:rPr lang="th-TH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ยร้อย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แล้วในตารางข้อมูลยังคงว่างเปล่าไม่มีข้อมูล คือ ไม่มี</a:t>
            </a:r>
            <a:r>
              <a:rPr lang="th-TH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เรด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คอร์ดใดๆ ดังนั้น หากต้องการจะใส่ข้อมูลลงในตารางก็จะใช้คำสั่ง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insert</a:t>
            </a:r>
          </a:p>
          <a:p>
            <a:pPr marL="0" indent="0" algn="thaiDist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3000" dirty="0">
                <a:highlight>
                  <a:srgbClr val="FFFF00"/>
                </a:highlight>
                <a:latin typeface="SP SUAN DUSIT" panose="02000000000000000000" pitchFamily="2" charset="0"/>
                <a:cs typeface="SP SUAN DUSIT" panose="02000000000000000000" pitchFamily="2" charset="0"/>
              </a:rPr>
              <a:t>Insert into </a:t>
            </a:r>
            <a:r>
              <a:rPr lang="en-US" sz="3000" dirty="0" err="1">
                <a:highlight>
                  <a:srgbClr val="FFFF00"/>
                </a:highlight>
                <a:latin typeface="SP SUAN DUSIT" panose="02000000000000000000" pitchFamily="2" charset="0"/>
                <a:cs typeface="SP SUAN DUSIT" panose="02000000000000000000" pitchFamily="2" charset="0"/>
              </a:rPr>
              <a:t>tablename</a:t>
            </a:r>
            <a:r>
              <a:rPr lang="en-US" sz="3000" dirty="0">
                <a:highlight>
                  <a:srgbClr val="FFFF00"/>
                </a:highlight>
                <a:latin typeface="SP SUAN DUSIT" panose="02000000000000000000" pitchFamily="2" charset="0"/>
                <a:cs typeface="SP SUAN DUSIT" panose="02000000000000000000" pitchFamily="2" charset="0"/>
              </a:rPr>
              <a:t> ([</a:t>
            </a:r>
            <a:r>
              <a:rPr lang="en-US" sz="3000" dirty="0" err="1">
                <a:highlight>
                  <a:srgbClr val="FFFF00"/>
                </a:highlight>
                <a:latin typeface="SP SUAN DUSIT" panose="02000000000000000000" pitchFamily="2" charset="0"/>
                <a:cs typeface="SP SUAN DUSIT" panose="02000000000000000000" pitchFamily="2" charset="0"/>
              </a:rPr>
              <a:t>col_name</a:t>
            </a:r>
            <a:r>
              <a:rPr lang="en-US" sz="3000" dirty="0">
                <a:highlight>
                  <a:srgbClr val="FFFF00"/>
                </a:highlight>
                <a:latin typeface="SP SUAN DUSIT" panose="02000000000000000000" pitchFamily="2" charset="0"/>
                <a:cs typeface="SP SUAN DUSIT" panose="02000000000000000000" pitchFamily="2" charset="0"/>
              </a:rPr>
              <a:t>])values (val1, val2, ..);</a:t>
            </a:r>
          </a:p>
          <a:p>
            <a:pPr marL="0" indent="0" algn="thaiDist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โดยที่ 	</a:t>
            </a:r>
            <a:r>
              <a:rPr lang="en-US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tablename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ตารางที่ต้องการเพิ่มข้อมูล</a:t>
            </a:r>
          </a:p>
          <a:p>
            <a:pPr marL="0" indent="0" algn="thaiDist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	([</a:t>
            </a:r>
            <a:r>
              <a:rPr lang="en-US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col_name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])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ชื่อคอลัมน์หรือ</a:t>
            </a:r>
            <a:r>
              <a:rPr lang="th-TH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ฟิ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ลด์</a:t>
            </a:r>
          </a:p>
          <a:p>
            <a:pPr marL="0" indent="0" algn="thaiDist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	(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val1, val2    </a:t>
            </a:r>
            <a:r>
              <a:rPr lang="th-TH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คิอ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ข้อมูลที่ต้องการเพิ่ม.</a:t>
            </a:r>
          </a:p>
          <a:p>
            <a:pPr marL="0" indent="0" algn="thaiDist">
              <a:spcBef>
                <a:spcPts val="0"/>
              </a:spcBef>
            </a:pPr>
            <a:endParaRPr lang="en-US" sz="3000" dirty="0">
              <a:highlight>
                <a:srgbClr val="FFFF00"/>
              </a:highligh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3551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545B0-7566-4C9C-B6C9-1D80CAC9A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4BA5E-BCAC-43E4-9BE9-01CC64996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7462994"/>
      </p:ext>
    </p:extLst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694063"/>
            <a:ext cx="3600400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ประเภทของคำสั่ง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1055440" y="1435944"/>
            <a:ext cx="10729192" cy="35772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</a:pPr>
            <a:r>
              <a:rPr lang="th-TH" sz="24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</a:t>
            </a:r>
          </a:p>
          <a:p>
            <a:pPr marL="0" indent="0" algn="thaiDist">
              <a:spcBef>
                <a:spcPts val="0"/>
              </a:spcBef>
            </a:pPr>
            <a:r>
              <a:rPr lang="en-US" sz="24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Mysql</a:t>
            </a:r>
            <a:r>
              <a:rPr lang="en-US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 -&gt; insert into employee values (1111,’somkhuan’,’Engineering’,65000,1);</a:t>
            </a:r>
          </a:p>
          <a:p>
            <a:pPr marL="0" indent="0" algn="thaiDist">
              <a:spcBef>
                <a:spcPts val="0"/>
              </a:spcBef>
            </a:pP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จะทำการเพิ่มข้อมูลเข้าไปในตารางชื่อ </a:t>
            </a:r>
            <a:r>
              <a:rPr lang="en-US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employee </a:t>
            </a: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โดยมีรหัส คือรหัส 1111 ชื่อ </a:t>
            </a:r>
            <a:r>
              <a:rPr lang="en-US" sz="24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somkhuan</a:t>
            </a:r>
            <a:r>
              <a:rPr lang="en-US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ตำแหน่ง</a:t>
            </a:r>
          </a:p>
          <a:p>
            <a:pPr marL="0" indent="0" algn="thaiDist">
              <a:spcBef>
                <a:spcPts val="0"/>
              </a:spcBef>
            </a:pPr>
            <a:r>
              <a:rPr lang="en-US" sz="24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Engneering</a:t>
            </a:r>
            <a:r>
              <a:rPr lang="en-US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เงินเดือน 65000 อยู่ในตาราง ดังภาพ</a:t>
            </a:r>
          </a:p>
          <a:p>
            <a:pPr marL="0" indent="0" algn="thaiDist">
              <a:spcBef>
                <a:spcPts val="0"/>
              </a:spcBef>
            </a:pP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endParaRPr lang="en-US" sz="2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E885C7-1EF6-4CA3-B194-33D54AC6EA6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2492896"/>
            <a:ext cx="4702810" cy="3762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A56235-62CF-40D9-8419-36BEB941F6D7}"/>
              </a:ext>
            </a:extLst>
          </p:cNvPr>
          <p:cNvSpPr txBox="1"/>
          <p:nvPr/>
        </p:nvSpPr>
        <p:spPr>
          <a:xfrm>
            <a:off x="1919536" y="6163937"/>
            <a:ext cx="8640960" cy="603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ภาพที่ 8.35 การเพิ่มข้อมูลในตาราง </a:t>
            </a:r>
            <a:r>
              <a:rPr lang="en-US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Employee</a:t>
            </a:r>
            <a:endParaRPr lang="en-US" sz="2000" b="1" dirty="0">
              <a:effectLst/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28345"/>
      </p:ext>
    </p:extLst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694063"/>
            <a:ext cx="3600400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ประเภทของคำสั่ง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1055440" y="1435944"/>
            <a:ext cx="10729192" cy="6036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</a:pP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เมื่อต้องการดูข้อมูลในตารางให้ใช้</a:t>
            </a:r>
            <a:r>
              <a:rPr lang="th-TH" sz="24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คํ</a:t>
            </a: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าสั่ง </a:t>
            </a:r>
            <a:r>
              <a:rPr lang="en-US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select * from employee</a:t>
            </a: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endParaRPr lang="en-US" sz="2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56235-62CF-40D9-8419-36BEB941F6D7}"/>
              </a:ext>
            </a:extLst>
          </p:cNvPr>
          <p:cNvSpPr txBox="1"/>
          <p:nvPr/>
        </p:nvSpPr>
        <p:spPr>
          <a:xfrm>
            <a:off x="479376" y="5431378"/>
            <a:ext cx="8640960" cy="603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ภาพที่ 8.36 ข้อมูลในตาราง </a:t>
            </a:r>
            <a:r>
              <a:rPr lang="en-US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Employee</a:t>
            </a:r>
            <a:endParaRPr lang="en-US" sz="2000" b="1" dirty="0">
              <a:effectLst/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BD1D39-597E-4D95-991C-F314F9EABC3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25159" y="310086"/>
            <a:ext cx="3261360" cy="665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41289"/>
      </p:ext>
    </p:extLst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694063"/>
            <a:ext cx="3600400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ประเภทของคำสั่ง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1055440" y="1435944"/>
            <a:ext cx="10729192" cy="35772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</a:pPr>
            <a:r>
              <a:rPr lang="th-TH" sz="30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5.2.2 </a:t>
            </a:r>
            <a:r>
              <a:rPr lang="th-TH" sz="3000" dirty="0" err="1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คํ</a:t>
            </a:r>
            <a:r>
              <a:rPr lang="th-TH" sz="30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าสั่ง </a:t>
            </a:r>
            <a:r>
              <a:rPr lang="en-US" sz="30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Update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ในกรณีเกิดข้อผิดพลาดของข้อมูล เช่น พิมพ์ผิด ชื่อตก เงินเดือนเพิ่ม หากต้องการแก้ไขข้อมูลใน</a:t>
            </a:r>
            <a:r>
              <a:rPr lang="th-TH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เร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คอร์ด ให้ใช้</a:t>
            </a:r>
            <a:r>
              <a:rPr lang="th-TH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คํ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าสั่ง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Update </a:t>
            </a:r>
            <a:endParaRPr lang="en-US" sz="3000" dirty="0">
              <a:highlight>
                <a:srgbClr val="FFFF00"/>
              </a:highligh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D5E932-7F94-48AC-AD35-200119FFB56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2564904"/>
            <a:ext cx="6507480" cy="231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81250"/>
      </p:ext>
    </p:extLst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694063"/>
            <a:ext cx="3600400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ประเภทของคำสั่ง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1055440" y="1435944"/>
            <a:ext cx="10729192" cy="35772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</a:pPr>
            <a:r>
              <a:rPr lang="th-TH" sz="24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</a:t>
            </a:r>
          </a:p>
          <a:p>
            <a:pPr marL="0" indent="0" algn="thaiDist">
              <a:spcBef>
                <a:spcPts val="0"/>
              </a:spcBef>
            </a:pPr>
            <a:r>
              <a:rPr lang="en-US" sz="2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Mysql</a:t>
            </a:r>
            <a:r>
              <a:rPr lang="en-US" sz="2000" dirty="0">
                <a:latin typeface="SP SUAN DUSIT" panose="02000000000000000000" pitchFamily="2" charset="0"/>
                <a:cs typeface="SP SUAN DUSIT" panose="02000000000000000000" pitchFamily="2" charset="0"/>
              </a:rPr>
              <a:t>	-&gt; update employee</a:t>
            </a:r>
          </a:p>
          <a:p>
            <a:pPr marL="0" indent="0" algn="thaiDist">
              <a:spcBef>
                <a:spcPts val="0"/>
              </a:spcBef>
            </a:pPr>
            <a:r>
              <a:rPr lang="en-US" sz="2000" dirty="0">
                <a:latin typeface="SP SUAN DUSIT" panose="02000000000000000000" pitchFamily="2" charset="0"/>
                <a:cs typeface="SP SUAN DUSIT" panose="02000000000000000000" pitchFamily="2" charset="0"/>
              </a:rPr>
              <a:t>	-&gt; Set </a:t>
            </a:r>
            <a:r>
              <a:rPr lang="en-US" sz="2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departmentID</a:t>
            </a:r>
            <a:r>
              <a:rPr lang="en-US" sz="2000" dirty="0">
                <a:latin typeface="SP SUAN DUSIT" panose="02000000000000000000" pitchFamily="2" charset="0"/>
                <a:cs typeface="SP SUAN DUSIT" panose="02000000000000000000" pitchFamily="2" charset="0"/>
              </a:rPr>
              <a:t> = 2 </a:t>
            </a:r>
          </a:p>
          <a:p>
            <a:pPr marL="0" indent="0" algn="thaiDist">
              <a:spcBef>
                <a:spcPts val="0"/>
              </a:spcBef>
            </a:pPr>
            <a:r>
              <a:rPr lang="en-US" sz="2000" dirty="0">
                <a:latin typeface="SP SUAN DUSIT" panose="02000000000000000000" pitchFamily="2" charset="0"/>
                <a:cs typeface="SP SUAN DUSIT" panose="02000000000000000000" pitchFamily="2" charset="0"/>
              </a:rPr>
              <a:t>	-&gt; Where </a:t>
            </a:r>
            <a:r>
              <a:rPr lang="en-US" sz="2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employeeld</a:t>
            </a:r>
            <a:r>
              <a:rPr lang="en-US" sz="2000" dirty="0">
                <a:latin typeface="SP SUAN DUSIT" panose="02000000000000000000" pitchFamily="2" charset="0"/>
                <a:cs typeface="SP SUAN DUSIT" panose="02000000000000000000" pitchFamily="2" charset="0"/>
              </a:rPr>
              <a:t> = 1111;</a:t>
            </a:r>
          </a:p>
          <a:p>
            <a:pPr marL="0" indent="0" algn="thaiDist">
              <a:spcBef>
                <a:spcPts val="0"/>
              </a:spcBef>
            </a:pP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endParaRPr lang="en-US" sz="2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56235-62CF-40D9-8419-36BEB941F6D7}"/>
              </a:ext>
            </a:extLst>
          </p:cNvPr>
          <p:cNvSpPr txBox="1"/>
          <p:nvPr/>
        </p:nvSpPr>
        <p:spPr>
          <a:xfrm>
            <a:off x="1919536" y="6163937"/>
            <a:ext cx="8640960" cy="603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ภาพที่ 8.37 การแก้ไขข้อมูลในตาราง </a:t>
            </a:r>
            <a:r>
              <a:rPr lang="en-US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employee</a:t>
            </a:r>
            <a:endParaRPr lang="en-US" sz="2000" b="1" dirty="0">
              <a:effectLst/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5AAEF8-732C-470C-989A-B62D2AA88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720" y="2996952"/>
            <a:ext cx="6111569" cy="306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09440"/>
      </p:ext>
    </p:extLst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694063"/>
            <a:ext cx="3600400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ประเภทของคำสั่ง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1055440" y="1435944"/>
            <a:ext cx="10729192" cy="35772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</a:pPr>
            <a:r>
              <a:rPr lang="th-TH" sz="24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ใช้</a:t>
            </a:r>
            <a:r>
              <a:rPr lang="th-TH" sz="2400" dirty="0" err="1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คํ</a:t>
            </a:r>
            <a:r>
              <a:rPr lang="th-TH" sz="24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าสั่ง </a:t>
            </a:r>
            <a:r>
              <a:rPr lang="en-US" sz="24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select * from employee </a:t>
            </a:r>
            <a:r>
              <a:rPr lang="th-TH" sz="24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เพื่อดูข้อมูลที่แก้ไขแล้ว</a:t>
            </a:r>
            <a:endParaRPr lang="en-US" sz="2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56235-62CF-40D9-8419-36BEB941F6D7}"/>
              </a:ext>
            </a:extLst>
          </p:cNvPr>
          <p:cNvSpPr txBox="1"/>
          <p:nvPr/>
        </p:nvSpPr>
        <p:spPr>
          <a:xfrm>
            <a:off x="1301855" y="5120242"/>
            <a:ext cx="8640960" cy="603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ภาพที่ 8.38 ข้อมูลในตาราง </a:t>
            </a:r>
            <a:r>
              <a:rPr lang="en-US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employee</a:t>
            </a:r>
            <a:endParaRPr lang="en-US" sz="2000" b="1" dirty="0">
              <a:effectLst/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E104BB-E10C-4C2C-969B-A1F2C3C6178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2000885"/>
            <a:ext cx="5533390" cy="285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25457"/>
      </p:ext>
    </p:extLst>
  </p:cSld>
  <p:clrMapOvr>
    <a:masterClrMapping/>
  </p:clrMapOvr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694063"/>
            <a:ext cx="3600400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ประเภทของคำสั่ง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1055440" y="1435944"/>
            <a:ext cx="10729192" cy="35772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</a:pPr>
            <a:r>
              <a:rPr lang="th-TH" sz="30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5.2.3 </a:t>
            </a:r>
            <a:r>
              <a:rPr lang="th-TH" sz="3000" dirty="0" err="1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คํ</a:t>
            </a:r>
            <a:r>
              <a:rPr lang="th-TH" sz="30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าสั่ง </a:t>
            </a:r>
            <a:r>
              <a:rPr lang="en-US" sz="30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Delete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ในกรณีเกิดข้อผิดพลาดของข้อมูลและต้อง นั้นๆ ให้ใช้</a:t>
            </a:r>
            <a:r>
              <a:rPr lang="th-TH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คํ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าสั่ง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Delete</a:t>
            </a:r>
          </a:p>
          <a:p>
            <a:pPr marL="0" indent="0" algn="thaiDist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รูปแบบ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3F3EAE-039B-493C-A8E6-3F3B7FB67F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2492896"/>
            <a:ext cx="6006465" cy="218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70586"/>
      </p:ext>
    </p:extLst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694063"/>
            <a:ext cx="3600400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ประเภทของคำสั่ง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1055440" y="1435944"/>
            <a:ext cx="10729192" cy="35772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ตัวอย่าง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sz="2400" dirty="0">
                <a:solidFill>
                  <a:srgbClr val="0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mysql</a:t>
            </a:r>
            <a:r>
              <a:rPr lang="en-US" sz="2400" dirty="0">
                <a:solidFill>
                  <a:srgbClr val="0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--&gt; delete form employee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        --&gt; where department = 2 ;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 SUAN DUSIT" panose="02000000000000000000" pitchFamily="2" charset="0"/>
              <a:ea typeface="+mn-ea"/>
              <a:cs typeface="SP SUAN DUSIT" panose="02000000000000000000" pitchFamily="2" charset="0"/>
            </a:endParaRP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 SUAN DUSIT" panose="02000000000000000000" pitchFamily="2" charset="0"/>
              <a:ea typeface="+mn-ea"/>
              <a:cs typeface="SP SUAN DUSIT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56235-62CF-40D9-8419-36BEB941F6D7}"/>
              </a:ext>
            </a:extLst>
          </p:cNvPr>
          <p:cNvSpPr txBox="1"/>
          <p:nvPr/>
        </p:nvSpPr>
        <p:spPr>
          <a:xfrm>
            <a:off x="1271464" y="5733256"/>
            <a:ext cx="8640960" cy="603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ภาพที่ 8.39 การลบข้อมูลในตาราง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employee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5CD992-B8DA-49C7-ABED-8DC58AC9A81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58982" y="1183462"/>
            <a:ext cx="3074035" cy="602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28786"/>
      </p:ext>
    </p:extLst>
  </p:cSld>
  <p:clrMapOvr>
    <a:masterClrMapping/>
  </p:clrMapOvr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694063"/>
            <a:ext cx="3600400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ประเภทของคำสั่ง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1055440" y="1435944"/>
            <a:ext cx="10729192" cy="35772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</a:pPr>
            <a:r>
              <a:rPr lang="th-TH" sz="30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5.3 </a:t>
            </a:r>
            <a:r>
              <a:rPr lang="th-TH" sz="3000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คํ</a:t>
            </a:r>
            <a:r>
              <a:rPr lang="th-TH" sz="30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าสั่ง</a:t>
            </a:r>
            <a:r>
              <a:rPr lang="th-TH" sz="3000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สําหรับ</a:t>
            </a:r>
            <a:r>
              <a:rPr lang="th-TH" sz="30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การควบคุมข้อมูล (</a:t>
            </a:r>
            <a:r>
              <a:rPr lang="en-US" sz="30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Data Control Language)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เป็นกลุ่มคาดี ผู้บริหารข้อมูล (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DBA)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สามารถควบคุมฐานข้อมูลเพื่อ</a:t>
            </a:r>
            <a:r>
              <a:rPr lang="th-TH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กําหนด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สิทธิ์การอนุญาต (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Grant)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หรอก (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Revoke)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ประกอบด้วย</a:t>
            </a:r>
            <a:r>
              <a:rPr lang="th-TH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คํ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าสั่งที่ใช้ในการควบคุม การเกิดภาวะพร้อมกัน หรือป้องกันการเกิดเหตุ ผู้ใช้หลายคนเรียกใช้ข้อมูลพร้อมกัน โดยที่ข้อมูลนั้นๆ อยู่ระหว่างการปรับปรุงแก้ไข ซึ่งเป็นเวลา ผู้ใช้อีกคนหนึ่งก็เรียกใช้ข้อมูลนี้ </a:t>
            </a:r>
            <a:r>
              <a:rPr lang="th-TH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ทําให้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ข้อมูลที่ผู้ใช้คนที่สองได้ไปเป็นค่าที่ไม่ถูกต้อง</a:t>
            </a:r>
            <a:endParaRPr lang="en-US" sz="3000" dirty="0">
              <a:highlight>
                <a:srgbClr val="FFFF00"/>
              </a:highligh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291247"/>
      </p:ext>
    </p:extLst>
  </p:cSld>
  <p:clrMapOvr>
    <a:masterClrMapping/>
  </p:clrMapOvr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694063"/>
            <a:ext cx="3600400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ประเภทของคำสั่ง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1055440" y="1435944"/>
            <a:ext cx="10729192" cy="35772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</a:pPr>
            <a:r>
              <a:rPr lang="th-TH" sz="30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การเรียกดูข้อมูลผู้ใช้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ข้อมูลทั้งหมดและสิทธิ์ในการใช้งานต่างๆ จะถูกเก็บอยู่ที่ฐานข้อมูลชื่อก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mysq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อยู่ในตาราง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use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พิมพ์</a:t>
            </a:r>
            <a:r>
              <a:rPr lang="th-TH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คํ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าสั่งตามตัวอย่างเพื่อตรวจสอบสิทธิ์การใช้งาน </a:t>
            </a:r>
          </a:p>
          <a:p>
            <a:pPr marL="0" indent="0" algn="thaiDist">
              <a:spcBef>
                <a:spcPts val="0"/>
              </a:spcBef>
            </a:pP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Mysal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	-&gt; Use </a:t>
            </a:r>
            <a:r>
              <a:rPr lang="en-US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mysales</a:t>
            </a:r>
            <a:endParaRPr lang="en-US" sz="30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spcBef>
                <a:spcPts val="0"/>
              </a:spcBef>
            </a:pP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		-&gt; Show columns from user;</a:t>
            </a:r>
          </a:p>
          <a:p>
            <a:pPr marL="0" indent="0" algn="thaiDist">
              <a:spcBef>
                <a:spcPts val="0"/>
              </a:spcBef>
            </a:pPr>
            <a:endParaRPr lang="en-US" sz="3000" dirty="0">
              <a:highlight>
                <a:srgbClr val="FFFF00"/>
              </a:highligh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814106"/>
      </p:ext>
    </p:extLst>
  </p:cSld>
  <p:clrMapOvr>
    <a:masterClrMapping/>
  </p:clrMapOvr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694063"/>
            <a:ext cx="3600400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ประเภทของคำสั่ง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1055440" y="1435944"/>
            <a:ext cx="10729192" cy="35772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 SUAN DUSIT" panose="02000000000000000000" pitchFamily="2" charset="0"/>
              <a:ea typeface="+mn-ea"/>
              <a:cs typeface="SP SUAN DUSIT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56235-62CF-40D9-8419-36BEB941F6D7}"/>
              </a:ext>
            </a:extLst>
          </p:cNvPr>
          <p:cNvSpPr txBox="1"/>
          <p:nvPr/>
        </p:nvSpPr>
        <p:spPr>
          <a:xfrm>
            <a:off x="1127448" y="5182670"/>
            <a:ext cx="8640960" cy="603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ภาพที่ 8.40 รายละเอียดในตาราง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user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B746E5-3895-40BF-9DED-01F8A5B12A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3583" y="-203271"/>
            <a:ext cx="3614871" cy="688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990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64728-4558-4A69-9DA3-6DDA678D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EAC90-0688-41F6-9ED8-A59851653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4347610"/>
      </p:ext>
    </p:extLst>
  </p:cSld>
  <p:clrMapOvr>
    <a:masterClrMapping/>
  </p:clrMapOvr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694063"/>
            <a:ext cx="3600400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ประเภทของคำสั่ง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1055440" y="1435944"/>
            <a:ext cx="10729192" cy="35772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</a:pP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Host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</a:t>
            </a:r>
            <a:r>
              <a:rPr lang="th-TH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ฟิ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ลด์ที่</a:t>
            </a:r>
            <a:r>
              <a:rPr lang="th-TH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กําหนด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ชื่อเครื่องคอมพิวเตอร์หรือหมายเลข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IP Address </a:t>
            </a:r>
          </a:p>
          <a:p>
            <a:pPr marL="0" indent="0" algn="thaiDist">
              <a:spcBef>
                <a:spcPts val="0"/>
              </a:spcBef>
            </a:pP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User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</a:t>
            </a:r>
            <a:r>
              <a:rPr lang="th-TH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ฟี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ลด์ที่เก็บชื่อผู้ใช้ </a:t>
            </a:r>
          </a:p>
          <a:p>
            <a:pPr marL="0" indent="0" algn="thaiDist">
              <a:spcBef>
                <a:spcPts val="0"/>
              </a:spcBef>
            </a:pP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Password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</a:t>
            </a:r>
            <a:r>
              <a:rPr lang="th-TH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ฟี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ลด์ที่เก็บรหัสผ่านของผู้ใช้</a:t>
            </a:r>
          </a:p>
          <a:p>
            <a:pPr marL="0" indent="0" algn="thaiDist">
              <a:spcBef>
                <a:spcPts val="0"/>
              </a:spcBef>
            </a:pPr>
            <a:r>
              <a:rPr lang="th-TH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ฟิ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ลด์อื่นๆ จะเป็นการ</a:t>
            </a:r>
            <a:r>
              <a:rPr lang="th-TH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กําหนด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สิทธิ์ของผู้ใช้งาน</a:t>
            </a:r>
          </a:p>
          <a:p>
            <a:pPr marL="0" indent="0" algn="thaiDist">
              <a:spcBef>
                <a:spcPts val="0"/>
              </a:spcBef>
            </a:pPr>
            <a:r>
              <a:rPr lang="th-TH" sz="30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5.3.1 การ</a:t>
            </a:r>
            <a:r>
              <a:rPr lang="th-TH" sz="3000" dirty="0" err="1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กําหนด</a:t>
            </a:r>
            <a:r>
              <a:rPr lang="th-TH" sz="30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สิทธิ์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มีดังนี้ </a:t>
            </a:r>
          </a:p>
          <a:p>
            <a:pPr marL="0" indent="0" algn="thaiDist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รูปแบบ</a:t>
            </a:r>
          </a:p>
          <a:p>
            <a:pPr marL="0" indent="0" algn="thaiDist">
              <a:spcBef>
                <a:spcPts val="0"/>
              </a:spcBef>
            </a:pPr>
            <a:endParaRPr lang="en-US" sz="3000" dirty="0">
              <a:highlight>
                <a:srgbClr val="FFFF00"/>
              </a:highligh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6C180F-47F5-44FD-A871-646EB649962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3874188"/>
            <a:ext cx="5937250" cy="158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81808"/>
      </p:ext>
    </p:extLst>
  </p:cSld>
  <p:clrMapOvr>
    <a:masterClrMapping/>
  </p:clrMapOvr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694063"/>
            <a:ext cx="3600400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ประเภทของคำสั่ง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1055440" y="1435944"/>
            <a:ext cx="10729192" cy="35772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3000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privileges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ต้องมีจุลภาคแบ่งรายการสิทธิ์</a:t>
            </a:r>
          </a:p>
          <a:p>
            <a:pPr marL="0" indent="0">
              <a:spcBef>
                <a:spcPts val="0"/>
              </a:spcBef>
            </a:pPr>
            <a:r>
              <a:rPr lang="en-US" sz="3000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Column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เป็นตัวเลือกในการระบุสิทธิ์กับคอลัมน์และสามารถใช้ชื่อคอลัมน์เดียว</a:t>
            </a:r>
            <a:r>
              <a:rPr lang="th-TH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หร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ื แบ่งรายการชื่อคอลัมน์</a:t>
            </a:r>
          </a:p>
          <a:p>
            <a:pPr marL="0" indent="0">
              <a:spcBef>
                <a:spcPts val="0"/>
              </a:spcBef>
            </a:pPr>
            <a:r>
              <a:rPr lang="en-US" sz="3000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Item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ฐานข้อมูลหรือตารางข้อมูลในการประยุกต์สิทธิใหม่ การให้สิทธิ์กับสา ทั้งหมดโดยใช้ * * ที่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item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เรียกว่า การให้สิทธิ์ระดับ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Global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การระบุตารางข้อมูลทั้งหมดในฐานข้อ โซ </a:t>
            </a:r>
            <a:r>
              <a:rPr lang="en-US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dbname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*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หรือตารางข้อมูลเดียวใช้ </a:t>
            </a:r>
            <a:r>
              <a:rPr lang="en-US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dbname.tablename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และเจาะจงคอลัมน์ใน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column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สิ่งเหล่านี้ แสดง 3 ระดับของสิทธิ์ คือ ฐานข้อมูล ตารางข้อมูล และคอลัมน์ ถ้ากําลังใช้ฐานข้อมูลที่เจาะจง เมื่อให้ คาส่ง </a:t>
            </a:r>
            <a:r>
              <a:rPr lang="en-US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tablename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จะถูกขัดขวางในฐานะตารางข้อมูลในฐานข้อมูลปัจจุบัน</a:t>
            </a:r>
          </a:p>
          <a:p>
            <a:pPr marL="0" indent="0">
              <a:spcBef>
                <a:spcPts val="0"/>
              </a:spcBef>
            </a:pPr>
            <a:endParaRPr lang="en-US" sz="3000" dirty="0">
              <a:highlight>
                <a:srgbClr val="FFFF00"/>
              </a:highligh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64049"/>
      </p:ext>
    </p:extLst>
  </p:cSld>
  <p:clrMapOvr>
    <a:masterClrMapping/>
  </p:clrMapOvr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694063"/>
            <a:ext cx="3600400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ประเภทของคำสั่ง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1055440" y="1435944"/>
            <a:ext cx="10729192" cy="35772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3000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privileges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ต้องมีจุลภาคแบ่งรายการสิทธิ์</a:t>
            </a:r>
          </a:p>
          <a:p>
            <a:pPr marL="0" indent="0">
              <a:spcBef>
                <a:spcPts val="0"/>
              </a:spcBef>
            </a:pPr>
            <a:r>
              <a:rPr lang="en-US" sz="3000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Column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เป็นตัวเลือกในการระบุสิทธิ์กับคอลัมน์และสามารถใช้ชื่อคอลัมน์เดียว</a:t>
            </a:r>
            <a:r>
              <a:rPr lang="th-TH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หร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ื แบ่งรายการชื่อคอลัมน์</a:t>
            </a:r>
          </a:p>
          <a:p>
            <a:pPr marL="0" indent="0">
              <a:spcBef>
                <a:spcPts val="0"/>
              </a:spcBef>
            </a:pPr>
            <a:r>
              <a:rPr lang="en-US" sz="3000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Item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ฐานข้อมูลหรือตารางข้อมูลในการประยุกต์สิทธิใหม่ การให้สิทธิ์กับสา ทั้งหมดโดยใช้ * * ที่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item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เรียกว่า การให้สิทธิ์ระดับ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Global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การระบุตารางข้อมูลทั้งหมดในฐานข้อ โซ </a:t>
            </a:r>
            <a:r>
              <a:rPr lang="en-US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dbname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*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หรือตารางข้อมูลเดียวใช้ </a:t>
            </a:r>
            <a:r>
              <a:rPr lang="en-US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dbname.tablename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และเจาะจงคอลัมน์ใน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column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สิ่งเหล่านี้ แสดง 3 ระดับของสิทธิ์ คือ ฐานข้อมูล ตารางข้อมูล และคอลัมน์ ถ้ากําลังใช้ฐานข้อมูลที่เจาะจง เมื่อให้ คาส่ง </a:t>
            </a:r>
            <a:r>
              <a:rPr lang="en-US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tablename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จะถูกขัดขวางในฐานะตารางข้อมูลในฐานข้อมูลปัจจุบัน</a:t>
            </a:r>
          </a:p>
          <a:p>
            <a:pPr marL="0" indent="0">
              <a:spcBef>
                <a:spcPts val="0"/>
              </a:spcBef>
            </a:pPr>
            <a:endParaRPr lang="en-US" sz="3000" dirty="0">
              <a:highlight>
                <a:srgbClr val="FFFF00"/>
              </a:highligh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180655"/>
      </p:ext>
    </p:extLst>
  </p:cSld>
  <p:clrMapOvr>
    <a:masterClrMapping/>
  </p:clrMapOvr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694063"/>
            <a:ext cx="3600400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ประเภทของคำสั่ง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1055440" y="1435944"/>
            <a:ext cx="10729192" cy="35772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3000" dirty="0" err="1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user_name</a:t>
            </a:r>
            <a:r>
              <a:rPr lang="en-US" sz="3000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เป็นชื่อผู้ใช้ที่ต้องการให้เข้าสู่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MySQL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ไม่</a:t>
            </a:r>
            <a:r>
              <a:rPr lang="th-TH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จําเป็นต้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องเหมือนกับชื่อเข้าสู่ระบบ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user name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ใน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MySQL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สามารถเก็บชื่อ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host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ซึ่งสามารถนําไปแยกระหว่าง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Laura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ได้รับการแปลเป็น </a:t>
            </a:r>
            <a:r>
              <a:rPr lang="en-US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taura@localhost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 </a:t>
            </a:r>
            <a:r>
              <a:rPr lang="en-US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Laura@somewhere.Com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เนื่องจากผู้ใช้จากต่าง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domain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อาจจะมีชื่อ เหมือนกัน รวมถึงการเพิ่มความปลอดภัยเพราะสามารถเจาะจงสถานที่ให้เข้าสู่ระบบ และสามารถให้ คนที่มาจากสถานที่เฉพาะให้เข้าถึงตารางข้อมูลหรือฐานข้อมูลเฉพาะได้</a:t>
            </a:r>
          </a:p>
          <a:p>
            <a:pPr marL="0" indent="0">
              <a:spcBef>
                <a:spcPts val="0"/>
              </a:spcBef>
            </a:pPr>
            <a:r>
              <a:rPr lang="en-US" sz="3000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password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เป็นรหัสผ่านที่ผู้ใช้ผ่านเข้าสู่ระบบ รหัสไม่ควรเดาได้ง่าย จึงไม่ควรเป็นคําใน พจนานุกรมหรือชื่อผู้ใช้ ควรผสมตัวอักษรใหญ่ เล็ก และไม่ใช่พยัญชนะต้องห้าม</a:t>
            </a:r>
          </a:p>
          <a:p>
            <a:pPr marL="0" indent="0">
              <a:spcBef>
                <a:spcPts val="0"/>
              </a:spcBef>
            </a:pPr>
            <a:endParaRPr lang="en-US" sz="3000" dirty="0">
              <a:highlight>
                <a:srgbClr val="FFFF00"/>
              </a:highligh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937153"/>
      </p:ext>
    </p:extLst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694063"/>
            <a:ext cx="3600400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ประเภทของคำสั่ง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1055440" y="1435944"/>
            <a:ext cx="10729192" cy="35772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3000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WITH GRANT OPTION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ยอมให้ผู้ใช้ที่ระบุโอนสิทธิ์ให้กับคนอื่น</a:t>
            </a:r>
          </a:p>
          <a:p>
            <a:pPr marL="0" indent="0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สิทธิ์ได้รับการเก็บใน 4 ตารางข้อมูล ระบบในฐานข้อมูลเรียกว่า </a:t>
            </a:r>
            <a:r>
              <a:rPr lang="en-US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mysql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ตารางข้อมูล 4 ตาราง คือ </a:t>
            </a:r>
            <a:r>
              <a:rPr lang="en-US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mysql.user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mysqLdb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mysql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tables </a:t>
            </a:r>
            <a:r>
              <a:rPr lang="en-US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priv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 </a:t>
            </a:r>
            <a:r>
              <a:rPr lang="en-US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mysql_column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priv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ตารางเหล่านี้สัมพันธ์โดยตรง กับสิทธิ์ 4 ระดับตามที่กล่าวไปแล้ว การแก้ไขสิทธิ์โดยตรงสามารถ</a:t>
            </a:r>
            <a:r>
              <a:rPr lang="th-TH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ทําได้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นอกจาก</a:t>
            </a:r>
            <a:r>
              <a:rPr lang="th-TH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คํ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าสั่ง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GRANT</a:t>
            </a:r>
          </a:p>
          <a:p>
            <a:pPr marL="0" indent="0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ในส่วนของ </a:t>
            </a:r>
            <a:r>
              <a:rPr lang="en-US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priV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type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ซึ่งเป็นประเภทของสิทธิ์สามารถแบ่งได้เป็น 2 ระดับ ดังนี้</a:t>
            </a:r>
          </a:p>
          <a:p>
            <a:pPr marL="0" indent="0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	1) ระดับผู้ใช้</a:t>
            </a:r>
          </a:p>
          <a:p>
            <a:pPr marL="0" indent="0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	2) ระดับผู้ดูแลระบบ</a:t>
            </a:r>
          </a:p>
          <a:p>
            <a:pPr marL="0" indent="0">
              <a:spcBef>
                <a:spcPts val="0"/>
              </a:spcBef>
            </a:pPr>
            <a:endParaRPr lang="th-TH" sz="30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895756"/>
      </p:ext>
    </p:extLst>
  </p:cSld>
  <p:clrMapOvr>
    <a:masterClrMapping/>
  </p:clrMapOvr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911424" y="404664"/>
            <a:ext cx="10729192" cy="5040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1) ระดับผู้ใช้</a:t>
            </a:r>
          </a:p>
          <a:p>
            <a:pPr marL="0" indent="0">
              <a:spcBef>
                <a:spcPts val="0"/>
              </a:spcBef>
            </a:pPr>
            <a:endParaRPr lang="th-TH" sz="30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E9568BC-635A-4A3A-8D4E-2AB2CB5E3F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877633"/>
              </p:ext>
            </p:extLst>
          </p:nvPr>
        </p:nvGraphicFramePr>
        <p:xfrm>
          <a:off x="919881" y="1196752"/>
          <a:ext cx="6995160" cy="2008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9235">
                  <a:extLst>
                    <a:ext uri="{9D8B030D-6E8A-4147-A177-3AD203B41FA5}">
                      <a16:colId xmlns:a16="http://schemas.microsoft.com/office/drawing/2014/main" val="235162808"/>
                    </a:ext>
                  </a:extLst>
                </a:gridCol>
                <a:gridCol w="4225925">
                  <a:extLst>
                    <a:ext uri="{9D8B030D-6E8A-4147-A177-3AD203B41FA5}">
                      <a16:colId xmlns:a16="http://schemas.microsoft.com/office/drawing/2014/main" val="35954710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สิทธิ์ ( </a:t>
                      </a:r>
                      <a:r>
                        <a:rPr lang="en-US" sz="2000"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Privilege</a:t>
                      </a:r>
                      <a:r>
                        <a:rPr lang="th-TH" sz="2000"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 )</a:t>
                      </a:r>
                      <a:endParaRPr lang="en-US" sz="2000"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ความหมาย</a:t>
                      </a:r>
                      <a:endParaRPr lang="en-US" sz="2000" dirty="0"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3566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CREATE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ผู้ใช้สามารถสร้างตารางได้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349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CREATE VIEW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ผู้ใช่สามารถสร้าง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View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 ได้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75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CREATE TEMPORARY TABABLES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ผู้ใช้สามารถสร้างตารางชั่วคราวได้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2908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DELETE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ผู้ใช้สามารถลบ</a:t>
                      </a:r>
                      <a:r>
                        <a:rPr lang="th-TH" sz="2000" b="1" dirty="0" err="1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เร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คอร์ดได้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7227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EXECUTE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ผู้ใช้สามารถสั่งการทำงาน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 store function 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และ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procedure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56553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87064C9-EED8-481C-AB23-555C71203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89691"/>
              </p:ext>
            </p:extLst>
          </p:nvPr>
        </p:nvGraphicFramePr>
        <p:xfrm>
          <a:off x="898068" y="3429000"/>
          <a:ext cx="6995160" cy="22549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1668">
                  <a:extLst>
                    <a:ext uri="{9D8B030D-6E8A-4147-A177-3AD203B41FA5}">
                      <a16:colId xmlns:a16="http://schemas.microsoft.com/office/drawing/2014/main" val="2568384430"/>
                    </a:ext>
                  </a:extLst>
                </a:gridCol>
                <a:gridCol w="4173492">
                  <a:extLst>
                    <a:ext uri="{9D8B030D-6E8A-4147-A177-3AD203B41FA5}">
                      <a16:colId xmlns:a16="http://schemas.microsoft.com/office/drawing/2014/main" val="18404895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สิทธิ์ (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Privilege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 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ความหมาย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2542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INDEX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Times New Roman" panose="02020603050405020304" pitchFamily="18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630555" algn="l"/>
                        </a:tabLs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ผู้ใช้สามารถสร้างหรือ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index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 ได้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Times New Roman" panose="02020603050405020304" pitchFamily="18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521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INSERT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Times New Roman" panose="02020603050405020304" pitchFamily="18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630555" algn="l"/>
                        </a:tabLs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ผู้ใช้สามารถเพิ่มเรคอร์ดได้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Times New Roman" panose="02020603050405020304" pitchFamily="18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953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LOCK TABLES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Times New Roman" panose="02020603050405020304" pitchFamily="18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630555" algn="l"/>
                        </a:tabLs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ผู้ใช้สามารถล็อกตารางได้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Times New Roman" panose="02020603050405020304" pitchFamily="18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802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SELECT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Times New Roman" panose="02020603050405020304" pitchFamily="18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630555" algn="l"/>
                        </a:tabLs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ผู้ใช้สามารถเรียกดูข้อมูลในตารางได้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Times New Roman" panose="02020603050405020304" pitchFamily="18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282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SHOW DATABASE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Times New Roman" panose="02020603050405020304" pitchFamily="18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630555" algn="l"/>
                        </a:tabLs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ผู้ใช้สามารถเรียกดูรายชื่อฐานข้อมูลได้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Times New Roman" panose="02020603050405020304" pitchFamily="18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064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UPDATE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Times New Roman" panose="02020603050405020304" pitchFamily="18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630555" algn="l"/>
                        </a:tabLs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ผู้ใช้สามารถแก้ข้อมูลได้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Times New Roman" panose="02020603050405020304" pitchFamily="18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437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USAGE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Times New Roman" panose="02020603050405020304" pitchFamily="18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630555" algn="l"/>
                        </a:tabLs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ผู้ใช้สามารถ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login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 เข้ามาแต่ไม่สามารถแก้ข้อมูลได้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Times New Roman" panose="02020603050405020304" pitchFamily="18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3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840545"/>
      </p:ext>
    </p:extLst>
  </p:cSld>
  <p:clrMapOvr>
    <a:masterClrMapping/>
  </p:clrMapOvr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911424" y="404664"/>
            <a:ext cx="10729192" cy="44644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2) ระดับผู้ดูแลระบบ</a:t>
            </a:r>
          </a:p>
          <a:p>
            <a:pPr marL="0" indent="0">
              <a:spcBef>
                <a:spcPts val="0"/>
              </a:spcBef>
            </a:pPr>
            <a:endParaRPr lang="th-TH" sz="30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D58D525-628F-425B-81BD-2F87CCFBE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885355"/>
              </p:ext>
            </p:extLst>
          </p:nvPr>
        </p:nvGraphicFramePr>
        <p:xfrm>
          <a:off x="1343472" y="1124744"/>
          <a:ext cx="6967220" cy="3510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9020">
                  <a:extLst>
                    <a:ext uri="{9D8B030D-6E8A-4147-A177-3AD203B41FA5}">
                      <a16:colId xmlns:a16="http://schemas.microsoft.com/office/drawing/2014/main" val="1903276033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320688432"/>
                    </a:ext>
                  </a:extLst>
                </a:gridCol>
              </a:tblGrid>
              <a:tr h="313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สิทธิ์ ( </a:t>
                      </a:r>
                      <a:r>
                        <a:rPr lang="en-US" sz="2000" b="1" dirty="0"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Privilege</a:t>
                      </a:r>
                      <a:r>
                        <a:rPr lang="th-TH" sz="2000" b="1" dirty="0"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 )</a:t>
                      </a:r>
                      <a:endParaRPr lang="en-US" sz="1400" b="1" dirty="0"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ความหมาย</a:t>
                      </a:r>
                      <a:endParaRPr lang="en-US" sz="1400" b="1" dirty="0"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147067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ALL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Times New Roman" panose="02020603050405020304" pitchFamily="18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630555" algn="l"/>
                        </a:tabLst>
                      </a:pPr>
                      <a:r>
                        <a:rPr lang="th-TH" sz="2000" b="1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ผู้ดูแลระบบมีสิทธิ์จัดการทุกอย่างยกเว้นในส่วนของ </a:t>
                      </a: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with grant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Times New Roman" panose="02020603050405020304" pitchFamily="18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167734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ALTER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Times New Roman" panose="02020603050405020304" pitchFamily="18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630555" algn="l"/>
                        </a:tabLs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ผู้ดูแลระบบสามารถแก้ไขโครงสร้างได้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Times New Roman" panose="02020603050405020304" pitchFamily="18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197472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DROP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Times New Roman" panose="02020603050405020304" pitchFamily="18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630555" algn="l"/>
                        </a:tabLs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ผู้ดูแลระบบสามารถลบฐานข้อมูลและตารางได้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Times New Roman" panose="02020603050405020304" pitchFamily="18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067435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FILE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Times New Roman" panose="02020603050405020304" pitchFamily="18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630555" algn="l"/>
                        </a:tabLs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ผู้ดูแลระบบสามารถโหลดข้อมูลจากไฟล์ได้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Times New Roman" panose="02020603050405020304" pitchFamily="18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117524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PROCESS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Times New Roman" panose="02020603050405020304" pitchFamily="18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630555" algn="l"/>
                        </a:tabLs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ผู้ดูแลระบบสามารถแสดงรายชื่อ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process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 ในระบบได้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Times New Roman" panose="02020603050405020304" pitchFamily="18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411480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RELOAD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Times New Roman" panose="02020603050405020304" pitchFamily="18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630555" algn="l"/>
                        </a:tabLs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ผู้ดูแลระบบสามารถใช้คำสั่ง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plush 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ได้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Times New Roman" panose="02020603050405020304" pitchFamily="18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348201"/>
                  </a:ext>
                </a:extLst>
              </a:tr>
              <a:tr h="270510"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REPLICATION CLIENT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Times New Roman" panose="02020603050405020304" pitchFamily="18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630555" algn="l"/>
                        </a:tabLs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ผู้ดูแลระบบสามารถสอบ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master server 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และ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slave server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Times New Roman" panose="02020603050405020304" pitchFamily="18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576418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REPLICATION SLAVE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Times New Roman" panose="02020603050405020304" pitchFamily="18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630555" algn="l"/>
                        </a:tabLs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ผู้ดูแลระบบสามารถ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slave master 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ได้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Times New Roman" panose="02020603050405020304" pitchFamily="18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762189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SHUTDOWN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Times New Roman" panose="02020603050405020304" pitchFamily="18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630555" algn="l"/>
                        </a:tabLs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ผู้ดูแลระบบสามารถสั่ง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shut down 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ระบบได้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Times New Roman" panose="02020603050405020304" pitchFamily="18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749347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SUPER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Times New Roman" panose="02020603050405020304" pitchFamily="18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630555" algn="l"/>
                        </a:tabLs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ผู้ดูแลระบบสามารถสั่งยกเลิก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thread 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และจัดการระดับ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supervisory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Times New Roman" panose="02020603050405020304" pitchFamily="18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547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011667"/>
      </p:ext>
    </p:extLst>
  </p:cSld>
  <p:clrMapOvr>
    <a:masterClrMapping/>
  </p:clrMapOvr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694063"/>
            <a:ext cx="3600400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ประเภทของคำสั่ง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SQL </a:t>
            </a:r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1055440" y="1435944"/>
            <a:ext cx="10729192" cy="35772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th-TH" sz="3000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ระดับสิทธิ์การเรียกใช้ข้อมูลมี 4 ระดับ คือ</a:t>
            </a:r>
          </a:p>
          <a:p>
            <a:pPr marL="0" indent="0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(1) ระดับโฮสต์ (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Host Level)</a:t>
            </a:r>
          </a:p>
          <a:p>
            <a:pPr marL="0" indent="0">
              <a:spcBef>
                <a:spcPts val="0"/>
              </a:spcBef>
            </a:pP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(2)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ระดับฐานข้อมูล (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DB Level) </a:t>
            </a:r>
          </a:p>
          <a:p>
            <a:pPr marL="0" indent="0">
              <a:spcBef>
                <a:spcPts val="0"/>
              </a:spcBef>
            </a:pP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(3)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ระดับตารางข้อมูล (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Table Level)</a:t>
            </a:r>
          </a:p>
          <a:p>
            <a:pPr marL="0" indent="0">
              <a:spcBef>
                <a:spcPts val="0"/>
              </a:spcBef>
            </a:pP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(4)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ระดับคอลัมน์ข้อมูล (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Column Level)</a:t>
            </a:r>
          </a:p>
          <a:p>
            <a:pPr marL="0" indent="0">
              <a:spcBef>
                <a:spcPts val="0"/>
              </a:spcBef>
            </a:pP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ลักษณะการตรวจสอบสิทธิ์การใช้งาน เมื่อเครื่องลูกข่ายที่ร้องขอติดต่อเข้ามา จะต้องแจ้งให้ ทราบว่ามาจากไหน ชื่อโฮสต์อะไร หมายเลข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IP Address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เท่าไร เมื่อ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MySQL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รับทราบการร้องขอ ก็จะนํา ข้อมูลที่ได้รับแจ้งไปตรวจสอบว่าโฮสต์นั้นมีสิทธิ์หรือไม่มีสิทธิ์อะไรบ้าง</a:t>
            </a:r>
          </a:p>
          <a:p>
            <a:pPr marL="0" indent="0">
              <a:spcBef>
                <a:spcPts val="0"/>
              </a:spcBef>
            </a:pPr>
            <a:endParaRPr lang="th-TH" sz="30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013461"/>
      </p:ext>
    </p:extLst>
  </p:cSld>
  <p:clrMapOvr>
    <a:masterClrMapping/>
  </p:clrMapOvr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623392" y="404664"/>
            <a:ext cx="10729192" cy="35772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th-TH" sz="3000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3) ลักษณะชื่อโฮสต์ที่สามารถ</a:t>
            </a:r>
            <a:r>
              <a:rPr lang="th-TH" sz="3000" dirty="0" err="1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กําหนด</a:t>
            </a:r>
            <a:r>
              <a:rPr lang="th-TH" sz="3000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ได้ มีดังนี้</a:t>
            </a:r>
            <a:endParaRPr lang="th-TH" sz="30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25A6769-C5AA-462A-8710-A3B4AF3E9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429847"/>
              </p:ext>
            </p:extLst>
          </p:nvPr>
        </p:nvGraphicFramePr>
        <p:xfrm>
          <a:off x="1055440" y="978715"/>
          <a:ext cx="6995160" cy="2008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590546357"/>
                    </a:ext>
                  </a:extLst>
                </a:gridCol>
                <a:gridCol w="4762912">
                  <a:extLst>
                    <a:ext uri="{9D8B030D-6E8A-4147-A177-3AD203B41FA5}">
                      <a16:colId xmlns:a16="http://schemas.microsoft.com/office/drawing/2014/main" val="10842067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สิทธิ์ (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Privilege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 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ความหมาย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930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Localhost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เครื่องเดียวกันกับ 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MySQL Server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9286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%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เครื่องใดก็ได้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4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%.cc-moph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เครื่องใดก็ตามที่อยู่ในโดเมน 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cc-moph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83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203.157%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เครื่องใดก็ตามที่มี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IP Address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เริ่มจาก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SP SUAN DUSIT" panose="02000000000000000000" pitchFamily="2" charset="0"/>
                          <a:cs typeface="SP SUAN DUSIT" panose="02000000000000000000" pitchFamily="2" charset="0"/>
                        </a:rPr>
                        <a:t>203.157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SP SUAN DUSIT" panose="02000000000000000000" pitchFamily="2" charset="0"/>
                        <a:ea typeface="Calibri" panose="020F0502020204030204" pitchFamily="34" charset="0"/>
                        <a:cs typeface="SP SUAN DUSIT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6431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48A9DC8-8ABB-4A1D-95D7-6914BB68B70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092" y="3230076"/>
            <a:ext cx="5277027" cy="357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94819"/>
      </p:ext>
    </p:extLst>
  </p:cSld>
  <p:clrMapOvr>
    <a:masterClrMapping/>
  </p:clrMapOvr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911424" y="404664"/>
            <a:ext cx="11017224" cy="45365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ตัวอย่างการ</a:t>
            </a:r>
            <a:r>
              <a:rPr lang="th-TH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กําหนด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สิทธิ์</a:t>
            </a:r>
          </a:p>
          <a:p>
            <a:pPr marL="0" indent="0" algn="thaiDist">
              <a:spcBef>
                <a:spcPts val="0"/>
              </a:spcBef>
            </a:pPr>
            <a:r>
              <a:rPr lang="en-US" sz="3000" dirty="0" err="1">
                <a:highlight>
                  <a:srgbClr val="FFFF00"/>
                </a:highlight>
                <a:latin typeface="SP SUAN DUSIT" panose="02000000000000000000" pitchFamily="2" charset="0"/>
                <a:cs typeface="SP SUAN DUSIT" panose="02000000000000000000" pitchFamily="2" charset="0"/>
              </a:rPr>
              <a:t>mysql</a:t>
            </a:r>
            <a:r>
              <a:rPr lang="en-US" sz="3000" dirty="0">
                <a:highlight>
                  <a:srgbClr val="FFFF00"/>
                </a:highlight>
                <a:latin typeface="SP SUAN DUSIT" panose="02000000000000000000" pitchFamily="2" charset="0"/>
                <a:cs typeface="SP SUAN DUSIT" panose="02000000000000000000" pitchFamily="2" charset="0"/>
              </a:rPr>
              <a:t> -&gt; GRANT USAGE ON employee.* TO ‘</a:t>
            </a:r>
            <a:r>
              <a:rPr lang="en-US" sz="3000" dirty="0" err="1">
                <a:highlight>
                  <a:srgbClr val="FFFF00"/>
                </a:highlight>
                <a:latin typeface="SP SUAN DUSIT" panose="02000000000000000000" pitchFamily="2" charset="0"/>
                <a:cs typeface="SP SUAN DUSIT" panose="02000000000000000000" pitchFamily="2" charset="0"/>
              </a:rPr>
              <a:t>juthawut</a:t>
            </a:r>
            <a:r>
              <a:rPr lang="en-US" sz="3000" dirty="0">
                <a:highlight>
                  <a:srgbClr val="FFFF00"/>
                </a:highlight>
                <a:latin typeface="SP SUAN DUSIT" panose="02000000000000000000" pitchFamily="2" charset="0"/>
                <a:cs typeface="SP SUAN DUSIT" panose="02000000000000000000" pitchFamily="2" charset="0"/>
              </a:rPr>
              <a:t>'@'localhost' IDENTIFIED BY 1111;</a:t>
            </a:r>
          </a:p>
          <a:p>
            <a:pPr marL="0" indent="0" algn="thaiDist">
              <a:spcBef>
                <a:spcPts val="0"/>
              </a:spcBef>
            </a:pP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หมายความว่า </a:t>
            </a:r>
            <a:r>
              <a:rPr lang="th-TH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กําหนด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สิทธิ์ให้กับผู้ใช้ชื่อ </a:t>
            </a:r>
            <a:r>
              <a:rPr lang="en-US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juthawut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รหัส คือ 1111 เพื่อเข้ามายังโปรแกรม 15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OL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เท่านั้น แต่ไม่ให้สิทธิ์ใดๆ ในการจัดการฐานข้อมูล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employee</a:t>
            </a:r>
          </a:p>
          <a:p>
            <a:pPr marL="0" indent="0" algn="thaiDist">
              <a:spcBef>
                <a:spcPts val="0"/>
              </a:spcBef>
            </a:pP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30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5.3.2 </a:t>
            </a:r>
            <a:r>
              <a:rPr lang="th-TH" sz="30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การยกเลิกสิทธิ์ สั่ง </a:t>
            </a:r>
            <a:r>
              <a:rPr lang="en-US" sz="30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REVOKE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</a:t>
            </a:r>
            <a:r>
              <a:rPr lang="th-TH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คํ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าสั่งให้มีการยกเลิกสิทธิ์นั้นหลังจากที่ได้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GRANT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แล้ว เพื่อสามารถ</a:t>
            </a:r>
            <a:r>
              <a:rPr lang="th-TH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กําหนด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ผู้ใช้ฐานข้อมูลได้แล้วก็ต้องสามารถยกเลิกได้ด้วย การยกเลิกสิทธิ์สามารถยกเลิกทั้งหมด</a:t>
            </a:r>
          </a:p>
          <a:p>
            <a:pPr marL="0" indent="0" algn="thaiDist">
              <a:spcBef>
                <a:spcPts val="0"/>
              </a:spcBef>
            </a:pP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หรือยกเลิกสิทธิ์เฉพาะอย่างได้ เช่น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user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ชื่อ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jib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มีสิทธิ์สามารถ</a:t>
            </a:r>
            <a:r>
              <a:rPr lang="th-TH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ทําได้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ทุกอย่าง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Select, Insert, Update, Delete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ข้อมูลได้ในขณะเดียวกันก็สามารถยกเลิกสิทธิ์บางอย่างได้ เช่น ยกเลิกการ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Update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Delete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ข้อมูลได้ เป็นต้น</a:t>
            </a:r>
          </a:p>
          <a:p>
            <a:pPr marL="0" indent="0" algn="thaiDist">
              <a:spcBef>
                <a:spcPts val="0"/>
              </a:spcBef>
            </a:pPr>
            <a:endParaRPr lang="th-TH" sz="30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302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694063"/>
            <a:ext cx="6480720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ภาษามาตรฐานบนระบบฐานข้อมูลเชิงสัมพันธ์</a:t>
            </a:r>
          </a:p>
        </p:txBody>
      </p:sp>
      <p:pic>
        <p:nvPicPr>
          <p:cNvPr id="1026" name="Picture 2" descr="วิธีการ Import &amp; Export Data บน SQL Server – HowToAutomate.in.th">
            <a:extLst>
              <a:ext uri="{FF2B5EF4-FFF2-40B4-BE49-F238E27FC236}">
                <a16:creationId xmlns:a16="http://schemas.microsoft.com/office/drawing/2014/main" id="{689B0F11-FA00-498D-B874-3BD779BD6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54" y="2420888"/>
            <a:ext cx="28384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telligent Converters Makes Oracle to MySQL Easy">
            <a:extLst>
              <a:ext uri="{FF2B5EF4-FFF2-40B4-BE49-F238E27FC236}">
                <a16:creationId xmlns:a16="http://schemas.microsoft.com/office/drawing/2014/main" id="{D6CF2642-AFBE-4B34-9EB7-93BAAC586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04" y="1962150"/>
            <a:ext cx="31051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pache Webserver คืออะไร โปรแกรมรองรับคำขอเพื่อเชื่อมต่อ application -  Saixiii">
            <a:extLst>
              <a:ext uri="{FF2B5EF4-FFF2-40B4-BE49-F238E27FC236}">
                <a16:creationId xmlns:a16="http://schemas.microsoft.com/office/drawing/2014/main" id="{A3E6FAAB-AAF7-406A-BE72-09C4D6BDE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1635562"/>
            <a:ext cx="3528392" cy="198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7707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7DCCC-13CA-46AA-91DD-07DCB61EB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83534-E171-44FB-941F-0ACF9A17C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3834879"/>
      </p:ext>
    </p:extLst>
  </p:cSld>
  <p:clrMapOvr>
    <a:masterClrMapping/>
  </p:clrMapOvr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911424" y="260648"/>
            <a:ext cx="10729192" cy="72728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th-TH" sz="28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รูปแบบ</a:t>
            </a:r>
          </a:p>
          <a:p>
            <a:pPr marL="0" indent="0">
              <a:spcBef>
                <a:spcPts val="0"/>
              </a:spcBef>
            </a:pPr>
            <a:r>
              <a:rPr lang="en-US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REVOKE </a:t>
            </a:r>
            <a:r>
              <a:rPr lang="en-US" sz="28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priv_type</a:t>
            </a:r>
            <a:r>
              <a:rPr lang="en-US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 [(</a:t>
            </a:r>
            <a:r>
              <a:rPr lang="en-US" sz="28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column_list</a:t>
            </a:r>
            <a:r>
              <a:rPr lang="en-US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)] [</a:t>
            </a:r>
            <a:r>
              <a:rPr lang="en-US" sz="28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priv_type</a:t>
            </a:r>
            <a:r>
              <a:rPr lang="en-US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 [(</a:t>
            </a:r>
            <a:r>
              <a:rPr lang="en-US" sz="28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column_list</a:t>
            </a:r>
            <a:r>
              <a:rPr lang="en-US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)]...]</a:t>
            </a:r>
          </a:p>
          <a:p>
            <a:pPr marL="0" indent="0">
              <a:spcBef>
                <a:spcPts val="0"/>
              </a:spcBef>
            </a:pPr>
            <a:r>
              <a:rPr lang="en-US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ON {</a:t>
            </a:r>
            <a:r>
              <a:rPr lang="en-US" sz="28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table_name</a:t>
            </a:r>
            <a:r>
              <a:rPr lang="en-US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| ** | * | </a:t>
            </a:r>
            <a:r>
              <a:rPr lang="en-US" sz="28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database_name</a:t>
            </a:r>
            <a:r>
              <a:rPr lang="en-US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. *}</a:t>
            </a:r>
          </a:p>
          <a:p>
            <a:pPr marL="0" indent="0">
              <a:spcBef>
                <a:spcPts val="0"/>
              </a:spcBef>
            </a:pPr>
            <a:r>
              <a:rPr lang="en-US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FROM user name [, </a:t>
            </a:r>
            <a:r>
              <a:rPr lang="en-US" sz="28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User_name</a:t>
            </a:r>
            <a:r>
              <a:rPr lang="en-US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...] </a:t>
            </a:r>
          </a:p>
          <a:p>
            <a:pPr marL="0" indent="0">
              <a:spcBef>
                <a:spcPts val="0"/>
              </a:spcBef>
            </a:pPr>
            <a:r>
              <a:rPr lang="en-US" sz="28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priv</a:t>
            </a:r>
            <a:r>
              <a:rPr lang="en-US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 type </a:t>
            </a:r>
            <a:r>
              <a:rPr lang="th-TH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ประเภทของการยกเลิกสิทธิ์ </a:t>
            </a:r>
          </a:p>
          <a:p>
            <a:pPr marL="0" indent="0">
              <a:spcBef>
                <a:spcPts val="0"/>
              </a:spcBef>
            </a:pPr>
            <a:r>
              <a:rPr lang="en-US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column list </a:t>
            </a:r>
            <a:r>
              <a:rPr lang="th-TH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ชื่อ</a:t>
            </a:r>
            <a:r>
              <a:rPr lang="th-TH" sz="28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ฟี</a:t>
            </a:r>
            <a:r>
              <a:rPr lang="th-TH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ลด์ที่ต้องการยกเลิกสิทธิ์ </a:t>
            </a:r>
          </a:p>
          <a:p>
            <a:pPr marL="0" indent="0">
              <a:spcBef>
                <a:spcPts val="0"/>
              </a:spcBef>
            </a:pPr>
            <a:r>
              <a:rPr lang="en-US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table name </a:t>
            </a:r>
            <a:r>
              <a:rPr lang="th-TH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ชื่อตารางที่ต้องการยกเลิกสิทธิ์ </a:t>
            </a:r>
          </a:p>
          <a:p>
            <a:pPr marL="0" indent="0">
              <a:spcBef>
                <a:spcPts val="0"/>
              </a:spcBef>
            </a:pPr>
            <a:r>
              <a:rPr lang="th-TH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*.* คือ ยกเลิกสิทธิ์ให้กับทุกฐานข้อมูลและทุกตาราง </a:t>
            </a:r>
          </a:p>
          <a:p>
            <a:pPr marL="0" indent="0">
              <a:spcBef>
                <a:spcPts val="0"/>
              </a:spcBef>
            </a:pPr>
            <a:r>
              <a:rPr lang="th-TH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* คือ ยกเลิกสิทธิ์ให้กับทุกตารางตามที่ใช้</a:t>
            </a:r>
            <a:r>
              <a:rPr lang="th-TH" sz="28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คํ</a:t>
            </a:r>
            <a:r>
              <a:rPr lang="th-TH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าสั่ง </a:t>
            </a:r>
            <a:r>
              <a:rPr lang="en-US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use </a:t>
            </a:r>
          </a:p>
          <a:p>
            <a:pPr marL="0" indent="0">
              <a:spcBef>
                <a:spcPts val="0"/>
              </a:spcBef>
            </a:pPr>
            <a:r>
              <a:rPr lang="en-US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database name.* </a:t>
            </a:r>
            <a:r>
              <a:rPr lang="th-TH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ชื่อฐานข้อมูล</a:t>
            </a:r>
          </a:p>
          <a:p>
            <a:pPr marL="0" indent="0">
              <a:spcBef>
                <a:spcPts val="0"/>
              </a:spcBef>
            </a:pPr>
            <a:r>
              <a:rPr lang="en-US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user name </a:t>
            </a:r>
            <a:r>
              <a:rPr lang="th-TH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ชื่อตารางข้อมูล ตัวอย่างการยกเลิกสิทธิ์</a:t>
            </a:r>
          </a:p>
          <a:p>
            <a:pPr marL="0" indent="0">
              <a:spcBef>
                <a:spcPts val="0"/>
              </a:spcBef>
            </a:pPr>
            <a:r>
              <a:rPr lang="th-TH" sz="28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ตัวอย่างการยกเลิกสิทธิ์</a:t>
            </a:r>
          </a:p>
          <a:p>
            <a:pPr marL="0" indent="0">
              <a:spcBef>
                <a:spcPts val="0"/>
              </a:spcBef>
            </a:pPr>
            <a:r>
              <a:rPr lang="en-US" sz="28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mysql</a:t>
            </a:r>
            <a:r>
              <a:rPr lang="en-US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 	-&gt; USE employee;</a:t>
            </a:r>
          </a:p>
          <a:p>
            <a:pPr marL="0" indent="0">
              <a:spcBef>
                <a:spcPts val="0"/>
              </a:spcBef>
            </a:pPr>
            <a:r>
              <a:rPr lang="en-US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	-&gt; REVOKE ALL on * FROM ‘</a:t>
            </a:r>
            <a:r>
              <a:rPr lang="en-US" sz="28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juthawut</a:t>
            </a:r>
            <a:r>
              <a:rPr lang="en-US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'@'localhost'; </a:t>
            </a:r>
          </a:p>
          <a:p>
            <a:pPr marL="0" indent="0">
              <a:spcBef>
                <a:spcPts val="0"/>
              </a:spcBef>
            </a:pPr>
            <a:r>
              <a:rPr lang="en-US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th-TH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หมายความว่า ยกเลิกการใช้งานทุกประเภทในการจัดการฐานข้อมูล </a:t>
            </a:r>
            <a:r>
              <a:rPr lang="en-US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employee </a:t>
            </a:r>
            <a:r>
              <a:rPr lang="th-TH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แก่ผู้ใช้ชื่อ </a:t>
            </a:r>
            <a:r>
              <a:rPr lang="en-US" sz="28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juthawut</a:t>
            </a:r>
            <a:endParaRPr lang="en-US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 </a:t>
            </a:r>
          </a:p>
          <a:p>
            <a:pPr marL="0" indent="0">
              <a:spcBef>
                <a:spcPts val="0"/>
              </a:spcBef>
            </a:pPr>
            <a:endParaRPr lang="th-TH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4684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C428-6192-49DE-934C-AA62BA5BF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89AA7-8C85-42EC-9AF3-8BA5FA41C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72793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A2F60-33EF-4375-9649-45852B1F9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ECA3A-F2C5-4019-A432-CCA1C6037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62717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9E577-704F-476B-BEA6-C62A79870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4C519-84DB-47D4-A275-32C21E366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14314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71B1F-DBC4-4ADE-AD75-97A861C70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7A823-F56C-42C6-8069-A4BFB4120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09304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AE9BE-BD89-4CE0-B578-F49161A77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82A82-A987-4496-9292-A3FE5ED13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09629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F50DF-83B1-457F-8095-8B74EB992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1E1D7-FD06-4CDC-B1AA-180A05B7A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61399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E9AD-EA53-425F-A9B8-2FD8B6D17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6D65A-7F1F-4590-8A98-7EA5620A7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74317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7C6CF-3629-4312-9053-10AF1FFC1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73D6A-A045-4144-A1AC-E6B00C26A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95549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254A8-1867-4AF3-8E12-679CF733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99217-236A-45D4-B77E-7C80272A2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0089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694063"/>
            <a:ext cx="6480720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ภาษามาตรฐานบนระบบฐานข้อมูลเชิงสัมพันธ์</a:t>
            </a: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1055440" y="1772816"/>
            <a:ext cx="10657184" cy="297738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</a:pP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ก่อนการใช้งานโปรแกรม 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MySQL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นั้น</a:t>
            </a:r>
            <a:r>
              <a:rPr lang="th-TH" sz="32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จําเป็นต้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อง</a:t>
            </a:r>
            <a:r>
              <a:rPr lang="th-TH" sz="32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ทําการ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ติดตั้งโปรแกรม 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MySQL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ก่อน โดยการ ติดตั้งในเนื้อหาหน่วยการเรียนรู้นี้จะอธิบาย 2 รูปแบบ คือ การติดตั้งโปรแกรม 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MySQL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และการติดตั้ง ชุดโปรแกรม 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WAMP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ซึ่งภายในชุดโปรแกรมนี้จะมี 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MySQL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อยู่ด้วย สามารถนําไปติดตั้งใช้งานได้ฟรีโดยไม่ ต้องจ่ายค่าลิขสิทธิ์ สามารถอ่านรายละเอียดเกี่ยวกับ 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MySQL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เพิ่มเติมได้ที่ 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http://www.mysql.com</a:t>
            </a:r>
            <a:endParaRPr lang="th-TH" sz="32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2141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FA0C0-6BFB-471C-A5A5-61A118B33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BEC08-B869-4459-AE26-FC1DDAB7E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30346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7DFC0-3D3E-4430-9B77-DA93FCA9C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B38EC-0BFF-4F0B-A5DD-31759A263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81766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8E7B9-50A9-407E-A93E-1CBAFBFF6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A96A9-FBA6-4FC4-A8A2-7C1CA97C1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3645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06433-2A97-4B91-9717-FB6EC3E1B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F30EE-D307-4C50-BEF6-A6E042D31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2754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82A5A-48BE-475A-B2E6-73689CF90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4994E-72FE-438C-A115-9EC44B8CE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52100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99332-2C9B-4396-9E6C-18B739338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37F3C-6B1A-4202-AA50-0C8D521B8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9207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6B61F-25C0-472E-838B-F59848B27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5CB58-8C6F-4507-B507-9E3AF3BAD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7852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82FB3-5CFA-42B3-B22B-560D6403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9C012-35DA-40B0-AACD-E77129F73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5265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4B43E-7410-4B43-9C36-6EEC88C2F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FC6D9-C174-4591-8114-EB1236044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51576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61C8F-B941-4C4E-8C1E-23D8C33E9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CBB98-3D17-41DA-96A3-CF3BA211E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4884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911424" y="451614"/>
            <a:ext cx="4320480" cy="297738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</a:pP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การติดตั้งโปรแกรม 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MySQL</a:t>
            </a:r>
          </a:p>
          <a:p>
            <a:pPr marL="0" indent="0" algn="thaiDist">
              <a:spcBef>
                <a:spcPts val="0"/>
              </a:spcBef>
            </a:pP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ขั้นตอนในการติดตั้งโปรแกรม </a:t>
            </a:r>
            <a:r>
              <a:rPr lang="en-US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MySQL </a:t>
            </a: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มีดังนี้</a:t>
            </a:r>
          </a:p>
          <a:p>
            <a:pPr marL="0" indent="0" algn="thaiDist">
              <a:spcBef>
                <a:spcPts val="0"/>
              </a:spcBef>
            </a:pP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    1 ) </a:t>
            </a:r>
            <a:r>
              <a:rPr lang="th-TH" sz="24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ทําการ</a:t>
            </a: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ดาวน์โหลดโปรแกรมในการติดตั้งที่ </a:t>
            </a:r>
            <a:r>
              <a:rPr lang="en-US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http://dev.mysqL.com/downloads/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3F8A6-4EA5-4E18-ADA2-2AD4FC52E3F1}"/>
              </a:ext>
            </a:extLst>
          </p:cNvPr>
          <p:cNvSpPr txBox="1"/>
          <p:nvPr/>
        </p:nvSpPr>
        <p:spPr>
          <a:xfrm>
            <a:off x="2855640" y="6022337"/>
            <a:ext cx="7584504" cy="603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ภาพที่ </a:t>
            </a:r>
            <a:r>
              <a:rPr lang="en-US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8.1 </a:t>
            </a:r>
            <a:r>
              <a:rPr lang="th-TH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หน้าจอเว็บไซต์</a:t>
            </a:r>
            <a:r>
              <a:rPr lang="th-TH" sz="3200" b="1" dirty="0" err="1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สําหรับ</a:t>
            </a:r>
            <a:r>
              <a:rPr lang="th-TH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การดาวน์โหลดโปรแกรม </a:t>
            </a:r>
            <a:r>
              <a:rPr lang="en-US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MySQL</a:t>
            </a:r>
            <a:endParaRPr lang="en-US" sz="2000" b="1" dirty="0">
              <a:effectLst/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E61B5F-9726-4ACB-9C47-9D0C170E1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928" y="548680"/>
            <a:ext cx="5692578" cy="5157192"/>
          </a:xfrm>
          <a:prstGeom prst="rect">
            <a:avLst/>
          </a:prstGeom>
          <a:ln w="38100" cap="sq">
            <a:solidFill>
              <a:srgbClr val="FF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2488ED-F391-4C84-A6CA-4AC0F698CD57}"/>
              </a:ext>
            </a:extLst>
          </p:cNvPr>
          <p:cNvSpPr/>
          <p:nvPr/>
        </p:nvSpPr>
        <p:spPr>
          <a:xfrm>
            <a:off x="6096000" y="3140968"/>
            <a:ext cx="2088232" cy="2880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993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2CF3D-5BFD-49F8-A33F-A1F6D5650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0C7BE-FAA2-4395-B8E3-9E03785BA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05641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E322-FC53-4190-8310-0D8A7E23E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503ED-3770-42A6-8E03-93DE4440D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46414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ACBD3-1643-45D7-987F-12B866198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F4682-8184-4F26-944F-7FF33103A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47208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084F5-DC48-4FF8-A6DA-42831F0E3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C48A0-E880-4A75-8E81-3D80859A9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58303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25EA6-FCDD-4BDE-B85A-541C6A028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C7930-AA09-4CA9-8E8C-37034D7FF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78299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95EBC-0119-41F5-AEF4-ABAF995BC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E8753-402E-4828-B2B1-126482EDB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63697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6028D-63D9-431F-886A-4F139C253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962E9-EE01-4747-AD05-5DBECD0BC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28066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93580-5ECB-431F-A783-8BAD5C276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DF26B-BAA8-4035-AA09-8E5691F3D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28253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63606-B7FB-45F8-B307-DA0A2E27F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DB071-824A-4982-93E6-5FE7278C4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78880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7F2AC-BB56-4A58-BF8E-7DFC79F06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AA806-B93A-4E6C-A104-3ED0BD9ED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809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43F8A6-4EA5-4E18-ADA2-2AD4FC52E3F1}"/>
              </a:ext>
            </a:extLst>
          </p:cNvPr>
          <p:cNvSpPr txBox="1"/>
          <p:nvPr/>
        </p:nvSpPr>
        <p:spPr>
          <a:xfrm>
            <a:off x="2855640" y="5589240"/>
            <a:ext cx="8496944" cy="603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ภาพที่ </a:t>
            </a:r>
            <a:r>
              <a:rPr lang="en-US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8.1 </a:t>
            </a:r>
            <a:r>
              <a:rPr lang="th-TH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หน้าจอเว็บไซต์</a:t>
            </a:r>
            <a:r>
              <a:rPr lang="th-TH" sz="3200" b="1" dirty="0" err="1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สําหรับ</a:t>
            </a:r>
            <a:r>
              <a:rPr lang="th-TH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การดาวน์โหลดโปรแกรม </a:t>
            </a:r>
            <a:r>
              <a:rPr lang="en-US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MySQL 64bits</a:t>
            </a:r>
            <a:endParaRPr lang="en-US" sz="2800" b="1" dirty="0">
              <a:effectLst/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9FB49D-BF43-40F8-8415-D07E7A7EE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8" y="116632"/>
            <a:ext cx="12072664" cy="494480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5EF1E7-A315-43B3-AA28-23F94833AD6C}"/>
              </a:ext>
            </a:extLst>
          </p:cNvPr>
          <p:cNvSpPr/>
          <p:nvPr/>
        </p:nvSpPr>
        <p:spPr>
          <a:xfrm>
            <a:off x="10992544" y="4149081"/>
            <a:ext cx="1080120" cy="43204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4C79B4A-A355-45ED-8408-45071D5228F2}"/>
              </a:ext>
            </a:extLst>
          </p:cNvPr>
          <p:cNvSpPr/>
          <p:nvPr/>
        </p:nvSpPr>
        <p:spPr>
          <a:xfrm>
            <a:off x="10272464" y="4221088"/>
            <a:ext cx="576064" cy="2880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C05085-683F-4A3F-ACDB-A152BEBD7561}"/>
              </a:ext>
            </a:extLst>
          </p:cNvPr>
          <p:cNvSpPr/>
          <p:nvPr/>
        </p:nvSpPr>
        <p:spPr>
          <a:xfrm>
            <a:off x="9696400" y="4113076"/>
            <a:ext cx="504056" cy="5040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594896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15A98-74A5-411E-877B-CE0AB4E7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9C1C2-AE32-4836-978F-FE04908B8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905721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B438A-7F62-4755-91DE-89C0728B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EAB00-AC33-4EEC-8367-2857136EE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24602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5177D-6AFE-4C9C-ADAB-2D660D960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044D7-7545-4B47-AF11-C34A323EC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24245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034D8-3948-4DD2-993E-947FF388E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BC030-ADDC-4849-A8C3-71C88BEE6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20374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3549D-ECBA-4C68-B612-62AE696E7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51807-2CAB-4D84-ABC0-DA638140A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17193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7F2FF-DACC-4863-8B6C-BE9373CBF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D25D4-9BCB-4F3F-8337-42E0581ED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035404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914F-FC4C-4C39-9251-665F34E4C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DFC34-CFD7-4ED6-9953-52A8CF914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659390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4A75F-09DB-4096-BF11-F55980E12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6328C-5077-4431-9502-4FE8427A9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22910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742C5-AE45-40D6-A3DC-135365372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70480-77AC-43F6-91D6-82A763E2A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51881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14A22-5913-4096-8E4F-B72A58945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00FFB-3F40-4CE0-9ACA-AB44A84FB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9377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5F68F5-F638-4753-AE90-889E7601A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-31617"/>
            <a:ext cx="9168454" cy="49727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75BE26-7668-4E1E-849A-C653693CE72A}"/>
              </a:ext>
            </a:extLst>
          </p:cNvPr>
          <p:cNvSpPr txBox="1"/>
          <p:nvPr/>
        </p:nvSpPr>
        <p:spPr>
          <a:xfrm>
            <a:off x="2578430" y="5517232"/>
            <a:ext cx="9062186" cy="603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 ภาพที่ </a:t>
            </a:r>
            <a:r>
              <a:rPr lang="en-US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8.1 </a:t>
            </a:r>
            <a:r>
              <a:rPr lang="th-TH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หน้าจอเว็บไซต์</a:t>
            </a:r>
            <a:r>
              <a:rPr lang="th-TH" sz="3200" b="1" dirty="0" err="1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สําหรับ</a:t>
            </a:r>
            <a:r>
              <a:rPr lang="th-TH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การดาวน์โหลดโปรแกรม </a:t>
            </a:r>
            <a:r>
              <a:rPr lang="en-US" sz="32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MySQL 32bits</a:t>
            </a:r>
            <a:endParaRPr lang="en-US" sz="2000" b="1" dirty="0">
              <a:effectLst/>
              <a:latin typeface="SP SUAN DUSIT" panose="02000000000000000000" pitchFamily="2" charset="0"/>
              <a:ea typeface="Calibri" panose="020F0502020204030204" pitchFamily="34" charset="0"/>
              <a:cs typeface="SP SUAN DUSIT" panose="02000000000000000000" pitchFamily="2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7FF4140-A492-466B-81AE-EB8F3F2CC9AC}"/>
              </a:ext>
            </a:extLst>
          </p:cNvPr>
          <p:cNvSpPr/>
          <p:nvPr/>
        </p:nvSpPr>
        <p:spPr>
          <a:xfrm>
            <a:off x="8184232" y="4221088"/>
            <a:ext cx="576064" cy="2880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62ECFFE-7C44-4113-A37B-3341EEE54936}"/>
              </a:ext>
            </a:extLst>
          </p:cNvPr>
          <p:cNvSpPr/>
          <p:nvPr/>
        </p:nvSpPr>
        <p:spPr>
          <a:xfrm>
            <a:off x="7608168" y="4113076"/>
            <a:ext cx="504056" cy="5040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803878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EA248-45C2-40CD-B98C-48EDABFC1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9F872-F07B-46D0-BC2F-CF14A42D9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515620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44DE7-C48D-480A-A5F7-4CF8A1D1E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AAE09-9769-4340-BB38-CF3ED4F11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989782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ADE2E-3B58-44A4-9975-027FF214C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94B76-1287-47FF-8F9D-F51A01943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476839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EA226-B560-44F6-9FE9-49843B547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20429-9749-455E-8FEE-EF8F2BFD6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168564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874F9-6899-42BB-868A-8364F1639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C4ABF-063F-40B1-91F0-6A7D4B51C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437824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6D648-4840-4F64-AFDA-E1D38698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42B-7FAB-45FA-88BD-7D35BDEEE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573563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F21D0-C6C1-4BEB-B07B-DC8F58B1F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7C359-1D09-4438-863E-C1E7EFFCD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236858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9F75C-9208-42D2-B476-D35DB0A9C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50818-AAFE-47E6-9700-2D5CB59E9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883674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61EE9-8862-4A89-9DE7-E52DB7350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9C29C-3384-4CB4-811C-0AE106A49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145378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03400-5791-47A7-9E69-B8AA841C5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D0C24-50AA-479E-90FB-4BD43B512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197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694063"/>
            <a:ext cx="6480720" cy="73868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การติดตั้ง </a:t>
            </a:r>
            <a:r>
              <a:rPr lang="en-US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WampServer</a:t>
            </a:r>
            <a:endParaRPr 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E02E158-4B61-471E-8BDE-B049523C1333}"/>
              </a:ext>
            </a:extLst>
          </p:cNvPr>
          <p:cNvSpPr txBox="1">
            <a:spLocks/>
          </p:cNvSpPr>
          <p:nvPr/>
        </p:nvSpPr>
        <p:spPr>
          <a:xfrm>
            <a:off x="1044080" y="1628800"/>
            <a:ext cx="10956576" cy="41044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</a:pP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    WAMP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อาจจะเรียกว่า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WAMP Stack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WAMP Suite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เป็นโปรแกรม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Web Server Utility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ที่มีการรวม</a:t>
            </a:r>
            <a:r>
              <a:rPr lang="th-TH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แพ็กเกจ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โปรแกรมหลายตัวเข้าด้วยกัน มีลักษณะเดียวกับโปรแกรม </a:t>
            </a:r>
            <a:r>
              <a:rPr lang="en-US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AppServ,WMServer,XAMPP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 </a:t>
            </a:r>
            <a:r>
              <a:rPr lang="en-US" sz="300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EasyPHP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ภายหลังการติดตั้งจะได้โปรแกรม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Apache, PHP, MYSQL, phpMyAdmin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SQLite manger</a:t>
            </a:r>
          </a:p>
          <a:p>
            <a:pPr marL="0" indent="0" algn="thaiDist">
              <a:spcBef>
                <a:spcPts val="0"/>
              </a:spcBef>
            </a:pP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     WampServer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เป็นการจำลองเครื่องคอมพิวเตอร์ให้กลายเป็น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Web Server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เพื่อใช้ในการเขียนโปรแกรมในงานต่างๆ โดยที่โปรแกรม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WAMP </a:t>
            </a:r>
            <a:r>
              <a:rPr lang="th-TH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เป็นโปรแกรมที่มีลิขสิทธิ์แบบ </a:t>
            </a: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GPL (General Public License)</a:t>
            </a:r>
          </a:p>
          <a:p>
            <a:pPr marL="0" indent="0" algn="thaiDist">
              <a:spcBef>
                <a:spcPts val="0"/>
              </a:spcBef>
            </a:pPr>
            <a:r>
              <a:rPr lang="en-US" sz="3000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30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WAMP = Windows + Apache + </a:t>
            </a:r>
            <a:r>
              <a:rPr lang="en-US" sz="3000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MtAQL</a:t>
            </a:r>
            <a:r>
              <a:rPr lang="en-US" sz="30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+ PHP/PERL/PYTHON</a:t>
            </a:r>
          </a:p>
        </p:txBody>
      </p:sp>
    </p:spTree>
    <p:extLst>
      <p:ext uri="{BB962C8B-B14F-4D97-AF65-F5344CB8AC3E}">
        <p14:creationId xmlns:p14="http://schemas.microsoft.com/office/powerpoint/2010/main" val="402640711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29A27-8651-4D42-8184-505953F43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5BDC8-7B63-4FB7-BE09-6E9BB54B2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850464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0F315-8E67-4228-8D68-43951B275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F34B5-488F-45F5-9F2C-60ABB5630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929466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72A8-74B6-41E2-B68C-2338B3B7D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A4A86-017E-436C-AC3E-A52F70483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339179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FCA49-9418-42D9-839A-7D9348434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31A61-D3EF-4D84-A68A-CB2D3E59C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701854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23A4E-6913-45F8-8A71-B9BC6AB64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1CE09-ED80-42A9-AF30-6D0652F5A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411632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27806-FD66-4753-B86D-4C803A23F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74C6E-2BCF-489B-BD55-F317DD830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730795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DFDA9-F01C-4EF8-903F-A2B34D345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A602F-CB25-47DF-9DB4-F36196254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737246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89074-B3B5-48BC-8F86-2567797BE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70E7F-9F85-42E1-9488-DFB0DD888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275827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6D666-4EB8-45B5-B2CE-8FEA0C85B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A3B6B-3B33-4241-81DE-3177CE8F1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456528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08364-D4A0-405F-B49F-D674D722E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73A1D-872F-4F01-ADCA-6BD9950AD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77254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2464</TotalTime>
  <Words>4277</Words>
  <Application>Microsoft Office PowerPoint</Application>
  <PresentationFormat>Widescreen</PresentationFormat>
  <Paragraphs>377</Paragraphs>
  <Slides>400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400</vt:i4>
      </vt:variant>
    </vt:vector>
  </HeadingPairs>
  <TitlesOfParts>
    <vt:vector size="407" baseType="lpstr">
      <vt:lpstr>Arial</vt:lpstr>
      <vt:lpstr>Calibri</vt:lpstr>
      <vt:lpstr>Franklin Gothic Book</vt:lpstr>
      <vt:lpstr>Franklin Gothic Medium</vt:lpstr>
      <vt:lpstr>SP SUAN DUSIT</vt:lpstr>
      <vt:lpstr>Wingdings</vt:lpstr>
      <vt:lpstr>Angles</vt:lpstr>
      <vt:lpstr>วิชา ระบบจัดการฐานข้อมูล (3204 -2004)</vt:lpstr>
      <vt:lpstr>หน่วยที่ 7 การเกิดภาวะพร้อมกันและการกู้คืนฐานข้อมูล </vt:lpstr>
      <vt:lpstr>หน่วยที่ 7 การเกิดภาวะพร้อมกันและการกู้คืนฐานข้อมูล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หน่วยที่ 1 ความรู้พื้นฐานทางธุรกิจดิจิทัล</dc:title>
  <dc:creator>admin</dc:creator>
  <cp:lastModifiedBy>COMPUTER 08</cp:lastModifiedBy>
  <cp:revision>367</cp:revision>
  <dcterms:created xsi:type="dcterms:W3CDTF">2020-08-10T03:00:14Z</dcterms:created>
  <dcterms:modified xsi:type="dcterms:W3CDTF">2021-02-28T09:16:03Z</dcterms:modified>
</cp:coreProperties>
</file>