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60" r:id="rId3"/>
    <p:sldId id="261" r:id="rId4"/>
    <p:sldId id="319" r:id="rId5"/>
    <p:sldId id="316" r:id="rId6"/>
    <p:sldId id="320" r:id="rId7"/>
    <p:sldId id="321" r:id="rId8"/>
    <p:sldId id="322" r:id="rId9"/>
    <p:sldId id="323" r:id="rId10"/>
    <p:sldId id="324" r:id="rId11"/>
    <p:sldId id="32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94667" autoAdjust="0"/>
  </p:normalViewPr>
  <p:slideViewPr>
    <p:cSldViewPr snapToGrid="0">
      <p:cViewPr varScale="1">
        <p:scale>
          <a:sx n="82" d="100"/>
          <a:sy n="82" d="100"/>
        </p:scale>
        <p:origin x="77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7D986D-728B-4D07-826F-21C3EADAD720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4840" y="2743200"/>
            <a:ext cx="7757160" cy="2274570"/>
          </a:xfrm>
          <a:noFill/>
        </p:spPr>
        <p:txBody>
          <a:bodyPr>
            <a:noAutofit/>
          </a:bodyPr>
          <a:lstStyle/>
          <a:p>
            <a:pPr algn="r"/>
            <a: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วิชา ระบบจัดการฐานข้อมูล</a:t>
            </a:r>
            <a:b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(30204 -2002)</a:t>
            </a:r>
          </a:p>
        </p:txBody>
      </p:sp>
      <p:sp>
        <p:nvSpPr>
          <p:cNvPr id="7" name="About">
            <a:extLst>
              <a:ext uri="{FF2B5EF4-FFF2-40B4-BE49-F238E27FC236}">
                <a16:creationId xmlns:a16="http://schemas.microsoft.com/office/drawing/2014/main" id="{3F3BDDC9-E3AF-4A95-8298-438E216DCF22}"/>
              </a:ext>
            </a:extLst>
          </p:cNvPr>
          <p:cNvSpPr txBox="1">
            <a:spLocks/>
          </p:cNvSpPr>
          <p:nvPr/>
        </p:nvSpPr>
        <p:spPr>
          <a:xfrm>
            <a:off x="7335994" y="5247191"/>
            <a:ext cx="4402115" cy="61639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2800" b="1" dirty="0">
                <a:solidFill>
                  <a:srgbClr val="C00000"/>
                </a:solidFill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Asst. Prof. Juthawut </a:t>
            </a:r>
            <a:r>
              <a:rPr lang="en-US" sz="2800" b="1" dirty="0" err="1">
                <a:solidFill>
                  <a:srgbClr val="C00000"/>
                </a:solidFill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Chantharamalee</a:t>
            </a:r>
            <a:endParaRPr lang="en-US" sz="2800" b="1" dirty="0">
              <a:solidFill>
                <a:srgbClr val="C00000"/>
              </a:solidFill>
              <a:latin typeface="SP SUAN DUSIT" panose="02000000000000000000" pitchFamily="2" charset="0"/>
              <a:ea typeface="+mn-ea"/>
              <a:cs typeface="SP SUAN DUSIT" panose="02000000000000000000" pitchFamily="2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4F3D7B5-F5DC-4EDF-8706-631505689A37}"/>
              </a:ext>
            </a:extLst>
          </p:cNvPr>
          <p:cNvSpPr txBox="1">
            <a:spLocks/>
          </p:cNvSpPr>
          <p:nvPr/>
        </p:nvSpPr>
        <p:spPr>
          <a:xfrm>
            <a:off x="7381714" y="5676118"/>
            <a:ext cx="4402115" cy="10234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Assistant Professor in Computer Science                        (Chairperson of B.Sc. Program in Computer Science)              Office. </a:t>
            </a:r>
            <a:r>
              <a:rPr lang="en-US" sz="1800" b="1" dirty="0" err="1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Suan</a:t>
            </a:r>
            <a:r>
              <a:rPr lang="en-US" sz="18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Dusit University, Phone. (+66) 2244-5691             Email. juthawut_cha@dusit.ac.th, jchantharamalee@gmail.com </a:t>
            </a:r>
            <a:endParaRPr lang="en-US" sz="1800" b="1" u="sng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AC3E998D-A45B-42F2-B5B4-9610D58262DF}"/>
              </a:ext>
            </a:extLst>
          </p:cNvPr>
          <p:cNvSpPr txBox="1"/>
          <p:nvPr/>
        </p:nvSpPr>
        <p:spPr>
          <a:xfrm>
            <a:off x="708660" y="6370439"/>
            <a:ext cx="62407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9</a:t>
            </a:r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แบบสอบถาม (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Query</a:t>
            </a:r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660442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575079"/>
            <a:ext cx="3169921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การสร้างแบบสอบถาม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0DE67A-DDBE-45B5-AF8E-26EFC370D7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792" y="2064893"/>
            <a:ext cx="8213766" cy="4620243"/>
          </a:xfrm>
          <a:prstGeom prst="rect">
            <a:avLst/>
          </a:prstGeom>
        </p:spPr>
      </p:pic>
      <p:sp>
        <p:nvSpPr>
          <p:cNvPr id="14" name="Arrow: Up 13">
            <a:extLst>
              <a:ext uri="{FF2B5EF4-FFF2-40B4-BE49-F238E27FC236}">
                <a16:creationId xmlns:a16="http://schemas.microsoft.com/office/drawing/2014/main" id="{6346A7D6-A37C-45CB-8BFC-B2D057D3E451}"/>
              </a:ext>
            </a:extLst>
          </p:cNvPr>
          <p:cNvSpPr/>
          <p:nvPr/>
        </p:nvSpPr>
        <p:spPr>
          <a:xfrm rot="10800000">
            <a:off x="3851919" y="4340634"/>
            <a:ext cx="366815" cy="336440"/>
          </a:xfrm>
          <a:prstGeom prst="upArrow">
            <a:avLst/>
          </a:prstGeom>
          <a:solidFill>
            <a:srgbClr val="990033"/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437841-B70A-4719-BA15-F4BDFC9F359F}"/>
              </a:ext>
            </a:extLst>
          </p:cNvPr>
          <p:cNvSpPr txBox="1"/>
          <p:nvPr/>
        </p:nvSpPr>
        <p:spPr>
          <a:xfrm>
            <a:off x="4279874" y="4109801"/>
            <a:ext cx="37359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พิมพ์</a:t>
            </a:r>
            <a:r>
              <a:rPr lang="th-TH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Like [</a:t>
            </a:r>
            <a:r>
              <a:rPr lang="th-TH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ใส่ชื่อสินค้าที่ต้องการค้นหา ]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7F93F59-0CFB-48C4-85DD-A15F7BB27D1C}"/>
              </a:ext>
            </a:extLst>
          </p:cNvPr>
          <p:cNvSpPr/>
          <p:nvPr/>
        </p:nvSpPr>
        <p:spPr>
          <a:xfrm>
            <a:off x="3790777" y="3816251"/>
            <a:ext cx="489098" cy="412975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</a:p>
        </p:txBody>
      </p:sp>
      <p:sp>
        <p:nvSpPr>
          <p:cNvPr id="17" name="Arrow: Up 16">
            <a:extLst>
              <a:ext uri="{FF2B5EF4-FFF2-40B4-BE49-F238E27FC236}">
                <a16:creationId xmlns:a16="http://schemas.microsoft.com/office/drawing/2014/main" id="{23E5BC76-99A9-4D38-9A33-032A4C56389E}"/>
              </a:ext>
            </a:extLst>
          </p:cNvPr>
          <p:cNvSpPr/>
          <p:nvPr/>
        </p:nvSpPr>
        <p:spPr>
          <a:xfrm rot="10800000">
            <a:off x="1739386" y="1936371"/>
            <a:ext cx="366815" cy="336440"/>
          </a:xfrm>
          <a:prstGeom prst="upArrow">
            <a:avLst/>
          </a:prstGeom>
          <a:solidFill>
            <a:srgbClr val="990033"/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80A372-A3A0-4BEC-8A06-0E46CBA7C572}"/>
              </a:ext>
            </a:extLst>
          </p:cNvPr>
          <p:cNvSpPr txBox="1"/>
          <p:nvPr/>
        </p:nvSpPr>
        <p:spPr>
          <a:xfrm>
            <a:off x="2069323" y="1642926"/>
            <a:ext cx="7302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เลือก 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!</a:t>
            </a:r>
            <a:endParaRPr lang="th-TH" sz="2400" b="1" i="0" dirty="0">
              <a:solidFill>
                <a:srgbClr val="FF0000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B5C3D25-33DF-4997-A603-87EE82E467B0}"/>
              </a:ext>
            </a:extLst>
          </p:cNvPr>
          <p:cNvSpPr/>
          <p:nvPr/>
        </p:nvSpPr>
        <p:spPr>
          <a:xfrm>
            <a:off x="1678244" y="1411988"/>
            <a:ext cx="489098" cy="412975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FA7967-12E0-426A-A4B8-2A4EEAE72291}"/>
              </a:ext>
            </a:extLst>
          </p:cNvPr>
          <p:cNvSpPr/>
          <p:nvPr/>
        </p:nvSpPr>
        <p:spPr>
          <a:xfrm>
            <a:off x="1763135" y="2401332"/>
            <a:ext cx="255670" cy="336440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AD72D8F-1143-467C-9CC6-07FDE1EE8ED5}"/>
              </a:ext>
            </a:extLst>
          </p:cNvPr>
          <p:cNvSpPr txBox="1"/>
          <p:nvPr/>
        </p:nvSpPr>
        <p:spPr>
          <a:xfrm>
            <a:off x="4485247" y="786631"/>
            <a:ext cx="30555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การกำหนดเงือนไขในแบบสอบถาม</a:t>
            </a:r>
          </a:p>
        </p:txBody>
      </p:sp>
    </p:spTree>
    <p:extLst>
      <p:ext uri="{BB962C8B-B14F-4D97-AF65-F5344CB8AC3E}">
        <p14:creationId xmlns:p14="http://schemas.microsoft.com/office/powerpoint/2010/main" val="2893196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B6BC1346-02F8-4B4E-B14A-03C2942E0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908" y="1594263"/>
            <a:ext cx="9104416" cy="5121234"/>
          </a:xfrm>
          <a:prstGeom prst="rect">
            <a:avLst/>
          </a:prstGeom>
        </p:spPr>
      </p:pic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575079"/>
            <a:ext cx="3169921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การสร้างแบบสอบถาม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2A4367-F37F-4A2A-B870-820ADCBF8FBF}"/>
              </a:ext>
            </a:extLst>
          </p:cNvPr>
          <p:cNvSpPr txBox="1"/>
          <p:nvPr/>
        </p:nvSpPr>
        <p:spPr>
          <a:xfrm>
            <a:off x="4485247" y="786631"/>
            <a:ext cx="20913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สร้างแบบสอบถามใหม่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5C9092-2585-4278-BBB0-E7EF54F44A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9809" y="3601907"/>
            <a:ext cx="2257425" cy="1181100"/>
          </a:xfrm>
          <a:prstGeom prst="rect">
            <a:avLst/>
          </a:prstGeom>
        </p:spPr>
      </p:pic>
      <p:sp>
        <p:nvSpPr>
          <p:cNvPr id="15" name="Arrow: Up 14">
            <a:extLst>
              <a:ext uri="{FF2B5EF4-FFF2-40B4-BE49-F238E27FC236}">
                <a16:creationId xmlns:a16="http://schemas.microsoft.com/office/drawing/2014/main" id="{FDA06990-8B87-4381-B2E7-931B1C7F3C12}"/>
              </a:ext>
            </a:extLst>
          </p:cNvPr>
          <p:cNvSpPr/>
          <p:nvPr/>
        </p:nvSpPr>
        <p:spPr>
          <a:xfrm rot="10800000">
            <a:off x="4981485" y="3429000"/>
            <a:ext cx="366815" cy="336440"/>
          </a:xfrm>
          <a:prstGeom prst="upArrow">
            <a:avLst/>
          </a:prstGeom>
          <a:solidFill>
            <a:srgbClr val="990033"/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5373716-7F59-45D9-9E40-C08AFD2E1B04}"/>
              </a:ext>
            </a:extLst>
          </p:cNvPr>
          <p:cNvSpPr txBox="1"/>
          <p:nvPr/>
        </p:nvSpPr>
        <p:spPr>
          <a:xfrm>
            <a:off x="5409440" y="3198167"/>
            <a:ext cx="9082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พิมพ์</a:t>
            </a:r>
            <a:r>
              <a:rPr lang="th-TH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น*</a:t>
            </a:r>
            <a:endParaRPr lang="th-TH" sz="2400" b="1" i="0" dirty="0">
              <a:solidFill>
                <a:srgbClr val="FF0000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FA91CEE-370A-4FD1-AFDA-CE44A9CBF563}"/>
              </a:ext>
            </a:extLst>
          </p:cNvPr>
          <p:cNvSpPr/>
          <p:nvPr/>
        </p:nvSpPr>
        <p:spPr>
          <a:xfrm>
            <a:off x="4920343" y="2904617"/>
            <a:ext cx="489098" cy="412975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</a:p>
        </p:txBody>
      </p:sp>
      <p:sp>
        <p:nvSpPr>
          <p:cNvPr id="18" name="Arrow: Up 17">
            <a:extLst>
              <a:ext uri="{FF2B5EF4-FFF2-40B4-BE49-F238E27FC236}">
                <a16:creationId xmlns:a16="http://schemas.microsoft.com/office/drawing/2014/main" id="{AB865DCA-3ACA-4208-B667-47FE3A460424}"/>
              </a:ext>
            </a:extLst>
          </p:cNvPr>
          <p:cNvSpPr/>
          <p:nvPr/>
        </p:nvSpPr>
        <p:spPr>
          <a:xfrm>
            <a:off x="5893600" y="4769762"/>
            <a:ext cx="366815" cy="336440"/>
          </a:xfrm>
          <a:prstGeom prst="upArrow">
            <a:avLst/>
          </a:prstGeom>
          <a:solidFill>
            <a:srgbClr val="990033"/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E9C2787-D123-4733-AC8E-6254602DA2C0}"/>
              </a:ext>
            </a:extLst>
          </p:cNvPr>
          <p:cNvSpPr txBox="1"/>
          <p:nvPr/>
        </p:nvSpPr>
        <p:spPr>
          <a:xfrm>
            <a:off x="6317673" y="4875369"/>
            <a:ext cx="10395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เลือก 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OK</a:t>
            </a:r>
            <a:endParaRPr lang="th-TH" sz="2400" b="1" i="0" dirty="0">
              <a:solidFill>
                <a:srgbClr val="FF0000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CC51AE8-5B3D-4019-8516-1BC439D5DE30}"/>
              </a:ext>
            </a:extLst>
          </p:cNvPr>
          <p:cNvSpPr/>
          <p:nvPr/>
        </p:nvSpPr>
        <p:spPr>
          <a:xfrm>
            <a:off x="5832459" y="5163936"/>
            <a:ext cx="489098" cy="412975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2B6F9B1-A444-4BB4-9666-B91C8076FB76}"/>
              </a:ext>
            </a:extLst>
          </p:cNvPr>
          <p:cNvSpPr/>
          <p:nvPr/>
        </p:nvSpPr>
        <p:spPr>
          <a:xfrm>
            <a:off x="5704623" y="4388833"/>
            <a:ext cx="779303" cy="314208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F1F0E2F-D4A1-4DEF-9D45-5FBC667A26ED}"/>
              </a:ext>
            </a:extLst>
          </p:cNvPr>
          <p:cNvSpPr/>
          <p:nvPr/>
        </p:nvSpPr>
        <p:spPr>
          <a:xfrm>
            <a:off x="2319409" y="2436076"/>
            <a:ext cx="2165838" cy="692603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Arrow: Up 22">
            <a:extLst>
              <a:ext uri="{FF2B5EF4-FFF2-40B4-BE49-F238E27FC236}">
                <a16:creationId xmlns:a16="http://schemas.microsoft.com/office/drawing/2014/main" id="{5D270A58-3FDF-4548-9949-C7C95FE1F968}"/>
              </a:ext>
            </a:extLst>
          </p:cNvPr>
          <p:cNvSpPr/>
          <p:nvPr/>
        </p:nvSpPr>
        <p:spPr>
          <a:xfrm>
            <a:off x="2496573" y="3331462"/>
            <a:ext cx="366815" cy="336440"/>
          </a:xfrm>
          <a:prstGeom prst="upArrow">
            <a:avLst/>
          </a:prstGeom>
          <a:solidFill>
            <a:srgbClr val="990033"/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E7CD72C-39D4-4D6A-94DA-D88E6C3206CF}"/>
              </a:ext>
            </a:extLst>
          </p:cNvPr>
          <p:cNvSpPr txBox="1"/>
          <p:nvPr/>
        </p:nvSpPr>
        <p:spPr>
          <a:xfrm>
            <a:off x="1416417" y="4211384"/>
            <a:ext cx="36261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แสดงรายการข้อมูลสินค้าหลักจากการค้นหา</a:t>
            </a:r>
            <a:endParaRPr lang="th-TH" sz="2400" b="1" i="0" dirty="0">
              <a:solidFill>
                <a:srgbClr val="FF0000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439FBE0-1535-4E12-8217-321BCB9C6B2C}"/>
              </a:ext>
            </a:extLst>
          </p:cNvPr>
          <p:cNvSpPr/>
          <p:nvPr/>
        </p:nvSpPr>
        <p:spPr>
          <a:xfrm>
            <a:off x="2435432" y="3725636"/>
            <a:ext cx="489098" cy="412975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42168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5546" y="365759"/>
            <a:ext cx="4889653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r"/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9 แบบสอบถาม (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Query)</a:t>
            </a:r>
            <a:endParaRPr lang="th-TH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449" y="1376050"/>
            <a:ext cx="10027920" cy="35798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sz="36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สาระการเรียนรู้</a:t>
            </a:r>
          </a:p>
          <a:p>
            <a:pPr marL="0" indent="0"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1. ความหมายของแบบสอบถาม</a:t>
            </a:r>
          </a:p>
          <a:p>
            <a:pPr marL="0" indent="0"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2. ประโยชน์ของแบบสอบถาม</a:t>
            </a:r>
          </a:p>
          <a:p>
            <a:pPr marL="0" indent="0"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3. การสร้างแบบสอบถาม</a:t>
            </a:r>
          </a:p>
          <a:p>
            <a:pPr marL="0" indent="0"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4. การออกแบบสอบถามในการค้นหาข้อมูล</a:t>
            </a:r>
          </a:p>
          <a:p>
            <a:pPr marL="0" indent="0"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5. การคำนวณในแบบสอบถาม</a:t>
            </a:r>
          </a:p>
          <a:p>
            <a:pPr marL="0" indent="0"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6. การออกแบบสอบถามเอง</a:t>
            </a:r>
          </a:p>
          <a:p>
            <a:pPr marL="0" indent="0">
              <a:buNone/>
            </a:pPr>
            <a:endParaRPr lang="th-TH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228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9935" y="1492339"/>
            <a:ext cx="10708323" cy="2766164"/>
          </a:xfrm>
        </p:spPr>
        <p:txBody>
          <a:bodyPr>
            <a:normAutofit/>
          </a:bodyPr>
          <a:lstStyle/>
          <a:p>
            <a:pPr marL="0" lvl="1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       คือ การกระทำที่สั่งให้ฐานข้อมูลแสดงเฉพาะข้อมูลที่ต้องการตามแบบสอบถามหรือคิวรีเท่านั้น เป็นการกรองหรือดึงข้อมูลเฉพาะส่วนจาตารางข้อมูลที่ต้องการทราบมาดูหรือมาแสดงเท่านั้น</a:t>
            </a:r>
            <a:endParaRPr lang="th-TH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1" indent="0" algn="thaiDist">
              <a:buNone/>
            </a:pPr>
            <a:endParaRPr lang="th-TH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2195" y="565933"/>
            <a:ext cx="4690390" cy="64633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ความหมายของแบบสอบถาม (</a:t>
            </a:r>
            <a:r>
              <a:rPr lang="en-US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Query</a:t>
            </a:r>
            <a:r>
              <a:rPr lang="th-TH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6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726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9935" y="1492338"/>
            <a:ext cx="10708323" cy="3466523"/>
          </a:xfrm>
        </p:spPr>
        <p:txBody>
          <a:bodyPr>
            <a:normAutofit/>
          </a:bodyPr>
          <a:lstStyle/>
          <a:p>
            <a:pPr marL="0" lvl="1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1. ใช้เลือกตาราง			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ใช้เลือก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ฟิ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ลด์</a:t>
            </a:r>
          </a:p>
          <a:p>
            <a:pPr marL="0" lvl="1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ใช้เลือก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เร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คอร์ด		4. ใช้เรียงลำดับข้อมูล</a:t>
            </a:r>
          </a:p>
          <a:p>
            <a:pPr marL="0" lvl="1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ใช้ในการคำนวณ		6. ใช้สร้างตารง</a:t>
            </a:r>
          </a:p>
          <a:p>
            <a:pPr marL="0" lvl="1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7. ใช้สร้างฟอร์มและรายงาน	8. ใช้สร้างกราฟ</a:t>
            </a:r>
          </a:p>
          <a:p>
            <a:pPr marL="0" lvl="1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9. ใช้สร้างคิวรี			10. ใช้เปลี่ยนข้อมูลในตาราง โดยใช้คำสั่ง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Update Query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1" indent="0" algn="thaiDist">
              <a:buNone/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2195" y="565933"/>
            <a:ext cx="3330513" cy="64633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ประโยชน์ของแบบสอบถาม</a:t>
            </a:r>
            <a:endParaRPr lang="en-US" sz="36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969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575079"/>
            <a:ext cx="3169921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การสร้างแบบสอบถาม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2A4367-F37F-4A2A-B870-820ADCBF8FBF}"/>
              </a:ext>
            </a:extLst>
          </p:cNvPr>
          <p:cNvSpPr txBox="1"/>
          <p:nvPr/>
        </p:nvSpPr>
        <p:spPr>
          <a:xfrm>
            <a:off x="4485247" y="786631"/>
            <a:ext cx="20913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สร้างแบบสอบถามใหม่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990833-0EDC-4464-9B7A-92D733205E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7575" y="1685815"/>
            <a:ext cx="8794913" cy="494713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52E7781-BEEB-4221-89BA-9BE5FFFE6C0C}"/>
              </a:ext>
            </a:extLst>
          </p:cNvPr>
          <p:cNvSpPr/>
          <p:nvPr/>
        </p:nvSpPr>
        <p:spPr>
          <a:xfrm>
            <a:off x="2623685" y="1869189"/>
            <a:ext cx="353976" cy="678271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F0FBEB-2A14-4375-8AE7-1C2277301986}"/>
              </a:ext>
            </a:extLst>
          </p:cNvPr>
          <p:cNvSpPr/>
          <p:nvPr/>
        </p:nvSpPr>
        <p:spPr>
          <a:xfrm>
            <a:off x="6576646" y="3001108"/>
            <a:ext cx="715108" cy="111199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114311CF-9638-452D-BA87-F4D480659222}"/>
              </a:ext>
            </a:extLst>
          </p:cNvPr>
          <p:cNvSpPr/>
          <p:nvPr/>
        </p:nvSpPr>
        <p:spPr>
          <a:xfrm rot="10800000">
            <a:off x="6750792" y="2547460"/>
            <a:ext cx="366815" cy="336440"/>
          </a:xfrm>
          <a:prstGeom prst="upArrow">
            <a:avLst/>
          </a:prstGeom>
          <a:solidFill>
            <a:srgbClr val="990033"/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B5B1F0-7B74-40E5-909C-E16DDF61EB1E}"/>
              </a:ext>
            </a:extLst>
          </p:cNvPr>
          <p:cNvSpPr txBox="1"/>
          <p:nvPr/>
        </p:nvSpPr>
        <p:spPr>
          <a:xfrm>
            <a:off x="7211016" y="2316627"/>
            <a:ext cx="39780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เลือก 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Simple Query Wizard</a:t>
            </a:r>
            <a:endParaRPr lang="th-TH" sz="2400" b="1" i="0" dirty="0">
              <a:solidFill>
                <a:srgbClr val="FF0000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0F2A573-3341-4919-AB12-8A27F3054B2E}"/>
              </a:ext>
            </a:extLst>
          </p:cNvPr>
          <p:cNvSpPr/>
          <p:nvPr/>
        </p:nvSpPr>
        <p:spPr>
          <a:xfrm>
            <a:off x="6689650" y="2023077"/>
            <a:ext cx="489098" cy="412975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EE07081-AEFB-464E-BE05-A9E6EFA354BC}"/>
              </a:ext>
            </a:extLst>
          </p:cNvPr>
          <p:cNvSpPr/>
          <p:nvPr/>
        </p:nvSpPr>
        <p:spPr>
          <a:xfrm>
            <a:off x="3041505" y="1709565"/>
            <a:ext cx="489098" cy="461665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68AA3A-CEC9-4128-BD6B-1D9AE5EF0D3C}"/>
              </a:ext>
            </a:extLst>
          </p:cNvPr>
          <p:cNvSpPr txBox="1"/>
          <p:nvPr/>
        </p:nvSpPr>
        <p:spPr>
          <a:xfrm>
            <a:off x="2682239" y="1328276"/>
            <a:ext cx="39780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i="0" dirty="0">
                <a:solidFill>
                  <a:srgbClr val="0070C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คลิก </a:t>
            </a:r>
            <a:r>
              <a:rPr lang="en-US" sz="2400" b="1" i="0" dirty="0">
                <a:solidFill>
                  <a:srgbClr val="0070C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Create </a:t>
            </a:r>
            <a:r>
              <a:rPr lang="th-TH" sz="2400" b="1" i="0" dirty="0">
                <a:solidFill>
                  <a:srgbClr val="0070C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เลือก </a:t>
            </a:r>
            <a:r>
              <a:rPr lang="en-US" sz="2400" b="1" i="0" dirty="0">
                <a:solidFill>
                  <a:srgbClr val="0070C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Query Wizard</a:t>
            </a:r>
            <a:endParaRPr lang="th-TH" sz="2400" b="1" i="0" dirty="0">
              <a:solidFill>
                <a:srgbClr val="0070C0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9EC6CC-3F02-4DDA-854D-00E88997DD2D}"/>
              </a:ext>
            </a:extLst>
          </p:cNvPr>
          <p:cNvSpPr/>
          <p:nvPr/>
        </p:nvSpPr>
        <p:spPr>
          <a:xfrm>
            <a:off x="6596860" y="4451350"/>
            <a:ext cx="468961" cy="162913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Arrow: Up 15">
            <a:extLst>
              <a:ext uri="{FF2B5EF4-FFF2-40B4-BE49-F238E27FC236}">
                <a16:creationId xmlns:a16="http://schemas.microsoft.com/office/drawing/2014/main" id="{9209A778-3DCD-4944-A9EA-CBF04F23C664}"/>
              </a:ext>
            </a:extLst>
          </p:cNvPr>
          <p:cNvSpPr/>
          <p:nvPr/>
        </p:nvSpPr>
        <p:spPr>
          <a:xfrm rot="10800000">
            <a:off x="6657383" y="4079554"/>
            <a:ext cx="366815" cy="336440"/>
          </a:xfrm>
          <a:prstGeom prst="upArrow">
            <a:avLst/>
          </a:prstGeom>
          <a:solidFill>
            <a:srgbClr val="990033"/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01BE43D-A457-4AE4-BA39-9BB8D16481A5}"/>
              </a:ext>
            </a:extLst>
          </p:cNvPr>
          <p:cNvSpPr txBox="1"/>
          <p:nvPr/>
        </p:nvSpPr>
        <p:spPr>
          <a:xfrm>
            <a:off x="7025518" y="3895339"/>
            <a:ext cx="9576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เลือก 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OK</a:t>
            </a:r>
            <a:endParaRPr lang="th-TH" sz="2400" b="1" i="0" dirty="0">
              <a:solidFill>
                <a:srgbClr val="FF0000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1439C67-B5DE-4BC6-B1F5-733BE0BA9752}"/>
              </a:ext>
            </a:extLst>
          </p:cNvPr>
          <p:cNvSpPr/>
          <p:nvPr/>
        </p:nvSpPr>
        <p:spPr>
          <a:xfrm>
            <a:off x="6596241" y="3555171"/>
            <a:ext cx="489098" cy="412975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06015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F3B299-49B5-4951-B3A7-CFF3D2FCA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0633" y="1986424"/>
            <a:ext cx="4476750" cy="3543300"/>
          </a:xfrm>
          <a:prstGeom prst="rect">
            <a:avLst/>
          </a:prstGeom>
        </p:spPr>
      </p:pic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575079"/>
            <a:ext cx="3169921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การสร้างแบบสอบถาม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2A4367-F37F-4A2A-B870-820ADCBF8FBF}"/>
              </a:ext>
            </a:extLst>
          </p:cNvPr>
          <p:cNvSpPr txBox="1"/>
          <p:nvPr/>
        </p:nvSpPr>
        <p:spPr>
          <a:xfrm>
            <a:off x="4485247" y="786631"/>
            <a:ext cx="20913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สร้างแบบสอบถามใหม่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2E7781-BEEB-4221-89BA-9BE5FFFE6C0C}"/>
              </a:ext>
            </a:extLst>
          </p:cNvPr>
          <p:cNvSpPr/>
          <p:nvPr/>
        </p:nvSpPr>
        <p:spPr>
          <a:xfrm>
            <a:off x="3913224" y="4049486"/>
            <a:ext cx="353976" cy="261258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F0FBEB-2A14-4375-8AE7-1C2277301986}"/>
              </a:ext>
            </a:extLst>
          </p:cNvPr>
          <p:cNvSpPr/>
          <p:nvPr/>
        </p:nvSpPr>
        <p:spPr>
          <a:xfrm>
            <a:off x="5064497" y="5159836"/>
            <a:ext cx="742537" cy="243438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114311CF-9638-452D-BA87-F4D480659222}"/>
              </a:ext>
            </a:extLst>
          </p:cNvPr>
          <p:cNvSpPr/>
          <p:nvPr/>
        </p:nvSpPr>
        <p:spPr>
          <a:xfrm rot="10800000">
            <a:off x="5135748" y="4732520"/>
            <a:ext cx="366815" cy="336440"/>
          </a:xfrm>
          <a:prstGeom prst="upArrow">
            <a:avLst/>
          </a:prstGeom>
          <a:solidFill>
            <a:srgbClr val="990033"/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B5B1F0-7B74-40E5-909C-E16DDF61EB1E}"/>
              </a:ext>
            </a:extLst>
          </p:cNvPr>
          <p:cNvSpPr txBox="1"/>
          <p:nvPr/>
        </p:nvSpPr>
        <p:spPr>
          <a:xfrm>
            <a:off x="5595972" y="4501687"/>
            <a:ext cx="10934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เลือก 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Next</a:t>
            </a:r>
            <a:endParaRPr lang="th-TH" sz="2400" b="1" i="0" dirty="0">
              <a:solidFill>
                <a:srgbClr val="FF0000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0F2A573-3341-4919-AB12-8A27F3054B2E}"/>
              </a:ext>
            </a:extLst>
          </p:cNvPr>
          <p:cNvSpPr/>
          <p:nvPr/>
        </p:nvSpPr>
        <p:spPr>
          <a:xfrm>
            <a:off x="5074606" y="4208137"/>
            <a:ext cx="489098" cy="412975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EE07081-AEFB-464E-BE05-A9E6EFA354BC}"/>
              </a:ext>
            </a:extLst>
          </p:cNvPr>
          <p:cNvSpPr/>
          <p:nvPr/>
        </p:nvSpPr>
        <p:spPr>
          <a:xfrm>
            <a:off x="3845663" y="3038121"/>
            <a:ext cx="489098" cy="461665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68AA3A-CEC9-4128-BD6B-1D9AE5EF0D3C}"/>
              </a:ext>
            </a:extLst>
          </p:cNvPr>
          <p:cNvSpPr txBox="1"/>
          <p:nvPr/>
        </p:nvSpPr>
        <p:spPr>
          <a:xfrm>
            <a:off x="4267200" y="3631453"/>
            <a:ext cx="8685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i="0" dirty="0">
                <a:solidFill>
                  <a:srgbClr val="0070C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คลิก </a:t>
            </a:r>
            <a:r>
              <a:rPr lang="en-US" sz="2400" b="1" i="0" dirty="0">
                <a:solidFill>
                  <a:srgbClr val="0070C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&gt;&gt;</a:t>
            </a:r>
            <a:endParaRPr lang="th-TH" sz="2400" b="1" i="0" dirty="0">
              <a:solidFill>
                <a:srgbClr val="0070C0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5" name="Arrow: Up 14">
            <a:extLst>
              <a:ext uri="{FF2B5EF4-FFF2-40B4-BE49-F238E27FC236}">
                <a16:creationId xmlns:a16="http://schemas.microsoft.com/office/drawing/2014/main" id="{99FD9B34-C853-4DD6-A8F6-307D9282738A}"/>
              </a:ext>
            </a:extLst>
          </p:cNvPr>
          <p:cNvSpPr/>
          <p:nvPr/>
        </p:nvSpPr>
        <p:spPr>
          <a:xfrm rot="10800000">
            <a:off x="3913224" y="3614805"/>
            <a:ext cx="366815" cy="336440"/>
          </a:xfrm>
          <a:prstGeom prst="upArrow">
            <a:avLst/>
          </a:prstGeom>
          <a:solidFill>
            <a:srgbClr val="990033"/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7188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575079"/>
            <a:ext cx="3169921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การสร้างแบบสอบถาม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2A4367-F37F-4A2A-B870-820ADCBF8FBF}"/>
              </a:ext>
            </a:extLst>
          </p:cNvPr>
          <p:cNvSpPr txBox="1"/>
          <p:nvPr/>
        </p:nvSpPr>
        <p:spPr>
          <a:xfrm>
            <a:off x="4485247" y="786631"/>
            <a:ext cx="20913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สร้างแบบสอบถามใหม่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2ED64FC-DC77-4DB3-A190-756923A879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4583" y="1767469"/>
            <a:ext cx="4467225" cy="356235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195E7569-9445-4757-8798-E50886B5C840}"/>
              </a:ext>
            </a:extLst>
          </p:cNvPr>
          <p:cNvSpPr/>
          <p:nvPr/>
        </p:nvSpPr>
        <p:spPr>
          <a:xfrm>
            <a:off x="6321988" y="4957955"/>
            <a:ext cx="742537" cy="243438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Arrow: Up 15">
            <a:extLst>
              <a:ext uri="{FF2B5EF4-FFF2-40B4-BE49-F238E27FC236}">
                <a16:creationId xmlns:a16="http://schemas.microsoft.com/office/drawing/2014/main" id="{5B22243E-2038-47BA-ACA9-DD65A5436EA3}"/>
              </a:ext>
            </a:extLst>
          </p:cNvPr>
          <p:cNvSpPr/>
          <p:nvPr/>
        </p:nvSpPr>
        <p:spPr>
          <a:xfrm rot="10800000">
            <a:off x="6393239" y="4530639"/>
            <a:ext cx="366815" cy="336440"/>
          </a:xfrm>
          <a:prstGeom prst="upArrow">
            <a:avLst/>
          </a:prstGeom>
          <a:solidFill>
            <a:srgbClr val="990033"/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3FBCC59-2416-43DB-B543-3B46F2A1DED5}"/>
              </a:ext>
            </a:extLst>
          </p:cNvPr>
          <p:cNvSpPr txBox="1"/>
          <p:nvPr/>
        </p:nvSpPr>
        <p:spPr>
          <a:xfrm>
            <a:off x="6853464" y="4299806"/>
            <a:ext cx="117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เลือก 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Finish</a:t>
            </a:r>
            <a:endParaRPr lang="th-TH" sz="2400" b="1" i="0" dirty="0">
              <a:solidFill>
                <a:srgbClr val="FF0000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9D1C53D-20A8-4BB2-83C1-8455A2466F2B}"/>
              </a:ext>
            </a:extLst>
          </p:cNvPr>
          <p:cNvSpPr/>
          <p:nvPr/>
        </p:nvSpPr>
        <p:spPr>
          <a:xfrm>
            <a:off x="6332097" y="4006256"/>
            <a:ext cx="489098" cy="412975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29268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575079"/>
            <a:ext cx="3169921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การสร้างแบบสอบถาม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962A5C-7087-4599-A58A-287E4EB1AD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157" y="1808269"/>
            <a:ext cx="8344395" cy="469372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F176C843-5161-4A0E-B9E9-3ECE78DD7EB4}"/>
              </a:ext>
            </a:extLst>
          </p:cNvPr>
          <p:cNvSpPr/>
          <p:nvPr/>
        </p:nvSpPr>
        <p:spPr>
          <a:xfrm>
            <a:off x="1097279" y="3429000"/>
            <a:ext cx="1277786" cy="243438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8CD07E1-A69C-4F64-88FE-D20FABF9DC45}"/>
              </a:ext>
            </a:extLst>
          </p:cNvPr>
          <p:cNvSpPr txBox="1"/>
          <p:nvPr/>
        </p:nvSpPr>
        <p:spPr>
          <a:xfrm>
            <a:off x="3770748" y="3672438"/>
            <a:ext cx="255682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แบบสอบถามที่สร้างแล้วเสร็จ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D0F124C-8885-4675-886F-D6FCBB244212}"/>
              </a:ext>
            </a:extLst>
          </p:cNvPr>
          <p:cNvSpPr txBox="1"/>
          <p:nvPr/>
        </p:nvSpPr>
        <p:spPr>
          <a:xfrm>
            <a:off x="4485247" y="786631"/>
            <a:ext cx="20913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สร้างแบบสอบถามใหม่</a:t>
            </a:r>
          </a:p>
        </p:txBody>
      </p:sp>
    </p:spTree>
    <p:extLst>
      <p:ext uri="{BB962C8B-B14F-4D97-AF65-F5344CB8AC3E}">
        <p14:creationId xmlns:p14="http://schemas.microsoft.com/office/powerpoint/2010/main" val="2470237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575079"/>
            <a:ext cx="3169921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การสร้างแบบสอบถาม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2A4367-F37F-4A2A-B870-820ADCBF8FBF}"/>
              </a:ext>
            </a:extLst>
          </p:cNvPr>
          <p:cNvSpPr txBox="1"/>
          <p:nvPr/>
        </p:nvSpPr>
        <p:spPr>
          <a:xfrm>
            <a:off x="4485247" y="786631"/>
            <a:ext cx="30555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การกำหนดเงือนไขในแบบสอบถาม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C3B91D-D40E-4F23-B4A1-2D49A0FF01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156" y="1760682"/>
            <a:ext cx="8071262" cy="454008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7A56239-042F-445C-91AC-94E75DA1021F}"/>
              </a:ext>
            </a:extLst>
          </p:cNvPr>
          <p:cNvSpPr txBox="1"/>
          <p:nvPr/>
        </p:nvSpPr>
        <p:spPr>
          <a:xfrm>
            <a:off x="1097279" y="1297450"/>
            <a:ext cx="11416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i="0" dirty="0">
                <a:solidFill>
                  <a:srgbClr val="0070C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เลือก </a:t>
            </a:r>
            <a:r>
              <a:rPr lang="en-US" sz="2400" b="1" i="0" dirty="0">
                <a:solidFill>
                  <a:srgbClr val="0070C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View</a:t>
            </a:r>
            <a:endParaRPr lang="th-TH" sz="2400" b="1" i="0" dirty="0">
              <a:solidFill>
                <a:srgbClr val="0070C0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6EC8288-90B3-42BE-B286-8578A4655531}"/>
              </a:ext>
            </a:extLst>
          </p:cNvPr>
          <p:cNvSpPr/>
          <p:nvPr/>
        </p:nvSpPr>
        <p:spPr>
          <a:xfrm>
            <a:off x="1235032" y="2081475"/>
            <a:ext cx="261259" cy="336441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Arrow: Up 15">
            <a:extLst>
              <a:ext uri="{FF2B5EF4-FFF2-40B4-BE49-F238E27FC236}">
                <a16:creationId xmlns:a16="http://schemas.microsoft.com/office/drawing/2014/main" id="{3E09779B-842F-4F81-88C5-4E3A346706BC}"/>
              </a:ext>
            </a:extLst>
          </p:cNvPr>
          <p:cNvSpPr/>
          <p:nvPr/>
        </p:nvSpPr>
        <p:spPr>
          <a:xfrm rot="10800000">
            <a:off x="1223157" y="1695879"/>
            <a:ext cx="366815" cy="336440"/>
          </a:xfrm>
          <a:prstGeom prst="upArrow">
            <a:avLst/>
          </a:prstGeom>
          <a:solidFill>
            <a:srgbClr val="990033"/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7606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856</TotalTime>
  <Words>343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Franklin Gothic Book</vt:lpstr>
      <vt:lpstr>Franklin Gothic Medium</vt:lpstr>
      <vt:lpstr>SP SUAN DUSIT</vt:lpstr>
      <vt:lpstr>Wingdings</vt:lpstr>
      <vt:lpstr>Angles</vt:lpstr>
      <vt:lpstr>วิชา ระบบจัดการฐานข้อมูล (30204 -2002)</vt:lpstr>
      <vt:lpstr>หน่วยที่ 9 แบบสอบถาม (Query)</vt:lpstr>
      <vt:lpstr>PowerPoint Presentation</vt:lpstr>
      <vt:lpstr>PowerPoint Presentation</vt:lpstr>
      <vt:lpstr>การสร้างแบบสอบถาม</vt:lpstr>
      <vt:lpstr>การสร้างแบบสอบถาม</vt:lpstr>
      <vt:lpstr>การสร้างแบบสอบถาม</vt:lpstr>
      <vt:lpstr>การสร้างแบบสอบถาม</vt:lpstr>
      <vt:lpstr>การสร้างแบบสอบถาม</vt:lpstr>
      <vt:lpstr>การสร้างแบบสอบถาม</vt:lpstr>
      <vt:lpstr>การสร้างแบบสอบถาม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หน่วยที่ 1 ความรู้พื้นฐานทางธุรกิจดิจิทัล</dc:title>
  <dc:creator>admin</dc:creator>
  <cp:lastModifiedBy>Juthawut Chantaramalee</cp:lastModifiedBy>
  <cp:revision>124</cp:revision>
  <dcterms:created xsi:type="dcterms:W3CDTF">2020-08-10T03:00:14Z</dcterms:created>
  <dcterms:modified xsi:type="dcterms:W3CDTF">2022-01-11T02:37:06Z</dcterms:modified>
</cp:coreProperties>
</file>