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56" r:id="rId3"/>
    <p:sldId id="260" r:id="rId4"/>
    <p:sldId id="261" r:id="rId5"/>
    <p:sldId id="262" r:id="rId6"/>
    <p:sldId id="263" r:id="rId7"/>
    <p:sldId id="264" r:id="rId8"/>
    <p:sldId id="265" r:id="rId9"/>
    <p:sldId id="267" r:id="rId10"/>
    <p:sldId id="266" r:id="rId11"/>
    <p:sldId id="268" r:id="rId12"/>
    <p:sldId id="257" r:id="rId13"/>
    <p:sldId id="279" r:id="rId14"/>
    <p:sldId id="280" r:id="rId15"/>
    <p:sldId id="277" r:id="rId16"/>
    <p:sldId id="278" r:id="rId17"/>
    <p:sldId id="281" r:id="rId18"/>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318"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bg1"/>
                </a:solidFill>
              </a:defRPr>
            </a:lvl1pPr>
          </a:lstStyle>
          <a:p>
            <a:r>
              <a:rPr lang="en-US" altLang="ko-KR" dirty="0" smtClean="0"/>
              <a:t> Click to edit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defRPr>
            </a:lvl1pPr>
          </a:lstStyle>
          <a:p>
            <a:r>
              <a:rPr lang="en-US" altLang="ko-KR" dirty="0" smtClean="0"/>
              <a:t> Click to edit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37D59-5EDB-4C39-B697-625748F703B6}"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058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37D59-5EDB-4C39-B697-625748F703B6}"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3879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37D59-5EDB-4C39-B697-625748F703B6}"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150510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t>1/17/2018</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hyperlink" Target="http://www.free-powerpoint-templates-design.com/free-powerpoint-templates-design"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free-powerpoint-templates-design.com/free-powerpoint-templates-design" TargetMode="External"/><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80522" y="3291830"/>
            <a:ext cx="4463478" cy="400110"/>
          </a:xfrm>
          <a:prstGeom prst="rect">
            <a:avLst/>
          </a:prstGeom>
          <a:noFill/>
        </p:spPr>
        <p:txBody>
          <a:bodyPr wrap="square">
            <a:spAutoFit/>
          </a:bodyPr>
          <a:lstStyle/>
          <a:p>
            <a:pPr algn="r" fontAlgn="auto">
              <a:spcBef>
                <a:spcPts val="0"/>
              </a:spcBef>
              <a:spcAft>
                <a:spcPts val="0"/>
              </a:spcAft>
              <a:defRPr/>
            </a:pPr>
            <a:r>
              <a:rPr kumimoji="0" lang="en-US" altLang="ko-KR" sz="2000" b="1" dirty="0" err="1" smtClean="0">
                <a:solidFill>
                  <a:schemeClr val="bg1">
                    <a:lumMod val="85000"/>
                  </a:schemeClr>
                </a:solidFill>
                <a:latin typeface="TH Sarabun New" panose="020B0500040200020003" pitchFamily="34" charset="-34"/>
                <a:cs typeface="TH Sarabun New" panose="020B0500040200020003" pitchFamily="34" charset="-34"/>
              </a:rPr>
              <a:t>Asst.Prof</a:t>
            </a:r>
            <a:r>
              <a:rPr kumimoji="0" lang="en-US" altLang="ko-KR" sz="2000" b="1" dirty="0" smtClean="0">
                <a:solidFill>
                  <a:schemeClr val="bg1">
                    <a:lumMod val="85000"/>
                  </a:schemeClr>
                </a:solidFill>
                <a:latin typeface="TH Sarabun New" panose="020B0500040200020003" pitchFamily="34" charset="-34"/>
                <a:cs typeface="TH Sarabun New" panose="020B0500040200020003" pitchFamily="34" charset="-34"/>
              </a:rPr>
              <a:t>. </a:t>
            </a:r>
            <a:r>
              <a:rPr lang="en-US" altLang="ko-KR" sz="2000" b="1" dirty="0" err="1" smtClean="0">
                <a:solidFill>
                  <a:schemeClr val="bg1">
                    <a:lumMod val="85000"/>
                  </a:schemeClr>
                </a:solidFill>
                <a:latin typeface="TH Sarabun New" panose="020B0500040200020003" pitchFamily="34" charset="-34"/>
                <a:cs typeface="TH Sarabun New" panose="020B0500040200020003" pitchFamily="34" charset="-34"/>
              </a:rPr>
              <a:t>Juthawut</a:t>
            </a:r>
            <a:r>
              <a:rPr lang="en-US" altLang="ko-KR" sz="2000" b="1" dirty="0" smtClean="0">
                <a:solidFill>
                  <a:schemeClr val="bg1">
                    <a:lumMod val="85000"/>
                  </a:schemeClr>
                </a:solidFill>
                <a:latin typeface="TH Sarabun New" panose="020B0500040200020003" pitchFamily="34" charset="-34"/>
                <a:cs typeface="TH Sarabun New" panose="020B0500040200020003" pitchFamily="34" charset="-34"/>
              </a:rPr>
              <a:t> </a:t>
            </a:r>
            <a:r>
              <a:rPr lang="en-US" altLang="ko-KR" sz="2000" b="1" dirty="0" err="1" smtClean="0">
                <a:solidFill>
                  <a:schemeClr val="bg1">
                    <a:lumMod val="85000"/>
                  </a:schemeClr>
                </a:solidFill>
                <a:latin typeface="TH Sarabun New" panose="020B0500040200020003" pitchFamily="34" charset="-34"/>
                <a:cs typeface="TH Sarabun New" panose="020B0500040200020003" pitchFamily="34" charset="-34"/>
              </a:rPr>
              <a:t>Chantharamalee</a:t>
            </a:r>
            <a:endParaRPr kumimoji="0" lang="en-US" altLang="ko-KR" sz="2000" b="1" dirty="0">
              <a:solidFill>
                <a:schemeClr val="bg1">
                  <a:lumMod val="85000"/>
                </a:schemeClr>
              </a:solidFill>
              <a:latin typeface="TH Sarabun New" panose="020B0500040200020003" pitchFamily="34" charset="-34"/>
              <a:cs typeface="TH Sarabun New" panose="020B0500040200020003" pitchFamily="34" charset="-34"/>
            </a:endParaRPr>
          </a:p>
        </p:txBody>
      </p:sp>
      <p:sp>
        <p:nvSpPr>
          <p:cNvPr id="5" name="TextBox 1"/>
          <p:cNvSpPr txBox="1">
            <a:spLocks noChangeArrowheads="1"/>
          </p:cNvSpPr>
          <p:nvPr/>
        </p:nvSpPr>
        <p:spPr bwMode="auto">
          <a:xfrm>
            <a:off x="4067944" y="1851670"/>
            <a:ext cx="4974684" cy="1200329"/>
          </a:xfrm>
          <a:prstGeom prst="rect">
            <a:avLst/>
          </a:prstGeom>
          <a:noFill/>
          <a:ln w="9525">
            <a:noFill/>
            <a:miter lim="800000"/>
            <a:headEnd/>
            <a:tailEnd/>
          </a:ln>
        </p:spPr>
        <p:txBody>
          <a:bodyPr wrap="square">
            <a:spAutoFit/>
          </a:bodyPr>
          <a:lstStyle/>
          <a:p>
            <a:r>
              <a:rPr lang="en-US" altLang="ko-KR" sz="3600" b="1" dirty="0">
                <a:solidFill>
                  <a:schemeClr val="bg1"/>
                </a:solidFill>
                <a:latin typeface="TH Sarabun New" panose="020B0500040200020003" pitchFamily="34" charset="-34"/>
                <a:ea typeface="맑은 고딕" pitchFamily="50" charset="-127"/>
                <a:cs typeface="TH Sarabun New" panose="020B0500040200020003" pitchFamily="34" charset="-34"/>
              </a:rPr>
              <a:t>Introduction to </a:t>
            </a:r>
            <a:endParaRPr lang="en-US" altLang="ko-KR" sz="3600" b="1" dirty="0" smtClean="0">
              <a:solidFill>
                <a:schemeClr val="bg1"/>
              </a:solidFill>
              <a:latin typeface="TH Sarabun New" panose="020B0500040200020003" pitchFamily="34" charset="-34"/>
              <a:ea typeface="맑은 고딕" pitchFamily="50" charset="-127"/>
              <a:cs typeface="TH Sarabun New" panose="020B0500040200020003" pitchFamily="34" charset="-34"/>
            </a:endParaRPr>
          </a:p>
          <a:p>
            <a:r>
              <a:rPr lang="en-US" altLang="ko-KR" sz="3600" b="1" dirty="0" smtClean="0">
                <a:solidFill>
                  <a:schemeClr val="bg1"/>
                </a:solidFill>
                <a:latin typeface="TH Sarabun New" panose="020B0500040200020003" pitchFamily="34" charset="-34"/>
                <a:ea typeface="맑은 고딕" pitchFamily="50" charset="-127"/>
                <a:cs typeface="TH Sarabun New" panose="020B0500040200020003" pitchFamily="34" charset="-34"/>
              </a:rPr>
              <a:t>Decision </a:t>
            </a:r>
            <a:r>
              <a:rPr lang="en-US" altLang="ko-KR" sz="3600" b="1" dirty="0">
                <a:solidFill>
                  <a:schemeClr val="bg1"/>
                </a:solidFill>
                <a:latin typeface="TH Sarabun New" panose="020B0500040200020003" pitchFamily="34" charset="-34"/>
                <a:ea typeface="맑은 고딕" pitchFamily="50" charset="-127"/>
                <a:cs typeface="TH Sarabun New" panose="020B0500040200020003" pitchFamily="34" charset="-34"/>
              </a:rPr>
              <a:t>Support Systems</a:t>
            </a:r>
          </a:p>
        </p:txBody>
      </p:sp>
      <p:pic>
        <p:nvPicPr>
          <p:cNvPr id="2" name="Picture 1"/>
          <p:cNvPicPr>
            <a:picLocks noChangeAspect="1"/>
          </p:cNvPicPr>
          <p:nvPr/>
        </p:nvPicPr>
        <p:blipFill>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7524328" y="267494"/>
            <a:ext cx="1301512" cy="321849"/>
          </a:xfrm>
          <a:prstGeom prst="rect">
            <a:avLst/>
          </a:prstGeom>
        </p:spPr>
      </p:pic>
      <p:pic>
        <p:nvPicPr>
          <p:cNvPr id="1026" name="Picture 2" descr="ผลการค้นหารูปภาพสำหรับ sdu"/>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99792" y="1751256"/>
            <a:ext cx="640891" cy="57886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07540" y="34581"/>
            <a:ext cx="1735088" cy="981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a:hlinkClick r:id="rId6"/>
          </p:cNvPr>
          <p:cNvSpPr txBox="1"/>
          <p:nvPr/>
        </p:nvSpPr>
        <p:spPr>
          <a:xfrm>
            <a:off x="0" y="4774168"/>
            <a:ext cx="9144000" cy="369332"/>
          </a:xfrm>
          <a:prstGeom prst="rect">
            <a:avLst/>
          </a:prstGeom>
          <a:solidFill>
            <a:srgbClr val="FFC000"/>
          </a:solidFill>
        </p:spPr>
        <p:txBody>
          <a:bodyPr wrap="square" rtlCol="0">
            <a:spAutoFit/>
          </a:bodyPr>
          <a:lstStyle/>
          <a:p>
            <a:pPr algn="ctr"/>
            <a:r>
              <a:rPr lang="en-US" altLang="ko-KR" dirty="0">
                <a:solidFill>
                  <a:schemeClr val="bg1"/>
                </a:solidFill>
                <a:latin typeface="TH Sarabun New" panose="020B0500040200020003" pitchFamily="34" charset="-34"/>
                <a:cs typeface="TH Sarabun New" panose="020B0500040200020003" pitchFamily="34" charset="-34"/>
              </a:rPr>
              <a:t>  Program in Computer </a:t>
            </a:r>
            <a:r>
              <a:rPr lang="en-US" altLang="ko-KR" dirty="0" smtClean="0">
                <a:solidFill>
                  <a:schemeClr val="bg1"/>
                </a:solidFill>
                <a:latin typeface="TH Sarabun New" panose="020B0500040200020003" pitchFamily="34" charset="-34"/>
                <a:cs typeface="TH Sarabun New" panose="020B0500040200020003" pitchFamily="34" charset="-34"/>
              </a:rPr>
              <a:t>Science,  Science </a:t>
            </a:r>
            <a:r>
              <a:rPr lang="en-US" altLang="ko-KR" dirty="0">
                <a:solidFill>
                  <a:schemeClr val="bg1"/>
                </a:solidFill>
                <a:latin typeface="TH Sarabun New" panose="020B0500040200020003" pitchFamily="34" charset="-34"/>
                <a:cs typeface="TH Sarabun New" panose="020B0500040200020003" pitchFamily="34" charset="-34"/>
              </a:rPr>
              <a:t>and Technology of </a:t>
            </a:r>
            <a:r>
              <a:rPr lang="en-US" altLang="ko-KR" dirty="0" smtClean="0">
                <a:solidFill>
                  <a:schemeClr val="bg1"/>
                </a:solidFill>
                <a:latin typeface="TH Sarabun New" panose="020B0500040200020003" pitchFamily="34" charset="-34"/>
                <a:cs typeface="TH Sarabun New" panose="020B0500040200020003" pitchFamily="34" charset="-34"/>
              </a:rPr>
              <a:t>Faculty, </a:t>
            </a:r>
            <a:r>
              <a:rPr lang="en-US" altLang="ko-KR" dirty="0" err="1" smtClean="0">
                <a:solidFill>
                  <a:schemeClr val="bg1"/>
                </a:solidFill>
                <a:latin typeface="TH Sarabun New" panose="020B0500040200020003" pitchFamily="34" charset="-34"/>
                <a:cs typeface="TH Sarabun New" panose="020B0500040200020003" pitchFamily="34" charset="-34"/>
              </a:rPr>
              <a:t>Suan</a:t>
            </a:r>
            <a:r>
              <a:rPr lang="en-US" altLang="ko-KR" dirty="0" smtClean="0">
                <a:solidFill>
                  <a:schemeClr val="bg1"/>
                </a:solidFill>
                <a:latin typeface="TH Sarabun New" panose="020B0500040200020003" pitchFamily="34" charset="-34"/>
                <a:cs typeface="TH Sarabun New" panose="020B0500040200020003" pitchFamily="34" charset="-34"/>
              </a:rPr>
              <a:t> </a:t>
            </a:r>
            <a:r>
              <a:rPr lang="en-US" altLang="ko-KR" dirty="0" err="1" smtClean="0">
                <a:solidFill>
                  <a:schemeClr val="bg1"/>
                </a:solidFill>
                <a:latin typeface="TH Sarabun New" panose="020B0500040200020003" pitchFamily="34" charset="-34"/>
                <a:cs typeface="TH Sarabun New" panose="020B0500040200020003" pitchFamily="34" charset="-34"/>
              </a:rPr>
              <a:t>Dusit</a:t>
            </a:r>
            <a:r>
              <a:rPr lang="en-US" altLang="ko-KR" dirty="0" smtClean="0">
                <a:solidFill>
                  <a:schemeClr val="bg1"/>
                </a:solidFill>
                <a:latin typeface="TH Sarabun New" panose="020B0500040200020003" pitchFamily="34" charset="-34"/>
                <a:cs typeface="TH Sarabun New" panose="020B0500040200020003" pitchFamily="34" charset="-34"/>
              </a:rPr>
              <a:t> University</a:t>
            </a:r>
            <a:endParaRPr lang="ko-KR" altLang="en-US" dirty="0">
              <a:solidFill>
                <a:schemeClr val="bg1"/>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303447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0" y="915566"/>
            <a:ext cx="9144000" cy="3858603"/>
          </a:xfrm>
        </p:spPr>
        <p:txBody>
          <a:bodyPr/>
          <a:lstStyle/>
          <a:p>
            <a:pPr algn="just"/>
            <a:r>
              <a:rPr lang="th-TH" sz="2800" b="1" dirty="0">
                <a:solidFill>
                  <a:schemeClr val="tx2">
                    <a:lumMod val="60000"/>
                    <a:lumOff val="40000"/>
                  </a:schemeClr>
                </a:solidFill>
                <a:latin typeface="TH Sarabun New" panose="020B0500040200020003" pitchFamily="34" charset="-34"/>
                <a:cs typeface="TH Sarabun New" panose="020B0500040200020003" pitchFamily="34" charset="-34"/>
              </a:rPr>
              <a:t>5</a:t>
            </a:r>
            <a:r>
              <a:rPr lang="en-US" sz="2800" b="1" dirty="0">
                <a:solidFill>
                  <a:schemeClr val="tx2">
                    <a:lumMod val="60000"/>
                    <a:lumOff val="40000"/>
                  </a:schemeClr>
                </a:solidFill>
                <a:latin typeface="TH Sarabun New" panose="020B0500040200020003" pitchFamily="34" charset="-34"/>
                <a:cs typeface="TH Sarabun New" panose="020B0500040200020003" pitchFamily="34" charset="-34"/>
              </a:rPr>
              <a:t>. </a:t>
            </a:r>
            <a:r>
              <a:rPr lang="th-TH" sz="2800" b="1" dirty="0">
                <a:solidFill>
                  <a:schemeClr val="tx2">
                    <a:lumMod val="60000"/>
                    <a:lumOff val="40000"/>
                  </a:schemeClr>
                </a:solidFill>
                <a:latin typeface="TH Sarabun New" panose="020B0500040200020003" pitchFamily="34" charset="-34"/>
                <a:cs typeface="TH Sarabun New" panose="020B0500040200020003" pitchFamily="34" charset="-34"/>
              </a:rPr>
              <a:t>ทักษะการวิเคราะห์เชิงตัวเลข การสื่อสาร และการใช้เทคโนโลยีสารสนเทศ</a:t>
            </a:r>
            <a:endParaRPr lang="en-US" sz="2800" dirty="0">
              <a:solidFill>
                <a:schemeClr val="tx2">
                  <a:lumMod val="60000"/>
                  <a:lumOff val="40000"/>
                </a:schemeClr>
              </a:solidFill>
              <a:latin typeface="TH Sarabun New" panose="020B0500040200020003" pitchFamily="34" charset="-34"/>
              <a:cs typeface="TH Sarabun New" panose="020B0500040200020003" pitchFamily="34" charset="-34"/>
            </a:endParaRPr>
          </a:p>
          <a:p>
            <a:pPr algn="just"/>
            <a:r>
              <a:rPr lang="th-TH" sz="2800" dirty="0" smtClean="0">
                <a:latin typeface="TH Sarabun New" panose="020B0500040200020003" pitchFamily="34" charset="-34"/>
                <a:cs typeface="TH Sarabun New" panose="020B0500040200020003" pitchFamily="34" charset="-34"/>
                <a:sym typeface="Wingdings"/>
              </a:rPr>
              <a:t>    1. </a:t>
            </a:r>
            <a:r>
              <a:rPr lang="th-TH" sz="2800" dirty="0" smtClean="0">
                <a:latin typeface="TH Sarabun New" panose="020B0500040200020003" pitchFamily="34" charset="-34"/>
                <a:cs typeface="TH Sarabun New" panose="020B0500040200020003" pitchFamily="34" charset="-34"/>
              </a:rPr>
              <a:t>มี</a:t>
            </a:r>
            <a:r>
              <a:rPr lang="th-TH" sz="2800" dirty="0">
                <a:latin typeface="TH Sarabun New" panose="020B0500040200020003" pitchFamily="34" charset="-34"/>
                <a:cs typeface="TH Sarabun New" panose="020B0500040200020003" pitchFamily="34" charset="-34"/>
              </a:rPr>
              <a:t>ทักษะในการใช้เครื่องมือที่จำเป็นที่มีอยู่ในปัจจุบันต่อการทำงานที่เกี่ยวกับคอมพิวเตอร์ </a:t>
            </a:r>
            <a:endParaRPr lang="th-TH" sz="2800" dirty="0" smtClean="0">
              <a:latin typeface="TH Sarabun New" panose="020B0500040200020003" pitchFamily="34" charset="-34"/>
              <a:cs typeface="TH Sarabun New" panose="020B0500040200020003" pitchFamily="34" charset="-34"/>
            </a:endParaRPr>
          </a:p>
          <a:p>
            <a:pPr algn="just"/>
            <a:r>
              <a:rPr lang="th-TH" sz="2800" dirty="0">
                <a:latin typeface="TH Sarabun New" panose="020B0500040200020003" pitchFamily="34" charset="-34"/>
                <a:cs typeface="TH Sarabun New" panose="020B0500040200020003" pitchFamily="34" charset="-34"/>
              </a:rPr>
              <a:t> </a:t>
            </a:r>
            <a:r>
              <a:rPr lang="th-TH" sz="2800" dirty="0" smtClean="0">
                <a:latin typeface="TH Sarabun New" panose="020B0500040200020003" pitchFamily="34" charset="-34"/>
                <a:cs typeface="TH Sarabun New" panose="020B0500040200020003" pitchFamily="34" charset="-34"/>
              </a:rPr>
              <a:t>       และเทคโนโลยีประยุกต์</a:t>
            </a:r>
            <a:r>
              <a:rPr lang="th-TH" sz="2800" dirty="0">
                <a:latin typeface="TH Sarabun New" panose="020B0500040200020003" pitchFamily="34" charset="-34"/>
                <a:cs typeface="TH Sarabun New" panose="020B0500040200020003" pitchFamily="34" charset="-34"/>
              </a:rPr>
              <a:t>ต่อปัญหาที่เกี่ยวข้องอย่างสร้างสรรค์</a:t>
            </a:r>
            <a:endParaRPr lang="en-US" sz="2800" dirty="0">
              <a:latin typeface="TH Sarabun New" panose="020B0500040200020003" pitchFamily="34" charset="-34"/>
              <a:cs typeface="TH Sarabun New" panose="020B0500040200020003" pitchFamily="34" charset="-34"/>
            </a:endParaRPr>
          </a:p>
          <a:p>
            <a:pPr algn="just"/>
            <a:r>
              <a:rPr lang="th-TH" sz="2800" dirty="0">
                <a:latin typeface="TH Sarabun New" panose="020B0500040200020003" pitchFamily="34" charset="-34"/>
                <a:cs typeface="TH Sarabun New" panose="020B0500040200020003" pitchFamily="34" charset="-34"/>
                <a:sym typeface="Wingdings"/>
              </a:rPr>
              <a:t> </a:t>
            </a:r>
            <a:r>
              <a:rPr lang="th-TH" sz="2800" dirty="0" smtClean="0">
                <a:latin typeface="TH Sarabun New" panose="020B0500040200020003" pitchFamily="34" charset="-34"/>
                <a:cs typeface="TH Sarabun New" panose="020B0500040200020003" pitchFamily="34" charset="-34"/>
                <a:sym typeface="Wingdings"/>
              </a:rPr>
              <a:t>   2.</a:t>
            </a:r>
            <a:r>
              <a:rPr lang="th-TH" sz="2800" dirty="0" smtClean="0">
                <a:latin typeface="TH Sarabun New" panose="020B0500040200020003" pitchFamily="34" charset="-34"/>
                <a:cs typeface="TH Sarabun New" panose="020B0500040200020003" pitchFamily="34" charset="-34"/>
              </a:rPr>
              <a:t> </a:t>
            </a:r>
            <a:r>
              <a:rPr lang="th-TH" sz="2800" dirty="0">
                <a:latin typeface="TH Sarabun New" panose="020B0500040200020003" pitchFamily="34" charset="-34"/>
                <a:cs typeface="TH Sarabun New" panose="020B0500040200020003" pitchFamily="34" charset="-34"/>
              </a:rPr>
              <a:t>สามารถสื่อสารอย่างมีประสิทธิภาพทั้งปากเปล่าและการเขียน เลือกใช้รูปแบบของ</a:t>
            </a:r>
            <a:r>
              <a:rPr lang="th-TH" sz="2800" dirty="0" smtClean="0">
                <a:latin typeface="TH Sarabun New" panose="020B0500040200020003" pitchFamily="34" charset="-34"/>
                <a:cs typeface="TH Sarabun New" panose="020B0500040200020003" pitchFamily="34" charset="-34"/>
              </a:rPr>
              <a:t>สื่อ</a:t>
            </a:r>
          </a:p>
          <a:p>
            <a:pPr algn="just"/>
            <a:r>
              <a:rPr lang="th-TH" sz="2800" dirty="0">
                <a:latin typeface="TH Sarabun New" panose="020B0500040200020003" pitchFamily="34" charset="-34"/>
                <a:cs typeface="TH Sarabun New" panose="020B0500040200020003" pitchFamily="34" charset="-34"/>
              </a:rPr>
              <a:t> </a:t>
            </a:r>
            <a:r>
              <a:rPr lang="th-TH" sz="2800" dirty="0" smtClean="0">
                <a:latin typeface="TH Sarabun New" panose="020B0500040200020003" pitchFamily="34" charset="-34"/>
                <a:cs typeface="TH Sarabun New" panose="020B0500040200020003" pitchFamily="34" charset="-34"/>
              </a:rPr>
              <a:t>      การนำเสนออย่าง</a:t>
            </a:r>
            <a:r>
              <a:rPr lang="th-TH" sz="2800" dirty="0">
                <a:latin typeface="TH Sarabun New" panose="020B0500040200020003" pitchFamily="34" charset="-34"/>
                <a:cs typeface="TH Sarabun New" panose="020B0500040200020003" pitchFamily="34" charset="-34"/>
              </a:rPr>
              <a:t>เหมาะสม </a:t>
            </a:r>
            <a:endParaRPr lang="en-US" sz="2800" dirty="0">
              <a:latin typeface="TH Sarabun New" panose="020B0500040200020003" pitchFamily="34" charset="-34"/>
              <a:cs typeface="TH Sarabun New" panose="020B0500040200020003" pitchFamily="34" charset="-34"/>
            </a:endParaRPr>
          </a:p>
          <a:p>
            <a:pPr algn="just"/>
            <a:r>
              <a:rPr lang="th-TH" sz="2800" dirty="0">
                <a:latin typeface="TH Sarabun New" panose="020B0500040200020003" pitchFamily="34" charset="-34"/>
                <a:cs typeface="TH Sarabun New" panose="020B0500040200020003" pitchFamily="34" charset="-34"/>
                <a:sym typeface="Wingdings"/>
              </a:rPr>
              <a:t> </a:t>
            </a:r>
            <a:r>
              <a:rPr lang="th-TH" sz="2800" dirty="0" smtClean="0">
                <a:latin typeface="TH Sarabun New" panose="020B0500040200020003" pitchFamily="34" charset="-34"/>
                <a:cs typeface="TH Sarabun New" panose="020B0500040200020003" pitchFamily="34" charset="-34"/>
                <a:sym typeface="Wingdings"/>
              </a:rPr>
              <a:t>   3.</a:t>
            </a:r>
            <a:r>
              <a:rPr lang="th-TH" sz="2800" dirty="0" smtClean="0">
                <a:latin typeface="TH Sarabun New" panose="020B0500040200020003" pitchFamily="34" charset="-34"/>
                <a:cs typeface="TH Sarabun New" panose="020B0500040200020003" pitchFamily="34" charset="-34"/>
              </a:rPr>
              <a:t> </a:t>
            </a:r>
            <a:r>
              <a:rPr lang="th-TH" sz="2800" dirty="0">
                <a:latin typeface="TH Sarabun New" panose="020B0500040200020003" pitchFamily="34" charset="-34"/>
                <a:cs typeface="TH Sarabun New" panose="020B0500040200020003" pitchFamily="34" charset="-34"/>
              </a:rPr>
              <a:t>สามารถใช้สารสนเทศและเทคโนโลยีการสื่อสารอย่างเหมาะสม</a:t>
            </a:r>
            <a:endParaRPr lang="en-US" sz="2800" dirty="0">
              <a:latin typeface="TH Sarabun New" panose="020B0500040200020003" pitchFamily="34" charset="-34"/>
              <a:cs typeface="TH Sarabun New" panose="020B0500040200020003" pitchFamily="34" charset="-34"/>
            </a:endParaRPr>
          </a:p>
        </p:txBody>
      </p:sp>
      <p:sp>
        <p:nvSpPr>
          <p:cNvPr id="3" name="Title 2"/>
          <p:cNvSpPr>
            <a:spLocks noGrp="1"/>
          </p:cNvSpPr>
          <p:nvPr>
            <p:ph type="title"/>
          </p:nvPr>
        </p:nvSpPr>
        <p:spPr/>
        <p:txBody>
          <a:bodyPr/>
          <a:lstStyle/>
          <a:p>
            <a:r>
              <a:rPr lang="th-TH" dirty="0">
                <a:latin typeface="TH Sarabun New" panose="020B0500040200020003" pitchFamily="34" charset="-34"/>
                <a:cs typeface="TH Sarabun New" panose="020B0500040200020003" pitchFamily="34" charset="-34"/>
              </a:rPr>
              <a:t>การพัฒนาผลการเรียนรู้ของนักศึกษา</a:t>
            </a:r>
            <a:endParaRPr lang="en-US" dirty="0">
              <a:latin typeface="TH Sarabun New" panose="020B0500040200020003" pitchFamily="34" charset="-34"/>
              <a:cs typeface="TH Sarabun New" panose="020B0500040200020003" pitchFamily="34" charset="-34"/>
            </a:endParaRPr>
          </a:p>
        </p:txBody>
      </p:sp>
      <p:sp>
        <p:nvSpPr>
          <p:cNvPr id="9" name="Content Placeholder 1"/>
          <p:cNvSpPr txBox="1">
            <a:spLocks/>
          </p:cNvSpPr>
          <p:nvPr/>
        </p:nvSpPr>
        <p:spPr>
          <a:xfrm>
            <a:off x="8532440" y="267494"/>
            <a:ext cx="360040" cy="288032"/>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sz="1600" b="1" dirty="0" smtClean="0">
                <a:solidFill>
                  <a:schemeClr val="accent5">
                    <a:lumMod val="75000"/>
                  </a:schemeClr>
                </a:solidFill>
                <a:latin typeface="TH Sarabun New" panose="020B0500040200020003" pitchFamily="34" charset="-34"/>
                <a:cs typeface="TH Sarabun New" panose="020B0500040200020003" pitchFamily="34" charset="-34"/>
              </a:rPr>
              <a:t>10</a:t>
            </a:r>
            <a:endParaRPr lang="en-US" sz="1600" b="1" dirty="0">
              <a:solidFill>
                <a:schemeClr val="accent5">
                  <a:lumMod val="75000"/>
                </a:schemeClr>
              </a:solidFill>
              <a:latin typeface="TH Sarabun New" panose="020B0500040200020003" pitchFamily="34" charset="-34"/>
              <a:cs typeface="TH Sarabun New" panose="020B0500040200020003" pitchFamily="34" charset="-34"/>
            </a:endParaRPr>
          </a:p>
        </p:txBody>
      </p:sp>
      <p:sp>
        <p:nvSpPr>
          <p:cNvPr id="11" name="TextBox 10">
            <a:hlinkClick r:id="rId2"/>
          </p:cNvPr>
          <p:cNvSpPr txBox="1"/>
          <p:nvPr/>
        </p:nvSpPr>
        <p:spPr>
          <a:xfrm>
            <a:off x="0" y="4774168"/>
            <a:ext cx="9144000" cy="369332"/>
          </a:xfrm>
          <a:prstGeom prst="rect">
            <a:avLst/>
          </a:prstGeom>
          <a:solidFill>
            <a:srgbClr val="FFC000"/>
          </a:solidFill>
        </p:spPr>
        <p:txBody>
          <a:bodyPr wrap="square" rtlCol="0">
            <a:spAutoFit/>
          </a:bodyPr>
          <a:lstStyle/>
          <a:p>
            <a:pPr algn="ctr"/>
            <a:r>
              <a:rPr lang="en-US" altLang="ko-KR" dirty="0">
                <a:solidFill>
                  <a:schemeClr val="bg1"/>
                </a:solidFill>
                <a:latin typeface="TH Sarabun New" panose="020B0500040200020003" pitchFamily="34" charset="-34"/>
                <a:cs typeface="TH Sarabun New" panose="020B0500040200020003" pitchFamily="34" charset="-34"/>
              </a:rPr>
              <a:t>  Program in Computer </a:t>
            </a:r>
            <a:r>
              <a:rPr lang="en-US" altLang="ko-KR" dirty="0" smtClean="0">
                <a:solidFill>
                  <a:schemeClr val="bg1"/>
                </a:solidFill>
                <a:latin typeface="TH Sarabun New" panose="020B0500040200020003" pitchFamily="34" charset="-34"/>
                <a:cs typeface="TH Sarabun New" panose="020B0500040200020003" pitchFamily="34" charset="-34"/>
              </a:rPr>
              <a:t>Science,  Science </a:t>
            </a:r>
            <a:r>
              <a:rPr lang="en-US" altLang="ko-KR" dirty="0">
                <a:solidFill>
                  <a:schemeClr val="bg1"/>
                </a:solidFill>
                <a:latin typeface="TH Sarabun New" panose="020B0500040200020003" pitchFamily="34" charset="-34"/>
                <a:cs typeface="TH Sarabun New" panose="020B0500040200020003" pitchFamily="34" charset="-34"/>
              </a:rPr>
              <a:t>and Technology of </a:t>
            </a:r>
            <a:r>
              <a:rPr lang="en-US" altLang="ko-KR" dirty="0" smtClean="0">
                <a:solidFill>
                  <a:schemeClr val="bg1"/>
                </a:solidFill>
                <a:latin typeface="TH Sarabun New" panose="020B0500040200020003" pitchFamily="34" charset="-34"/>
                <a:cs typeface="TH Sarabun New" panose="020B0500040200020003" pitchFamily="34" charset="-34"/>
              </a:rPr>
              <a:t>Faculty, </a:t>
            </a:r>
            <a:r>
              <a:rPr lang="en-US" altLang="ko-KR" dirty="0" err="1" smtClean="0">
                <a:solidFill>
                  <a:schemeClr val="bg1"/>
                </a:solidFill>
                <a:latin typeface="TH Sarabun New" panose="020B0500040200020003" pitchFamily="34" charset="-34"/>
                <a:cs typeface="TH Sarabun New" panose="020B0500040200020003" pitchFamily="34" charset="-34"/>
              </a:rPr>
              <a:t>Suan</a:t>
            </a:r>
            <a:r>
              <a:rPr lang="en-US" altLang="ko-KR" dirty="0" smtClean="0">
                <a:solidFill>
                  <a:schemeClr val="bg1"/>
                </a:solidFill>
                <a:latin typeface="TH Sarabun New" panose="020B0500040200020003" pitchFamily="34" charset="-34"/>
                <a:cs typeface="TH Sarabun New" panose="020B0500040200020003" pitchFamily="34" charset="-34"/>
              </a:rPr>
              <a:t> </a:t>
            </a:r>
            <a:r>
              <a:rPr lang="en-US" altLang="ko-KR" dirty="0" err="1" smtClean="0">
                <a:solidFill>
                  <a:schemeClr val="bg1"/>
                </a:solidFill>
                <a:latin typeface="TH Sarabun New" panose="020B0500040200020003" pitchFamily="34" charset="-34"/>
                <a:cs typeface="TH Sarabun New" panose="020B0500040200020003" pitchFamily="34" charset="-34"/>
              </a:rPr>
              <a:t>Dusit</a:t>
            </a:r>
            <a:r>
              <a:rPr lang="en-US" altLang="ko-KR" dirty="0" smtClean="0">
                <a:solidFill>
                  <a:schemeClr val="bg1"/>
                </a:solidFill>
                <a:latin typeface="TH Sarabun New" panose="020B0500040200020003" pitchFamily="34" charset="-34"/>
                <a:cs typeface="TH Sarabun New" panose="020B0500040200020003" pitchFamily="34" charset="-34"/>
              </a:rPr>
              <a:t> University</a:t>
            </a:r>
            <a:endParaRPr lang="ko-KR" altLang="en-US" dirty="0">
              <a:solidFill>
                <a:schemeClr val="bg1"/>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3680850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251520" y="915566"/>
            <a:ext cx="8651304" cy="3858603"/>
          </a:xfrm>
        </p:spPr>
        <p:txBody>
          <a:bodyPr/>
          <a:lstStyle/>
          <a:p>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บทที่ 1 </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ความหมายของระบบสนับสนุนการ</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ตัดสินใจ</a:t>
            </a:r>
          </a:p>
          <a:p>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บท</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ที่ 2 </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ระบบสนับสนุนการตัดสินใจระดับ</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องค์กร</a:t>
            </a:r>
          </a:p>
          <a:p>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บท</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ที่ 3 </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ระบบสารสนเทศ</a:t>
            </a:r>
            <a:r>
              <a:rPr lang="th-TH" altLang="ko-KR" sz="3200" dirty="0" err="1">
                <a:solidFill>
                  <a:schemeClr val="tx2">
                    <a:lumMod val="60000"/>
                    <a:lumOff val="40000"/>
                  </a:schemeClr>
                </a:solidFill>
                <a:latin typeface="TH Sarabun New" panose="020B0500040200020003" pitchFamily="34" charset="-34"/>
                <a:cs typeface="TH Sarabun New" panose="020B0500040200020003" pitchFamily="34" charset="-34"/>
              </a:rPr>
              <a:t>สําหรับ</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ผู้บริหาร</a:t>
            </a:r>
          </a:p>
          <a:p>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บท</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ที่ 4 </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 ระบบสนับสนุนการ</a:t>
            </a:r>
            <a:r>
              <a:rPr lang="th-TH" altLang="ko-KR" sz="3200" dirty="0" err="1">
                <a:solidFill>
                  <a:schemeClr val="tx2">
                    <a:lumMod val="60000"/>
                    <a:lumOff val="40000"/>
                  </a:schemeClr>
                </a:solidFill>
                <a:latin typeface="TH Sarabun New" panose="020B0500040200020003" pitchFamily="34" charset="-34"/>
                <a:cs typeface="TH Sarabun New" panose="020B0500040200020003" pitchFamily="34" charset="-34"/>
              </a:rPr>
              <a:t>ทํางาน</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ของผู้บริหาร </a:t>
            </a:r>
            <a:endPar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endParaRPr>
          </a:p>
          <a:p>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บทที่ 5 </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ระบบสารสนเทศ</a:t>
            </a:r>
            <a:r>
              <a:rPr lang="th-TH" altLang="ko-KR" sz="3200" dirty="0" err="1">
                <a:solidFill>
                  <a:schemeClr val="tx2">
                    <a:lumMod val="60000"/>
                    <a:lumOff val="40000"/>
                  </a:schemeClr>
                </a:solidFill>
                <a:latin typeface="TH Sarabun New" panose="020B0500040200020003" pitchFamily="34" charset="-34"/>
                <a:cs typeface="TH Sarabun New" panose="020B0500040200020003" pitchFamily="34" charset="-34"/>
              </a:rPr>
              <a:t>สําหรับ</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องค์กร</a:t>
            </a:r>
          </a:p>
          <a:p>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บท</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ที่ 6 </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บทบาทของผู้บริหารและสารสนเทศที่ต้องการ</a:t>
            </a:r>
            <a:endParaRPr lang="en-US" altLang="ko-KR" sz="3200" dirty="0">
              <a:solidFill>
                <a:schemeClr val="tx2">
                  <a:lumMod val="60000"/>
                  <a:lumOff val="40000"/>
                </a:schemeClr>
              </a:solidFill>
              <a:latin typeface="TH Sarabun New" panose="020B0500040200020003" pitchFamily="34" charset="-34"/>
              <a:cs typeface="TH Sarabun New" panose="020B0500040200020003" pitchFamily="34" charset="-34"/>
            </a:endParaRPr>
          </a:p>
        </p:txBody>
      </p:sp>
      <p:sp>
        <p:nvSpPr>
          <p:cNvPr id="3" name="Title 2"/>
          <p:cNvSpPr>
            <a:spLocks noGrp="1"/>
          </p:cNvSpPr>
          <p:nvPr>
            <p:ph type="title"/>
          </p:nvPr>
        </p:nvSpPr>
        <p:spPr/>
        <p:txBody>
          <a:bodyPr/>
          <a:lstStyle/>
          <a:p>
            <a:r>
              <a:rPr lang="en-US" dirty="0" smtClean="0">
                <a:latin typeface="TH Sarabun New" panose="020B0500040200020003" pitchFamily="34" charset="-34"/>
                <a:cs typeface="TH Sarabun New" panose="020B0500040200020003" pitchFamily="34" charset="-34"/>
              </a:rPr>
              <a:t> </a:t>
            </a:r>
            <a:r>
              <a:rPr lang="th-TH" dirty="0">
                <a:latin typeface="TH Sarabun New" panose="020B0500040200020003" pitchFamily="34" charset="-34"/>
                <a:cs typeface="TH Sarabun New" panose="020B0500040200020003" pitchFamily="34" charset="-34"/>
              </a:rPr>
              <a:t>เนื้อ</a:t>
            </a:r>
            <a:r>
              <a:rPr lang="th-TH" dirty="0" smtClean="0">
                <a:latin typeface="TH Sarabun New" panose="020B0500040200020003" pitchFamily="34" charset="-34"/>
                <a:cs typeface="TH Sarabun New" panose="020B0500040200020003" pitchFamily="34" charset="-34"/>
              </a:rPr>
              <a:t>หารายวิชา</a:t>
            </a:r>
            <a:endParaRPr lang="en-US" dirty="0">
              <a:latin typeface="TH Sarabun New" panose="020B0500040200020003" pitchFamily="34" charset="-34"/>
              <a:cs typeface="TH Sarabun New" panose="020B0500040200020003" pitchFamily="34" charset="-34"/>
            </a:endParaRPr>
          </a:p>
        </p:txBody>
      </p:sp>
      <p:sp>
        <p:nvSpPr>
          <p:cNvPr id="9" name="Content Placeholder 1"/>
          <p:cNvSpPr txBox="1">
            <a:spLocks/>
          </p:cNvSpPr>
          <p:nvPr/>
        </p:nvSpPr>
        <p:spPr>
          <a:xfrm>
            <a:off x="8532440" y="267494"/>
            <a:ext cx="360040" cy="288032"/>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sz="1600" b="1" dirty="0" smtClean="0">
                <a:solidFill>
                  <a:schemeClr val="accent5">
                    <a:lumMod val="75000"/>
                  </a:schemeClr>
                </a:solidFill>
                <a:latin typeface="TH Sarabun New" panose="020B0500040200020003" pitchFamily="34" charset="-34"/>
                <a:cs typeface="TH Sarabun New" panose="020B0500040200020003" pitchFamily="34" charset="-34"/>
              </a:rPr>
              <a:t>11</a:t>
            </a:r>
            <a:endParaRPr lang="en-US" sz="1600" b="1" dirty="0">
              <a:solidFill>
                <a:schemeClr val="accent5">
                  <a:lumMod val="75000"/>
                </a:schemeClr>
              </a:solidFill>
              <a:latin typeface="TH Sarabun New" panose="020B0500040200020003" pitchFamily="34" charset="-34"/>
              <a:cs typeface="TH Sarabun New" panose="020B0500040200020003" pitchFamily="34" charset="-34"/>
            </a:endParaRPr>
          </a:p>
        </p:txBody>
      </p:sp>
      <p:sp>
        <p:nvSpPr>
          <p:cNvPr id="11" name="TextBox 10">
            <a:hlinkClick r:id="rId2"/>
          </p:cNvPr>
          <p:cNvSpPr txBox="1"/>
          <p:nvPr/>
        </p:nvSpPr>
        <p:spPr>
          <a:xfrm>
            <a:off x="0" y="4774168"/>
            <a:ext cx="9144000" cy="369332"/>
          </a:xfrm>
          <a:prstGeom prst="rect">
            <a:avLst/>
          </a:prstGeom>
          <a:solidFill>
            <a:srgbClr val="FFC000"/>
          </a:solidFill>
        </p:spPr>
        <p:txBody>
          <a:bodyPr wrap="square" rtlCol="0">
            <a:spAutoFit/>
          </a:bodyPr>
          <a:lstStyle/>
          <a:p>
            <a:pPr algn="ctr"/>
            <a:r>
              <a:rPr lang="en-US" altLang="ko-KR" dirty="0">
                <a:solidFill>
                  <a:schemeClr val="bg1"/>
                </a:solidFill>
                <a:latin typeface="TH Sarabun New" panose="020B0500040200020003" pitchFamily="34" charset="-34"/>
                <a:cs typeface="TH Sarabun New" panose="020B0500040200020003" pitchFamily="34" charset="-34"/>
              </a:rPr>
              <a:t>  Program in Computer </a:t>
            </a:r>
            <a:r>
              <a:rPr lang="en-US" altLang="ko-KR" dirty="0" smtClean="0">
                <a:solidFill>
                  <a:schemeClr val="bg1"/>
                </a:solidFill>
                <a:latin typeface="TH Sarabun New" panose="020B0500040200020003" pitchFamily="34" charset="-34"/>
                <a:cs typeface="TH Sarabun New" panose="020B0500040200020003" pitchFamily="34" charset="-34"/>
              </a:rPr>
              <a:t>Science,  Science </a:t>
            </a:r>
            <a:r>
              <a:rPr lang="en-US" altLang="ko-KR" dirty="0">
                <a:solidFill>
                  <a:schemeClr val="bg1"/>
                </a:solidFill>
                <a:latin typeface="TH Sarabun New" panose="020B0500040200020003" pitchFamily="34" charset="-34"/>
                <a:cs typeface="TH Sarabun New" panose="020B0500040200020003" pitchFamily="34" charset="-34"/>
              </a:rPr>
              <a:t>and Technology of </a:t>
            </a:r>
            <a:r>
              <a:rPr lang="en-US" altLang="ko-KR" dirty="0" smtClean="0">
                <a:solidFill>
                  <a:schemeClr val="bg1"/>
                </a:solidFill>
                <a:latin typeface="TH Sarabun New" panose="020B0500040200020003" pitchFamily="34" charset="-34"/>
                <a:cs typeface="TH Sarabun New" panose="020B0500040200020003" pitchFamily="34" charset="-34"/>
              </a:rPr>
              <a:t>Faculty, </a:t>
            </a:r>
            <a:r>
              <a:rPr lang="en-US" altLang="ko-KR" dirty="0" err="1" smtClean="0">
                <a:solidFill>
                  <a:schemeClr val="bg1"/>
                </a:solidFill>
                <a:latin typeface="TH Sarabun New" panose="020B0500040200020003" pitchFamily="34" charset="-34"/>
                <a:cs typeface="TH Sarabun New" panose="020B0500040200020003" pitchFamily="34" charset="-34"/>
              </a:rPr>
              <a:t>Suan</a:t>
            </a:r>
            <a:r>
              <a:rPr lang="en-US" altLang="ko-KR" dirty="0" smtClean="0">
                <a:solidFill>
                  <a:schemeClr val="bg1"/>
                </a:solidFill>
                <a:latin typeface="TH Sarabun New" panose="020B0500040200020003" pitchFamily="34" charset="-34"/>
                <a:cs typeface="TH Sarabun New" panose="020B0500040200020003" pitchFamily="34" charset="-34"/>
              </a:rPr>
              <a:t> </a:t>
            </a:r>
            <a:r>
              <a:rPr lang="en-US" altLang="ko-KR" dirty="0" err="1" smtClean="0">
                <a:solidFill>
                  <a:schemeClr val="bg1"/>
                </a:solidFill>
                <a:latin typeface="TH Sarabun New" panose="020B0500040200020003" pitchFamily="34" charset="-34"/>
                <a:cs typeface="TH Sarabun New" panose="020B0500040200020003" pitchFamily="34" charset="-34"/>
              </a:rPr>
              <a:t>Dusit</a:t>
            </a:r>
            <a:r>
              <a:rPr lang="en-US" altLang="ko-KR" dirty="0" smtClean="0">
                <a:solidFill>
                  <a:schemeClr val="bg1"/>
                </a:solidFill>
                <a:latin typeface="TH Sarabun New" panose="020B0500040200020003" pitchFamily="34" charset="-34"/>
                <a:cs typeface="TH Sarabun New" panose="020B0500040200020003" pitchFamily="34" charset="-34"/>
              </a:rPr>
              <a:t> University</a:t>
            </a:r>
            <a:endParaRPr lang="ko-KR" altLang="en-US" dirty="0">
              <a:solidFill>
                <a:schemeClr val="bg1"/>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209059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251520" y="915566"/>
            <a:ext cx="8651304" cy="3858603"/>
          </a:xfrm>
        </p:spPr>
        <p:txBody>
          <a:bodyPr/>
          <a:lstStyle/>
          <a:p>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บทที่ </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7 </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ระบบสนับสนุนการตัดสินใจสำหรับ</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องค์กร</a:t>
            </a:r>
          </a:p>
          <a:p>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บท</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ที่ </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8 </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การ</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สร้างระบบสนับสนุนการ</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ตัดสินใจ</a:t>
            </a:r>
          </a:p>
          <a:p>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บท</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ที่ </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9 </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การโปรแกรมเชิง</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เส้น</a:t>
            </a:r>
          </a:p>
          <a:p>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บท</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ที่ </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10 </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การ</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จัดสรรทรัพยากรที่มี</a:t>
            </a:r>
            <a:r>
              <a:rPr lang="th-TH" altLang="ko-KR" sz="3200" dirty="0" err="1">
                <a:solidFill>
                  <a:schemeClr val="tx2">
                    <a:lumMod val="60000"/>
                    <a:lumOff val="40000"/>
                  </a:schemeClr>
                </a:solidFill>
                <a:latin typeface="TH Sarabun New" panose="020B0500040200020003" pitchFamily="34" charset="-34"/>
                <a:cs typeface="TH Sarabun New" panose="020B0500040200020003" pitchFamily="34" charset="-34"/>
              </a:rPr>
              <a:t>จํากัด</a:t>
            </a:r>
            <a:endPar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endParaRPr>
          </a:p>
          <a:p>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บทที่ </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11 </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การ</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โปรแกรมที่ไม่ใช่เชิง</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เส้น</a:t>
            </a:r>
          </a:p>
          <a:p>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บท</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ที่ </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12 การ</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พยากรณ์</a:t>
            </a:r>
            <a:endParaRPr lang="en-US" altLang="ko-KR" sz="3200" dirty="0">
              <a:solidFill>
                <a:schemeClr val="tx2">
                  <a:lumMod val="60000"/>
                  <a:lumOff val="40000"/>
                </a:schemeClr>
              </a:solidFill>
              <a:latin typeface="TH Sarabun New" panose="020B0500040200020003" pitchFamily="34" charset="-34"/>
              <a:cs typeface="TH Sarabun New" panose="020B0500040200020003" pitchFamily="34" charset="-34"/>
            </a:endParaRPr>
          </a:p>
        </p:txBody>
      </p:sp>
      <p:sp>
        <p:nvSpPr>
          <p:cNvPr id="3" name="Title 2"/>
          <p:cNvSpPr>
            <a:spLocks noGrp="1"/>
          </p:cNvSpPr>
          <p:nvPr>
            <p:ph type="title"/>
          </p:nvPr>
        </p:nvSpPr>
        <p:spPr/>
        <p:txBody>
          <a:bodyPr/>
          <a:lstStyle/>
          <a:p>
            <a:r>
              <a:rPr lang="en-US" dirty="0" smtClean="0">
                <a:latin typeface="TH Sarabun New" panose="020B0500040200020003" pitchFamily="34" charset="-34"/>
                <a:cs typeface="TH Sarabun New" panose="020B0500040200020003" pitchFamily="34" charset="-34"/>
              </a:rPr>
              <a:t> </a:t>
            </a:r>
            <a:r>
              <a:rPr lang="th-TH" dirty="0">
                <a:latin typeface="TH Sarabun New" panose="020B0500040200020003" pitchFamily="34" charset="-34"/>
                <a:cs typeface="TH Sarabun New" panose="020B0500040200020003" pitchFamily="34" charset="-34"/>
              </a:rPr>
              <a:t>เนื้อ</a:t>
            </a:r>
            <a:r>
              <a:rPr lang="th-TH" dirty="0" smtClean="0">
                <a:latin typeface="TH Sarabun New" panose="020B0500040200020003" pitchFamily="34" charset="-34"/>
                <a:cs typeface="TH Sarabun New" panose="020B0500040200020003" pitchFamily="34" charset="-34"/>
              </a:rPr>
              <a:t>หารายวิชา</a:t>
            </a:r>
            <a:endParaRPr lang="en-US" dirty="0">
              <a:latin typeface="TH Sarabun New" panose="020B0500040200020003" pitchFamily="34" charset="-34"/>
              <a:cs typeface="TH Sarabun New" panose="020B0500040200020003" pitchFamily="34" charset="-34"/>
            </a:endParaRPr>
          </a:p>
        </p:txBody>
      </p:sp>
      <p:sp>
        <p:nvSpPr>
          <p:cNvPr id="9" name="Content Placeholder 1"/>
          <p:cNvSpPr txBox="1">
            <a:spLocks/>
          </p:cNvSpPr>
          <p:nvPr/>
        </p:nvSpPr>
        <p:spPr>
          <a:xfrm>
            <a:off x="8532440" y="267494"/>
            <a:ext cx="360040" cy="288032"/>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sz="1600" b="1" dirty="0" smtClean="0">
                <a:solidFill>
                  <a:schemeClr val="accent5">
                    <a:lumMod val="75000"/>
                  </a:schemeClr>
                </a:solidFill>
                <a:latin typeface="TH Sarabun New" panose="020B0500040200020003" pitchFamily="34" charset="-34"/>
                <a:cs typeface="TH Sarabun New" panose="020B0500040200020003" pitchFamily="34" charset="-34"/>
              </a:rPr>
              <a:t>12</a:t>
            </a:r>
            <a:endParaRPr lang="en-US" sz="1600" b="1" dirty="0">
              <a:solidFill>
                <a:schemeClr val="accent5">
                  <a:lumMod val="75000"/>
                </a:schemeClr>
              </a:solidFill>
              <a:latin typeface="TH Sarabun New" panose="020B0500040200020003" pitchFamily="34" charset="-34"/>
              <a:cs typeface="TH Sarabun New" panose="020B0500040200020003" pitchFamily="34" charset="-34"/>
            </a:endParaRPr>
          </a:p>
        </p:txBody>
      </p:sp>
      <p:sp>
        <p:nvSpPr>
          <p:cNvPr id="11" name="TextBox 10">
            <a:hlinkClick r:id="rId2"/>
          </p:cNvPr>
          <p:cNvSpPr txBox="1"/>
          <p:nvPr/>
        </p:nvSpPr>
        <p:spPr>
          <a:xfrm>
            <a:off x="0" y="4774168"/>
            <a:ext cx="9144000" cy="369332"/>
          </a:xfrm>
          <a:prstGeom prst="rect">
            <a:avLst/>
          </a:prstGeom>
          <a:solidFill>
            <a:srgbClr val="FFC000"/>
          </a:solidFill>
        </p:spPr>
        <p:txBody>
          <a:bodyPr wrap="square" rtlCol="0">
            <a:spAutoFit/>
          </a:bodyPr>
          <a:lstStyle/>
          <a:p>
            <a:pPr algn="ctr"/>
            <a:r>
              <a:rPr lang="en-US" altLang="ko-KR" dirty="0">
                <a:solidFill>
                  <a:schemeClr val="bg1"/>
                </a:solidFill>
                <a:latin typeface="TH Sarabun New" panose="020B0500040200020003" pitchFamily="34" charset="-34"/>
                <a:cs typeface="TH Sarabun New" panose="020B0500040200020003" pitchFamily="34" charset="-34"/>
              </a:rPr>
              <a:t>  Program in Computer </a:t>
            </a:r>
            <a:r>
              <a:rPr lang="en-US" altLang="ko-KR" dirty="0" smtClean="0">
                <a:solidFill>
                  <a:schemeClr val="bg1"/>
                </a:solidFill>
                <a:latin typeface="TH Sarabun New" panose="020B0500040200020003" pitchFamily="34" charset="-34"/>
                <a:cs typeface="TH Sarabun New" panose="020B0500040200020003" pitchFamily="34" charset="-34"/>
              </a:rPr>
              <a:t>Science,  Science </a:t>
            </a:r>
            <a:r>
              <a:rPr lang="en-US" altLang="ko-KR" dirty="0">
                <a:solidFill>
                  <a:schemeClr val="bg1"/>
                </a:solidFill>
                <a:latin typeface="TH Sarabun New" panose="020B0500040200020003" pitchFamily="34" charset="-34"/>
                <a:cs typeface="TH Sarabun New" panose="020B0500040200020003" pitchFamily="34" charset="-34"/>
              </a:rPr>
              <a:t>and Technology of </a:t>
            </a:r>
            <a:r>
              <a:rPr lang="en-US" altLang="ko-KR" dirty="0" smtClean="0">
                <a:solidFill>
                  <a:schemeClr val="bg1"/>
                </a:solidFill>
                <a:latin typeface="TH Sarabun New" panose="020B0500040200020003" pitchFamily="34" charset="-34"/>
                <a:cs typeface="TH Sarabun New" panose="020B0500040200020003" pitchFamily="34" charset="-34"/>
              </a:rPr>
              <a:t>Faculty, </a:t>
            </a:r>
            <a:r>
              <a:rPr lang="en-US" altLang="ko-KR" dirty="0" err="1" smtClean="0">
                <a:solidFill>
                  <a:schemeClr val="bg1"/>
                </a:solidFill>
                <a:latin typeface="TH Sarabun New" panose="020B0500040200020003" pitchFamily="34" charset="-34"/>
                <a:cs typeface="TH Sarabun New" panose="020B0500040200020003" pitchFamily="34" charset="-34"/>
              </a:rPr>
              <a:t>Suan</a:t>
            </a:r>
            <a:r>
              <a:rPr lang="en-US" altLang="ko-KR" dirty="0" smtClean="0">
                <a:solidFill>
                  <a:schemeClr val="bg1"/>
                </a:solidFill>
                <a:latin typeface="TH Sarabun New" panose="020B0500040200020003" pitchFamily="34" charset="-34"/>
                <a:cs typeface="TH Sarabun New" panose="020B0500040200020003" pitchFamily="34" charset="-34"/>
              </a:rPr>
              <a:t> </a:t>
            </a:r>
            <a:r>
              <a:rPr lang="en-US" altLang="ko-KR" dirty="0" err="1" smtClean="0">
                <a:solidFill>
                  <a:schemeClr val="bg1"/>
                </a:solidFill>
                <a:latin typeface="TH Sarabun New" panose="020B0500040200020003" pitchFamily="34" charset="-34"/>
                <a:cs typeface="TH Sarabun New" panose="020B0500040200020003" pitchFamily="34" charset="-34"/>
              </a:rPr>
              <a:t>Dusit</a:t>
            </a:r>
            <a:r>
              <a:rPr lang="en-US" altLang="ko-KR" dirty="0" smtClean="0">
                <a:solidFill>
                  <a:schemeClr val="bg1"/>
                </a:solidFill>
                <a:latin typeface="TH Sarabun New" panose="020B0500040200020003" pitchFamily="34" charset="-34"/>
                <a:cs typeface="TH Sarabun New" panose="020B0500040200020003" pitchFamily="34" charset="-34"/>
              </a:rPr>
              <a:t> University</a:t>
            </a:r>
            <a:endParaRPr lang="ko-KR" altLang="en-US" dirty="0">
              <a:solidFill>
                <a:schemeClr val="bg1"/>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57888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251520" y="915566"/>
            <a:ext cx="8651304" cy="3858603"/>
          </a:xfrm>
        </p:spPr>
        <p:txBody>
          <a:bodyPr/>
          <a:lstStyle/>
          <a:p>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บท</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ที่ </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13 </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การ</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เข้าแถวคอยและการ</a:t>
            </a:r>
            <a:r>
              <a:rPr lang="th-TH" altLang="ko-KR" sz="3200" dirty="0" err="1">
                <a:solidFill>
                  <a:schemeClr val="tx2">
                    <a:lumMod val="60000"/>
                    <a:lumOff val="40000"/>
                  </a:schemeClr>
                </a:solidFill>
                <a:latin typeface="TH Sarabun New" panose="020B0500040200020003" pitchFamily="34" charset="-34"/>
                <a:cs typeface="TH Sarabun New" panose="020B0500040200020003" pitchFamily="34" charset="-34"/>
              </a:rPr>
              <a:t>จําลอง</a:t>
            </a:r>
            <a:endPar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endParaRPr>
          </a:p>
          <a:p>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บทที่ </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14 </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การจัดการ</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โครงการ</a:t>
            </a:r>
          </a:p>
          <a:p>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บท</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ที่ </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15 การวิเคราะห์การตัดสินใจ</a:t>
            </a:r>
            <a:endParaRPr lang="en-US" altLang="ko-KR" sz="3200" dirty="0">
              <a:solidFill>
                <a:schemeClr val="tx2">
                  <a:lumMod val="60000"/>
                  <a:lumOff val="40000"/>
                </a:schemeClr>
              </a:solidFill>
              <a:latin typeface="TH Sarabun New" panose="020B0500040200020003" pitchFamily="34" charset="-34"/>
              <a:cs typeface="TH Sarabun New" panose="020B0500040200020003" pitchFamily="34" charset="-34"/>
            </a:endParaRPr>
          </a:p>
        </p:txBody>
      </p:sp>
      <p:sp>
        <p:nvSpPr>
          <p:cNvPr id="3" name="Title 2"/>
          <p:cNvSpPr>
            <a:spLocks noGrp="1"/>
          </p:cNvSpPr>
          <p:nvPr>
            <p:ph type="title"/>
          </p:nvPr>
        </p:nvSpPr>
        <p:spPr/>
        <p:txBody>
          <a:bodyPr/>
          <a:lstStyle/>
          <a:p>
            <a:r>
              <a:rPr lang="en-US" dirty="0" smtClean="0">
                <a:latin typeface="TH Sarabun New" panose="020B0500040200020003" pitchFamily="34" charset="-34"/>
                <a:cs typeface="TH Sarabun New" panose="020B0500040200020003" pitchFamily="34" charset="-34"/>
              </a:rPr>
              <a:t> </a:t>
            </a:r>
            <a:r>
              <a:rPr lang="th-TH" dirty="0">
                <a:latin typeface="TH Sarabun New" panose="020B0500040200020003" pitchFamily="34" charset="-34"/>
                <a:cs typeface="TH Sarabun New" panose="020B0500040200020003" pitchFamily="34" charset="-34"/>
              </a:rPr>
              <a:t>เนื้อ</a:t>
            </a:r>
            <a:r>
              <a:rPr lang="th-TH" dirty="0" smtClean="0">
                <a:latin typeface="TH Sarabun New" panose="020B0500040200020003" pitchFamily="34" charset="-34"/>
                <a:cs typeface="TH Sarabun New" panose="020B0500040200020003" pitchFamily="34" charset="-34"/>
              </a:rPr>
              <a:t>หารายวิชา</a:t>
            </a:r>
            <a:endParaRPr lang="en-US" dirty="0">
              <a:latin typeface="TH Sarabun New" panose="020B0500040200020003" pitchFamily="34" charset="-34"/>
              <a:cs typeface="TH Sarabun New" panose="020B0500040200020003" pitchFamily="34" charset="-34"/>
            </a:endParaRPr>
          </a:p>
        </p:txBody>
      </p:sp>
      <p:sp>
        <p:nvSpPr>
          <p:cNvPr id="9" name="Content Placeholder 1"/>
          <p:cNvSpPr txBox="1">
            <a:spLocks/>
          </p:cNvSpPr>
          <p:nvPr/>
        </p:nvSpPr>
        <p:spPr>
          <a:xfrm>
            <a:off x="8532440" y="267494"/>
            <a:ext cx="360040" cy="288032"/>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sz="1600" b="1" dirty="0" smtClean="0">
                <a:solidFill>
                  <a:schemeClr val="accent5">
                    <a:lumMod val="75000"/>
                  </a:schemeClr>
                </a:solidFill>
                <a:latin typeface="TH Sarabun New" panose="020B0500040200020003" pitchFamily="34" charset="-34"/>
                <a:cs typeface="TH Sarabun New" panose="020B0500040200020003" pitchFamily="34" charset="-34"/>
              </a:rPr>
              <a:t>13</a:t>
            </a:r>
            <a:endParaRPr lang="en-US" sz="1600" b="1" dirty="0">
              <a:solidFill>
                <a:schemeClr val="accent5">
                  <a:lumMod val="75000"/>
                </a:schemeClr>
              </a:solidFill>
              <a:latin typeface="TH Sarabun New" panose="020B0500040200020003" pitchFamily="34" charset="-34"/>
              <a:cs typeface="TH Sarabun New" panose="020B0500040200020003" pitchFamily="34" charset="-34"/>
            </a:endParaRPr>
          </a:p>
        </p:txBody>
      </p:sp>
      <p:sp>
        <p:nvSpPr>
          <p:cNvPr id="11" name="TextBox 10">
            <a:hlinkClick r:id="rId2"/>
          </p:cNvPr>
          <p:cNvSpPr txBox="1"/>
          <p:nvPr/>
        </p:nvSpPr>
        <p:spPr>
          <a:xfrm>
            <a:off x="0" y="4774168"/>
            <a:ext cx="9144000" cy="369332"/>
          </a:xfrm>
          <a:prstGeom prst="rect">
            <a:avLst/>
          </a:prstGeom>
          <a:solidFill>
            <a:srgbClr val="FFC000"/>
          </a:solidFill>
        </p:spPr>
        <p:txBody>
          <a:bodyPr wrap="square" rtlCol="0">
            <a:spAutoFit/>
          </a:bodyPr>
          <a:lstStyle/>
          <a:p>
            <a:pPr algn="ctr"/>
            <a:r>
              <a:rPr lang="en-US" altLang="ko-KR" dirty="0">
                <a:solidFill>
                  <a:schemeClr val="bg1"/>
                </a:solidFill>
                <a:latin typeface="TH Sarabun New" panose="020B0500040200020003" pitchFamily="34" charset="-34"/>
                <a:cs typeface="TH Sarabun New" panose="020B0500040200020003" pitchFamily="34" charset="-34"/>
              </a:rPr>
              <a:t>  Program in Computer </a:t>
            </a:r>
            <a:r>
              <a:rPr lang="en-US" altLang="ko-KR" dirty="0" smtClean="0">
                <a:solidFill>
                  <a:schemeClr val="bg1"/>
                </a:solidFill>
                <a:latin typeface="TH Sarabun New" panose="020B0500040200020003" pitchFamily="34" charset="-34"/>
                <a:cs typeface="TH Sarabun New" panose="020B0500040200020003" pitchFamily="34" charset="-34"/>
              </a:rPr>
              <a:t>Science,  Science </a:t>
            </a:r>
            <a:r>
              <a:rPr lang="en-US" altLang="ko-KR" dirty="0">
                <a:solidFill>
                  <a:schemeClr val="bg1"/>
                </a:solidFill>
                <a:latin typeface="TH Sarabun New" panose="020B0500040200020003" pitchFamily="34" charset="-34"/>
                <a:cs typeface="TH Sarabun New" panose="020B0500040200020003" pitchFamily="34" charset="-34"/>
              </a:rPr>
              <a:t>and Technology of </a:t>
            </a:r>
            <a:r>
              <a:rPr lang="en-US" altLang="ko-KR" dirty="0" smtClean="0">
                <a:solidFill>
                  <a:schemeClr val="bg1"/>
                </a:solidFill>
                <a:latin typeface="TH Sarabun New" panose="020B0500040200020003" pitchFamily="34" charset="-34"/>
                <a:cs typeface="TH Sarabun New" panose="020B0500040200020003" pitchFamily="34" charset="-34"/>
              </a:rPr>
              <a:t>Faculty, </a:t>
            </a:r>
            <a:r>
              <a:rPr lang="en-US" altLang="ko-KR" dirty="0" err="1" smtClean="0">
                <a:solidFill>
                  <a:schemeClr val="bg1"/>
                </a:solidFill>
                <a:latin typeface="TH Sarabun New" panose="020B0500040200020003" pitchFamily="34" charset="-34"/>
                <a:cs typeface="TH Sarabun New" panose="020B0500040200020003" pitchFamily="34" charset="-34"/>
              </a:rPr>
              <a:t>Suan</a:t>
            </a:r>
            <a:r>
              <a:rPr lang="en-US" altLang="ko-KR" dirty="0" smtClean="0">
                <a:solidFill>
                  <a:schemeClr val="bg1"/>
                </a:solidFill>
                <a:latin typeface="TH Sarabun New" panose="020B0500040200020003" pitchFamily="34" charset="-34"/>
                <a:cs typeface="TH Sarabun New" panose="020B0500040200020003" pitchFamily="34" charset="-34"/>
              </a:rPr>
              <a:t> </a:t>
            </a:r>
            <a:r>
              <a:rPr lang="en-US" altLang="ko-KR" dirty="0" err="1" smtClean="0">
                <a:solidFill>
                  <a:schemeClr val="bg1"/>
                </a:solidFill>
                <a:latin typeface="TH Sarabun New" panose="020B0500040200020003" pitchFamily="34" charset="-34"/>
                <a:cs typeface="TH Sarabun New" panose="020B0500040200020003" pitchFamily="34" charset="-34"/>
              </a:rPr>
              <a:t>Dusit</a:t>
            </a:r>
            <a:r>
              <a:rPr lang="en-US" altLang="ko-KR" dirty="0" smtClean="0">
                <a:solidFill>
                  <a:schemeClr val="bg1"/>
                </a:solidFill>
                <a:latin typeface="TH Sarabun New" panose="020B0500040200020003" pitchFamily="34" charset="-34"/>
                <a:cs typeface="TH Sarabun New" panose="020B0500040200020003" pitchFamily="34" charset="-34"/>
              </a:rPr>
              <a:t> University</a:t>
            </a:r>
            <a:endParaRPr lang="ko-KR" altLang="en-US" dirty="0">
              <a:solidFill>
                <a:schemeClr val="bg1"/>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227267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179512" y="915566"/>
            <a:ext cx="8723312" cy="3858603"/>
          </a:xfrm>
        </p:spPr>
        <p:txBody>
          <a:bodyPr/>
          <a:lstStyle/>
          <a:p>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1. การ</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เข้าชั้นเรียนและการตั้งใจเรียน	</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10   %</a:t>
            </a:r>
            <a:endPar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endParaRPr>
          </a:p>
          <a:p>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2. งาน</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ที่ได้รับ</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มอบหมาย (รายบุคคล)</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 </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	10   %</a:t>
            </a:r>
          </a:p>
          <a:p>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3. รายงาน</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กลุ่ม				</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20   %</a:t>
            </a:r>
            <a:endPar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endParaRPr>
          </a:p>
          <a:p>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4. สอบ</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กลางภาค				</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20   %</a:t>
            </a:r>
            <a:endPar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endParaRPr>
          </a:p>
          <a:p>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5. สอบปลายภาค</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			</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40   %</a:t>
            </a:r>
          </a:p>
          <a:p>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		</a:t>
            </a:r>
            <a:r>
              <a:rPr lang="th-TH" altLang="ko-KR" sz="3200" u="sng" dirty="0" smtClean="0">
                <a:solidFill>
                  <a:schemeClr val="tx2">
                    <a:lumMod val="60000"/>
                    <a:lumOff val="40000"/>
                  </a:schemeClr>
                </a:solidFill>
                <a:latin typeface="TH Sarabun New" panose="020B0500040200020003" pitchFamily="34" charset="-34"/>
                <a:cs typeface="TH Sarabun New" panose="020B0500040200020003" pitchFamily="34" charset="-34"/>
              </a:rPr>
              <a:t>รวม</a:t>
            </a:r>
            <a:r>
              <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rPr>
              <a:t>		</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         </a:t>
            </a:r>
            <a:r>
              <a:rPr lang="th-TH" altLang="ko-KR" sz="3200" u="sng" dirty="0" smtClean="0">
                <a:solidFill>
                  <a:schemeClr val="tx2">
                    <a:lumMod val="60000"/>
                    <a:lumOff val="40000"/>
                  </a:schemeClr>
                </a:solidFill>
                <a:latin typeface="TH Sarabun New" panose="020B0500040200020003" pitchFamily="34" charset="-34"/>
                <a:cs typeface="TH Sarabun New" panose="020B0500040200020003" pitchFamily="34" charset="-34"/>
              </a:rPr>
              <a:t>100</a:t>
            </a:r>
            <a:r>
              <a:rPr lang="th-TH" altLang="ko-KR" sz="3200" dirty="0" smtClean="0">
                <a:solidFill>
                  <a:schemeClr val="tx2">
                    <a:lumMod val="60000"/>
                    <a:lumOff val="40000"/>
                  </a:schemeClr>
                </a:solidFill>
                <a:latin typeface="TH Sarabun New" panose="020B0500040200020003" pitchFamily="34" charset="-34"/>
                <a:cs typeface="TH Sarabun New" panose="020B0500040200020003" pitchFamily="34" charset="-34"/>
              </a:rPr>
              <a:t>   </a:t>
            </a:r>
            <a:r>
              <a:rPr lang="th-TH" altLang="ko-KR" sz="3200" u="sng" dirty="0" smtClean="0">
                <a:solidFill>
                  <a:schemeClr val="tx2">
                    <a:lumMod val="60000"/>
                    <a:lumOff val="40000"/>
                  </a:schemeClr>
                </a:solidFill>
                <a:latin typeface="TH Sarabun New" panose="020B0500040200020003" pitchFamily="34" charset="-34"/>
                <a:cs typeface="TH Sarabun New" panose="020B0500040200020003" pitchFamily="34" charset="-34"/>
              </a:rPr>
              <a:t>%</a:t>
            </a:r>
            <a:endParaRPr lang="th-TH" altLang="ko-KR" sz="3200" u="sng" dirty="0">
              <a:solidFill>
                <a:schemeClr val="tx2">
                  <a:lumMod val="60000"/>
                  <a:lumOff val="40000"/>
                </a:schemeClr>
              </a:solidFill>
              <a:latin typeface="TH Sarabun New" panose="020B0500040200020003" pitchFamily="34" charset="-34"/>
              <a:cs typeface="TH Sarabun New" panose="020B0500040200020003" pitchFamily="34" charset="-34"/>
            </a:endParaRPr>
          </a:p>
          <a:p>
            <a:endParaRPr lang="th-TH" altLang="ko-KR" sz="3200" dirty="0">
              <a:solidFill>
                <a:schemeClr val="tx2">
                  <a:lumMod val="60000"/>
                  <a:lumOff val="40000"/>
                </a:schemeClr>
              </a:solidFill>
              <a:latin typeface="TH Sarabun New" panose="020B0500040200020003" pitchFamily="34" charset="-34"/>
              <a:cs typeface="TH Sarabun New" panose="020B0500040200020003" pitchFamily="34" charset="-34"/>
            </a:endParaRPr>
          </a:p>
        </p:txBody>
      </p:sp>
      <p:sp>
        <p:nvSpPr>
          <p:cNvPr id="3" name="Title 2"/>
          <p:cNvSpPr>
            <a:spLocks noGrp="1"/>
          </p:cNvSpPr>
          <p:nvPr>
            <p:ph type="title"/>
          </p:nvPr>
        </p:nvSpPr>
        <p:spPr/>
        <p:txBody>
          <a:bodyPr/>
          <a:lstStyle/>
          <a:p>
            <a:r>
              <a:rPr lang="th-TH" dirty="0" smtClean="0">
                <a:latin typeface="TH Sarabun New" panose="020B0500040200020003" pitchFamily="34" charset="-34"/>
                <a:cs typeface="TH Sarabun New" panose="020B0500040200020003" pitchFamily="34" charset="-34"/>
              </a:rPr>
              <a:t>การ</a:t>
            </a:r>
            <a:r>
              <a:rPr lang="th-TH" dirty="0">
                <a:latin typeface="TH Sarabun New" panose="020B0500040200020003" pitchFamily="34" charset="-34"/>
                <a:cs typeface="TH Sarabun New" panose="020B0500040200020003" pitchFamily="34" charset="-34"/>
              </a:rPr>
              <a:t>ประเมินผลการเรียนรู้</a:t>
            </a:r>
          </a:p>
        </p:txBody>
      </p:sp>
      <p:sp>
        <p:nvSpPr>
          <p:cNvPr id="9" name="Content Placeholder 1"/>
          <p:cNvSpPr txBox="1">
            <a:spLocks/>
          </p:cNvSpPr>
          <p:nvPr/>
        </p:nvSpPr>
        <p:spPr>
          <a:xfrm>
            <a:off x="8532440" y="267494"/>
            <a:ext cx="360040" cy="288032"/>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sz="1600" b="1" dirty="0" smtClean="0">
                <a:solidFill>
                  <a:schemeClr val="accent5">
                    <a:lumMod val="75000"/>
                  </a:schemeClr>
                </a:solidFill>
                <a:latin typeface="TH Sarabun New" panose="020B0500040200020003" pitchFamily="34" charset="-34"/>
                <a:cs typeface="TH Sarabun New" panose="020B0500040200020003" pitchFamily="34" charset="-34"/>
              </a:rPr>
              <a:t>14</a:t>
            </a:r>
            <a:endParaRPr lang="en-US" sz="1600" b="1" dirty="0">
              <a:solidFill>
                <a:schemeClr val="accent5">
                  <a:lumMod val="75000"/>
                </a:schemeClr>
              </a:solidFill>
              <a:latin typeface="TH Sarabun New" panose="020B0500040200020003" pitchFamily="34" charset="-34"/>
              <a:cs typeface="TH Sarabun New" panose="020B0500040200020003" pitchFamily="34" charset="-34"/>
            </a:endParaRPr>
          </a:p>
        </p:txBody>
      </p:sp>
      <p:sp>
        <p:nvSpPr>
          <p:cNvPr id="11" name="TextBox 10">
            <a:hlinkClick r:id="rId2"/>
          </p:cNvPr>
          <p:cNvSpPr txBox="1"/>
          <p:nvPr/>
        </p:nvSpPr>
        <p:spPr>
          <a:xfrm>
            <a:off x="0" y="4774168"/>
            <a:ext cx="9144000" cy="369332"/>
          </a:xfrm>
          <a:prstGeom prst="rect">
            <a:avLst/>
          </a:prstGeom>
          <a:solidFill>
            <a:srgbClr val="FFC000"/>
          </a:solidFill>
        </p:spPr>
        <p:txBody>
          <a:bodyPr wrap="square" rtlCol="0">
            <a:spAutoFit/>
          </a:bodyPr>
          <a:lstStyle/>
          <a:p>
            <a:pPr algn="ctr"/>
            <a:r>
              <a:rPr lang="en-US" altLang="ko-KR" dirty="0">
                <a:solidFill>
                  <a:schemeClr val="bg1"/>
                </a:solidFill>
                <a:latin typeface="TH Sarabun New" panose="020B0500040200020003" pitchFamily="34" charset="-34"/>
                <a:cs typeface="TH Sarabun New" panose="020B0500040200020003" pitchFamily="34" charset="-34"/>
              </a:rPr>
              <a:t>  Program in Computer </a:t>
            </a:r>
            <a:r>
              <a:rPr lang="en-US" altLang="ko-KR" dirty="0" smtClean="0">
                <a:solidFill>
                  <a:schemeClr val="bg1"/>
                </a:solidFill>
                <a:latin typeface="TH Sarabun New" panose="020B0500040200020003" pitchFamily="34" charset="-34"/>
                <a:cs typeface="TH Sarabun New" panose="020B0500040200020003" pitchFamily="34" charset="-34"/>
              </a:rPr>
              <a:t>Science,  Science </a:t>
            </a:r>
            <a:r>
              <a:rPr lang="en-US" altLang="ko-KR" dirty="0">
                <a:solidFill>
                  <a:schemeClr val="bg1"/>
                </a:solidFill>
                <a:latin typeface="TH Sarabun New" panose="020B0500040200020003" pitchFamily="34" charset="-34"/>
                <a:cs typeface="TH Sarabun New" panose="020B0500040200020003" pitchFamily="34" charset="-34"/>
              </a:rPr>
              <a:t>and Technology of </a:t>
            </a:r>
            <a:r>
              <a:rPr lang="en-US" altLang="ko-KR" dirty="0" smtClean="0">
                <a:solidFill>
                  <a:schemeClr val="bg1"/>
                </a:solidFill>
                <a:latin typeface="TH Sarabun New" panose="020B0500040200020003" pitchFamily="34" charset="-34"/>
                <a:cs typeface="TH Sarabun New" panose="020B0500040200020003" pitchFamily="34" charset="-34"/>
              </a:rPr>
              <a:t>Faculty, </a:t>
            </a:r>
            <a:r>
              <a:rPr lang="en-US" altLang="ko-KR" dirty="0" err="1" smtClean="0">
                <a:solidFill>
                  <a:schemeClr val="bg1"/>
                </a:solidFill>
                <a:latin typeface="TH Sarabun New" panose="020B0500040200020003" pitchFamily="34" charset="-34"/>
                <a:cs typeface="TH Sarabun New" panose="020B0500040200020003" pitchFamily="34" charset="-34"/>
              </a:rPr>
              <a:t>Suan</a:t>
            </a:r>
            <a:r>
              <a:rPr lang="en-US" altLang="ko-KR" dirty="0" smtClean="0">
                <a:solidFill>
                  <a:schemeClr val="bg1"/>
                </a:solidFill>
                <a:latin typeface="TH Sarabun New" panose="020B0500040200020003" pitchFamily="34" charset="-34"/>
                <a:cs typeface="TH Sarabun New" panose="020B0500040200020003" pitchFamily="34" charset="-34"/>
              </a:rPr>
              <a:t> </a:t>
            </a:r>
            <a:r>
              <a:rPr lang="en-US" altLang="ko-KR" dirty="0" err="1" smtClean="0">
                <a:solidFill>
                  <a:schemeClr val="bg1"/>
                </a:solidFill>
                <a:latin typeface="TH Sarabun New" panose="020B0500040200020003" pitchFamily="34" charset="-34"/>
                <a:cs typeface="TH Sarabun New" panose="020B0500040200020003" pitchFamily="34" charset="-34"/>
              </a:rPr>
              <a:t>Dusit</a:t>
            </a:r>
            <a:r>
              <a:rPr lang="en-US" altLang="ko-KR" dirty="0" smtClean="0">
                <a:solidFill>
                  <a:schemeClr val="bg1"/>
                </a:solidFill>
                <a:latin typeface="TH Sarabun New" panose="020B0500040200020003" pitchFamily="34" charset="-34"/>
                <a:cs typeface="TH Sarabun New" panose="020B0500040200020003" pitchFamily="34" charset="-34"/>
              </a:rPr>
              <a:t> University</a:t>
            </a:r>
            <a:endParaRPr lang="ko-KR" altLang="en-US" dirty="0">
              <a:solidFill>
                <a:schemeClr val="bg1"/>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1749179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179512" y="915566"/>
            <a:ext cx="8723312" cy="3858603"/>
          </a:xfrm>
        </p:spPr>
        <p:txBody>
          <a:bodyPr/>
          <a:lstStyle/>
          <a:p>
            <a:r>
              <a:rPr lang="en-US" altLang="ko-KR" sz="3200" b="1" dirty="0" smtClean="0">
                <a:solidFill>
                  <a:schemeClr val="tx2">
                    <a:lumMod val="60000"/>
                    <a:lumOff val="40000"/>
                  </a:schemeClr>
                </a:solidFill>
                <a:latin typeface="TH Sarabun New" panose="020B0500040200020003" pitchFamily="34" charset="-34"/>
                <a:cs typeface="TH Sarabun New" panose="020B0500040200020003" pitchFamily="34" charset="-34"/>
              </a:rPr>
              <a:t>- Google Classroom</a:t>
            </a:r>
          </a:p>
          <a:p>
            <a:r>
              <a:rPr lang="en-US" altLang="ko-KR" sz="3200" b="1" dirty="0">
                <a:solidFill>
                  <a:schemeClr val="tx2">
                    <a:lumMod val="60000"/>
                    <a:lumOff val="40000"/>
                  </a:schemeClr>
                </a:solidFill>
                <a:latin typeface="TH Sarabun New" panose="020B0500040200020003" pitchFamily="34" charset="-34"/>
                <a:cs typeface="TH Sarabun New" panose="020B0500040200020003" pitchFamily="34" charset="-34"/>
              </a:rPr>
              <a:t>- </a:t>
            </a:r>
            <a:r>
              <a:rPr lang="en-US" altLang="ko-KR" sz="3200" b="1" dirty="0" smtClean="0">
                <a:solidFill>
                  <a:schemeClr val="tx2">
                    <a:lumMod val="60000"/>
                    <a:lumOff val="40000"/>
                  </a:schemeClr>
                </a:solidFill>
                <a:latin typeface="TH Sarabun New" panose="020B0500040200020003" pitchFamily="34" charset="-34"/>
                <a:cs typeface="TH Sarabun New" panose="020B0500040200020003" pitchFamily="34" charset="-34"/>
              </a:rPr>
              <a:t>Facebook Group</a:t>
            </a:r>
            <a:endParaRPr lang="en-US" altLang="ko-KR" sz="3200" b="1" dirty="0">
              <a:solidFill>
                <a:schemeClr val="tx2">
                  <a:lumMod val="60000"/>
                  <a:lumOff val="40000"/>
                </a:schemeClr>
              </a:solidFill>
              <a:latin typeface="TH Sarabun New" panose="020B0500040200020003" pitchFamily="34" charset="-34"/>
              <a:cs typeface="TH Sarabun New" panose="020B0500040200020003" pitchFamily="34" charset="-34"/>
            </a:endParaRPr>
          </a:p>
          <a:p>
            <a:r>
              <a:rPr lang="en-US" altLang="ko-KR" sz="3200" b="1" dirty="0" smtClean="0">
                <a:solidFill>
                  <a:schemeClr val="tx2">
                    <a:lumMod val="60000"/>
                    <a:lumOff val="40000"/>
                  </a:schemeClr>
                </a:solidFill>
                <a:latin typeface="TH Sarabun New" panose="020B0500040200020003" pitchFamily="34" charset="-34"/>
                <a:cs typeface="TH Sarabun New" panose="020B0500040200020003" pitchFamily="34" charset="-34"/>
              </a:rPr>
              <a:t>- http</a:t>
            </a:r>
            <a:r>
              <a:rPr lang="en-US" altLang="ko-KR" sz="3200" b="1" dirty="0">
                <a:solidFill>
                  <a:schemeClr val="tx2">
                    <a:lumMod val="60000"/>
                    <a:lumOff val="40000"/>
                  </a:schemeClr>
                </a:solidFill>
                <a:latin typeface="TH Sarabun New" panose="020B0500040200020003" pitchFamily="34" charset="-34"/>
                <a:cs typeface="TH Sarabun New" panose="020B0500040200020003" pitchFamily="34" charset="-34"/>
              </a:rPr>
              <a:t>://dusithost.dusit.ac.th/~juthawut_cha/home.htm</a:t>
            </a:r>
            <a:endParaRPr lang="th-TH" altLang="ko-KR" sz="3200" b="1" dirty="0">
              <a:solidFill>
                <a:schemeClr val="tx2">
                  <a:lumMod val="60000"/>
                  <a:lumOff val="40000"/>
                </a:schemeClr>
              </a:solidFill>
              <a:latin typeface="TH Sarabun New" panose="020B0500040200020003" pitchFamily="34" charset="-34"/>
              <a:cs typeface="TH Sarabun New" panose="020B0500040200020003" pitchFamily="34" charset="-34"/>
            </a:endParaRPr>
          </a:p>
        </p:txBody>
      </p:sp>
      <p:sp>
        <p:nvSpPr>
          <p:cNvPr id="3" name="Title 2"/>
          <p:cNvSpPr>
            <a:spLocks noGrp="1"/>
          </p:cNvSpPr>
          <p:nvPr>
            <p:ph type="title"/>
          </p:nvPr>
        </p:nvSpPr>
        <p:spPr/>
        <p:txBody>
          <a:bodyPr/>
          <a:lstStyle/>
          <a:p>
            <a:r>
              <a:rPr lang="th-TH" dirty="0" smtClean="0">
                <a:latin typeface="TH Sarabun New" panose="020B0500040200020003" pitchFamily="34" charset="-34"/>
                <a:cs typeface="TH Sarabun New" panose="020B0500040200020003" pitchFamily="34" charset="-34"/>
              </a:rPr>
              <a:t>แหล่งข้อมูลและการสั่งงาน</a:t>
            </a:r>
            <a:endParaRPr lang="th-TH" dirty="0">
              <a:latin typeface="TH Sarabun New" panose="020B0500040200020003" pitchFamily="34" charset="-34"/>
              <a:cs typeface="TH Sarabun New" panose="020B0500040200020003" pitchFamily="34" charset="-34"/>
            </a:endParaRPr>
          </a:p>
        </p:txBody>
      </p:sp>
      <p:sp>
        <p:nvSpPr>
          <p:cNvPr id="9" name="Content Placeholder 1"/>
          <p:cNvSpPr txBox="1">
            <a:spLocks/>
          </p:cNvSpPr>
          <p:nvPr/>
        </p:nvSpPr>
        <p:spPr>
          <a:xfrm>
            <a:off x="8532440" y="267494"/>
            <a:ext cx="360040" cy="288032"/>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sz="1600" b="1" dirty="0" smtClean="0">
                <a:solidFill>
                  <a:schemeClr val="accent5">
                    <a:lumMod val="75000"/>
                  </a:schemeClr>
                </a:solidFill>
                <a:latin typeface="TH Sarabun New" panose="020B0500040200020003" pitchFamily="34" charset="-34"/>
                <a:cs typeface="TH Sarabun New" panose="020B0500040200020003" pitchFamily="34" charset="-34"/>
              </a:rPr>
              <a:t>15</a:t>
            </a:r>
            <a:endParaRPr lang="en-US" sz="1600" b="1" dirty="0">
              <a:solidFill>
                <a:schemeClr val="accent5">
                  <a:lumMod val="75000"/>
                </a:schemeClr>
              </a:solidFill>
              <a:latin typeface="TH Sarabun New" panose="020B0500040200020003" pitchFamily="34" charset="-34"/>
              <a:cs typeface="TH Sarabun New" panose="020B0500040200020003" pitchFamily="34" charset="-34"/>
            </a:endParaRPr>
          </a:p>
        </p:txBody>
      </p:sp>
      <p:sp>
        <p:nvSpPr>
          <p:cNvPr id="11" name="TextBox 10">
            <a:hlinkClick r:id="rId2"/>
          </p:cNvPr>
          <p:cNvSpPr txBox="1"/>
          <p:nvPr/>
        </p:nvSpPr>
        <p:spPr>
          <a:xfrm>
            <a:off x="0" y="4774168"/>
            <a:ext cx="9144000" cy="369332"/>
          </a:xfrm>
          <a:prstGeom prst="rect">
            <a:avLst/>
          </a:prstGeom>
          <a:solidFill>
            <a:srgbClr val="FFC000"/>
          </a:solidFill>
        </p:spPr>
        <p:txBody>
          <a:bodyPr wrap="square" rtlCol="0">
            <a:spAutoFit/>
          </a:bodyPr>
          <a:lstStyle/>
          <a:p>
            <a:pPr algn="ctr"/>
            <a:r>
              <a:rPr lang="en-US" altLang="ko-KR" dirty="0">
                <a:solidFill>
                  <a:schemeClr val="bg1"/>
                </a:solidFill>
                <a:latin typeface="TH Sarabun New" panose="020B0500040200020003" pitchFamily="34" charset="-34"/>
                <a:cs typeface="TH Sarabun New" panose="020B0500040200020003" pitchFamily="34" charset="-34"/>
              </a:rPr>
              <a:t>  Program in Computer </a:t>
            </a:r>
            <a:r>
              <a:rPr lang="en-US" altLang="ko-KR" dirty="0" smtClean="0">
                <a:solidFill>
                  <a:schemeClr val="bg1"/>
                </a:solidFill>
                <a:latin typeface="TH Sarabun New" panose="020B0500040200020003" pitchFamily="34" charset="-34"/>
                <a:cs typeface="TH Sarabun New" panose="020B0500040200020003" pitchFamily="34" charset="-34"/>
              </a:rPr>
              <a:t>Science,  Science </a:t>
            </a:r>
            <a:r>
              <a:rPr lang="en-US" altLang="ko-KR" dirty="0">
                <a:solidFill>
                  <a:schemeClr val="bg1"/>
                </a:solidFill>
                <a:latin typeface="TH Sarabun New" panose="020B0500040200020003" pitchFamily="34" charset="-34"/>
                <a:cs typeface="TH Sarabun New" panose="020B0500040200020003" pitchFamily="34" charset="-34"/>
              </a:rPr>
              <a:t>and Technology of </a:t>
            </a:r>
            <a:r>
              <a:rPr lang="en-US" altLang="ko-KR" dirty="0" smtClean="0">
                <a:solidFill>
                  <a:schemeClr val="bg1"/>
                </a:solidFill>
                <a:latin typeface="TH Sarabun New" panose="020B0500040200020003" pitchFamily="34" charset="-34"/>
                <a:cs typeface="TH Sarabun New" panose="020B0500040200020003" pitchFamily="34" charset="-34"/>
              </a:rPr>
              <a:t>Faculty, </a:t>
            </a:r>
            <a:r>
              <a:rPr lang="en-US" altLang="ko-KR" dirty="0" err="1" smtClean="0">
                <a:solidFill>
                  <a:schemeClr val="bg1"/>
                </a:solidFill>
                <a:latin typeface="TH Sarabun New" panose="020B0500040200020003" pitchFamily="34" charset="-34"/>
                <a:cs typeface="TH Sarabun New" panose="020B0500040200020003" pitchFamily="34" charset="-34"/>
              </a:rPr>
              <a:t>Suan</a:t>
            </a:r>
            <a:r>
              <a:rPr lang="en-US" altLang="ko-KR" dirty="0" smtClean="0">
                <a:solidFill>
                  <a:schemeClr val="bg1"/>
                </a:solidFill>
                <a:latin typeface="TH Sarabun New" panose="020B0500040200020003" pitchFamily="34" charset="-34"/>
                <a:cs typeface="TH Sarabun New" panose="020B0500040200020003" pitchFamily="34" charset="-34"/>
              </a:rPr>
              <a:t> </a:t>
            </a:r>
            <a:r>
              <a:rPr lang="en-US" altLang="ko-KR" dirty="0" err="1" smtClean="0">
                <a:solidFill>
                  <a:schemeClr val="bg1"/>
                </a:solidFill>
                <a:latin typeface="TH Sarabun New" panose="020B0500040200020003" pitchFamily="34" charset="-34"/>
                <a:cs typeface="TH Sarabun New" panose="020B0500040200020003" pitchFamily="34" charset="-34"/>
              </a:rPr>
              <a:t>Dusit</a:t>
            </a:r>
            <a:r>
              <a:rPr lang="en-US" altLang="ko-KR" dirty="0" smtClean="0">
                <a:solidFill>
                  <a:schemeClr val="bg1"/>
                </a:solidFill>
                <a:latin typeface="TH Sarabun New" panose="020B0500040200020003" pitchFamily="34" charset="-34"/>
                <a:cs typeface="TH Sarabun New" panose="020B0500040200020003" pitchFamily="34" charset="-34"/>
              </a:rPr>
              <a:t> University</a:t>
            </a:r>
            <a:endParaRPr lang="ko-KR" altLang="en-US" dirty="0">
              <a:solidFill>
                <a:schemeClr val="bg1"/>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5058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47664" y="1275606"/>
            <a:ext cx="2304256" cy="884466"/>
          </a:xfrm>
        </p:spPr>
        <p:txBody>
          <a:bodyPr/>
          <a:lstStyle/>
          <a:p>
            <a:r>
              <a:rPr lang="en-US" altLang="ko-KR" sz="4800" dirty="0" smtClean="0">
                <a:solidFill>
                  <a:schemeClr val="accent5">
                    <a:lumMod val="75000"/>
                  </a:schemeClr>
                </a:solidFill>
                <a:latin typeface="TH Sarabun New" panose="020B0500040200020003" pitchFamily="34" charset="-34"/>
                <a:cs typeface="TH Sarabun New" panose="020B0500040200020003" pitchFamily="34" charset="-34"/>
              </a:rPr>
              <a:t>The End</a:t>
            </a:r>
            <a:endParaRPr lang="ko-KR" altLang="en-US" sz="4800" dirty="0">
              <a:solidFill>
                <a:schemeClr val="accent5">
                  <a:lumMod val="75000"/>
                </a:schemeClr>
              </a:solidFill>
              <a:latin typeface="TH Sarabun New" panose="020B0500040200020003" pitchFamily="34" charset="-34"/>
              <a:cs typeface="TH Sarabun New" panose="020B0500040200020003" pitchFamily="34" charset="-34"/>
            </a:endParaRPr>
          </a:p>
        </p:txBody>
      </p:sp>
      <p:sp>
        <p:nvSpPr>
          <p:cNvPr id="2" name="Content Placeholder 1"/>
          <p:cNvSpPr>
            <a:spLocks noGrp="1"/>
          </p:cNvSpPr>
          <p:nvPr>
            <p:ph idx="1"/>
          </p:nvPr>
        </p:nvSpPr>
        <p:spPr>
          <a:xfrm>
            <a:off x="1619672" y="1995686"/>
            <a:ext cx="7344816" cy="820688"/>
          </a:xfrm>
        </p:spPr>
        <p:txBody>
          <a:bodyPr/>
          <a:lstStyle/>
          <a:p>
            <a:r>
              <a:rPr lang="en-US" sz="3600" b="1" dirty="0">
                <a:solidFill>
                  <a:schemeClr val="accent5">
                    <a:lumMod val="75000"/>
                  </a:schemeClr>
                </a:solidFill>
                <a:latin typeface="TH Sarabun New" panose="020B0500040200020003" pitchFamily="34" charset="-34"/>
                <a:cs typeface="TH Sarabun New" panose="020B0500040200020003" pitchFamily="34" charset="-34"/>
              </a:rPr>
              <a:t>Introduction to </a:t>
            </a:r>
            <a:r>
              <a:rPr lang="en-US" sz="3600" b="1" dirty="0" smtClean="0">
                <a:solidFill>
                  <a:schemeClr val="accent5">
                    <a:lumMod val="75000"/>
                  </a:schemeClr>
                </a:solidFill>
                <a:latin typeface="TH Sarabun New" panose="020B0500040200020003" pitchFamily="34" charset="-34"/>
                <a:cs typeface="TH Sarabun New" panose="020B0500040200020003" pitchFamily="34" charset="-34"/>
              </a:rPr>
              <a:t>Decision </a:t>
            </a:r>
            <a:r>
              <a:rPr lang="en-US" sz="3600" b="1" dirty="0">
                <a:solidFill>
                  <a:schemeClr val="accent5">
                    <a:lumMod val="75000"/>
                  </a:schemeClr>
                </a:solidFill>
                <a:latin typeface="TH Sarabun New" panose="020B0500040200020003" pitchFamily="34" charset="-34"/>
                <a:cs typeface="TH Sarabun New" panose="020B0500040200020003" pitchFamily="34" charset="-34"/>
              </a:rPr>
              <a:t>Support Systems</a:t>
            </a:r>
          </a:p>
        </p:txBody>
      </p:sp>
      <p:pic>
        <p:nvPicPr>
          <p:cNvPr id="6" name="Picture 2" descr="ผลการค้นหารูปภาพสำหรับ sd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222837"/>
            <a:ext cx="320446" cy="28943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hlinkClick r:id="rId3"/>
          </p:cNvPr>
          <p:cNvSpPr txBox="1"/>
          <p:nvPr/>
        </p:nvSpPr>
        <p:spPr>
          <a:xfrm>
            <a:off x="1547664" y="4774168"/>
            <a:ext cx="7596336" cy="369332"/>
          </a:xfrm>
          <a:prstGeom prst="rect">
            <a:avLst/>
          </a:prstGeom>
          <a:solidFill>
            <a:srgbClr val="FFC000"/>
          </a:solidFill>
        </p:spPr>
        <p:txBody>
          <a:bodyPr wrap="square" rtlCol="0">
            <a:spAutoFit/>
          </a:bodyPr>
          <a:lstStyle/>
          <a:p>
            <a:pPr algn="ctr"/>
            <a:r>
              <a:rPr lang="en-US" altLang="ko-KR" dirty="0">
                <a:solidFill>
                  <a:schemeClr val="bg1"/>
                </a:solidFill>
                <a:latin typeface="TH Sarabun New" panose="020B0500040200020003" pitchFamily="34" charset="-34"/>
                <a:cs typeface="TH Sarabun New" panose="020B0500040200020003" pitchFamily="34" charset="-34"/>
              </a:rPr>
              <a:t>  Program in Computer </a:t>
            </a:r>
            <a:r>
              <a:rPr lang="en-US" altLang="ko-KR" dirty="0" smtClean="0">
                <a:solidFill>
                  <a:schemeClr val="bg1"/>
                </a:solidFill>
                <a:latin typeface="TH Sarabun New" panose="020B0500040200020003" pitchFamily="34" charset="-34"/>
                <a:cs typeface="TH Sarabun New" panose="020B0500040200020003" pitchFamily="34" charset="-34"/>
              </a:rPr>
              <a:t>Science,  Science </a:t>
            </a:r>
            <a:r>
              <a:rPr lang="en-US" altLang="ko-KR" dirty="0">
                <a:solidFill>
                  <a:schemeClr val="bg1"/>
                </a:solidFill>
                <a:latin typeface="TH Sarabun New" panose="020B0500040200020003" pitchFamily="34" charset="-34"/>
                <a:cs typeface="TH Sarabun New" panose="020B0500040200020003" pitchFamily="34" charset="-34"/>
              </a:rPr>
              <a:t>and Technology of </a:t>
            </a:r>
            <a:r>
              <a:rPr lang="en-US" altLang="ko-KR" dirty="0" smtClean="0">
                <a:solidFill>
                  <a:schemeClr val="bg1"/>
                </a:solidFill>
                <a:latin typeface="TH Sarabun New" panose="020B0500040200020003" pitchFamily="34" charset="-34"/>
                <a:cs typeface="TH Sarabun New" panose="020B0500040200020003" pitchFamily="34" charset="-34"/>
              </a:rPr>
              <a:t>Faculty, </a:t>
            </a:r>
            <a:r>
              <a:rPr lang="en-US" altLang="ko-KR" dirty="0" err="1" smtClean="0">
                <a:solidFill>
                  <a:schemeClr val="bg1"/>
                </a:solidFill>
                <a:latin typeface="TH Sarabun New" panose="020B0500040200020003" pitchFamily="34" charset="-34"/>
                <a:cs typeface="TH Sarabun New" panose="020B0500040200020003" pitchFamily="34" charset="-34"/>
              </a:rPr>
              <a:t>Suan</a:t>
            </a:r>
            <a:r>
              <a:rPr lang="en-US" altLang="ko-KR" dirty="0" smtClean="0">
                <a:solidFill>
                  <a:schemeClr val="bg1"/>
                </a:solidFill>
                <a:latin typeface="TH Sarabun New" panose="020B0500040200020003" pitchFamily="34" charset="-34"/>
                <a:cs typeface="TH Sarabun New" panose="020B0500040200020003" pitchFamily="34" charset="-34"/>
              </a:rPr>
              <a:t> </a:t>
            </a:r>
            <a:r>
              <a:rPr lang="en-US" altLang="ko-KR" dirty="0" err="1" smtClean="0">
                <a:solidFill>
                  <a:schemeClr val="bg1"/>
                </a:solidFill>
                <a:latin typeface="TH Sarabun New" panose="020B0500040200020003" pitchFamily="34" charset="-34"/>
                <a:cs typeface="TH Sarabun New" panose="020B0500040200020003" pitchFamily="34" charset="-34"/>
              </a:rPr>
              <a:t>Dusit</a:t>
            </a:r>
            <a:r>
              <a:rPr lang="en-US" altLang="ko-KR" dirty="0" smtClean="0">
                <a:solidFill>
                  <a:schemeClr val="bg1"/>
                </a:solidFill>
                <a:latin typeface="TH Sarabun New" panose="020B0500040200020003" pitchFamily="34" charset="-34"/>
                <a:cs typeface="TH Sarabun New" panose="020B0500040200020003" pitchFamily="34" charset="-34"/>
              </a:rPr>
              <a:t> University</a:t>
            </a:r>
            <a:endParaRPr lang="ko-KR" altLang="en-US" dirty="0">
              <a:solidFill>
                <a:schemeClr val="bg1"/>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1541473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323528" y="1059582"/>
            <a:ext cx="8579296" cy="3960439"/>
          </a:xfrm>
        </p:spPr>
        <p:txBody>
          <a:bodyPr/>
          <a:lstStyle/>
          <a:p>
            <a:pPr algn="thaiDist"/>
            <a:r>
              <a:rPr lang="th-TH" altLang="ko-KR" sz="2400" dirty="0">
                <a:latin typeface="TH Sarabun New" panose="020B0500040200020003" pitchFamily="34" charset="-34"/>
                <a:cs typeface="TH Sarabun New" panose="020B0500040200020003" pitchFamily="34" charset="-34"/>
              </a:rPr>
              <a:t>1. เพื่อให้นักศึกษาความหมาย รูปแบบ แนวคิดระบบสนับสนุนการตัดสินใจระดับองค์กร ระบบสารสนเทศ</a:t>
            </a:r>
            <a:r>
              <a:rPr lang="th-TH" altLang="ko-KR" sz="2400" dirty="0" err="1">
                <a:latin typeface="TH Sarabun New" panose="020B0500040200020003" pitchFamily="34" charset="-34"/>
                <a:cs typeface="TH Sarabun New" panose="020B0500040200020003" pitchFamily="34" charset="-34"/>
              </a:rPr>
              <a:t>สําหรับ</a:t>
            </a:r>
            <a:r>
              <a:rPr lang="th-TH" altLang="ko-KR" sz="2400" dirty="0">
                <a:latin typeface="TH Sarabun New" panose="020B0500040200020003" pitchFamily="34" charset="-34"/>
                <a:cs typeface="TH Sarabun New" panose="020B0500040200020003" pitchFamily="34" charset="-34"/>
              </a:rPr>
              <a:t>ผู้บริหาร ระบบสนับสนุนการ</a:t>
            </a:r>
            <a:r>
              <a:rPr lang="th-TH" altLang="ko-KR" sz="2400" dirty="0" err="1">
                <a:latin typeface="TH Sarabun New" panose="020B0500040200020003" pitchFamily="34" charset="-34"/>
                <a:cs typeface="TH Sarabun New" panose="020B0500040200020003" pitchFamily="34" charset="-34"/>
              </a:rPr>
              <a:t>ทํางาน</a:t>
            </a:r>
            <a:r>
              <a:rPr lang="th-TH" altLang="ko-KR" sz="2400" dirty="0">
                <a:latin typeface="TH Sarabun New" panose="020B0500040200020003" pitchFamily="34" charset="-34"/>
                <a:cs typeface="TH Sarabun New" panose="020B0500040200020003" pitchFamily="34" charset="-34"/>
              </a:rPr>
              <a:t>ของผู้บริหาร และระบบสารสนเทศ</a:t>
            </a:r>
            <a:r>
              <a:rPr lang="th-TH" altLang="ko-KR" sz="2400" dirty="0" err="1">
                <a:latin typeface="TH Sarabun New" panose="020B0500040200020003" pitchFamily="34" charset="-34"/>
                <a:cs typeface="TH Sarabun New" panose="020B0500040200020003" pitchFamily="34" charset="-34"/>
              </a:rPr>
              <a:t>สําหรับ</a:t>
            </a:r>
            <a:r>
              <a:rPr lang="th-TH" altLang="ko-KR" sz="2400" dirty="0">
                <a:latin typeface="TH Sarabun New" panose="020B0500040200020003" pitchFamily="34" charset="-34"/>
                <a:cs typeface="TH Sarabun New" panose="020B0500040200020003" pitchFamily="34" charset="-34"/>
              </a:rPr>
              <a:t>องค์กร</a:t>
            </a:r>
          </a:p>
          <a:p>
            <a:pPr algn="thaiDist"/>
            <a:r>
              <a:rPr lang="th-TH" altLang="ko-KR" sz="2400" dirty="0">
                <a:latin typeface="TH Sarabun New" panose="020B0500040200020003" pitchFamily="34" charset="-34"/>
                <a:cs typeface="TH Sarabun New" panose="020B0500040200020003" pitchFamily="34" charset="-34"/>
              </a:rPr>
              <a:t>2. เพื่อให้นักศึกษาเข้าใจบทบาทของผู้บริหารและสารสนเทศที่ต้องการ ระบบสนับสนุนการตัดสินใจกับธุรกิจในองค์กร ความแตกต่างระหว่างระบบสนับสนุนการตัดสินใจกับระบบสารสนเทศ</a:t>
            </a:r>
            <a:r>
              <a:rPr lang="th-TH" altLang="ko-KR" sz="2400" dirty="0" err="1">
                <a:latin typeface="TH Sarabun New" panose="020B0500040200020003" pitchFamily="34" charset="-34"/>
                <a:cs typeface="TH Sarabun New" panose="020B0500040200020003" pitchFamily="34" charset="-34"/>
              </a:rPr>
              <a:t>สําหรับ</a:t>
            </a:r>
            <a:r>
              <a:rPr lang="th-TH" altLang="ko-KR" sz="2400" dirty="0">
                <a:latin typeface="TH Sarabun New" panose="020B0500040200020003" pitchFamily="34" charset="-34"/>
                <a:cs typeface="TH Sarabun New" panose="020B0500040200020003" pitchFamily="34" charset="-34"/>
              </a:rPr>
              <a:t>องค์กร</a:t>
            </a:r>
          </a:p>
          <a:p>
            <a:pPr algn="thaiDist"/>
            <a:r>
              <a:rPr lang="th-TH" altLang="ko-KR" sz="2400" dirty="0">
                <a:latin typeface="TH Sarabun New" panose="020B0500040200020003" pitchFamily="34" charset="-34"/>
                <a:cs typeface="TH Sarabun New" panose="020B0500040200020003" pitchFamily="34" charset="-34"/>
              </a:rPr>
              <a:t>3. เพื่อให้นักศึกษาสามารถการสร้างระบบสนับสนุนการตัดสินใจ การโปรแกรมเชิงเส้นและการโปรแกรมที่ไม่ใช่เชิงเส้น การจัดสรรทรัพยากรที่มี</a:t>
            </a:r>
            <a:r>
              <a:rPr lang="th-TH" altLang="ko-KR" sz="2400" dirty="0" err="1">
                <a:latin typeface="TH Sarabun New" panose="020B0500040200020003" pitchFamily="34" charset="-34"/>
                <a:cs typeface="TH Sarabun New" panose="020B0500040200020003" pitchFamily="34" charset="-34"/>
              </a:rPr>
              <a:t>จํากัด</a:t>
            </a:r>
            <a:r>
              <a:rPr lang="th-TH" altLang="ko-KR" sz="2400" dirty="0">
                <a:latin typeface="TH Sarabun New" panose="020B0500040200020003" pitchFamily="34" charset="-34"/>
                <a:cs typeface="TH Sarabun New" panose="020B0500040200020003" pitchFamily="34" charset="-34"/>
              </a:rPr>
              <a:t>  </a:t>
            </a:r>
          </a:p>
          <a:p>
            <a:pPr algn="thaiDist"/>
            <a:r>
              <a:rPr lang="th-TH" altLang="ko-KR" sz="2400" dirty="0">
                <a:latin typeface="TH Sarabun New" panose="020B0500040200020003" pitchFamily="34" charset="-34"/>
                <a:cs typeface="TH Sarabun New" panose="020B0500040200020003" pitchFamily="34" charset="-34"/>
              </a:rPr>
              <a:t>4. เพื่อให้นักศึกษาสามารถพยากรณ์ การเข้าแถวคอย การ</a:t>
            </a:r>
            <a:r>
              <a:rPr lang="th-TH" altLang="ko-KR" sz="2400" dirty="0" err="1">
                <a:latin typeface="TH Sarabun New" panose="020B0500040200020003" pitchFamily="34" charset="-34"/>
                <a:cs typeface="TH Sarabun New" panose="020B0500040200020003" pitchFamily="34" charset="-34"/>
              </a:rPr>
              <a:t>จําลอง</a:t>
            </a:r>
            <a:r>
              <a:rPr lang="th-TH" altLang="ko-KR" sz="2400" dirty="0">
                <a:latin typeface="TH Sarabun New" panose="020B0500040200020003" pitchFamily="34" charset="-34"/>
                <a:cs typeface="TH Sarabun New" panose="020B0500040200020003" pitchFamily="34" charset="-34"/>
              </a:rPr>
              <a:t> การจัดการโครงการ และการวิเคราะห์การตัดสินใจได้</a:t>
            </a:r>
            <a:endParaRPr lang="th-TH" altLang="ko-KR" sz="2400" dirty="0">
              <a:latin typeface="TH Sarabun New" panose="020B0500040200020003" pitchFamily="34" charset="-34"/>
              <a:cs typeface="TH Sarabun New" panose="020B0500040200020003" pitchFamily="34" charset="-34"/>
            </a:endParaRPr>
          </a:p>
        </p:txBody>
      </p:sp>
      <p:sp>
        <p:nvSpPr>
          <p:cNvPr id="3" name="Title 2"/>
          <p:cNvSpPr>
            <a:spLocks noGrp="1"/>
          </p:cNvSpPr>
          <p:nvPr>
            <p:ph type="title"/>
          </p:nvPr>
        </p:nvSpPr>
        <p:spPr/>
        <p:txBody>
          <a:bodyPr/>
          <a:lstStyle/>
          <a:p>
            <a:r>
              <a:rPr lang="th-TH" dirty="0">
                <a:latin typeface="TH Sarabun New" panose="020B0500040200020003" pitchFamily="34" charset="-34"/>
                <a:cs typeface="TH Sarabun New" panose="020B0500040200020003" pitchFamily="34" charset="-34"/>
              </a:rPr>
              <a:t>จุดมุ่งหมายของรายวิชา</a:t>
            </a:r>
            <a:endParaRPr lang="en-US" dirty="0">
              <a:latin typeface="TH Sarabun New" panose="020B0500040200020003" pitchFamily="34" charset="-34"/>
              <a:cs typeface="TH Sarabun New" panose="020B0500040200020003" pitchFamily="34" charset="-34"/>
            </a:endParaRPr>
          </a:p>
        </p:txBody>
      </p:sp>
      <p:sp>
        <p:nvSpPr>
          <p:cNvPr id="9" name="Content Placeholder 1"/>
          <p:cNvSpPr txBox="1">
            <a:spLocks/>
          </p:cNvSpPr>
          <p:nvPr/>
        </p:nvSpPr>
        <p:spPr>
          <a:xfrm>
            <a:off x="8532440" y="267494"/>
            <a:ext cx="252028" cy="288032"/>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sz="1600" b="1" dirty="0" smtClean="0">
                <a:solidFill>
                  <a:schemeClr val="accent5">
                    <a:lumMod val="75000"/>
                  </a:schemeClr>
                </a:solidFill>
                <a:latin typeface="TH Sarabun New" panose="020B0500040200020003" pitchFamily="34" charset="-34"/>
                <a:cs typeface="TH Sarabun New" panose="020B0500040200020003" pitchFamily="34" charset="-34"/>
              </a:rPr>
              <a:t>2</a:t>
            </a:r>
            <a:endParaRPr lang="en-US" sz="1600" b="1" dirty="0">
              <a:solidFill>
                <a:schemeClr val="accent5">
                  <a:lumMod val="75000"/>
                </a:schemeClr>
              </a:solidFill>
              <a:latin typeface="TH Sarabun New" panose="020B0500040200020003" pitchFamily="34" charset="-34"/>
              <a:cs typeface="TH Sarabun New" panose="020B0500040200020003" pitchFamily="34" charset="-34"/>
            </a:endParaRPr>
          </a:p>
        </p:txBody>
      </p:sp>
      <p:sp>
        <p:nvSpPr>
          <p:cNvPr id="11" name="TextBox 10">
            <a:hlinkClick r:id="rId2"/>
          </p:cNvPr>
          <p:cNvSpPr txBox="1"/>
          <p:nvPr/>
        </p:nvSpPr>
        <p:spPr>
          <a:xfrm>
            <a:off x="0" y="4774168"/>
            <a:ext cx="9144000" cy="369332"/>
          </a:xfrm>
          <a:prstGeom prst="rect">
            <a:avLst/>
          </a:prstGeom>
          <a:solidFill>
            <a:srgbClr val="FFC000"/>
          </a:solidFill>
        </p:spPr>
        <p:txBody>
          <a:bodyPr wrap="square" rtlCol="0">
            <a:spAutoFit/>
          </a:bodyPr>
          <a:lstStyle/>
          <a:p>
            <a:pPr algn="ctr"/>
            <a:r>
              <a:rPr lang="en-US" altLang="ko-KR" dirty="0">
                <a:solidFill>
                  <a:schemeClr val="bg1"/>
                </a:solidFill>
                <a:latin typeface="TH Sarabun New" panose="020B0500040200020003" pitchFamily="34" charset="-34"/>
                <a:cs typeface="TH Sarabun New" panose="020B0500040200020003" pitchFamily="34" charset="-34"/>
              </a:rPr>
              <a:t>  Program in Computer </a:t>
            </a:r>
            <a:r>
              <a:rPr lang="en-US" altLang="ko-KR" dirty="0" smtClean="0">
                <a:solidFill>
                  <a:schemeClr val="bg1"/>
                </a:solidFill>
                <a:latin typeface="TH Sarabun New" panose="020B0500040200020003" pitchFamily="34" charset="-34"/>
                <a:cs typeface="TH Sarabun New" panose="020B0500040200020003" pitchFamily="34" charset="-34"/>
              </a:rPr>
              <a:t>Science,  Science </a:t>
            </a:r>
            <a:r>
              <a:rPr lang="en-US" altLang="ko-KR" dirty="0">
                <a:solidFill>
                  <a:schemeClr val="bg1"/>
                </a:solidFill>
                <a:latin typeface="TH Sarabun New" panose="020B0500040200020003" pitchFamily="34" charset="-34"/>
                <a:cs typeface="TH Sarabun New" panose="020B0500040200020003" pitchFamily="34" charset="-34"/>
              </a:rPr>
              <a:t>and Technology of </a:t>
            </a:r>
            <a:r>
              <a:rPr lang="en-US" altLang="ko-KR" dirty="0" smtClean="0">
                <a:solidFill>
                  <a:schemeClr val="bg1"/>
                </a:solidFill>
                <a:latin typeface="TH Sarabun New" panose="020B0500040200020003" pitchFamily="34" charset="-34"/>
                <a:cs typeface="TH Sarabun New" panose="020B0500040200020003" pitchFamily="34" charset="-34"/>
              </a:rPr>
              <a:t>Faculty, </a:t>
            </a:r>
            <a:r>
              <a:rPr lang="en-US" altLang="ko-KR" dirty="0" err="1" smtClean="0">
                <a:solidFill>
                  <a:schemeClr val="bg1"/>
                </a:solidFill>
                <a:latin typeface="TH Sarabun New" panose="020B0500040200020003" pitchFamily="34" charset="-34"/>
                <a:cs typeface="TH Sarabun New" panose="020B0500040200020003" pitchFamily="34" charset="-34"/>
              </a:rPr>
              <a:t>Suan</a:t>
            </a:r>
            <a:r>
              <a:rPr lang="en-US" altLang="ko-KR" dirty="0" smtClean="0">
                <a:solidFill>
                  <a:schemeClr val="bg1"/>
                </a:solidFill>
                <a:latin typeface="TH Sarabun New" panose="020B0500040200020003" pitchFamily="34" charset="-34"/>
                <a:cs typeface="TH Sarabun New" panose="020B0500040200020003" pitchFamily="34" charset="-34"/>
              </a:rPr>
              <a:t> </a:t>
            </a:r>
            <a:r>
              <a:rPr lang="en-US" altLang="ko-KR" dirty="0" err="1" smtClean="0">
                <a:solidFill>
                  <a:schemeClr val="bg1"/>
                </a:solidFill>
                <a:latin typeface="TH Sarabun New" panose="020B0500040200020003" pitchFamily="34" charset="-34"/>
                <a:cs typeface="TH Sarabun New" panose="020B0500040200020003" pitchFamily="34" charset="-34"/>
              </a:rPr>
              <a:t>Dusit</a:t>
            </a:r>
            <a:r>
              <a:rPr lang="en-US" altLang="ko-KR" dirty="0" smtClean="0">
                <a:solidFill>
                  <a:schemeClr val="bg1"/>
                </a:solidFill>
                <a:latin typeface="TH Sarabun New" panose="020B0500040200020003" pitchFamily="34" charset="-34"/>
                <a:cs typeface="TH Sarabun New" panose="020B0500040200020003" pitchFamily="34" charset="-34"/>
              </a:rPr>
              <a:t> University</a:t>
            </a:r>
            <a:endParaRPr lang="ko-KR" altLang="en-US" dirty="0">
              <a:solidFill>
                <a:schemeClr val="bg1"/>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262341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323528" y="1059583"/>
            <a:ext cx="8579296" cy="3714586"/>
          </a:xfrm>
        </p:spPr>
        <p:txBody>
          <a:bodyPr/>
          <a:lstStyle/>
          <a:p>
            <a:pPr algn="thaiDist"/>
            <a:r>
              <a:rPr lang="th-TH" altLang="ko-KR" sz="2800" dirty="0" smtClean="0">
                <a:latin typeface="TH Sarabun New" panose="020B0500040200020003" pitchFamily="34" charset="-34"/>
                <a:cs typeface="TH Sarabun New" panose="020B0500040200020003" pitchFamily="34" charset="-34"/>
              </a:rPr>
              <a:t>       มี</a:t>
            </a:r>
            <a:r>
              <a:rPr lang="th-TH" altLang="ko-KR" sz="2800" dirty="0">
                <a:latin typeface="TH Sarabun New" panose="020B0500040200020003" pitchFamily="34" charset="-34"/>
                <a:cs typeface="TH Sarabun New" panose="020B0500040200020003" pitchFamily="34" charset="-34"/>
              </a:rPr>
              <a:t>การปรับปรุงเนื้อหาในรายวิชา โดยเพิ่มเติมวิธีการประยุกต์ใช้งานระบบสนับสนุนการตัดสินใจกับสิ่งต่าง ๆ ในการดำเนินชีวิตใน</a:t>
            </a:r>
            <a:r>
              <a:rPr lang="th-TH" altLang="ko-KR" sz="2800" dirty="0" err="1">
                <a:latin typeface="TH Sarabun New" panose="020B0500040200020003" pitchFamily="34" charset="-34"/>
                <a:cs typeface="TH Sarabun New" panose="020B0500040200020003" pitchFamily="34" charset="-34"/>
              </a:rPr>
              <a:t>ยุคดิจิทัล</a:t>
            </a:r>
            <a:r>
              <a:rPr lang="th-TH" altLang="ko-KR" sz="2800" dirty="0">
                <a:latin typeface="TH Sarabun New" panose="020B0500040200020003" pitchFamily="34" charset="-34"/>
                <a:cs typeface="TH Sarabun New" panose="020B0500040200020003" pitchFamily="34" charset="-34"/>
              </a:rPr>
              <a:t> และวิธีการจัดการเรียนการสอนจากโดยใช้มีสื่อการสอน </a:t>
            </a:r>
            <a:r>
              <a:rPr lang="en-US" altLang="ko-KR" sz="2800" dirty="0">
                <a:latin typeface="TH Sarabun New" panose="020B0500040200020003" pitchFamily="34" charset="-34"/>
                <a:cs typeface="TH Sarabun New" panose="020B0500040200020003" pitchFamily="34" charset="-34"/>
              </a:rPr>
              <a:t>PowerPoint </a:t>
            </a:r>
            <a:r>
              <a:rPr lang="th-TH" altLang="ko-KR" sz="2800" dirty="0">
                <a:latin typeface="TH Sarabun New" panose="020B0500040200020003" pitchFamily="34" charset="-34"/>
                <a:cs typeface="TH Sarabun New" panose="020B0500040200020003" pitchFamily="34" charset="-34"/>
              </a:rPr>
              <a:t>ควบคู่กับวิธีการจัดการเรียนการสอนแบบการใช้เทคโนโลยีเป็นฐาน (</a:t>
            </a:r>
            <a:r>
              <a:rPr lang="en-US" altLang="ko-KR" sz="2800" dirty="0">
                <a:latin typeface="TH Sarabun New" panose="020B0500040200020003" pitchFamily="34" charset="-34"/>
                <a:cs typeface="TH Sarabun New" panose="020B0500040200020003" pitchFamily="34" charset="-34"/>
              </a:rPr>
              <a:t>Technology-base-Learning) </a:t>
            </a:r>
            <a:r>
              <a:rPr lang="th-TH" altLang="ko-KR" sz="2800" dirty="0">
                <a:latin typeface="TH Sarabun New" panose="020B0500040200020003" pitchFamily="34" charset="-34"/>
                <a:cs typeface="TH Sarabun New" panose="020B0500040200020003" pitchFamily="34" charset="-34"/>
              </a:rPr>
              <a:t>โดยใช้เครื่องมือ </a:t>
            </a:r>
            <a:r>
              <a:rPr lang="en-US" altLang="ko-KR" sz="2800" dirty="0">
                <a:latin typeface="TH Sarabun New" panose="020B0500040200020003" pitchFamily="34" charset="-34"/>
                <a:cs typeface="TH Sarabun New" panose="020B0500040200020003" pitchFamily="34" charset="-34"/>
              </a:rPr>
              <a:t>Google Classroom </a:t>
            </a:r>
            <a:r>
              <a:rPr lang="th-TH" altLang="ko-KR" sz="2800" dirty="0">
                <a:latin typeface="TH Sarabun New" panose="020B0500040200020003" pitchFamily="34" charset="-34"/>
                <a:cs typeface="TH Sarabun New" panose="020B0500040200020003" pitchFamily="34" charset="-34"/>
              </a:rPr>
              <a:t>ของ </a:t>
            </a:r>
            <a:r>
              <a:rPr lang="en-US" altLang="ko-KR" sz="2800" dirty="0">
                <a:latin typeface="TH Sarabun New" panose="020B0500040200020003" pitchFamily="34" charset="-34"/>
                <a:cs typeface="TH Sarabun New" panose="020B0500040200020003" pitchFamily="34" charset="-34"/>
              </a:rPr>
              <a:t>Google </a:t>
            </a:r>
            <a:r>
              <a:rPr lang="th-TH" altLang="ko-KR" sz="2800" dirty="0">
                <a:latin typeface="TH Sarabun New" panose="020B0500040200020003" pitchFamily="34" charset="-34"/>
                <a:cs typeface="TH Sarabun New" panose="020B0500040200020003" pitchFamily="34" charset="-34"/>
              </a:rPr>
              <a:t>มาเสริมเพื่อให้การจัดการเรียนการสอนเกิดประสิทธิภาพสูงสุด</a:t>
            </a:r>
            <a:endParaRPr lang="th-TH" altLang="ko-KR" sz="2800" dirty="0">
              <a:latin typeface="TH Sarabun New" panose="020B0500040200020003" pitchFamily="34" charset="-34"/>
              <a:cs typeface="TH Sarabun New" panose="020B0500040200020003" pitchFamily="34" charset="-34"/>
            </a:endParaRPr>
          </a:p>
        </p:txBody>
      </p:sp>
      <p:sp>
        <p:nvSpPr>
          <p:cNvPr id="3" name="Title 2"/>
          <p:cNvSpPr>
            <a:spLocks noGrp="1"/>
          </p:cNvSpPr>
          <p:nvPr>
            <p:ph type="title"/>
          </p:nvPr>
        </p:nvSpPr>
        <p:spPr/>
        <p:txBody>
          <a:bodyPr/>
          <a:lstStyle/>
          <a:p>
            <a:r>
              <a:rPr lang="th-TH" dirty="0">
                <a:latin typeface="TH Sarabun New" panose="020B0500040200020003" pitchFamily="34" charset="-34"/>
                <a:cs typeface="TH Sarabun New" panose="020B0500040200020003" pitchFamily="34" charset="-34"/>
              </a:rPr>
              <a:t>วัตถุประสงค์ในการพัฒนา/ปรับปรุงรายวิชา</a:t>
            </a:r>
            <a:endParaRPr lang="en-US" dirty="0">
              <a:latin typeface="TH Sarabun New" panose="020B0500040200020003" pitchFamily="34" charset="-34"/>
              <a:cs typeface="TH Sarabun New" panose="020B0500040200020003" pitchFamily="34" charset="-34"/>
            </a:endParaRPr>
          </a:p>
        </p:txBody>
      </p:sp>
      <p:sp>
        <p:nvSpPr>
          <p:cNvPr id="9" name="Content Placeholder 1"/>
          <p:cNvSpPr txBox="1">
            <a:spLocks/>
          </p:cNvSpPr>
          <p:nvPr/>
        </p:nvSpPr>
        <p:spPr>
          <a:xfrm>
            <a:off x="8532440" y="267494"/>
            <a:ext cx="252028" cy="288032"/>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sz="1600" b="1" dirty="0" smtClean="0">
                <a:solidFill>
                  <a:schemeClr val="accent5">
                    <a:lumMod val="75000"/>
                  </a:schemeClr>
                </a:solidFill>
                <a:latin typeface="TH Sarabun New" panose="020B0500040200020003" pitchFamily="34" charset="-34"/>
                <a:cs typeface="TH Sarabun New" panose="020B0500040200020003" pitchFamily="34" charset="-34"/>
              </a:rPr>
              <a:t>3</a:t>
            </a:r>
            <a:endParaRPr lang="en-US" sz="1600" b="1" dirty="0">
              <a:solidFill>
                <a:schemeClr val="accent5">
                  <a:lumMod val="75000"/>
                </a:schemeClr>
              </a:solidFill>
              <a:latin typeface="TH Sarabun New" panose="020B0500040200020003" pitchFamily="34" charset="-34"/>
              <a:cs typeface="TH Sarabun New" panose="020B0500040200020003" pitchFamily="34" charset="-34"/>
            </a:endParaRPr>
          </a:p>
        </p:txBody>
      </p:sp>
      <p:sp>
        <p:nvSpPr>
          <p:cNvPr id="11" name="TextBox 10">
            <a:hlinkClick r:id="rId2"/>
          </p:cNvPr>
          <p:cNvSpPr txBox="1"/>
          <p:nvPr/>
        </p:nvSpPr>
        <p:spPr>
          <a:xfrm>
            <a:off x="0" y="4774168"/>
            <a:ext cx="9144000" cy="369332"/>
          </a:xfrm>
          <a:prstGeom prst="rect">
            <a:avLst/>
          </a:prstGeom>
          <a:solidFill>
            <a:srgbClr val="FFC000"/>
          </a:solidFill>
        </p:spPr>
        <p:txBody>
          <a:bodyPr wrap="square" rtlCol="0">
            <a:spAutoFit/>
          </a:bodyPr>
          <a:lstStyle/>
          <a:p>
            <a:pPr algn="ctr"/>
            <a:r>
              <a:rPr lang="en-US" altLang="ko-KR" dirty="0">
                <a:solidFill>
                  <a:schemeClr val="bg1"/>
                </a:solidFill>
                <a:latin typeface="TH Sarabun New" panose="020B0500040200020003" pitchFamily="34" charset="-34"/>
                <a:cs typeface="TH Sarabun New" panose="020B0500040200020003" pitchFamily="34" charset="-34"/>
              </a:rPr>
              <a:t>  Program in Computer </a:t>
            </a:r>
            <a:r>
              <a:rPr lang="en-US" altLang="ko-KR" dirty="0" smtClean="0">
                <a:solidFill>
                  <a:schemeClr val="bg1"/>
                </a:solidFill>
                <a:latin typeface="TH Sarabun New" panose="020B0500040200020003" pitchFamily="34" charset="-34"/>
                <a:cs typeface="TH Sarabun New" panose="020B0500040200020003" pitchFamily="34" charset="-34"/>
              </a:rPr>
              <a:t>Science,  Science </a:t>
            </a:r>
            <a:r>
              <a:rPr lang="en-US" altLang="ko-KR" dirty="0">
                <a:solidFill>
                  <a:schemeClr val="bg1"/>
                </a:solidFill>
                <a:latin typeface="TH Sarabun New" panose="020B0500040200020003" pitchFamily="34" charset="-34"/>
                <a:cs typeface="TH Sarabun New" panose="020B0500040200020003" pitchFamily="34" charset="-34"/>
              </a:rPr>
              <a:t>and Technology of </a:t>
            </a:r>
            <a:r>
              <a:rPr lang="en-US" altLang="ko-KR" dirty="0" smtClean="0">
                <a:solidFill>
                  <a:schemeClr val="bg1"/>
                </a:solidFill>
                <a:latin typeface="TH Sarabun New" panose="020B0500040200020003" pitchFamily="34" charset="-34"/>
                <a:cs typeface="TH Sarabun New" panose="020B0500040200020003" pitchFamily="34" charset="-34"/>
              </a:rPr>
              <a:t>Faculty, </a:t>
            </a:r>
            <a:r>
              <a:rPr lang="en-US" altLang="ko-KR" dirty="0" err="1" smtClean="0">
                <a:solidFill>
                  <a:schemeClr val="bg1"/>
                </a:solidFill>
                <a:latin typeface="TH Sarabun New" panose="020B0500040200020003" pitchFamily="34" charset="-34"/>
                <a:cs typeface="TH Sarabun New" panose="020B0500040200020003" pitchFamily="34" charset="-34"/>
              </a:rPr>
              <a:t>Suan</a:t>
            </a:r>
            <a:r>
              <a:rPr lang="en-US" altLang="ko-KR" dirty="0" smtClean="0">
                <a:solidFill>
                  <a:schemeClr val="bg1"/>
                </a:solidFill>
                <a:latin typeface="TH Sarabun New" panose="020B0500040200020003" pitchFamily="34" charset="-34"/>
                <a:cs typeface="TH Sarabun New" panose="020B0500040200020003" pitchFamily="34" charset="-34"/>
              </a:rPr>
              <a:t> </a:t>
            </a:r>
            <a:r>
              <a:rPr lang="en-US" altLang="ko-KR" dirty="0" err="1" smtClean="0">
                <a:solidFill>
                  <a:schemeClr val="bg1"/>
                </a:solidFill>
                <a:latin typeface="TH Sarabun New" panose="020B0500040200020003" pitchFamily="34" charset="-34"/>
                <a:cs typeface="TH Sarabun New" panose="020B0500040200020003" pitchFamily="34" charset="-34"/>
              </a:rPr>
              <a:t>Dusit</a:t>
            </a:r>
            <a:r>
              <a:rPr lang="en-US" altLang="ko-KR" dirty="0" smtClean="0">
                <a:solidFill>
                  <a:schemeClr val="bg1"/>
                </a:solidFill>
                <a:latin typeface="TH Sarabun New" panose="020B0500040200020003" pitchFamily="34" charset="-34"/>
                <a:cs typeface="TH Sarabun New" panose="020B0500040200020003" pitchFamily="34" charset="-34"/>
              </a:rPr>
              <a:t> University</a:t>
            </a:r>
            <a:endParaRPr lang="ko-KR" altLang="en-US" dirty="0">
              <a:solidFill>
                <a:schemeClr val="bg1"/>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3502044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395536" y="915566"/>
            <a:ext cx="8507288" cy="3858603"/>
          </a:xfrm>
        </p:spPr>
        <p:txBody>
          <a:bodyPr/>
          <a:lstStyle/>
          <a:p>
            <a:pPr algn="thaiDist"/>
            <a:r>
              <a:rPr lang="th-TH" altLang="ko-KR" sz="2200" dirty="0">
                <a:latin typeface="TH Sarabun New" panose="020B0500040200020003" pitchFamily="34" charset="-34"/>
                <a:cs typeface="TH Sarabun New" panose="020B0500040200020003" pitchFamily="34" charset="-34"/>
              </a:rPr>
              <a:t> </a:t>
            </a:r>
            <a:r>
              <a:rPr lang="th-TH" altLang="ko-KR" sz="2200" dirty="0" smtClean="0">
                <a:latin typeface="TH Sarabun New" panose="020B0500040200020003" pitchFamily="34" charset="-34"/>
                <a:cs typeface="TH Sarabun New" panose="020B0500040200020003" pitchFamily="34" charset="-34"/>
              </a:rPr>
              <a:t>    </a:t>
            </a:r>
            <a:r>
              <a:rPr lang="th-TH" altLang="ko-KR" sz="2200" dirty="0">
                <a:latin typeface="TH Sarabun New" panose="020B0500040200020003" pitchFamily="34" charset="-34"/>
                <a:cs typeface="TH Sarabun New" panose="020B0500040200020003" pitchFamily="34" charset="-34"/>
              </a:rPr>
              <a:t>ศึกษาความหมาย รูปแบบ แนวคิดระบบสนับสนุนการตัดสินใจระดับองค์กร ระบบสารสนเทศ</a:t>
            </a:r>
            <a:r>
              <a:rPr lang="th-TH" altLang="ko-KR" sz="2200" dirty="0" err="1">
                <a:latin typeface="TH Sarabun New" panose="020B0500040200020003" pitchFamily="34" charset="-34"/>
                <a:cs typeface="TH Sarabun New" panose="020B0500040200020003" pitchFamily="34" charset="-34"/>
              </a:rPr>
              <a:t>สําหรับ</a:t>
            </a:r>
            <a:r>
              <a:rPr lang="th-TH" altLang="ko-KR" sz="2200" dirty="0">
                <a:latin typeface="TH Sarabun New" panose="020B0500040200020003" pitchFamily="34" charset="-34"/>
                <a:cs typeface="TH Sarabun New" panose="020B0500040200020003" pitchFamily="34" charset="-34"/>
              </a:rPr>
              <a:t>ผู้บริหาร ระบบสนับสนุนการ</a:t>
            </a:r>
            <a:r>
              <a:rPr lang="th-TH" altLang="ko-KR" sz="2200" dirty="0" err="1">
                <a:latin typeface="TH Sarabun New" panose="020B0500040200020003" pitchFamily="34" charset="-34"/>
                <a:cs typeface="TH Sarabun New" panose="020B0500040200020003" pitchFamily="34" charset="-34"/>
              </a:rPr>
              <a:t>ทํางาน</a:t>
            </a:r>
            <a:r>
              <a:rPr lang="th-TH" altLang="ko-KR" sz="2200" dirty="0">
                <a:latin typeface="TH Sarabun New" panose="020B0500040200020003" pitchFamily="34" charset="-34"/>
                <a:cs typeface="TH Sarabun New" panose="020B0500040200020003" pitchFamily="34" charset="-34"/>
              </a:rPr>
              <a:t>ของผู้บริหาร ระบบสารสนเทศ</a:t>
            </a:r>
            <a:r>
              <a:rPr lang="th-TH" altLang="ko-KR" sz="2200" dirty="0" err="1">
                <a:latin typeface="TH Sarabun New" panose="020B0500040200020003" pitchFamily="34" charset="-34"/>
                <a:cs typeface="TH Sarabun New" panose="020B0500040200020003" pitchFamily="34" charset="-34"/>
              </a:rPr>
              <a:t>สําหรับ</a:t>
            </a:r>
            <a:r>
              <a:rPr lang="th-TH" altLang="ko-KR" sz="2200" dirty="0">
                <a:latin typeface="TH Sarabun New" panose="020B0500040200020003" pitchFamily="34" charset="-34"/>
                <a:cs typeface="TH Sarabun New" panose="020B0500040200020003" pitchFamily="34" charset="-34"/>
              </a:rPr>
              <a:t>องค์กร บทบาทของผู้บริหารและสารสนเทศที่ต้องการ ระบบสนับสนุนการตัดสินใจกับธุรกิจในองค์กร ความแตกต่างระหว่างระบบสนับสนุนการตัดสินใจกับระบบสารสนเทศ</a:t>
            </a:r>
            <a:r>
              <a:rPr lang="th-TH" altLang="ko-KR" sz="2200" dirty="0" err="1">
                <a:latin typeface="TH Sarabun New" panose="020B0500040200020003" pitchFamily="34" charset="-34"/>
                <a:cs typeface="TH Sarabun New" panose="020B0500040200020003" pitchFamily="34" charset="-34"/>
              </a:rPr>
              <a:t>สําหรับ</a:t>
            </a:r>
            <a:r>
              <a:rPr lang="th-TH" altLang="ko-KR" sz="2200" dirty="0">
                <a:latin typeface="TH Sarabun New" panose="020B0500040200020003" pitchFamily="34" charset="-34"/>
                <a:cs typeface="TH Sarabun New" panose="020B0500040200020003" pitchFamily="34" charset="-34"/>
              </a:rPr>
              <a:t>องค์กร การสร้างระบบสนับสนุนการตัดสินใจการโปรแกรมเชิงเส้น การจัดสรรทรัพยากรที่มี</a:t>
            </a:r>
            <a:r>
              <a:rPr lang="th-TH" altLang="ko-KR" sz="2200" dirty="0" err="1">
                <a:latin typeface="TH Sarabun New" panose="020B0500040200020003" pitchFamily="34" charset="-34"/>
                <a:cs typeface="TH Sarabun New" panose="020B0500040200020003" pitchFamily="34" charset="-34"/>
              </a:rPr>
              <a:t>จํากัด</a:t>
            </a:r>
            <a:r>
              <a:rPr lang="th-TH" altLang="ko-KR" sz="2200" dirty="0">
                <a:latin typeface="TH Sarabun New" panose="020B0500040200020003" pitchFamily="34" charset="-34"/>
                <a:cs typeface="TH Sarabun New" panose="020B0500040200020003" pitchFamily="34" charset="-34"/>
              </a:rPr>
              <a:t> การโปรแกรมที่ไม่ใช่เชิงเส้น การพยากรณ์ การเข้าแถวคอยการ</a:t>
            </a:r>
            <a:r>
              <a:rPr lang="th-TH" altLang="ko-KR" sz="2200" dirty="0" err="1">
                <a:latin typeface="TH Sarabun New" panose="020B0500040200020003" pitchFamily="34" charset="-34"/>
                <a:cs typeface="TH Sarabun New" panose="020B0500040200020003" pitchFamily="34" charset="-34"/>
              </a:rPr>
              <a:t>จําลอง</a:t>
            </a:r>
            <a:r>
              <a:rPr lang="th-TH" altLang="ko-KR" sz="2200" dirty="0">
                <a:latin typeface="TH Sarabun New" panose="020B0500040200020003" pitchFamily="34" charset="-34"/>
                <a:cs typeface="TH Sarabun New" panose="020B0500040200020003" pitchFamily="34" charset="-34"/>
              </a:rPr>
              <a:t> การจัดการโครงการ และการวิเคราะห์การตัดสินใจ</a:t>
            </a:r>
          </a:p>
          <a:p>
            <a:pPr algn="thaiDist"/>
            <a:r>
              <a:rPr lang="th-TH" altLang="ko-KR" sz="2200" dirty="0" smtClean="0">
                <a:latin typeface="TH Sarabun New" panose="020B0500040200020003" pitchFamily="34" charset="-34"/>
                <a:cs typeface="TH Sarabun New" panose="020B0500040200020003" pitchFamily="34" charset="-34"/>
              </a:rPr>
              <a:t>      </a:t>
            </a:r>
            <a:r>
              <a:rPr lang="en-US" altLang="ko-KR" sz="2200" dirty="0" smtClean="0">
                <a:latin typeface="TH Sarabun New" panose="020B0500040200020003" pitchFamily="34" charset="-34"/>
                <a:cs typeface="TH Sarabun New" panose="020B0500040200020003" pitchFamily="34" charset="-34"/>
              </a:rPr>
              <a:t>Study </a:t>
            </a:r>
            <a:r>
              <a:rPr lang="en-US" altLang="ko-KR" sz="2200" dirty="0">
                <a:latin typeface="TH Sarabun New" panose="020B0500040200020003" pitchFamily="34" charset="-34"/>
                <a:cs typeface="TH Sarabun New" panose="020B0500040200020003" pitchFamily="34" charset="-34"/>
              </a:rPr>
              <a:t>the meaning, features, the principles of Enterprise Decision Support Systems (EDSS), Executive Information System(EIS), Executive Support System (ESS), Enterprise Information System (EIS), Executives’ Role and their information needs, DSS and business in organization, the difference between DSS and EIS, DSS by linear function, limited resource sharing, non-linear function, prediction, queue, simulation, project management, and decision making analysis.</a:t>
            </a:r>
          </a:p>
        </p:txBody>
      </p:sp>
      <p:sp>
        <p:nvSpPr>
          <p:cNvPr id="3" name="Title 2"/>
          <p:cNvSpPr>
            <a:spLocks noGrp="1"/>
          </p:cNvSpPr>
          <p:nvPr>
            <p:ph type="title"/>
          </p:nvPr>
        </p:nvSpPr>
        <p:spPr/>
        <p:txBody>
          <a:bodyPr/>
          <a:lstStyle/>
          <a:p>
            <a:r>
              <a:rPr lang="th-TH" dirty="0">
                <a:latin typeface="TH Sarabun New" panose="020B0500040200020003" pitchFamily="34" charset="-34"/>
                <a:cs typeface="TH Sarabun New" panose="020B0500040200020003" pitchFamily="34" charset="-34"/>
              </a:rPr>
              <a:t>คำอธิบายรายวิชา </a:t>
            </a:r>
            <a:endParaRPr lang="en-US" dirty="0">
              <a:latin typeface="TH Sarabun New" panose="020B0500040200020003" pitchFamily="34" charset="-34"/>
              <a:cs typeface="TH Sarabun New" panose="020B0500040200020003" pitchFamily="34" charset="-34"/>
            </a:endParaRPr>
          </a:p>
        </p:txBody>
      </p:sp>
      <p:sp>
        <p:nvSpPr>
          <p:cNvPr id="9" name="Content Placeholder 1"/>
          <p:cNvSpPr txBox="1">
            <a:spLocks/>
          </p:cNvSpPr>
          <p:nvPr/>
        </p:nvSpPr>
        <p:spPr>
          <a:xfrm>
            <a:off x="8532440" y="267494"/>
            <a:ext cx="252028" cy="288032"/>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sz="1600" b="1" dirty="0" smtClean="0">
                <a:solidFill>
                  <a:schemeClr val="accent5">
                    <a:lumMod val="75000"/>
                  </a:schemeClr>
                </a:solidFill>
                <a:latin typeface="TH Sarabun New" panose="020B0500040200020003" pitchFamily="34" charset="-34"/>
                <a:cs typeface="TH Sarabun New" panose="020B0500040200020003" pitchFamily="34" charset="-34"/>
              </a:rPr>
              <a:t>4</a:t>
            </a:r>
            <a:endParaRPr lang="en-US" sz="1600" b="1" dirty="0">
              <a:solidFill>
                <a:schemeClr val="accent5">
                  <a:lumMod val="75000"/>
                </a:schemeClr>
              </a:solidFill>
              <a:latin typeface="TH Sarabun New" panose="020B0500040200020003" pitchFamily="34" charset="-34"/>
              <a:cs typeface="TH Sarabun New" panose="020B0500040200020003" pitchFamily="34" charset="-34"/>
            </a:endParaRPr>
          </a:p>
        </p:txBody>
      </p:sp>
      <p:sp>
        <p:nvSpPr>
          <p:cNvPr id="11" name="TextBox 10">
            <a:hlinkClick r:id="rId2"/>
          </p:cNvPr>
          <p:cNvSpPr txBox="1"/>
          <p:nvPr/>
        </p:nvSpPr>
        <p:spPr>
          <a:xfrm>
            <a:off x="0" y="4774168"/>
            <a:ext cx="9144000" cy="369332"/>
          </a:xfrm>
          <a:prstGeom prst="rect">
            <a:avLst/>
          </a:prstGeom>
          <a:solidFill>
            <a:srgbClr val="FFC000"/>
          </a:solidFill>
        </p:spPr>
        <p:txBody>
          <a:bodyPr wrap="square" rtlCol="0">
            <a:spAutoFit/>
          </a:bodyPr>
          <a:lstStyle/>
          <a:p>
            <a:pPr algn="ctr"/>
            <a:r>
              <a:rPr lang="en-US" altLang="ko-KR" dirty="0">
                <a:solidFill>
                  <a:schemeClr val="bg1"/>
                </a:solidFill>
                <a:latin typeface="TH Sarabun New" panose="020B0500040200020003" pitchFamily="34" charset="-34"/>
                <a:cs typeface="TH Sarabun New" panose="020B0500040200020003" pitchFamily="34" charset="-34"/>
              </a:rPr>
              <a:t>  Program in Computer </a:t>
            </a:r>
            <a:r>
              <a:rPr lang="en-US" altLang="ko-KR" dirty="0" smtClean="0">
                <a:solidFill>
                  <a:schemeClr val="bg1"/>
                </a:solidFill>
                <a:latin typeface="TH Sarabun New" panose="020B0500040200020003" pitchFamily="34" charset="-34"/>
                <a:cs typeface="TH Sarabun New" panose="020B0500040200020003" pitchFamily="34" charset="-34"/>
              </a:rPr>
              <a:t>Science,  Science </a:t>
            </a:r>
            <a:r>
              <a:rPr lang="en-US" altLang="ko-KR" dirty="0">
                <a:solidFill>
                  <a:schemeClr val="bg1"/>
                </a:solidFill>
                <a:latin typeface="TH Sarabun New" panose="020B0500040200020003" pitchFamily="34" charset="-34"/>
                <a:cs typeface="TH Sarabun New" panose="020B0500040200020003" pitchFamily="34" charset="-34"/>
              </a:rPr>
              <a:t>and Technology of </a:t>
            </a:r>
            <a:r>
              <a:rPr lang="en-US" altLang="ko-KR" dirty="0" smtClean="0">
                <a:solidFill>
                  <a:schemeClr val="bg1"/>
                </a:solidFill>
                <a:latin typeface="TH Sarabun New" panose="020B0500040200020003" pitchFamily="34" charset="-34"/>
                <a:cs typeface="TH Sarabun New" panose="020B0500040200020003" pitchFamily="34" charset="-34"/>
              </a:rPr>
              <a:t>Faculty, </a:t>
            </a:r>
            <a:r>
              <a:rPr lang="en-US" altLang="ko-KR" dirty="0" err="1" smtClean="0">
                <a:solidFill>
                  <a:schemeClr val="bg1"/>
                </a:solidFill>
                <a:latin typeface="TH Sarabun New" panose="020B0500040200020003" pitchFamily="34" charset="-34"/>
                <a:cs typeface="TH Sarabun New" panose="020B0500040200020003" pitchFamily="34" charset="-34"/>
              </a:rPr>
              <a:t>Suan</a:t>
            </a:r>
            <a:r>
              <a:rPr lang="en-US" altLang="ko-KR" dirty="0" smtClean="0">
                <a:solidFill>
                  <a:schemeClr val="bg1"/>
                </a:solidFill>
                <a:latin typeface="TH Sarabun New" panose="020B0500040200020003" pitchFamily="34" charset="-34"/>
                <a:cs typeface="TH Sarabun New" panose="020B0500040200020003" pitchFamily="34" charset="-34"/>
              </a:rPr>
              <a:t> </a:t>
            </a:r>
            <a:r>
              <a:rPr lang="en-US" altLang="ko-KR" dirty="0" err="1" smtClean="0">
                <a:solidFill>
                  <a:schemeClr val="bg1"/>
                </a:solidFill>
                <a:latin typeface="TH Sarabun New" panose="020B0500040200020003" pitchFamily="34" charset="-34"/>
                <a:cs typeface="TH Sarabun New" panose="020B0500040200020003" pitchFamily="34" charset="-34"/>
              </a:rPr>
              <a:t>Dusit</a:t>
            </a:r>
            <a:r>
              <a:rPr lang="en-US" altLang="ko-KR" dirty="0" smtClean="0">
                <a:solidFill>
                  <a:schemeClr val="bg1"/>
                </a:solidFill>
                <a:latin typeface="TH Sarabun New" panose="020B0500040200020003" pitchFamily="34" charset="-34"/>
                <a:cs typeface="TH Sarabun New" panose="020B0500040200020003" pitchFamily="34" charset="-34"/>
              </a:rPr>
              <a:t> University</a:t>
            </a:r>
            <a:endParaRPr lang="ko-KR" altLang="en-US" dirty="0">
              <a:solidFill>
                <a:schemeClr val="bg1"/>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38492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h-TH" dirty="0" smtClean="0">
                <a:latin typeface="TH Sarabun New" panose="020B0500040200020003" pitchFamily="34" charset="-34"/>
                <a:cs typeface="TH Sarabun New" panose="020B0500040200020003" pitchFamily="34" charset="-34"/>
              </a:rPr>
              <a:t>จำนวน</a:t>
            </a:r>
            <a:r>
              <a:rPr lang="th-TH" dirty="0">
                <a:latin typeface="TH Sarabun New" panose="020B0500040200020003" pitchFamily="34" charset="-34"/>
                <a:cs typeface="TH Sarabun New" panose="020B0500040200020003" pitchFamily="34" charset="-34"/>
              </a:rPr>
              <a:t>ชั่วโมงที่ใช้ต่อภาคการศึกษา</a:t>
            </a:r>
            <a:endParaRPr lang="en-US" dirty="0">
              <a:latin typeface="TH Sarabun New" panose="020B0500040200020003" pitchFamily="34" charset="-34"/>
              <a:cs typeface="TH Sarabun New" panose="020B0500040200020003" pitchFamily="34" charset="-34"/>
            </a:endParaRPr>
          </a:p>
        </p:txBody>
      </p:sp>
      <p:sp>
        <p:nvSpPr>
          <p:cNvPr id="9" name="Content Placeholder 1"/>
          <p:cNvSpPr txBox="1">
            <a:spLocks/>
          </p:cNvSpPr>
          <p:nvPr/>
        </p:nvSpPr>
        <p:spPr>
          <a:xfrm>
            <a:off x="8532440" y="267494"/>
            <a:ext cx="252028" cy="288032"/>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sz="1600" b="1" dirty="0" smtClean="0">
                <a:solidFill>
                  <a:schemeClr val="accent5">
                    <a:lumMod val="75000"/>
                  </a:schemeClr>
                </a:solidFill>
                <a:latin typeface="TH Sarabun New" panose="020B0500040200020003" pitchFamily="34" charset="-34"/>
                <a:cs typeface="TH Sarabun New" panose="020B0500040200020003" pitchFamily="34" charset="-34"/>
              </a:rPr>
              <a:t>5</a:t>
            </a:r>
            <a:endParaRPr lang="en-US" sz="1600" b="1" dirty="0">
              <a:solidFill>
                <a:schemeClr val="accent5">
                  <a:lumMod val="75000"/>
                </a:schemeClr>
              </a:solidFill>
              <a:latin typeface="TH Sarabun New" panose="020B0500040200020003" pitchFamily="34" charset="-34"/>
              <a:cs typeface="TH Sarabun New" panose="020B0500040200020003" pitchFamily="34" charset="-34"/>
            </a:endParaRPr>
          </a:p>
        </p:txBody>
      </p:sp>
      <p:sp>
        <p:nvSpPr>
          <p:cNvPr id="11" name="TextBox 10">
            <a:hlinkClick r:id="rId2"/>
          </p:cNvPr>
          <p:cNvSpPr txBox="1"/>
          <p:nvPr/>
        </p:nvSpPr>
        <p:spPr>
          <a:xfrm>
            <a:off x="0" y="4774168"/>
            <a:ext cx="9144000" cy="369332"/>
          </a:xfrm>
          <a:prstGeom prst="rect">
            <a:avLst/>
          </a:prstGeom>
          <a:solidFill>
            <a:srgbClr val="FFC000"/>
          </a:solidFill>
        </p:spPr>
        <p:txBody>
          <a:bodyPr wrap="square" rtlCol="0">
            <a:spAutoFit/>
          </a:bodyPr>
          <a:lstStyle/>
          <a:p>
            <a:pPr algn="ctr"/>
            <a:r>
              <a:rPr lang="en-US" altLang="ko-KR" dirty="0">
                <a:solidFill>
                  <a:schemeClr val="bg1"/>
                </a:solidFill>
                <a:latin typeface="TH Sarabun New" panose="020B0500040200020003" pitchFamily="34" charset="-34"/>
                <a:cs typeface="TH Sarabun New" panose="020B0500040200020003" pitchFamily="34" charset="-34"/>
              </a:rPr>
              <a:t>  Program in Computer </a:t>
            </a:r>
            <a:r>
              <a:rPr lang="en-US" altLang="ko-KR" dirty="0" smtClean="0">
                <a:solidFill>
                  <a:schemeClr val="bg1"/>
                </a:solidFill>
                <a:latin typeface="TH Sarabun New" panose="020B0500040200020003" pitchFamily="34" charset="-34"/>
                <a:cs typeface="TH Sarabun New" panose="020B0500040200020003" pitchFamily="34" charset="-34"/>
              </a:rPr>
              <a:t>Science,  Science </a:t>
            </a:r>
            <a:r>
              <a:rPr lang="en-US" altLang="ko-KR" dirty="0">
                <a:solidFill>
                  <a:schemeClr val="bg1"/>
                </a:solidFill>
                <a:latin typeface="TH Sarabun New" panose="020B0500040200020003" pitchFamily="34" charset="-34"/>
                <a:cs typeface="TH Sarabun New" panose="020B0500040200020003" pitchFamily="34" charset="-34"/>
              </a:rPr>
              <a:t>and Technology of </a:t>
            </a:r>
            <a:r>
              <a:rPr lang="en-US" altLang="ko-KR" dirty="0" smtClean="0">
                <a:solidFill>
                  <a:schemeClr val="bg1"/>
                </a:solidFill>
                <a:latin typeface="TH Sarabun New" panose="020B0500040200020003" pitchFamily="34" charset="-34"/>
                <a:cs typeface="TH Sarabun New" panose="020B0500040200020003" pitchFamily="34" charset="-34"/>
              </a:rPr>
              <a:t>Faculty, </a:t>
            </a:r>
            <a:r>
              <a:rPr lang="en-US" altLang="ko-KR" dirty="0" err="1" smtClean="0">
                <a:solidFill>
                  <a:schemeClr val="bg1"/>
                </a:solidFill>
                <a:latin typeface="TH Sarabun New" panose="020B0500040200020003" pitchFamily="34" charset="-34"/>
                <a:cs typeface="TH Sarabun New" panose="020B0500040200020003" pitchFamily="34" charset="-34"/>
              </a:rPr>
              <a:t>Suan</a:t>
            </a:r>
            <a:r>
              <a:rPr lang="en-US" altLang="ko-KR" dirty="0" smtClean="0">
                <a:solidFill>
                  <a:schemeClr val="bg1"/>
                </a:solidFill>
                <a:latin typeface="TH Sarabun New" panose="020B0500040200020003" pitchFamily="34" charset="-34"/>
                <a:cs typeface="TH Sarabun New" panose="020B0500040200020003" pitchFamily="34" charset="-34"/>
              </a:rPr>
              <a:t> </a:t>
            </a:r>
            <a:r>
              <a:rPr lang="en-US" altLang="ko-KR" dirty="0" err="1" smtClean="0">
                <a:solidFill>
                  <a:schemeClr val="bg1"/>
                </a:solidFill>
                <a:latin typeface="TH Sarabun New" panose="020B0500040200020003" pitchFamily="34" charset="-34"/>
                <a:cs typeface="TH Sarabun New" panose="020B0500040200020003" pitchFamily="34" charset="-34"/>
              </a:rPr>
              <a:t>Dusit</a:t>
            </a:r>
            <a:r>
              <a:rPr lang="en-US" altLang="ko-KR" dirty="0" smtClean="0">
                <a:solidFill>
                  <a:schemeClr val="bg1"/>
                </a:solidFill>
                <a:latin typeface="TH Sarabun New" panose="020B0500040200020003" pitchFamily="34" charset="-34"/>
                <a:cs typeface="TH Sarabun New" panose="020B0500040200020003" pitchFamily="34" charset="-34"/>
              </a:rPr>
              <a:t> University</a:t>
            </a:r>
            <a:endParaRPr lang="ko-KR" altLang="en-US" dirty="0">
              <a:solidFill>
                <a:schemeClr val="bg1"/>
              </a:solidFill>
              <a:latin typeface="TH Sarabun New" panose="020B0500040200020003" pitchFamily="34" charset="-34"/>
              <a:cs typeface="TH Sarabun New" panose="020B0500040200020003" pitchFamily="34" charset="-34"/>
            </a:endParaRPr>
          </a:p>
        </p:txBody>
      </p:sp>
      <p:graphicFrame>
        <p:nvGraphicFramePr>
          <p:cNvPr id="4" name="ตาราง 3"/>
          <p:cNvGraphicFramePr>
            <a:graphicFrameLocks noGrp="1"/>
          </p:cNvGraphicFramePr>
          <p:nvPr>
            <p:extLst>
              <p:ext uri="{D42A27DB-BD31-4B8C-83A1-F6EECF244321}">
                <p14:modId xmlns:p14="http://schemas.microsoft.com/office/powerpoint/2010/main" val="1902269812"/>
              </p:ext>
            </p:extLst>
          </p:nvPr>
        </p:nvGraphicFramePr>
        <p:xfrm>
          <a:off x="503549" y="1419622"/>
          <a:ext cx="8028891" cy="1830672"/>
        </p:xfrm>
        <a:graphic>
          <a:graphicData uri="http://schemas.openxmlformats.org/drawingml/2006/table">
            <a:tbl>
              <a:tblPr firstRow="1" firstCol="1" bandRow="1"/>
              <a:tblGrid>
                <a:gridCol w="1368152"/>
                <a:gridCol w="1656184"/>
                <a:gridCol w="2996721"/>
                <a:gridCol w="2007834"/>
              </a:tblGrid>
              <a:tr h="1008112">
                <a:tc>
                  <a:txBody>
                    <a:bodyPr/>
                    <a:lstStyle/>
                    <a:p>
                      <a:pPr algn="ctr">
                        <a:spcAft>
                          <a:spcPts val="0"/>
                        </a:spcAft>
                      </a:pPr>
                      <a:r>
                        <a:rPr lang="th-TH" sz="2800" b="1" dirty="0">
                          <a:effectLst/>
                          <a:latin typeface="TH Sarabun New" panose="020B0500040200020003" pitchFamily="34" charset="-34"/>
                          <a:ea typeface="Malgun Gothic"/>
                          <a:cs typeface="TH Sarabun New" panose="020B0500040200020003" pitchFamily="34" charset="-34"/>
                        </a:rPr>
                        <a:t>บรรยาย</a:t>
                      </a:r>
                      <a:endParaRPr lang="en-US" sz="2000" b="1" dirty="0">
                        <a:effectLst/>
                        <a:latin typeface="TH Sarabun New" panose="020B0500040200020003" pitchFamily="34" charset="-34"/>
                        <a:ea typeface="Malgun Gothic"/>
                        <a:cs typeface="TH Sarabun New" panose="020B0500040200020003"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spcAft>
                          <a:spcPts val="0"/>
                        </a:spcAft>
                      </a:pPr>
                      <a:r>
                        <a:rPr lang="th-TH" sz="2800" b="1" dirty="0">
                          <a:effectLst/>
                          <a:latin typeface="TH Sarabun New" panose="020B0500040200020003" pitchFamily="34" charset="-34"/>
                          <a:ea typeface="Malgun Gothic"/>
                          <a:cs typeface="TH Sarabun New" panose="020B0500040200020003" pitchFamily="34" charset="-34"/>
                        </a:rPr>
                        <a:t>สอนเสริม</a:t>
                      </a:r>
                      <a:endParaRPr lang="en-US" sz="2000" b="1" dirty="0">
                        <a:effectLst/>
                        <a:latin typeface="TH Sarabun New" panose="020B0500040200020003" pitchFamily="34" charset="-34"/>
                        <a:ea typeface="Malgun Gothic"/>
                        <a:cs typeface="TH Sarabun New" panose="020B0500040200020003"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th-TH" sz="2800" b="1" dirty="0">
                          <a:effectLst/>
                          <a:latin typeface="TH Sarabun New" panose="020B0500040200020003" pitchFamily="34" charset="-34"/>
                          <a:ea typeface="Malgun Gothic"/>
                          <a:cs typeface="TH Sarabun New" panose="020B0500040200020003" pitchFamily="34" charset="-34"/>
                        </a:rPr>
                        <a:t>การฝึกปฏิบัติ/</a:t>
                      </a:r>
                      <a:endParaRPr lang="en-US" sz="2000" b="1" dirty="0">
                        <a:effectLst/>
                        <a:latin typeface="TH Sarabun New" panose="020B0500040200020003" pitchFamily="34" charset="-34"/>
                        <a:ea typeface="Malgun Gothic"/>
                        <a:cs typeface="TH Sarabun New" panose="020B0500040200020003" pitchFamily="34" charset="-34"/>
                      </a:endParaRPr>
                    </a:p>
                    <a:p>
                      <a:pPr algn="ctr">
                        <a:spcAft>
                          <a:spcPts val="0"/>
                        </a:spcAft>
                      </a:pPr>
                      <a:r>
                        <a:rPr lang="th-TH" sz="2800" b="1" dirty="0">
                          <a:effectLst/>
                          <a:latin typeface="TH Sarabun New" panose="020B0500040200020003" pitchFamily="34" charset="-34"/>
                          <a:ea typeface="Malgun Gothic"/>
                          <a:cs typeface="TH Sarabun New" panose="020B0500040200020003" pitchFamily="34" charset="-34"/>
                        </a:rPr>
                        <a:t>งานภาคสนาม</a:t>
                      </a:r>
                      <a:r>
                        <a:rPr lang="en-US" sz="2800" b="1" dirty="0">
                          <a:effectLst/>
                          <a:latin typeface="TH Sarabun New" panose="020B0500040200020003" pitchFamily="34" charset="-34"/>
                          <a:ea typeface="Malgun Gothic"/>
                          <a:cs typeface="TH Sarabun New" panose="020B0500040200020003" pitchFamily="34" charset="-34"/>
                        </a:rPr>
                        <a:t>/</a:t>
                      </a:r>
                      <a:r>
                        <a:rPr lang="th-TH" sz="2800" b="1" dirty="0">
                          <a:effectLst/>
                          <a:latin typeface="TH Sarabun New" panose="020B0500040200020003" pitchFamily="34" charset="-34"/>
                          <a:ea typeface="Malgun Gothic"/>
                          <a:cs typeface="TH Sarabun New" panose="020B0500040200020003" pitchFamily="34" charset="-34"/>
                        </a:rPr>
                        <a:t>การฝึกงาน</a:t>
                      </a:r>
                      <a:endParaRPr lang="en-US" sz="2000" b="1" dirty="0">
                        <a:effectLst/>
                        <a:latin typeface="TH Sarabun New" panose="020B0500040200020003" pitchFamily="34" charset="-34"/>
                        <a:ea typeface="Malgun Gothic"/>
                        <a:cs typeface="TH Sarabun New" panose="020B0500040200020003"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th-TH" sz="2800" b="1" dirty="0">
                          <a:effectLst/>
                          <a:latin typeface="TH Sarabun New" panose="020B0500040200020003" pitchFamily="34" charset="-34"/>
                          <a:ea typeface="Malgun Gothic"/>
                          <a:cs typeface="TH Sarabun New" panose="020B0500040200020003" pitchFamily="34" charset="-34"/>
                        </a:rPr>
                        <a:t>การศึกษาด้วยตนเอง</a:t>
                      </a:r>
                      <a:endParaRPr lang="en-US" sz="2000" b="1" dirty="0">
                        <a:effectLst/>
                        <a:latin typeface="TH Sarabun New" panose="020B0500040200020003" pitchFamily="34" charset="-34"/>
                        <a:ea typeface="Malgun Gothic"/>
                        <a:cs typeface="TH Sarabun New" panose="020B0500040200020003"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r>
              <a:tr h="822560">
                <a:tc>
                  <a:txBody>
                    <a:bodyPr/>
                    <a:lstStyle/>
                    <a:p>
                      <a:pPr algn="ctr">
                        <a:spcAft>
                          <a:spcPts val="0"/>
                        </a:spcAft>
                      </a:pPr>
                      <a:r>
                        <a:rPr lang="en-US" sz="1600" b="1" dirty="0">
                          <a:effectLst/>
                          <a:latin typeface="TH Sarabun New" panose="020B0500040200020003" pitchFamily="34" charset="-34"/>
                          <a:ea typeface="Malgun Gothic"/>
                          <a:cs typeface="TH Sarabun New" panose="020B0500040200020003" pitchFamily="34" charset="-34"/>
                        </a:rPr>
                        <a:t>30</a:t>
                      </a:r>
                      <a:r>
                        <a:rPr lang="th-TH" sz="1600" b="1" dirty="0">
                          <a:effectLst/>
                          <a:latin typeface="TH Sarabun New" panose="020B0500040200020003" pitchFamily="34" charset="-34"/>
                          <a:ea typeface="Malgun Gothic"/>
                          <a:cs typeface="TH Sarabun New" panose="020B0500040200020003" pitchFamily="34" charset="-34"/>
                        </a:rPr>
                        <a:t> ชั่วโมง/ภาคการศึกษา</a:t>
                      </a:r>
                      <a:endParaRPr lang="en-US" sz="1200" b="1" dirty="0">
                        <a:effectLst/>
                        <a:latin typeface="TH Sarabun New" panose="020B0500040200020003" pitchFamily="34" charset="-34"/>
                        <a:ea typeface="Malgun Gothic"/>
                        <a:cs typeface="TH Sarabun New" panose="020B0500040200020003"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spcAft>
                          <a:spcPts val="0"/>
                        </a:spcAft>
                      </a:pPr>
                      <a:r>
                        <a:rPr lang="th-TH" sz="1600" b="1" dirty="0">
                          <a:effectLst/>
                          <a:latin typeface="TH Sarabun New" panose="020B0500040200020003" pitchFamily="34" charset="-34"/>
                          <a:ea typeface="Malgun Gothic"/>
                          <a:cs typeface="TH Sarabun New" panose="020B0500040200020003" pitchFamily="34" charset="-34"/>
                        </a:rPr>
                        <a:t>สอนเสริมตามความต้องการของนักศึกษาเฉพาะราย</a:t>
                      </a:r>
                      <a:endParaRPr lang="en-US" sz="1200" b="1" dirty="0">
                        <a:effectLst/>
                        <a:latin typeface="TH Sarabun New" panose="020B0500040200020003" pitchFamily="34" charset="-34"/>
                        <a:ea typeface="Malgun Gothic"/>
                        <a:cs typeface="TH Sarabun New" panose="020B0500040200020003"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1600" b="1" dirty="0">
                          <a:effectLst/>
                          <a:latin typeface="TH Sarabun New" panose="020B0500040200020003" pitchFamily="34" charset="-34"/>
                          <a:ea typeface="Malgun Gothic"/>
                          <a:cs typeface="TH Sarabun New" panose="020B0500040200020003" pitchFamily="34" charset="-34"/>
                        </a:rPr>
                        <a:t>30</a:t>
                      </a:r>
                      <a:r>
                        <a:rPr lang="th-TH" sz="1600" b="1" dirty="0">
                          <a:effectLst/>
                          <a:latin typeface="TH Sarabun New" panose="020B0500040200020003" pitchFamily="34" charset="-34"/>
                          <a:ea typeface="Malgun Gothic"/>
                          <a:cs typeface="TH Sarabun New" panose="020B0500040200020003" pitchFamily="34" charset="-34"/>
                        </a:rPr>
                        <a:t> ชั่วโมง/ภาคการศึกษา</a:t>
                      </a:r>
                      <a:endParaRPr lang="en-US" sz="1200" b="1" dirty="0">
                        <a:effectLst/>
                        <a:latin typeface="TH Sarabun New" panose="020B0500040200020003" pitchFamily="34" charset="-34"/>
                        <a:ea typeface="Malgun Gothic"/>
                        <a:cs typeface="TH Sarabun New" panose="020B0500040200020003"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en-US" sz="1600" b="1" dirty="0">
                          <a:effectLst/>
                          <a:latin typeface="TH Sarabun New" panose="020B0500040200020003" pitchFamily="34" charset="-34"/>
                          <a:ea typeface="Malgun Gothic"/>
                          <a:cs typeface="TH Sarabun New" panose="020B0500040200020003" pitchFamily="34" charset="-34"/>
                        </a:rPr>
                        <a:t>75</a:t>
                      </a:r>
                      <a:r>
                        <a:rPr lang="th-TH" sz="1600" b="1" dirty="0">
                          <a:effectLst/>
                          <a:latin typeface="TH Sarabun New" panose="020B0500040200020003" pitchFamily="34" charset="-34"/>
                          <a:ea typeface="Malgun Gothic"/>
                          <a:cs typeface="TH Sarabun New" panose="020B0500040200020003" pitchFamily="34" charset="-34"/>
                        </a:rPr>
                        <a:t> ชั่วโมง/ภาคการศึกษา</a:t>
                      </a:r>
                      <a:endParaRPr lang="en-US" sz="1200" b="1" dirty="0">
                        <a:effectLst/>
                        <a:latin typeface="TH Sarabun New" panose="020B0500040200020003" pitchFamily="34" charset="-34"/>
                        <a:ea typeface="Malgun Gothic"/>
                        <a:cs typeface="TH Sarabun New" panose="020B0500040200020003"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r>
            </a:tbl>
          </a:graphicData>
        </a:graphic>
      </p:graphicFrame>
    </p:spTree>
    <p:extLst>
      <p:ext uri="{BB962C8B-B14F-4D97-AF65-F5344CB8AC3E}">
        <p14:creationId xmlns:p14="http://schemas.microsoft.com/office/powerpoint/2010/main" val="2819163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0" y="1059583"/>
            <a:ext cx="9144000" cy="3714586"/>
          </a:xfrm>
        </p:spPr>
        <p:txBody>
          <a:bodyPr/>
          <a:lstStyle/>
          <a:p>
            <a:r>
              <a:rPr lang="th-TH" sz="2800" b="1" dirty="0">
                <a:solidFill>
                  <a:schemeClr val="tx2">
                    <a:lumMod val="60000"/>
                    <a:lumOff val="40000"/>
                  </a:schemeClr>
                </a:solidFill>
                <a:latin typeface="TH Sarabun New" panose="020B0500040200020003" pitchFamily="34" charset="-34"/>
                <a:cs typeface="TH Sarabun New" panose="020B0500040200020003" pitchFamily="34" charset="-34"/>
              </a:rPr>
              <a:t>1</a:t>
            </a:r>
            <a:r>
              <a:rPr lang="th-TH" sz="2800" b="1" dirty="0" smtClean="0">
                <a:solidFill>
                  <a:schemeClr val="tx2">
                    <a:lumMod val="60000"/>
                    <a:lumOff val="40000"/>
                  </a:schemeClr>
                </a:solidFill>
                <a:latin typeface="TH Sarabun New" panose="020B0500040200020003" pitchFamily="34" charset="-34"/>
                <a:cs typeface="TH Sarabun New" panose="020B0500040200020003" pitchFamily="34" charset="-34"/>
              </a:rPr>
              <a:t>. </a:t>
            </a:r>
            <a:r>
              <a:rPr lang="th-TH" sz="2800" b="1" dirty="0">
                <a:solidFill>
                  <a:schemeClr val="tx2">
                    <a:lumMod val="60000"/>
                    <a:lumOff val="40000"/>
                  </a:schemeClr>
                </a:solidFill>
                <a:latin typeface="TH Sarabun New" panose="020B0500040200020003" pitchFamily="34" charset="-34"/>
                <a:cs typeface="TH Sarabun New" panose="020B0500040200020003" pitchFamily="34" charset="-34"/>
              </a:rPr>
              <a:t>คุณธรรม จริยธรรมที่ต้องพัฒนา</a:t>
            </a:r>
            <a:endParaRPr lang="en-US" sz="2800" b="1" dirty="0">
              <a:solidFill>
                <a:schemeClr val="tx2">
                  <a:lumMod val="60000"/>
                  <a:lumOff val="40000"/>
                </a:schemeClr>
              </a:solidFill>
              <a:latin typeface="TH Sarabun New" panose="020B0500040200020003" pitchFamily="34" charset="-34"/>
              <a:cs typeface="TH Sarabun New" panose="020B0500040200020003" pitchFamily="34" charset="-34"/>
            </a:endParaRPr>
          </a:p>
          <a:p>
            <a:r>
              <a:rPr lang="th-TH" sz="2800" dirty="0" smtClean="0">
                <a:latin typeface="TH Sarabun New" panose="020B0500040200020003" pitchFamily="34" charset="-34"/>
                <a:cs typeface="TH Sarabun New" panose="020B0500040200020003" pitchFamily="34" charset="-34"/>
                <a:sym typeface="Wingdings"/>
              </a:rPr>
              <a:t>    1. </a:t>
            </a:r>
            <a:r>
              <a:rPr lang="th-TH" sz="2800" dirty="0" smtClean="0">
                <a:latin typeface="TH Sarabun New" panose="020B0500040200020003" pitchFamily="34" charset="-34"/>
                <a:cs typeface="TH Sarabun New" panose="020B0500040200020003" pitchFamily="34" charset="-34"/>
              </a:rPr>
              <a:t>ตระหนัก</a:t>
            </a:r>
            <a:r>
              <a:rPr lang="th-TH" sz="2800" dirty="0">
                <a:latin typeface="TH Sarabun New" panose="020B0500040200020003" pitchFamily="34" charset="-34"/>
                <a:cs typeface="TH Sarabun New" panose="020B0500040200020003" pitchFamily="34" charset="-34"/>
              </a:rPr>
              <a:t>ในคุณค่าและคุณธรรม จริยธรรม เสียสละ และซื่อสัตย์สุจริต </a:t>
            </a:r>
            <a:endParaRPr lang="en-US" sz="2800" dirty="0">
              <a:latin typeface="TH Sarabun New" panose="020B0500040200020003" pitchFamily="34" charset="-34"/>
              <a:cs typeface="TH Sarabun New" panose="020B0500040200020003" pitchFamily="34" charset="-34"/>
            </a:endParaRPr>
          </a:p>
          <a:p>
            <a:r>
              <a:rPr lang="th-TH" sz="2800" dirty="0" smtClean="0">
                <a:latin typeface="TH Sarabun New" panose="020B0500040200020003" pitchFamily="34" charset="-34"/>
                <a:cs typeface="TH Sarabun New" panose="020B0500040200020003" pitchFamily="34" charset="-34"/>
              </a:rPr>
              <a:t>    2. </a:t>
            </a:r>
            <a:r>
              <a:rPr lang="th-TH" sz="2800" dirty="0">
                <a:latin typeface="TH Sarabun New" panose="020B0500040200020003" pitchFamily="34" charset="-34"/>
                <a:cs typeface="TH Sarabun New" panose="020B0500040200020003" pitchFamily="34" charset="-34"/>
              </a:rPr>
              <a:t>มีวินัย ตรงต่อเวลา ปฏิบัติตามกฎ ระเบียบข้อบังคับขององค์กร และสังคม</a:t>
            </a:r>
            <a:endParaRPr lang="en-US" sz="2800" dirty="0">
              <a:latin typeface="TH Sarabun New" panose="020B0500040200020003" pitchFamily="34" charset="-34"/>
              <a:cs typeface="TH Sarabun New" panose="020B0500040200020003" pitchFamily="34" charset="-34"/>
            </a:endParaRPr>
          </a:p>
          <a:p>
            <a:r>
              <a:rPr lang="th-TH" sz="2800" dirty="0" smtClean="0">
                <a:latin typeface="TH Sarabun New" panose="020B0500040200020003" pitchFamily="34" charset="-34"/>
                <a:cs typeface="TH Sarabun New" panose="020B0500040200020003" pitchFamily="34" charset="-34"/>
              </a:rPr>
              <a:t>    3. </a:t>
            </a:r>
            <a:r>
              <a:rPr lang="th-TH" sz="2800" dirty="0">
                <a:latin typeface="TH Sarabun New" panose="020B0500040200020003" pitchFamily="34" charset="-34"/>
                <a:cs typeface="TH Sarabun New" panose="020B0500040200020003" pitchFamily="34" charset="-34"/>
              </a:rPr>
              <a:t>มีภาวะความเป็นผู้นำและผู้ตาม สามารถทำงานเป็นทีมและแก้ไขข้อขัดแย้งที่เกิดขึ้นได้</a:t>
            </a:r>
            <a:endParaRPr lang="en-US" sz="2800" dirty="0">
              <a:latin typeface="TH Sarabun New" panose="020B0500040200020003" pitchFamily="34" charset="-34"/>
              <a:cs typeface="TH Sarabun New" panose="020B0500040200020003" pitchFamily="34" charset="-34"/>
            </a:endParaRPr>
          </a:p>
          <a:p>
            <a:r>
              <a:rPr lang="th-TH" sz="2800" dirty="0" smtClean="0">
                <a:latin typeface="TH Sarabun New" panose="020B0500040200020003" pitchFamily="34" charset="-34"/>
                <a:cs typeface="TH Sarabun New" panose="020B0500040200020003" pitchFamily="34" charset="-34"/>
              </a:rPr>
              <a:t>    4. </a:t>
            </a:r>
            <a:r>
              <a:rPr lang="th-TH" sz="2800" dirty="0">
                <a:latin typeface="TH Sarabun New" panose="020B0500040200020003" pitchFamily="34" charset="-34"/>
                <a:cs typeface="TH Sarabun New" panose="020B0500040200020003" pitchFamily="34" charset="-34"/>
              </a:rPr>
              <a:t>เคารพสิทธิและรับฟังความคิดเห็นของผู้อื่น รวมทั้งเคารพ</a:t>
            </a:r>
            <a:r>
              <a:rPr lang="th-TH" sz="2800" dirty="0" smtClean="0">
                <a:latin typeface="TH Sarabun New" panose="020B0500040200020003" pitchFamily="34" charset="-34"/>
                <a:cs typeface="TH Sarabun New" panose="020B0500040200020003" pitchFamily="34" charset="-34"/>
              </a:rPr>
              <a:t>กฎระเบียบข้อบังคับ</a:t>
            </a:r>
            <a:endParaRPr lang="en-US" sz="2800" dirty="0">
              <a:latin typeface="TH Sarabun New" panose="020B0500040200020003" pitchFamily="34" charset="-34"/>
              <a:cs typeface="TH Sarabun New" panose="020B0500040200020003" pitchFamily="34" charset="-34"/>
            </a:endParaRPr>
          </a:p>
          <a:p>
            <a:r>
              <a:rPr lang="en-US" sz="2800" dirty="0" smtClean="0">
                <a:latin typeface="TH Sarabun New" panose="020B0500040200020003" pitchFamily="34" charset="-34"/>
                <a:cs typeface="TH Sarabun New" panose="020B0500040200020003" pitchFamily="34" charset="-34"/>
                <a:sym typeface="Wingdings"/>
              </a:rPr>
              <a:t>    5.</a:t>
            </a:r>
            <a:r>
              <a:rPr lang="th-TH" sz="2800" dirty="0" smtClean="0">
                <a:latin typeface="TH Sarabun New" panose="020B0500040200020003" pitchFamily="34" charset="-34"/>
                <a:cs typeface="TH Sarabun New" panose="020B0500040200020003" pitchFamily="34" charset="-34"/>
              </a:rPr>
              <a:t> </a:t>
            </a:r>
            <a:r>
              <a:rPr lang="th-TH" sz="2800" dirty="0">
                <a:latin typeface="TH Sarabun New" panose="020B0500040200020003" pitchFamily="34" charset="-34"/>
                <a:cs typeface="TH Sarabun New" panose="020B0500040200020003" pitchFamily="34" charset="-34"/>
              </a:rPr>
              <a:t>มีจรรยาบรรณทางวิชาการและวิชาชีพ </a:t>
            </a:r>
            <a:endParaRPr lang="en-US" sz="2800" dirty="0">
              <a:latin typeface="TH Sarabun New" panose="020B0500040200020003" pitchFamily="34" charset="-34"/>
              <a:cs typeface="TH Sarabun New" panose="020B0500040200020003" pitchFamily="34" charset="-34"/>
            </a:endParaRPr>
          </a:p>
        </p:txBody>
      </p:sp>
      <p:sp>
        <p:nvSpPr>
          <p:cNvPr id="3" name="Title 2"/>
          <p:cNvSpPr>
            <a:spLocks noGrp="1"/>
          </p:cNvSpPr>
          <p:nvPr>
            <p:ph type="title"/>
          </p:nvPr>
        </p:nvSpPr>
        <p:spPr/>
        <p:txBody>
          <a:bodyPr/>
          <a:lstStyle/>
          <a:p>
            <a:r>
              <a:rPr lang="th-TH" dirty="0">
                <a:latin typeface="TH Sarabun New" panose="020B0500040200020003" pitchFamily="34" charset="-34"/>
                <a:cs typeface="TH Sarabun New" panose="020B0500040200020003" pitchFamily="34" charset="-34"/>
              </a:rPr>
              <a:t>การพัฒนาผลการเรียนรู้ของนักศึกษา</a:t>
            </a:r>
            <a:endParaRPr lang="en-US" dirty="0">
              <a:latin typeface="TH Sarabun New" panose="020B0500040200020003" pitchFamily="34" charset="-34"/>
              <a:cs typeface="TH Sarabun New" panose="020B0500040200020003" pitchFamily="34" charset="-34"/>
            </a:endParaRPr>
          </a:p>
        </p:txBody>
      </p:sp>
      <p:sp>
        <p:nvSpPr>
          <p:cNvPr id="9" name="Content Placeholder 1"/>
          <p:cNvSpPr txBox="1">
            <a:spLocks/>
          </p:cNvSpPr>
          <p:nvPr/>
        </p:nvSpPr>
        <p:spPr>
          <a:xfrm>
            <a:off x="8532440" y="267494"/>
            <a:ext cx="252028" cy="288032"/>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sz="1600" b="1" dirty="0" smtClean="0">
                <a:solidFill>
                  <a:schemeClr val="accent5">
                    <a:lumMod val="75000"/>
                  </a:schemeClr>
                </a:solidFill>
                <a:latin typeface="TH Sarabun New" panose="020B0500040200020003" pitchFamily="34" charset="-34"/>
                <a:cs typeface="TH Sarabun New" panose="020B0500040200020003" pitchFamily="34" charset="-34"/>
              </a:rPr>
              <a:t>6</a:t>
            </a:r>
            <a:endParaRPr lang="en-US" sz="1600" b="1" dirty="0">
              <a:solidFill>
                <a:schemeClr val="accent5">
                  <a:lumMod val="75000"/>
                </a:schemeClr>
              </a:solidFill>
              <a:latin typeface="TH Sarabun New" panose="020B0500040200020003" pitchFamily="34" charset="-34"/>
              <a:cs typeface="TH Sarabun New" panose="020B0500040200020003" pitchFamily="34" charset="-34"/>
            </a:endParaRPr>
          </a:p>
        </p:txBody>
      </p:sp>
      <p:sp>
        <p:nvSpPr>
          <p:cNvPr id="11" name="TextBox 10">
            <a:hlinkClick r:id="rId2"/>
          </p:cNvPr>
          <p:cNvSpPr txBox="1"/>
          <p:nvPr/>
        </p:nvSpPr>
        <p:spPr>
          <a:xfrm>
            <a:off x="0" y="4774168"/>
            <a:ext cx="9144000" cy="369332"/>
          </a:xfrm>
          <a:prstGeom prst="rect">
            <a:avLst/>
          </a:prstGeom>
          <a:solidFill>
            <a:srgbClr val="FFC000"/>
          </a:solidFill>
        </p:spPr>
        <p:txBody>
          <a:bodyPr wrap="square" rtlCol="0">
            <a:spAutoFit/>
          </a:bodyPr>
          <a:lstStyle/>
          <a:p>
            <a:pPr algn="ctr"/>
            <a:r>
              <a:rPr lang="en-US" altLang="ko-KR" dirty="0">
                <a:solidFill>
                  <a:schemeClr val="bg1"/>
                </a:solidFill>
                <a:latin typeface="TH Sarabun New" panose="020B0500040200020003" pitchFamily="34" charset="-34"/>
                <a:cs typeface="TH Sarabun New" panose="020B0500040200020003" pitchFamily="34" charset="-34"/>
              </a:rPr>
              <a:t>  Program in Computer </a:t>
            </a:r>
            <a:r>
              <a:rPr lang="en-US" altLang="ko-KR" dirty="0" smtClean="0">
                <a:solidFill>
                  <a:schemeClr val="bg1"/>
                </a:solidFill>
                <a:latin typeface="TH Sarabun New" panose="020B0500040200020003" pitchFamily="34" charset="-34"/>
                <a:cs typeface="TH Sarabun New" panose="020B0500040200020003" pitchFamily="34" charset="-34"/>
              </a:rPr>
              <a:t>Science,  Science </a:t>
            </a:r>
            <a:r>
              <a:rPr lang="en-US" altLang="ko-KR" dirty="0">
                <a:solidFill>
                  <a:schemeClr val="bg1"/>
                </a:solidFill>
                <a:latin typeface="TH Sarabun New" panose="020B0500040200020003" pitchFamily="34" charset="-34"/>
                <a:cs typeface="TH Sarabun New" panose="020B0500040200020003" pitchFamily="34" charset="-34"/>
              </a:rPr>
              <a:t>and Technology of </a:t>
            </a:r>
            <a:r>
              <a:rPr lang="en-US" altLang="ko-KR" dirty="0" smtClean="0">
                <a:solidFill>
                  <a:schemeClr val="bg1"/>
                </a:solidFill>
                <a:latin typeface="TH Sarabun New" panose="020B0500040200020003" pitchFamily="34" charset="-34"/>
                <a:cs typeface="TH Sarabun New" panose="020B0500040200020003" pitchFamily="34" charset="-34"/>
              </a:rPr>
              <a:t>Faculty, </a:t>
            </a:r>
            <a:r>
              <a:rPr lang="en-US" altLang="ko-KR" dirty="0" err="1" smtClean="0">
                <a:solidFill>
                  <a:schemeClr val="bg1"/>
                </a:solidFill>
                <a:latin typeface="TH Sarabun New" panose="020B0500040200020003" pitchFamily="34" charset="-34"/>
                <a:cs typeface="TH Sarabun New" panose="020B0500040200020003" pitchFamily="34" charset="-34"/>
              </a:rPr>
              <a:t>Suan</a:t>
            </a:r>
            <a:r>
              <a:rPr lang="en-US" altLang="ko-KR" dirty="0" smtClean="0">
                <a:solidFill>
                  <a:schemeClr val="bg1"/>
                </a:solidFill>
                <a:latin typeface="TH Sarabun New" panose="020B0500040200020003" pitchFamily="34" charset="-34"/>
                <a:cs typeface="TH Sarabun New" panose="020B0500040200020003" pitchFamily="34" charset="-34"/>
              </a:rPr>
              <a:t> </a:t>
            </a:r>
            <a:r>
              <a:rPr lang="en-US" altLang="ko-KR" dirty="0" err="1" smtClean="0">
                <a:solidFill>
                  <a:schemeClr val="bg1"/>
                </a:solidFill>
                <a:latin typeface="TH Sarabun New" panose="020B0500040200020003" pitchFamily="34" charset="-34"/>
                <a:cs typeface="TH Sarabun New" panose="020B0500040200020003" pitchFamily="34" charset="-34"/>
              </a:rPr>
              <a:t>Dusit</a:t>
            </a:r>
            <a:r>
              <a:rPr lang="en-US" altLang="ko-KR" dirty="0" smtClean="0">
                <a:solidFill>
                  <a:schemeClr val="bg1"/>
                </a:solidFill>
                <a:latin typeface="TH Sarabun New" panose="020B0500040200020003" pitchFamily="34" charset="-34"/>
                <a:cs typeface="TH Sarabun New" panose="020B0500040200020003" pitchFamily="34" charset="-34"/>
              </a:rPr>
              <a:t> University</a:t>
            </a:r>
            <a:endParaRPr lang="ko-KR" altLang="en-US" dirty="0">
              <a:solidFill>
                <a:schemeClr val="bg1"/>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400297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0" y="915566"/>
            <a:ext cx="9144000" cy="3858603"/>
          </a:xfrm>
        </p:spPr>
        <p:txBody>
          <a:bodyPr/>
          <a:lstStyle/>
          <a:p>
            <a:pPr algn="thaiDist"/>
            <a:r>
              <a:rPr lang="th-TH" sz="2800" b="1" dirty="0" smtClean="0">
                <a:solidFill>
                  <a:schemeClr val="tx2">
                    <a:lumMod val="60000"/>
                    <a:lumOff val="40000"/>
                  </a:schemeClr>
                </a:solidFill>
                <a:latin typeface="TH Sarabun New" panose="020B0500040200020003" pitchFamily="34" charset="-34"/>
                <a:cs typeface="TH Sarabun New" panose="020B0500040200020003" pitchFamily="34" charset="-34"/>
              </a:rPr>
              <a:t>2. ความรู้ </a:t>
            </a:r>
            <a:endParaRPr lang="en-US" sz="2800" dirty="0">
              <a:solidFill>
                <a:schemeClr val="tx2">
                  <a:lumMod val="60000"/>
                  <a:lumOff val="40000"/>
                </a:schemeClr>
              </a:solidFill>
              <a:latin typeface="TH Sarabun New" panose="020B0500040200020003" pitchFamily="34" charset="-34"/>
              <a:cs typeface="TH Sarabun New" panose="020B0500040200020003" pitchFamily="34" charset="-34"/>
            </a:endParaRPr>
          </a:p>
          <a:p>
            <a:pPr algn="thaiDist"/>
            <a:r>
              <a:rPr lang="th-TH" sz="2800" dirty="0" smtClean="0">
                <a:latin typeface="TH Sarabun New" panose="020B0500040200020003" pitchFamily="34" charset="-34"/>
                <a:cs typeface="TH Sarabun New" panose="020B0500040200020003" pitchFamily="34" charset="-34"/>
                <a:sym typeface="Wingdings"/>
              </a:rPr>
              <a:t>    </a:t>
            </a:r>
            <a:r>
              <a:rPr lang="th-TH" sz="2700" dirty="0" smtClean="0">
                <a:latin typeface="TH Sarabun New" panose="020B0500040200020003" pitchFamily="34" charset="-34"/>
                <a:cs typeface="TH Sarabun New" panose="020B0500040200020003" pitchFamily="34" charset="-34"/>
                <a:sym typeface="Wingdings"/>
              </a:rPr>
              <a:t>1. </a:t>
            </a:r>
            <a:r>
              <a:rPr lang="th-TH" sz="2700" dirty="0" smtClean="0">
                <a:latin typeface="TH Sarabun New" panose="020B0500040200020003" pitchFamily="34" charset="-34"/>
                <a:cs typeface="TH Sarabun New" panose="020B0500040200020003" pitchFamily="34" charset="-34"/>
              </a:rPr>
              <a:t>มี</a:t>
            </a:r>
            <a:r>
              <a:rPr lang="th-TH" sz="2700" dirty="0">
                <a:latin typeface="TH Sarabun New" panose="020B0500040200020003" pitchFamily="34" charset="-34"/>
                <a:cs typeface="TH Sarabun New" panose="020B0500040200020003" pitchFamily="34" charset="-34"/>
              </a:rPr>
              <a:t>ความรู้ ความเข้าใจ และสามารถอธิบายได้ถึงหลักการและทฤษฎีที่สำคัญใน</a:t>
            </a:r>
            <a:r>
              <a:rPr lang="th-TH" sz="2700" dirty="0" smtClean="0">
                <a:latin typeface="TH Sarabun New" panose="020B0500040200020003" pitchFamily="34" charset="-34"/>
                <a:cs typeface="TH Sarabun New" panose="020B0500040200020003" pitchFamily="34" charset="-34"/>
              </a:rPr>
              <a:t>เนื้อหาวิชา</a:t>
            </a:r>
          </a:p>
          <a:p>
            <a:pPr algn="thaiDist"/>
            <a:r>
              <a:rPr lang="th-TH" sz="2700" dirty="0">
                <a:latin typeface="TH Sarabun New" panose="020B0500040200020003" pitchFamily="34" charset="-34"/>
                <a:cs typeface="TH Sarabun New" panose="020B0500040200020003" pitchFamily="34" charset="-34"/>
              </a:rPr>
              <a:t> </a:t>
            </a:r>
            <a:r>
              <a:rPr lang="th-TH" sz="2700" dirty="0" smtClean="0">
                <a:latin typeface="TH Sarabun New" panose="020B0500040200020003" pitchFamily="34" charset="-34"/>
                <a:cs typeface="TH Sarabun New" panose="020B0500040200020003" pitchFamily="34" charset="-34"/>
              </a:rPr>
              <a:t>       ในสาขาวิทยาการ</a:t>
            </a:r>
            <a:r>
              <a:rPr lang="th-TH" sz="2700" dirty="0">
                <a:latin typeface="TH Sarabun New" panose="020B0500040200020003" pitchFamily="34" charset="-34"/>
                <a:cs typeface="TH Sarabun New" panose="020B0500040200020003" pitchFamily="34" charset="-34"/>
              </a:rPr>
              <a:t>คอมพิวเตอร์</a:t>
            </a:r>
            <a:endParaRPr lang="en-US" sz="2700" dirty="0">
              <a:latin typeface="TH Sarabun New" panose="020B0500040200020003" pitchFamily="34" charset="-34"/>
              <a:cs typeface="TH Sarabun New" panose="020B0500040200020003" pitchFamily="34" charset="-34"/>
            </a:endParaRPr>
          </a:p>
          <a:p>
            <a:pPr algn="thaiDist"/>
            <a:r>
              <a:rPr lang="th-TH" sz="2700" dirty="0">
                <a:latin typeface="TH Sarabun New" panose="020B0500040200020003" pitchFamily="34" charset="-34"/>
                <a:cs typeface="TH Sarabun New" panose="020B0500040200020003" pitchFamily="34" charset="-34"/>
                <a:sym typeface="Wingdings"/>
              </a:rPr>
              <a:t> </a:t>
            </a:r>
            <a:r>
              <a:rPr lang="th-TH" sz="2700" dirty="0" smtClean="0">
                <a:latin typeface="TH Sarabun New" panose="020B0500040200020003" pitchFamily="34" charset="-34"/>
                <a:cs typeface="TH Sarabun New" panose="020B0500040200020003" pitchFamily="34" charset="-34"/>
                <a:sym typeface="Wingdings"/>
              </a:rPr>
              <a:t>   </a:t>
            </a:r>
            <a:r>
              <a:rPr lang="th-TH" sz="2700" dirty="0" smtClean="0">
                <a:latin typeface="TH Sarabun New" panose="020B0500040200020003" pitchFamily="34" charset="-34"/>
                <a:cs typeface="TH Sarabun New" panose="020B0500040200020003" pitchFamily="34" charset="-34"/>
              </a:rPr>
              <a:t>2. </a:t>
            </a:r>
            <a:r>
              <a:rPr lang="th-TH" sz="2700" dirty="0">
                <a:latin typeface="TH Sarabun New" panose="020B0500040200020003" pitchFamily="34" charset="-34"/>
                <a:cs typeface="TH Sarabun New" panose="020B0500040200020003" pitchFamily="34" charset="-34"/>
              </a:rPr>
              <a:t>สามารถวิเคราะห์ปัญหา เข้าใจและอธิบายความต้องการทางคอมพิวเตอร์ </a:t>
            </a:r>
            <a:r>
              <a:rPr lang="th-TH" sz="2700" dirty="0" smtClean="0">
                <a:latin typeface="TH Sarabun New" panose="020B0500040200020003" pitchFamily="34" charset="-34"/>
                <a:cs typeface="TH Sarabun New" panose="020B0500040200020003" pitchFamily="34" charset="-34"/>
              </a:rPr>
              <a:t>รวมทั้ง</a:t>
            </a:r>
          </a:p>
          <a:p>
            <a:pPr algn="thaiDist"/>
            <a:r>
              <a:rPr lang="th-TH" sz="2700" dirty="0">
                <a:latin typeface="TH Sarabun New" panose="020B0500040200020003" pitchFamily="34" charset="-34"/>
                <a:cs typeface="TH Sarabun New" panose="020B0500040200020003" pitchFamily="34" charset="-34"/>
              </a:rPr>
              <a:t> </a:t>
            </a:r>
            <a:r>
              <a:rPr lang="th-TH" sz="2700" dirty="0" smtClean="0">
                <a:latin typeface="TH Sarabun New" panose="020B0500040200020003" pitchFamily="34" charset="-34"/>
                <a:cs typeface="TH Sarabun New" panose="020B0500040200020003" pitchFamily="34" charset="-34"/>
              </a:rPr>
              <a:t>      ประยุกต์</a:t>
            </a:r>
            <a:r>
              <a:rPr lang="th-TH" sz="2700" dirty="0">
                <a:latin typeface="TH Sarabun New" panose="020B0500040200020003" pitchFamily="34" charset="-34"/>
                <a:cs typeface="TH Sarabun New" panose="020B0500040200020003" pitchFamily="34" charset="-34"/>
              </a:rPr>
              <a:t>ความรู้ </a:t>
            </a:r>
            <a:r>
              <a:rPr lang="th-TH" sz="2700" dirty="0" smtClean="0">
                <a:latin typeface="TH Sarabun New" panose="020B0500040200020003" pitchFamily="34" charset="-34"/>
                <a:cs typeface="TH Sarabun New" panose="020B0500040200020003" pitchFamily="34" charset="-34"/>
              </a:rPr>
              <a:t>ทักษะ </a:t>
            </a:r>
            <a:r>
              <a:rPr lang="th-TH" sz="2700" dirty="0">
                <a:latin typeface="TH Sarabun New" panose="020B0500040200020003" pitchFamily="34" charset="-34"/>
                <a:cs typeface="TH Sarabun New" panose="020B0500040200020003" pitchFamily="34" charset="-34"/>
              </a:rPr>
              <a:t>และการใช้เครื่องมือที่เหมาะสมกับการแก้ไขปัญหา</a:t>
            </a:r>
            <a:endParaRPr lang="en-US" sz="2700" dirty="0">
              <a:latin typeface="TH Sarabun New" panose="020B0500040200020003" pitchFamily="34" charset="-34"/>
              <a:cs typeface="TH Sarabun New" panose="020B0500040200020003" pitchFamily="34" charset="-34"/>
            </a:endParaRPr>
          </a:p>
          <a:p>
            <a:pPr algn="thaiDist"/>
            <a:r>
              <a:rPr lang="th-TH" sz="2700" dirty="0" smtClean="0">
                <a:latin typeface="TH Sarabun New" panose="020B0500040200020003" pitchFamily="34" charset="-34"/>
                <a:cs typeface="TH Sarabun New" panose="020B0500040200020003" pitchFamily="34" charset="-34"/>
              </a:rPr>
              <a:t>    3. </a:t>
            </a:r>
            <a:r>
              <a:rPr lang="th-TH" sz="2700" dirty="0" smtClean="0">
                <a:latin typeface="TH Sarabun New" panose="020B0500040200020003" pitchFamily="34" charset="-34"/>
                <a:cs typeface="TH Sarabun New" panose="020B0500040200020003" pitchFamily="34" charset="-34"/>
              </a:rPr>
              <a:t>มี</a:t>
            </a:r>
            <a:r>
              <a:rPr lang="th-TH" sz="2700" dirty="0">
                <a:latin typeface="TH Sarabun New" panose="020B0500040200020003" pitchFamily="34" charset="-34"/>
                <a:cs typeface="TH Sarabun New" panose="020B0500040200020003" pitchFamily="34" charset="-34"/>
              </a:rPr>
              <a:t>ประสบการณ์ในการออกแบบ พัฒนาและการประยุกต์ใช้ซอฟต์แวร์ได้อย่างสร้างสรรค์ </a:t>
            </a:r>
            <a:endParaRPr lang="en-US" sz="2700" dirty="0">
              <a:latin typeface="TH Sarabun New" panose="020B0500040200020003" pitchFamily="34" charset="-34"/>
              <a:cs typeface="TH Sarabun New" panose="020B0500040200020003" pitchFamily="34" charset="-34"/>
            </a:endParaRPr>
          </a:p>
          <a:p>
            <a:pPr algn="thaiDist"/>
            <a:r>
              <a:rPr lang="en-US" sz="2800" dirty="0">
                <a:latin typeface="TH Sarabun New" panose="020B0500040200020003" pitchFamily="34" charset="-34"/>
                <a:cs typeface="TH Sarabun New" panose="020B0500040200020003" pitchFamily="34" charset="-34"/>
              </a:rPr>
              <a:t> </a:t>
            </a:r>
            <a:r>
              <a:rPr lang="th-TH" sz="2800" dirty="0" smtClean="0">
                <a:latin typeface="TH Sarabun New" panose="020B0500040200020003" pitchFamily="34" charset="-34"/>
                <a:cs typeface="TH Sarabun New" panose="020B0500040200020003" pitchFamily="34" charset="-34"/>
              </a:rPr>
              <a:t>   </a:t>
            </a:r>
            <a:r>
              <a:rPr lang="th-TH" sz="2800" dirty="0" smtClean="0">
                <a:latin typeface="TH Sarabun New" panose="020B0500040200020003" pitchFamily="34" charset="-34"/>
                <a:cs typeface="TH Sarabun New" panose="020B0500040200020003" pitchFamily="34" charset="-34"/>
              </a:rPr>
              <a:t>4. </a:t>
            </a:r>
            <a:r>
              <a:rPr lang="th-TH" sz="2800" dirty="0">
                <a:latin typeface="TH Sarabun New" panose="020B0500040200020003" pitchFamily="34" charset="-34"/>
                <a:cs typeface="TH Sarabun New" panose="020B0500040200020003" pitchFamily="34" charset="-34"/>
              </a:rPr>
              <a:t>สามารถ</a:t>
            </a:r>
            <a:r>
              <a:rPr lang="th-TH" sz="2800" dirty="0" err="1">
                <a:latin typeface="TH Sarabun New" panose="020B0500040200020003" pitchFamily="34" charset="-34"/>
                <a:cs typeface="TH Sarabun New" panose="020B0500040200020003" pitchFamily="34" charset="-34"/>
              </a:rPr>
              <a:t>บูรณา</a:t>
            </a:r>
            <a:r>
              <a:rPr lang="th-TH" sz="2800" dirty="0">
                <a:latin typeface="TH Sarabun New" panose="020B0500040200020003" pitchFamily="34" charset="-34"/>
                <a:cs typeface="TH Sarabun New" panose="020B0500040200020003" pitchFamily="34" charset="-34"/>
              </a:rPr>
              <a:t>การความรู้ในสาขาวิชาที่ศึกษากับความรู้ในศาสตร์อื่นๆ ที่เกี่ยวข้อง</a:t>
            </a:r>
            <a:endParaRPr lang="en-US" sz="2800" dirty="0">
              <a:latin typeface="TH Sarabun New" panose="020B0500040200020003" pitchFamily="34" charset="-34"/>
              <a:cs typeface="TH Sarabun New" panose="020B0500040200020003" pitchFamily="34" charset="-34"/>
            </a:endParaRPr>
          </a:p>
        </p:txBody>
      </p:sp>
      <p:sp>
        <p:nvSpPr>
          <p:cNvPr id="3" name="Title 2"/>
          <p:cNvSpPr>
            <a:spLocks noGrp="1"/>
          </p:cNvSpPr>
          <p:nvPr>
            <p:ph type="title"/>
          </p:nvPr>
        </p:nvSpPr>
        <p:spPr/>
        <p:txBody>
          <a:bodyPr/>
          <a:lstStyle/>
          <a:p>
            <a:r>
              <a:rPr lang="th-TH" dirty="0">
                <a:latin typeface="TH Sarabun New" panose="020B0500040200020003" pitchFamily="34" charset="-34"/>
                <a:cs typeface="TH Sarabun New" panose="020B0500040200020003" pitchFamily="34" charset="-34"/>
              </a:rPr>
              <a:t>การพัฒนาผลการเรียนรู้ของนักศึกษา</a:t>
            </a:r>
            <a:endParaRPr lang="en-US" dirty="0">
              <a:latin typeface="TH Sarabun New" panose="020B0500040200020003" pitchFamily="34" charset="-34"/>
              <a:cs typeface="TH Sarabun New" panose="020B0500040200020003" pitchFamily="34" charset="-34"/>
            </a:endParaRPr>
          </a:p>
        </p:txBody>
      </p:sp>
      <p:sp>
        <p:nvSpPr>
          <p:cNvPr id="9" name="Content Placeholder 1"/>
          <p:cNvSpPr txBox="1">
            <a:spLocks/>
          </p:cNvSpPr>
          <p:nvPr/>
        </p:nvSpPr>
        <p:spPr>
          <a:xfrm>
            <a:off x="8532440" y="267494"/>
            <a:ext cx="252028" cy="288032"/>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sz="1600" b="1" dirty="0" smtClean="0">
                <a:solidFill>
                  <a:schemeClr val="accent5">
                    <a:lumMod val="75000"/>
                  </a:schemeClr>
                </a:solidFill>
                <a:latin typeface="TH Sarabun New" panose="020B0500040200020003" pitchFamily="34" charset="-34"/>
                <a:cs typeface="TH Sarabun New" panose="020B0500040200020003" pitchFamily="34" charset="-34"/>
              </a:rPr>
              <a:t>7</a:t>
            </a:r>
            <a:endParaRPr lang="en-US" sz="1600" b="1" dirty="0">
              <a:solidFill>
                <a:schemeClr val="accent5">
                  <a:lumMod val="75000"/>
                </a:schemeClr>
              </a:solidFill>
              <a:latin typeface="TH Sarabun New" panose="020B0500040200020003" pitchFamily="34" charset="-34"/>
              <a:cs typeface="TH Sarabun New" panose="020B0500040200020003" pitchFamily="34" charset="-34"/>
            </a:endParaRPr>
          </a:p>
        </p:txBody>
      </p:sp>
      <p:sp>
        <p:nvSpPr>
          <p:cNvPr id="11" name="TextBox 10">
            <a:hlinkClick r:id="rId2"/>
          </p:cNvPr>
          <p:cNvSpPr txBox="1"/>
          <p:nvPr/>
        </p:nvSpPr>
        <p:spPr>
          <a:xfrm>
            <a:off x="0" y="4774168"/>
            <a:ext cx="9144000" cy="369332"/>
          </a:xfrm>
          <a:prstGeom prst="rect">
            <a:avLst/>
          </a:prstGeom>
          <a:solidFill>
            <a:srgbClr val="FFC000"/>
          </a:solidFill>
        </p:spPr>
        <p:txBody>
          <a:bodyPr wrap="square" rtlCol="0">
            <a:spAutoFit/>
          </a:bodyPr>
          <a:lstStyle/>
          <a:p>
            <a:pPr algn="ctr"/>
            <a:r>
              <a:rPr lang="en-US" altLang="ko-KR" dirty="0">
                <a:solidFill>
                  <a:schemeClr val="bg1"/>
                </a:solidFill>
                <a:latin typeface="TH Sarabun New" panose="020B0500040200020003" pitchFamily="34" charset="-34"/>
                <a:cs typeface="TH Sarabun New" panose="020B0500040200020003" pitchFamily="34" charset="-34"/>
              </a:rPr>
              <a:t>  Program in Computer </a:t>
            </a:r>
            <a:r>
              <a:rPr lang="en-US" altLang="ko-KR" dirty="0" smtClean="0">
                <a:solidFill>
                  <a:schemeClr val="bg1"/>
                </a:solidFill>
                <a:latin typeface="TH Sarabun New" panose="020B0500040200020003" pitchFamily="34" charset="-34"/>
                <a:cs typeface="TH Sarabun New" panose="020B0500040200020003" pitchFamily="34" charset="-34"/>
              </a:rPr>
              <a:t>Science,  Science </a:t>
            </a:r>
            <a:r>
              <a:rPr lang="en-US" altLang="ko-KR" dirty="0">
                <a:solidFill>
                  <a:schemeClr val="bg1"/>
                </a:solidFill>
                <a:latin typeface="TH Sarabun New" panose="020B0500040200020003" pitchFamily="34" charset="-34"/>
                <a:cs typeface="TH Sarabun New" panose="020B0500040200020003" pitchFamily="34" charset="-34"/>
              </a:rPr>
              <a:t>and Technology of </a:t>
            </a:r>
            <a:r>
              <a:rPr lang="en-US" altLang="ko-KR" dirty="0" smtClean="0">
                <a:solidFill>
                  <a:schemeClr val="bg1"/>
                </a:solidFill>
                <a:latin typeface="TH Sarabun New" panose="020B0500040200020003" pitchFamily="34" charset="-34"/>
                <a:cs typeface="TH Sarabun New" panose="020B0500040200020003" pitchFamily="34" charset="-34"/>
              </a:rPr>
              <a:t>Faculty, </a:t>
            </a:r>
            <a:r>
              <a:rPr lang="en-US" altLang="ko-KR" dirty="0" err="1" smtClean="0">
                <a:solidFill>
                  <a:schemeClr val="bg1"/>
                </a:solidFill>
                <a:latin typeface="TH Sarabun New" panose="020B0500040200020003" pitchFamily="34" charset="-34"/>
                <a:cs typeface="TH Sarabun New" panose="020B0500040200020003" pitchFamily="34" charset="-34"/>
              </a:rPr>
              <a:t>Suan</a:t>
            </a:r>
            <a:r>
              <a:rPr lang="en-US" altLang="ko-KR" dirty="0" smtClean="0">
                <a:solidFill>
                  <a:schemeClr val="bg1"/>
                </a:solidFill>
                <a:latin typeface="TH Sarabun New" panose="020B0500040200020003" pitchFamily="34" charset="-34"/>
                <a:cs typeface="TH Sarabun New" panose="020B0500040200020003" pitchFamily="34" charset="-34"/>
              </a:rPr>
              <a:t> </a:t>
            </a:r>
            <a:r>
              <a:rPr lang="en-US" altLang="ko-KR" dirty="0" err="1" smtClean="0">
                <a:solidFill>
                  <a:schemeClr val="bg1"/>
                </a:solidFill>
                <a:latin typeface="TH Sarabun New" panose="020B0500040200020003" pitchFamily="34" charset="-34"/>
                <a:cs typeface="TH Sarabun New" panose="020B0500040200020003" pitchFamily="34" charset="-34"/>
              </a:rPr>
              <a:t>Dusit</a:t>
            </a:r>
            <a:r>
              <a:rPr lang="en-US" altLang="ko-KR" dirty="0" smtClean="0">
                <a:solidFill>
                  <a:schemeClr val="bg1"/>
                </a:solidFill>
                <a:latin typeface="TH Sarabun New" panose="020B0500040200020003" pitchFamily="34" charset="-34"/>
                <a:cs typeface="TH Sarabun New" panose="020B0500040200020003" pitchFamily="34" charset="-34"/>
              </a:rPr>
              <a:t> University</a:t>
            </a:r>
            <a:endParaRPr lang="ko-KR" altLang="en-US" dirty="0">
              <a:solidFill>
                <a:schemeClr val="bg1"/>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54976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0" y="915566"/>
            <a:ext cx="9144000" cy="3858603"/>
          </a:xfrm>
        </p:spPr>
        <p:txBody>
          <a:bodyPr/>
          <a:lstStyle/>
          <a:p>
            <a:pPr algn="thaiDist"/>
            <a:r>
              <a:rPr lang="th-TH" sz="2800" b="1" dirty="0">
                <a:solidFill>
                  <a:schemeClr val="tx2">
                    <a:lumMod val="60000"/>
                    <a:lumOff val="40000"/>
                  </a:schemeClr>
                </a:solidFill>
                <a:latin typeface="TH Sarabun New" panose="020B0500040200020003" pitchFamily="34" charset="-34"/>
                <a:cs typeface="TH Sarabun New" panose="020B0500040200020003" pitchFamily="34" charset="-34"/>
              </a:rPr>
              <a:t>3</a:t>
            </a:r>
            <a:r>
              <a:rPr lang="en-US" sz="2800" b="1" dirty="0">
                <a:solidFill>
                  <a:schemeClr val="tx2">
                    <a:lumMod val="60000"/>
                    <a:lumOff val="40000"/>
                  </a:schemeClr>
                </a:solidFill>
                <a:latin typeface="TH Sarabun New" panose="020B0500040200020003" pitchFamily="34" charset="-34"/>
                <a:cs typeface="TH Sarabun New" panose="020B0500040200020003" pitchFamily="34" charset="-34"/>
              </a:rPr>
              <a:t>.</a:t>
            </a:r>
            <a:r>
              <a:rPr lang="th-TH" sz="2800" b="1" dirty="0">
                <a:solidFill>
                  <a:schemeClr val="tx2">
                    <a:lumMod val="60000"/>
                    <a:lumOff val="40000"/>
                  </a:schemeClr>
                </a:solidFill>
                <a:latin typeface="TH Sarabun New" panose="020B0500040200020003" pitchFamily="34" charset="-34"/>
                <a:cs typeface="TH Sarabun New" panose="020B0500040200020003" pitchFamily="34" charset="-34"/>
              </a:rPr>
              <a:t> ทักษะทางปัญญา </a:t>
            </a:r>
            <a:endParaRPr lang="en-US" sz="2800" dirty="0">
              <a:solidFill>
                <a:schemeClr val="tx2">
                  <a:lumMod val="60000"/>
                  <a:lumOff val="40000"/>
                </a:schemeClr>
              </a:solidFill>
              <a:latin typeface="TH Sarabun New" panose="020B0500040200020003" pitchFamily="34" charset="-34"/>
              <a:cs typeface="TH Sarabun New" panose="020B0500040200020003" pitchFamily="34" charset="-34"/>
            </a:endParaRPr>
          </a:p>
          <a:p>
            <a:pPr algn="thaiDist"/>
            <a:r>
              <a:rPr lang="th-TH" sz="2800" dirty="0" smtClean="0">
                <a:latin typeface="TH Sarabun New" panose="020B0500040200020003" pitchFamily="34" charset="-34"/>
                <a:cs typeface="TH Sarabun New" panose="020B0500040200020003" pitchFamily="34" charset="-34"/>
                <a:sym typeface="Wingdings"/>
              </a:rPr>
              <a:t>   1. </a:t>
            </a:r>
            <a:r>
              <a:rPr lang="th-TH" sz="2800" dirty="0" smtClean="0">
                <a:latin typeface="TH Sarabun New" panose="020B0500040200020003" pitchFamily="34" charset="-34"/>
                <a:cs typeface="TH Sarabun New" panose="020B0500040200020003" pitchFamily="34" charset="-34"/>
              </a:rPr>
              <a:t>สามารถวิเคราะห์ปัญหา สถานการณ์อย่างมีวิจารณญาณ และสรุปประเด็นปัญหาได้อย่าง </a:t>
            </a:r>
          </a:p>
          <a:p>
            <a:pPr algn="thaiDist"/>
            <a:r>
              <a:rPr lang="th-TH" sz="2800" dirty="0" smtClean="0">
                <a:latin typeface="TH Sarabun New" panose="020B0500040200020003" pitchFamily="34" charset="-34"/>
                <a:cs typeface="TH Sarabun New" panose="020B0500040200020003" pitchFamily="34" charset="-34"/>
              </a:rPr>
              <a:t>      ถูกต้องเหมาะสม</a:t>
            </a:r>
            <a:endParaRPr lang="en-US" sz="2800" dirty="0" smtClean="0">
              <a:latin typeface="TH Sarabun New" panose="020B0500040200020003" pitchFamily="34" charset="-34"/>
              <a:cs typeface="TH Sarabun New" panose="020B0500040200020003" pitchFamily="34" charset="-34"/>
            </a:endParaRPr>
          </a:p>
          <a:p>
            <a:pPr algn="thaiDist"/>
            <a:r>
              <a:rPr lang="th-TH" sz="2800" dirty="0" smtClean="0">
                <a:latin typeface="TH Sarabun New" panose="020B0500040200020003" pitchFamily="34" charset="-34"/>
                <a:cs typeface="TH Sarabun New" panose="020B0500040200020003" pitchFamily="34" charset="-34"/>
                <a:sym typeface="Wingdings"/>
              </a:rPr>
              <a:t>   </a:t>
            </a:r>
            <a:r>
              <a:rPr lang="th-TH" sz="2800" dirty="0" smtClean="0">
                <a:latin typeface="TH Sarabun New" panose="020B0500040200020003" pitchFamily="34" charset="-34"/>
                <a:cs typeface="TH Sarabun New" panose="020B0500040200020003" pitchFamily="34" charset="-34"/>
                <a:sym typeface="Wingdings"/>
              </a:rPr>
              <a:t>2. </a:t>
            </a:r>
            <a:r>
              <a:rPr lang="th-TH" sz="2800" dirty="0" smtClean="0">
                <a:latin typeface="TH Sarabun New" panose="020B0500040200020003" pitchFamily="34" charset="-34"/>
                <a:cs typeface="TH Sarabun New" panose="020B0500040200020003" pitchFamily="34" charset="-34"/>
              </a:rPr>
              <a:t>สืบค้น</a:t>
            </a:r>
            <a:r>
              <a:rPr lang="th-TH" sz="2800" dirty="0">
                <a:latin typeface="TH Sarabun New" panose="020B0500040200020003" pitchFamily="34" charset="-34"/>
                <a:cs typeface="TH Sarabun New" panose="020B0500040200020003" pitchFamily="34" charset="-34"/>
              </a:rPr>
              <a:t>ข้อมูล ความรู้ โดยใช้เทคโนโลยีสารสนเทศ และประเมินคุณภาพสารสนเทศได้</a:t>
            </a:r>
            <a:r>
              <a:rPr lang="th-TH" sz="2800" dirty="0" smtClean="0">
                <a:latin typeface="TH Sarabun New" panose="020B0500040200020003" pitchFamily="34" charset="-34"/>
                <a:cs typeface="TH Sarabun New" panose="020B0500040200020003" pitchFamily="34" charset="-34"/>
              </a:rPr>
              <a:t>อย่าง</a:t>
            </a:r>
          </a:p>
          <a:p>
            <a:pPr algn="thaiDist"/>
            <a:r>
              <a:rPr lang="th-TH" sz="2800" dirty="0">
                <a:latin typeface="TH Sarabun New" panose="020B0500040200020003" pitchFamily="34" charset="-34"/>
                <a:cs typeface="TH Sarabun New" panose="020B0500040200020003" pitchFamily="34" charset="-34"/>
              </a:rPr>
              <a:t> </a:t>
            </a:r>
            <a:r>
              <a:rPr lang="th-TH" sz="2800" dirty="0" smtClean="0">
                <a:latin typeface="TH Sarabun New" panose="020B0500040200020003" pitchFamily="34" charset="-34"/>
                <a:cs typeface="TH Sarabun New" panose="020B0500040200020003" pitchFamily="34" charset="-34"/>
              </a:rPr>
              <a:t>     มีประสิทธิภาพ</a:t>
            </a:r>
            <a:endParaRPr lang="th-TH" sz="2800" dirty="0">
              <a:latin typeface="TH Sarabun New" panose="020B0500040200020003" pitchFamily="34" charset="-34"/>
              <a:cs typeface="TH Sarabun New" panose="020B0500040200020003" pitchFamily="34" charset="-34"/>
            </a:endParaRPr>
          </a:p>
          <a:p>
            <a:pPr algn="thaiDist"/>
            <a:r>
              <a:rPr lang="th-TH" sz="2800" dirty="0">
                <a:latin typeface="TH Sarabun New" panose="020B0500040200020003" pitchFamily="34" charset="-34"/>
                <a:cs typeface="TH Sarabun New" panose="020B0500040200020003" pitchFamily="34" charset="-34"/>
                <a:sym typeface="Wingdings"/>
              </a:rPr>
              <a:t> </a:t>
            </a:r>
            <a:r>
              <a:rPr lang="th-TH" sz="2800" dirty="0" smtClean="0">
                <a:latin typeface="TH Sarabun New" panose="020B0500040200020003" pitchFamily="34" charset="-34"/>
                <a:cs typeface="TH Sarabun New" panose="020B0500040200020003" pitchFamily="34" charset="-34"/>
                <a:sym typeface="Wingdings"/>
              </a:rPr>
              <a:t>  3. </a:t>
            </a:r>
            <a:r>
              <a:rPr lang="th-TH" sz="2800" dirty="0" smtClean="0">
                <a:latin typeface="TH Sarabun New" panose="020B0500040200020003" pitchFamily="34" charset="-34"/>
                <a:cs typeface="TH Sarabun New" panose="020B0500040200020003" pitchFamily="34" charset="-34"/>
              </a:rPr>
              <a:t>สามารถ</a:t>
            </a:r>
            <a:r>
              <a:rPr lang="th-TH" sz="2800" dirty="0">
                <a:latin typeface="TH Sarabun New" panose="020B0500040200020003" pitchFamily="34" charset="-34"/>
                <a:cs typeface="TH Sarabun New" panose="020B0500040200020003" pitchFamily="34" charset="-34"/>
              </a:rPr>
              <a:t>ประยุกต์ความรู้และทักษะกับการแก้ไขปัญหาทางคอมพิวเตอร์ </a:t>
            </a:r>
            <a:r>
              <a:rPr lang="th-TH" sz="2800" dirty="0" smtClean="0">
                <a:latin typeface="TH Sarabun New" panose="020B0500040200020003" pitchFamily="34" charset="-34"/>
                <a:cs typeface="TH Sarabun New" panose="020B0500040200020003" pitchFamily="34" charset="-34"/>
              </a:rPr>
              <a:t>เทคโนโลยี  </a:t>
            </a:r>
          </a:p>
          <a:p>
            <a:pPr algn="thaiDist"/>
            <a:r>
              <a:rPr lang="th-TH" sz="2800" dirty="0">
                <a:latin typeface="TH Sarabun New" panose="020B0500040200020003" pitchFamily="34" charset="-34"/>
                <a:cs typeface="TH Sarabun New" panose="020B0500040200020003" pitchFamily="34" charset="-34"/>
              </a:rPr>
              <a:t> </a:t>
            </a:r>
            <a:r>
              <a:rPr lang="th-TH" sz="2800" dirty="0" smtClean="0">
                <a:latin typeface="TH Sarabun New" panose="020B0500040200020003" pitchFamily="34" charset="-34"/>
                <a:cs typeface="TH Sarabun New" panose="020B0500040200020003" pitchFamily="34" charset="-34"/>
              </a:rPr>
              <a:t>     สารสนเทศและการ</a:t>
            </a:r>
            <a:r>
              <a:rPr lang="th-TH" sz="2800" dirty="0">
                <a:latin typeface="TH Sarabun New" panose="020B0500040200020003" pitchFamily="34" charset="-34"/>
                <a:cs typeface="TH Sarabun New" panose="020B0500040200020003" pitchFamily="34" charset="-34"/>
              </a:rPr>
              <a:t>สื่อสารได้อย่าง</a:t>
            </a:r>
            <a:r>
              <a:rPr lang="th-TH" sz="2800" dirty="0" smtClean="0">
                <a:latin typeface="TH Sarabun New" panose="020B0500040200020003" pitchFamily="34" charset="-34"/>
                <a:cs typeface="TH Sarabun New" panose="020B0500040200020003" pitchFamily="34" charset="-34"/>
              </a:rPr>
              <a:t>เหมาะสม</a:t>
            </a:r>
            <a:endParaRPr lang="en-US" sz="2800" dirty="0">
              <a:latin typeface="TH Sarabun New" panose="020B0500040200020003" pitchFamily="34" charset="-34"/>
              <a:cs typeface="TH Sarabun New" panose="020B0500040200020003" pitchFamily="34" charset="-34"/>
            </a:endParaRPr>
          </a:p>
        </p:txBody>
      </p:sp>
      <p:sp>
        <p:nvSpPr>
          <p:cNvPr id="3" name="Title 2"/>
          <p:cNvSpPr>
            <a:spLocks noGrp="1"/>
          </p:cNvSpPr>
          <p:nvPr>
            <p:ph type="title"/>
          </p:nvPr>
        </p:nvSpPr>
        <p:spPr/>
        <p:txBody>
          <a:bodyPr/>
          <a:lstStyle/>
          <a:p>
            <a:r>
              <a:rPr lang="th-TH" dirty="0">
                <a:latin typeface="TH Sarabun New" panose="020B0500040200020003" pitchFamily="34" charset="-34"/>
                <a:cs typeface="TH Sarabun New" panose="020B0500040200020003" pitchFamily="34" charset="-34"/>
              </a:rPr>
              <a:t>การพัฒนาผลการเรียนรู้ของนักศึกษา</a:t>
            </a:r>
            <a:endParaRPr lang="en-US" dirty="0">
              <a:latin typeface="TH Sarabun New" panose="020B0500040200020003" pitchFamily="34" charset="-34"/>
              <a:cs typeface="TH Sarabun New" panose="020B0500040200020003" pitchFamily="34" charset="-34"/>
            </a:endParaRPr>
          </a:p>
        </p:txBody>
      </p:sp>
      <p:sp>
        <p:nvSpPr>
          <p:cNvPr id="9" name="Content Placeholder 1"/>
          <p:cNvSpPr txBox="1">
            <a:spLocks/>
          </p:cNvSpPr>
          <p:nvPr/>
        </p:nvSpPr>
        <p:spPr>
          <a:xfrm>
            <a:off x="8532440" y="267494"/>
            <a:ext cx="252028" cy="288032"/>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sz="1600" b="1" dirty="0" smtClean="0">
                <a:solidFill>
                  <a:schemeClr val="accent5">
                    <a:lumMod val="75000"/>
                  </a:schemeClr>
                </a:solidFill>
                <a:latin typeface="TH Sarabun New" panose="020B0500040200020003" pitchFamily="34" charset="-34"/>
                <a:cs typeface="TH Sarabun New" panose="020B0500040200020003" pitchFamily="34" charset="-34"/>
              </a:rPr>
              <a:t>8</a:t>
            </a:r>
            <a:endParaRPr lang="en-US" sz="1600" b="1" dirty="0">
              <a:solidFill>
                <a:schemeClr val="accent5">
                  <a:lumMod val="75000"/>
                </a:schemeClr>
              </a:solidFill>
              <a:latin typeface="TH Sarabun New" panose="020B0500040200020003" pitchFamily="34" charset="-34"/>
              <a:cs typeface="TH Sarabun New" panose="020B0500040200020003" pitchFamily="34" charset="-34"/>
            </a:endParaRPr>
          </a:p>
        </p:txBody>
      </p:sp>
      <p:sp>
        <p:nvSpPr>
          <p:cNvPr id="11" name="TextBox 10">
            <a:hlinkClick r:id="rId2"/>
          </p:cNvPr>
          <p:cNvSpPr txBox="1"/>
          <p:nvPr/>
        </p:nvSpPr>
        <p:spPr>
          <a:xfrm>
            <a:off x="0" y="4774168"/>
            <a:ext cx="9144000" cy="369332"/>
          </a:xfrm>
          <a:prstGeom prst="rect">
            <a:avLst/>
          </a:prstGeom>
          <a:solidFill>
            <a:srgbClr val="FFC000"/>
          </a:solidFill>
        </p:spPr>
        <p:txBody>
          <a:bodyPr wrap="square" rtlCol="0">
            <a:spAutoFit/>
          </a:bodyPr>
          <a:lstStyle/>
          <a:p>
            <a:pPr algn="ctr"/>
            <a:r>
              <a:rPr lang="en-US" altLang="ko-KR" dirty="0">
                <a:solidFill>
                  <a:schemeClr val="bg1"/>
                </a:solidFill>
                <a:latin typeface="TH Sarabun New" panose="020B0500040200020003" pitchFamily="34" charset="-34"/>
                <a:cs typeface="TH Sarabun New" panose="020B0500040200020003" pitchFamily="34" charset="-34"/>
              </a:rPr>
              <a:t>  Program in Computer </a:t>
            </a:r>
            <a:r>
              <a:rPr lang="en-US" altLang="ko-KR" dirty="0" smtClean="0">
                <a:solidFill>
                  <a:schemeClr val="bg1"/>
                </a:solidFill>
                <a:latin typeface="TH Sarabun New" panose="020B0500040200020003" pitchFamily="34" charset="-34"/>
                <a:cs typeface="TH Sarabun New" panose="020B0500040200020003" pitchFamily="34" charset="-34"/>
              </a:rPr>
              <a:t>Science,  Science </a:t>
            </a:r>
            <a:r>
              <a:rPr lang="en-US" altLang="ko-KR" dirty="0">
                <a:solidFill>
                  <a:schemeClr val="bg1"/>
                </a:solidFill>
                <a:latin typeface="TH Sarabun New" panose="020B0500040200020003" pitchFamily="34" charset="-34"/>
                <a:cs typeface="TH Sarabun New" panose="020B0500040200020003" pitchFamily="34" charset="-34"/>
              </a:rPr>
              <a:t>and Technology of </a:t>
            </a:r>
            <a:r>
              <a:rPr lang="en-US" altLang="ko-KR" dirty="0" smtClean="0">
                <a:solidFill>
                  <a:schemeClr val="bg1"/>
                </a:solidFill>
                <a:latin typeface="TH Sarabun New" panose="020B0500040200020003" pitchFamily="34" charset="-34"/>
                <a:cs typeface="TH Sarabun New" panose="020B0500040200020003" pitchFamily="34" charset="-34"/>
              </a:rPr>
              <a:t>Faculty, </a:t>
            </a:r>
            <a:r>
              <a:rPr lang="en-US" altLang="ko-KR" dirty="0" err="1" smtClean="0">
                <a:solidFill>
                  <a:schemeClr val="bg1"/>
                </a:solidFill>
                <a:latin typeface="TH Sarabun New" panose="020B0500040200020003" pitchFamily="34" charset="-34"/>
                <a:cs typeface="TH Sarabun New" panose="020B0500040200020003" pitchFamily="34" charset="-34"/>
              </a:rPr>
              <a:t>Suan</a:t>
            </a:r>
            <a:r>
              <a:rPr lang="en-US" altLang="ko-KR" dirty="0" smtClean="0">
                <a:solidFill>
                  <a:schemeClr val="bg1"/>
                </a:solidFill>
                <a:latin typeface="TH Sarabun New" panose="020B0500040200020003" pitchFamily="34" charset="-34"/>
                <a:cs typeface="TH Sarabun New" panose="020B0500040200020003" pitchFamily="34" charset="-34"/>
              </a:rPr>
              <a:t> </a:t>
            </a:r>
            <a:r>
              <a:rPr lang="en-US" altLang="ko-KR" dirty="0" err="1" smtClean="0">
                <a:solidFill>
                  <a:schemeClr val="bg1"/>
                </a:solidFill>
                <a:latin typeface="TH Sarabun New" panose="020B0500040200020003" pitchFamily="34" charset="-34"/>
                <a:cs typeface="TH Sarabun New" panose="020B0500040200020003" pitchFamily="34" charset="-34"/>
              </a:rPr>
              <a:t>Dusit</a:t>
            </a:r>
            <a:r>
              <a:rPr lang="en-US" altLang="ko-KR" dirty="0" smtClean="0">
                <a:solidFill>
                  <a:schemeClr val="bg1"/>
                </a:solidFill>
                <a:latin typeface="TH Sarabun New" panose="020B0500040200020003" pitchFamily="34" charset="-34"/>
                <a:cs typeface="TH Sarabun New" panose="020B0500040200020003" pitchFamily="34" charset="-34"/>
              </a:rPr>
              <a:t> University</a:t>
            </a:r>
            <a:endParaRPr lang="ko-KR" altLang="en-US" dirty="0">
              <a:solidFill>
                <a:schemeClr val="bg1"/>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247525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0" y="915566"/>
            <a:ext cx="9144000" cy="3858603"/>
          </a:xfrm>
        </p:spPr>
        <p:txBody>
          <a:bodyPr/>
          <a:lstStyle/>
          <a:p>
            <a:pPr algn="thaiDist"/>
            <a:r>
              <a:rPr lang="th-TH" sz="2800" b="1" dirty="0">
                <a:solidFill>
                  <a:schemeClr val="tx2">
                    <a:lumMod val="60000"/>
                    <a:lumOff val="40000"/>
                  </a:schemeClr>
                </a:solidFill>
                <a:latin typeface="TH Sarabun New" panose="020B0500040200020003" pitchFamily="34" charset="-34"/>
                <a:cs typeface="TH Sarabun New" panose="020B0500040200020003" pitchFamily="34" charset="-34"/>
              </a:rPr>
              <a:t>4</a:t>
            </a:r>
            <a:r>
              <a:rPr lang="en-US" sz="2800" b="1" dirty="0">
                <a:solidFill>
                  <a:schemeClr val="tx2">
                    <a:lumMod val="60000"/>
                    <a:lumOff val="40000"/>
                  </a:schemeClr>
                </a:solidFill>
                <a:latin typeface="TH Sarabun New" panose="020B0500040200020003" pitchFamily="34" charset="-34"/>
                <a:cs typeface="TH Sarabun New" panose="020B0500040200020003" pitchFamily="34" charset="-34"/>
              </a:rPr>
              <a:t>. </a:t>
            </a:r>
            <a:r>
              <a:rPr lang="th-TH" sz="2800" b="1" dirty="0">
                <a:solidFill>
                  <a:schemeClr val="tx2">
                    <a:lumMod val="60000"/>
                    <a:lumOff val="40000"/>
                  </a:schemeClr>
                </a:solidFill>
                <a:latin typeface="TH Sarabun New" panose="020B0500040200020003" pitchFamily="34" charset="-34"/>
                <a:cs typeface="TH Sarabun New" panose="020B0500040200020003" pitchFamily="34" charset="-34"/>
              </a:rPr>
              <a:t>ทักษะความสัมพันธ์ระหว่างบุคคลและความรับผิดชอบ</a:t>
            </a:r>
            <a:endParaRPr lang="en-US" sz="2800" b="1" dirty="0">
              <a:solidFill>
                <a:schemeClr val="tx2">
                  <a:lumMod val="60000"/>
                  <a:lumOff val="40000"/>
                </a:schemeClr>
              </a:solidFill>
              <a:latin typeface="TH Sarabun New" panose="020B0500040200020003" pitchFamily="34" charset="-34"/>
              <a:cs typeface="TH Sarabun New" panose="020B0500040200020003" pitchFamily="34" charset="-34"/>
            </a:endParaRPr>
          </a:p>
          <a:p>
            <a:pPr algn="thaiDist"/>
            <a:r>
              <a:rPr lang="th-TH" sz="2800" dirty="0" smtClean="0">
                <a:latin typeface="TH Sarabun New" panose="020B0500040200020003" pitchFamily="34" charset="-34"/>
                <a:cs typeface="TH Sarabun New" panose="020B0500040200020003" pitchFamily="34" charset="-34"/>
              </a:rPr>
              <a:t>    1. </a:t>
            </a:r>
            <a:r>
              <a:rPr lang="th-TH" sz="2800" dirty="0">
                <a:latin typeface="TH Sarabun New" panose="020B0500040200020003" pitchFamily="34" charset="-34"/>
                <a:cs typeface="TH Sarabun New" panose="020B0500040200020003" pitchFamily="34" charset="-34"/>
              </a:rPr>
              <a:t>ให้ความร่วมมือที่ดีและช่วยเหลือ อำนวยความสะดวกในการแก้ปัญหาสถานการณ์ต่างๆ </a:t>
            </a:r>
            <a:endParaRPr lang="th-TH" sz="2800" dirty="0" smtClean="0">
              <a:latin typeface="TH Sarabun New" panose="020B0500040200020003" pitchFamily="34" charset="-34"/>
              <a:cs typeface="TH Sarabun New" panose="020B0500040200020003" pitchFamily="34" charset="-34"/>
            </a:endParaRPr>
          </a:p>
          <a:p>
            <a:pPr algn="thaiDist"/>
            <a:r>
              <a:rPr lang="th-TH" sz="2800" dirty="0">
                <a:latin typeface="TH Sarabun New" panose="020B0500040200020003" pitchFamily="34" charset="-34"/>
                <a:cs typeface="TH Sarabun New" panose="020B0500040200020003" pitchFamily="34" charset="-34"/>
              </a:rPr>
              <a:t> </a:t>
            </a:r>
            <a:r>
              <a:rPr lang="th-TH" sz="2800" dirty="0" smtClean="0">
                <a:latin typeface="TH Sarabun New" panose="020B0500040200020003" pitchFamily="34" charset="-34"/>
                <a:cs typeface="TH Sarabun New" panose="020B0500040200020003" pitchFamily="34" charset="-34"/>
              </a:rPr>
              <a:t>      ทั้งในบทบาท</a:t>
            </a:r>
            <a:r>
              <a:rPr lang="th-TH" sz="2800" dirty="0">
                <a:latin typeface="TH Sarabun New" panose="020B0500040200020003" pitchFamily="34" charset="-34"/>
                <a:cs typeface="TH Sarabun New" panose="020B0500040200020003" pitchFamily="34" charset="-34"/>
              </a:rPr>
              <a:t>ของผู้นำ หรือในบทบาทของผู้ร่วมทีม</a:t>
            </a:r>
            <a:endParaRPr lang="en-US" sz="2800" dirty="0">
              <a:latin typeface="TH Sarabun New" panose="020B0500040200020003" pitchFamily="34" charset="-34"/>
              <a:cs typeface="TH Sarabun New" panose="020B0500040200020003" pitchFamily="34" charset="-34"/>
            </a:endParaRPr>
          </a:p>
          <a:p>
            <a:pPr algn="thaiDist"/>
            <a:r>
              <a:rPr lang="th-TH" sz="2800" dirty="0">
                <a:latin typeface="TH Sarabun New" panose="020B0500040200020003" pitchFamily="34" charset="-34"/>
                <a:cs typeface="TH Sarabun New" panose="020B0500040200020003" pitchFamily="34" charset="-34"/>
                <a:sym typeface="Wingdings"/>
              </a:rPr>
              <a:t> </a:t>
            </a:r>
            <a:r>
              <a:rPr lang="th-TH" sz="2800" dirty="0" smtClean="0">
                <a:latin typeface="TH Sarabun New" panose="020B0500040200020003" pitchFamily="34" charset="-34"/>
                <a:cs typeface="TH Sarabun New" panose="020B0500040200020003" pitchFamily="34" charset="-34"/>
                <a:sym typeface="Wingdings"/>
              </a:rPr>
              <a:t>   </a:t>
            </a:r>
            <a:r>
              <a:rPr lang="th-TH" sz="2800" dirty="0" smtClean="0">
                <a:latin typeface="TH Sarabun New" panose="020B0500040200020003" pitchFamily="34" charset="-34"/>
                <a:cs typeface="TH Sarabun New" panose="020B0500040200020003" pitchFamily="34" charset="-34"/>
              </a:rPr>
              <a:t>2. </a:t>
            </a:r>
            <a:r>
              <a:rPr lang="th-TH" sz="2800" dirty="0">
                <a:latin typeface="TH Sarabun New" panose="020B0500040200020003" pitchFamily="34" charset="-34"/>
                <a:cs typeface="TH Sarabun New" panose="020B0500040200020003" pitchFamily="34" charset="-34"/>
              </a:rPr>
              <a:t>มีความรับผิดชอบต่องานที่ได้รับมอบหมาย</a:t>
            </a:r>
            <a:endParaRPr lang="en-US" sz="2800" dirty="0">
              <a:latin typeface="TH Sarabun New" panose="020B0500040200020003" pitchFamily="34" charset="-34"/>
              <a:cs typeface="TH Sarabun New" panose="020B0500040200020003" pitchFamily="34" charset="-34"/>
            </a:endParaRPr>
          </a:p>
          <a:p>
            <a:pPr algn="thaiDist"/>
            <a:r>
              <a:rPr lang="th-TH" sz="2800" dirty="0" smtClean="0">
                <a:latin typeface="TH Sarabun New" panose="020B0500040200020003" pitchFamily="34" charset="-34"/>
                <a:cs typeface="TH Sarabun New" panose="020B0500040200020003" pitchFamily="34" charset="-34"/>
                <a:sym typeface="Wingdings"/>
              </a:rPr>
              <a:t>    </a:t>
            </a:r>
            <a:endParaRPr lang="en-US" sz="2800" dirty="0">
              <a:latin typeface="TH Sarabun New" panose="020B0500040200020003" pitchFamily="34" charset="-34"/>
              <a:cs typeface="TH Sarabun New" panose="020B0500040200020003" pitchFamily="34" charset="-34"/>
            </a:endParaRPr>
          </a:p>
        </p:txBody>
      </p:sp>
      <p:sp>
        <p:nvSpPr>
          <p:cNvPr id="3" name="Title 2"/>
          <p:cNvSpPr>
            <a:spLocks noGrp="1"/>
          </p:cNvSpPr>
          <p:nvPr>
            <p:ph type="title"/>
          </p:nvPr>
        </p:nvSpPr>
        <p:spPr/>
        <p:txBody>
          <a:bodyPr/>
          <a:lstStyle/>
          <a:p>
            <a:r>
              <a:rPr lang="th-TH" dirty="0">
                <a:latin typeface="TH Sarabun New" panose="020B0500040200020003" pitchFamily="34" charset="-34"/>
                <a:cs typeface="TH Sarabun New" panose="020B0500040200020003" pitchFamily="34" charset="-34"/>
              </a:rPr>
              <a:t>การพัฒนาผลการเรียนรู้ของนักศึกษา</a:t>
            </a:r>
            <a:endParaRPr lang="en-US" dirty="0">
              <a:latin typeface="TH Sarabun New" panose="020B0500040200020003" pitchFamily="34" charset="-34"/>
              <a:cs typeface="TH Sarabun New" panose="020B0500040200020003" pitchFamily="34" charset="-34"/>
            </a:endParaRPr>
          </a:p>
        </p:txBody>
      </p:sp>
      <p:sp>
        <p:nvSpPr>
          <p:cNvPr id="9" name="Content Placeholder 1"/>
          <p:cNvSpPr txBox="1">
            <a:spLocks/>
          </p:cNvSpPr>
          <p:nvPr/>
        </p:nvSpPr>
        <p:spPr>
          <a:xfrm>
            <a:off x="8532440" y="267494"/>
            <a:ext cx="252028" cy="288032"/>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sz="1600" b="1" dirty="0" smtClean="0">
                <a:solidFill>
                  <a:schemeClr val="accent5">
                    <a:lumMod val="75000"/>
                  </a:schemeClr>
                </a:solidFill>
                <a:latin typeface="TH Sarabun New" panose="020B0500040200020003" pitchFamily="34" charset="-34"/>
                <a:cs typeface="TH Sarabun New" panose="020B0500040200020003" pitchFamily="34" charset="-34"/>
              </a:rPr>
              <a:t>9</a:t>
            </a:r>
            <a:endParaRPr lang="en-US" sz="1600" b="1" dirty="0">
              <a:solidFill>
                <a:schemeClr val="accent5">
                  <a:lumMod val="75000"/>
                </a:schemeClr>
              </a:solidFill>
              <a:latin typeface="TH Sarabun New" panose="020B0500040200020003" pitchFamily="34" charset="-34"/>
              <a:cs typeface="TH Sarabun New" panose="020B0500040200020003" pitchFamily="34" charset="-34"/>
            </a:endParaRPr>
          </a:p>
        </p:txBody>
      </p:sp>
      <p:sp>
        <p:nvSpPr>
          <p:cNvPr id="11" name="TextBox 10">
            <a:hlinkClick r:id="rId2"/>
          </p:cNvPr>
          <p:cNvSpPr txBox="1"/>
          <p:nvPr/>
        </p:nvSpPr>
        <p:spPr>
          <a:xfrm>
            <a:off x="0" y="4774168"/>
            <a:ext cx="9144000" cy="369332"/>
          </a:xfrm>
          <a:prstGeom prst="rect">
            <a:avLst/>
          </a:prstGeom>
          <a:solidFill>
            <a:srgbClr val="FFC000"/>
          </a:solidFill>
        </p:spPr>
        <p:txBody>
          <a:bodyPr wrap="square" rtlCol="0">
            <a:spAutoFit/>
          </a:bodyPr>
          <a:lstStyle/>
          <a:p>
            <a:pPr algn="ctr"/>
            <a:r>
              <a:rPr lang="en-US" altLang="ko-KR" dirty="0">
                <a:solidFill>
                  <a:schemeClr val="bg1"/>
                </a:solidFill>
                <a:latin typeface="TH Sarabun New" panose="020B0500040200020003" pitchFamily="34" charset="-34"/>
                <a:cs typeface="TH Sarabun New" panose="020B0500040200020003" pitchFamily="34" charset="-34"/>
              </a:rPr>
              <a:t>  Program in Computer </a:t>
            </a:r>
            <a:r>
              <a:rPr lang="en-US" altLang="ko-KR" dirty="0" smtClean="0">
                <a:solidFill>
                  <a:schemeClr val="bg1"/>
                </a:solidFill>
                <a:latin typeface="TH Sarabun New" panose="020B0500040200020003" pitchFamily="34" charset="-34"/>
                <a:cs typeface="TH Sarabun New" panose="020B0500040200020003" pitchFamily="34" charset="-34"/>
              </a:rPr>
              <a:t>Science,  Science </a:t>
            </a:r>
            <a:r>
              <a:rPr lang="en-US" altLang="ko-KR" dirty="0">
                <a:solidFill>
                  <a:schemeClr val="bg1"/>
                </a:solidFill>
                <a:latin typeface="TH Sarabun New" panose="020B0500040200020003" pitchFamily="34" charset="-34"/>
                <a:cs typeface="TH Sarabun New" panose="020B0500040200020003" pitchFamily="34" charset="-34"/>
              </a:rPr>
              <a:t>and Technology of </a:t>
            </a:r>
            <a:r>
              <a:rPr lang="en-US" altLang="ko-KR" dirty="0" smtClean="0">
                <a:solidFill>
                  <a:schemeClr val="bg1"/>
                </a:solidFill>
                <a:latin typeface="TH Sarabun New" panose="020B0500040200020003" pitchFamily="34" charset="-34"/>
                <a:cs typeface="TH Sarabun New" panose="020B0500040200020003" pitchFamily="34" charset="-34"/>
              </a:rPr>
              <a:t>Faculty, </a:t>
            </a:r>
            <a:r>
              <a:rPr lang="en-US" altLang="ko-KR" dirty="0" err="1" smtClean="0">
                <a:solidFill>
                  <a:schemeClr val="bg1"/>
                </a:solidFill>
                <a:latin typeface="TH Sarabun New" panose="020B0500040200020003" pitchFamily="34" charset="-34"/>
                <a:cs typeface="TH Sarabun New" panose="020B0500040200020003" pitchFamily="34" charset="-34"/>
              </a:rPr>
              <a:t>Suan</a:t>
            </a:r>
            <a:r>
              <a:rPr lang="en-US" altLang="ko-KR" dirty="0" smtClean="0">
                <a:solidFill>
                  <a:schemeClr val="bg1"/>
                </a:solidFill>
                <a:latin typeface="TH Sarabun New" panose="020B0500040200020003" pitchFamily="34" charset="-34"/>
                <a:cs typeface="TH Sarabun New" panose="020B0500040200020003" pitchFamily="34" charset="-34"/>
              </a:rPr>
              <a:t> </a:t>
            </a:r>
            <a:r>
              <a:rPr lang="en-US" altLang="ko-KR" dirty="0" err="1" smtClean="0">
                <a:solidFill>
                  <a:schemeClr val="bg1"/>
                </a:solidFill>
                <a:latin typeface="TH Sarabun New" panose="020B0500040200020003" pitchFamily="34" charset="-34"/>
                <a:cs typeface="TH Sarabun New" panose="020B0500040200020003" pitchFamily="34" charset="-34"/>
              </a:rPr>
              <a:t>Dusit</a:t>
            </a:r>
            <a:r>
              <a:rPr lang="en-US" altLang="ko-KR" dirty="0" smtClean="0">
                <a:solidFill>
                  <a:schemeClr val="bg1"/>
                </a:solidFill>
                <a:latin typeface="TH Sarabun New" panose="020B0500040200020003" pitchFamily="34" charset="-34"/>
                <a:cs typeface="TH Sarabun New" panose="020B0500040200020003" pitchFamily="34" charset="-34"/>
              </a:rPr>
              <a:t> University</a:t>
            </a:r>
            <a:endParaRPr lang="ko-KR" altLang="en-US" dirty="0">
              <a:solidFill>
                <a:schemeClr val="bg1"/>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333628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737</TotalTime>
  <Words>1229</Words>
  <Application>Microsoft Office PowerPoint</Application>
  <PresentationFormat>นำเสนอทางหน้าจอ (16:9)</PresentationFormat>
  <Paragraphs>120</Paragraphs>
  <Slides>16</Slides>
  <Notes>0</Notes>
  <HiddenSlides>0</HiddenSlides>
  <MMClips>0</MMClips>
  <ScaleCrop>false</ScaleCrop>
  <HeadingPairs>
    <vt:vector size="4" baseType="variant">
      <vt:variant>
        <vt:lpstr>ชุดรูปแบบ</vt:lpstr>
      </vt:variant>
      <vt:variant>
        <vt:i4>2</vt:i4>
      </vt:variant>
      <vt:variant>
        <vt:lpstr>ชื่อเรื่องภาพนิ่ง</vt:lpstr>
      </vt:variant>
      <vt:variant>
        <vt:i4>16</vt:i4>
      </vt:variant>
    </vt:vector>
  </HeadingPairs>
  <TitlesOfParts>
    <vt:vector size="18" baseType="lpstr">
      <vt:lpstr>Office Theme</vt:lpstr>
      <vt:lpstr>Custom Design</vt:lpstr>
      <vt:lpstr>งานนำเสนอ PowerPoint</vt:lpstr>
      <vt:lpstr>จุดมุ่งหมายของรายวิชา</vt:lpstr>
      <vt:lpstr>วัตถุประสงค์ในการพัฒนา/ปรับปรุงรายวิชา</vt:lpstr>
      <vt:lpstr>คำอธิบายรายวิชา </vt:lpstr>
      <vt:lpstr>จำนวนชั่วโมงที่ใช้ต่อภาคการศึกษา</vt:lpstr>
      <vt:lpstr>การพัฒนาผลการเรียนรู้ของนักศึกษา</vt:lpstr>
      <vt:lpstr>การพัฒนาผลการเรียนรู้ของนักศึกษา</vt:lpstr>
      <vt:lpstr>การพัฒนาผลการเรียนรู้ของนักศึกษา</vt:lpstr>
      <vt:lpstr>การพัฒนาผลการเรียนรู้ของนักศึกษา</vt:lpstr>
      <vt:lpstr>การพัฒนาผลการเรียนรู้ของนักศึกษา</vt:lpstr>
      <vt:lpstr> เนื้อหารายวิชา</vt:lpstr>
      <vt:lpstr> เนื้อหารายวิชา</vt:lpstr>
      <vt:lpstr> เนื้อหารายวิชา</vt:lpstr>
      <vt:lpstr>การประเมินผลการเรียนรู้</vt:lpstr>
      <vt:lpstr>แหล่งข้อมูลและการสั่งงาน</vt:lpstr>
      <vt:lpstr>The End</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lab11</cp:lastModifiedBy>
  <cp:revision>94</cp:revision>
  <dcterms:created xsi:type="dcterms:W3CDTF">2014-04-01T16:27:38Z</dcterms:created>
  <dcterms:modified xsi:type="dcterms:W3CDTF">2018-01-17T08:36:57Z</dcterms:modified>
</cp:coreProperties>
</file>