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2" r:id="rId5"/>
    <p:sldId id="261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7" r:id="rId23"/>
    <p:sldId id="288" r:id="rId24"/>
    <p:sldId id="289" r:id="rId25"/>
    <p:sldId id="290" r:id="rId26"/>
    <p:sldId id="292" r:id="rId27"/>
    <p:sldId id="291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7" r:id="rId41"/>
    <p:sldId id="305" r:id="rId42"/>
    <p:sldId id="308" r:id="rId43"/>
    <p:sldId id="309" r:id="rId44"/>
    <p:sldId id="310" r:id="rId45"/>
    <p:sldId id="259" r:id="rId4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9933"/>
    <a:srgbClr val="0033CC"/>
    <a:srgbClr val="FF66CC"/>
    <a:srgbClr val="00FF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318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ree-powerpoint-templates-design.com/free-powerpoint-templates-design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templates-design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80522" y="3291830"/>
            <a:ext cx="44634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Asst.Prof</a:t>
            </a:r>
            <a:r>
              <a:rPr kumimoji="0"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Juthawut</a:t>
            </a:r>
            <a:r>
              <a:rPr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sz="2000" b="1" dirty="0" err="1" smtClean="0">
                <a:solidFill>
                  <a:schemeClr val="bg1">
                    <a:lumMod val="8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Chantharamalee</a:t>
            </a:r>
            <a:endParaRPr kumimoji="0" lang="en-US" altLang="ko-KR" sz="2000" b="1" dirty="0">
              <a:solidFill>
                <a:schemeClr val="bg1">
                  <a:lumMod val="8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67944" y="1563638"/>
            <a:ext cx="50760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Chapter 1</a:t>
            </a:r>
          </a:p>
          <a:p>
            <a:r>
              <a:rPr lang="en-US" altLang="ko-KR" sz="2800" b="1" dirty="0" smtClean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Introduction to Decision </a:t>
            </a:r>
            <a:r>
              <a:rPr lang="en-US" altLang="ko-KR" sz="2800" b="1" dirty="0">
                <a:solidFill>
                  <a:schemeClr val="bg1"/>
                </a:solidFill>
                <a:latin typeface="TH Sarabun New" panose="020B0500040200020003" pitchFamily="34" charset="-34"/>
                <a:ea typeface="맑은 고딕" pitchFamily="50" charset="-127"/>
                <a:cs typeface="TH Sarabun New" panose="020B0500040200020003" pitchFamily="34" charset="-34"/>
              </a:rPr>
              <a:t>Support Systems</a:t>
            </a:r>
            <a:endParaRPr lang="en-US" altLang="ko-KR" sz="2800" b="1" dirty="0" smtClean="0">
              <a:solidFill>
                <a:schemeClr val="bg1"/>
              </a:solidFill>
              <a:latin typeface="TH Sarabun New" panose="020B0500040200020003" pitchFamily="34" charset="-34"/>
              <a:ea typeface="맑은 고딕" pitchFamily="50" charset="-127"/>
              <a:cs typeface="TH Sarabun New" panose="020B0500040200020003" pitchFamily="34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7494"/>
            <a:ext cx="1301512" cy="321849"/>
          </a:xfrm>
          <a:prstGeom prst="rect">
            <a:avLst/>
          </a:prstGeom>
        </p:spPr>
      </p:pic>
      <p:pic>
        <p:nvPicPr>
          <p:cNvPr id="102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51256"/>
            <a:ext cx="640891" cy="57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540" y="34581"/>
            <a:ext cx="1735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hlinkClick r:id="rId6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3"/>
            <a:ext cx="8579296" cy="1080119"/>
          </a:xfrm>
        </p:spPr>
        <p:txBody>
          <a:bodyPr/>
          <a:lstStyle/>
          <a:p>
            <a:pPr algn="thaiDist"/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กระบวนการตัดสินใจ (</a:t>
            </a:r>
            <a:r>
              <a:rPr lang="en-US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 Making Process)</a:t>
            </a:r>
          </a:p>
          <a:p>
            <a:pPr algn="thaiDist"/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การกำหนดขั้นตอนในการตัดสินใจแก้ไขปัญหาที่เกิดขึ้นอย่างมี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หลักเกณฑ์</a:t>
            </a:r>
            <a:endParaRPr lang="en-US" altLang="ko-KR" sz="1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การตัดสินใจและการแก้ปัญหา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70055" y="2056020"/>
            <a:ext cx="3507847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Intelligence Phase (</a:t>
            </a:r>
            <a:r>
              <a:rPr lang="th-TH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คิด</a:t>
            </a: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altLang="th-TH" sz="2000" b="1"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251435" y="2688713"/>
            <a:ext cx="3526467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Design Phase</a:t>
            </a:r>
            <a:r>
              <a:rPr lang="th-TH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ออกแบบ</a:t>
            </a: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altLang="th-TH" sz="2000" b="1"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48890" y="3296156"/>
            <a:ext cx="3529012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th-TH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Choice Phase</a:t>
            </a:r>
            <a:r>
              <a:rPr lang="th-TH" altLang="th-TH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altLang="th-TH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</a:t>
            </a:r>
            <a:r>
              <a:rPr lang="en-US" altLang="th-TH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altLang="th-TH" sz="2000" b="1" dirty="0"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270055" y="3931894"/>
            <a:ext cx="3526855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Implementation Phase</a:t>
            </a:r>
            <a:r>
              <a:rPr lang="th-TH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นำไปใช้</a:t>
            </a: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altLang="th-TH" sz="2000" b="1"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246402" y="4547904"/>
            <a:ext cx="355050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Monitoring Phase</a:t>
            </a:r>
            <a:r>
              <a:rPr lang="th-TH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th-TH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ติดตามผล</a:t>
            </a: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altLang="th-TH" sz="2000" b="1"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654615" y="2456129"/>
            <a:ext cx="341644" cy="23258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th-TH" sz="14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3654615" y="3080256"/>
            <a:ext cx="3603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th-TH" sz="14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3635896" y="3715994"/>
            <a:ext cx="3603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th-TH" sz="14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3635896" y="4332004"/>
            <a:ext cx="360363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th-TH" sz="14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827584" y="2419006"/>
            <a:ext cx="923651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Decision </a:t>
            </a:r>
          </a:p>
          <a:p>
            <a:pPr algn="ctr">
              <a:defRPr/>
            </a:pP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Making </a:t>
            </a:r>
          </a:p>
          <a:p>
            <a:pPr algn="ctr">
              <a:defRPr/>
            </a:pP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Process</a:t>
            </a:r>
            <a:endParaRPr lang="th-TH" altLang="th-TH" sz="2000" b="1"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18" name="Group 29"/>
          <p:cNvGrpSpPr>
            <a:grpSpLocks/>
          </p:cNvGrpSpPr>
          <p:nvPr/>
        </p:nvGrpSpPr>
        <p:grpSpPr bwMode="auto">
          <a:xfrm>
            <a:off x="1314810" y="2256075"/>
            <a:ext cx="936625" cy="1323788"/>
            <a:chOff x="1566" y="1735"/>
            <a:chExt cx="590" cy="1134"/>
          </a:xfrm>
        </p:grpSpPr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H="1">
              <a:off x="1566" y="1735"/>
              <a:ext cx="5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4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1566" y="1735"/>
              <a:ext cx="0" cy="1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4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1566" y="2745"/>
              <a:ext cx="0" cy="1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4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1566" y="2869"/>
              <a:ext cx="5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4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364770" y="2998006"/>
            <a:ext cx="883575" cy="1015663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Problem</a:t>
            </a:r>
          </a:p>
          <a:p>
            <a:pPr algn="ctr">
              <a:defRPr/>
            </a:pP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Solving </a:t>
            </a:r>
          </a:p>
          <a:p>
            <a:pPr algn="ctr">
              <a:defRPr/>
            </a:pPr>
            <a:r>
              <a:rPr lang="en-US" altLang="th-TH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Process</a:t>
            </a:r>
            <a:endParaRPr lang="th-TH" altLang="th-TH" sz="2000" b="1"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24" name="Group 30"/>
          <p:cNvGrpSpPr>
            <a:grpSpLocks/>
          </p:cNvGrpSpPr>
          <p:nvPr/>
        </p:nvGrpSpPr>
        <p:grpSpPr bwMode="auto">
          <a:xfrm>
            <a:off x="5796910" y="2203105"/>
            <a:ext cx="1009648" cy="2544853"/>
            <a:chOff x="3698" y="1781"/>
            <a:chExt cx="635" cy="2177"/>
          </a:xfrm>
        </p:grpSpPr>
        <p:sp>
          <p:nvSpPr>
            <p:cNvPr id="25" name="Line 20"/>
            <p:cNvSpPr>
              <a:spLocks noChangeShapeType="1"/>
            </p:cNvSpPr>
            <p:nvPr/>
          </p:nvSpPr>
          <p:spPr bwMode="auto">
            <a:xfrm flipV="1">
              <a:off x="4333" y="1781"/>
              <a:ext cx="0" cy="6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4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3698" y="1781"/>
              <a:ext cx="63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4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4333" y="3323"/>
              <a:ext cx="0" cy="63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4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H="1">
              <a:off x="3698" y="3958"/>
              <a:ext cx="635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4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040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3"/>
            <a:ext cx="8579296" cy="3816423"/>
          </a:xfrm>
        </p:spPr>
        <p:txBody>
          <a:bodyPr/>
          <a:lstStyle/>
          <a:p>
            <a:pPr algn="thaiDist"/>
            <a:r>
              <a:rPr lang="th-TH" altLang="ko-KR" sz="20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</a:t>
            </a:r>
            <a:r>
              <a:rPr lang="th-TH" altLang="ko-KR" sz="20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ใช้ความคิด (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Intelligence Phase) </a:t>
            </a:r>
          </a:p>
          <a:p>
            <a:pPr algn="thaiDist"/>
            <a:r>
              <a:rPr lang="th-TH" altLang="ko-KR" sz="20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ค้นหา</a:t>
            </a:r>
            <a:r>
              <a:rPr lang="th-TH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สาเหตุของปัญหาที่แท้จริง, วิเคราะห์ปัญหา เพื่อสร้างแบบจำลองที่ใช้อธิบายลักษณะ และสาเหตุของปัญหา ผลลัพธ์ของขั้นตอนนี้เรียกว่า “</a:t>
            </a:r>
            <a:r>
              <a:rPr lang="en-US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 Statement” </a:t>
            </a:r>
            <a:r>
              <a:rPr lang="th-TH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“การระบุปัญหา” </a:t>
            </a:r>
          </a:p>
          <a:p>
            <a:pPr algn="thaiDist"/>
            <a:r>
              <a:rPr lang="th-TH" altLang="ko-KR" sz="20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การ</a:t>
            </a:r>
            <a:r>
              <a:rPr lang="th-TH" altLang="ko-KR" sz="20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ออกแบบ (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Design Phase) </a:t>
            </a:r>
          </a:p>
          <a:p>
            <a:pPr algn="thaiDist"/>
            <a:r>
              <a:rPr lang="th-TH" altLang="ko-KR" sz="20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</a:t>
            </a:r>
            <a:r>
              <a:rPr lang="th-TH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การสร้างและวิเคราะห์ทางเลือกในการตัดสินใจ ประกอบด้วย</a:t>
            </a:r>
          </a:p>
          <a:p>
            <a:pPr algn="thaiDist"/>
            <a:r>
              <a:rPr lang="th-TH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altLang="ko-KR" sz="20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en-US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Model (</a:t>
            </a:r>
            <a:r>
              <a:rPr lang="th-TH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แบบจำลอง)</a:t>
            </a:r>
          </a:p>
          <a:p>
            <a:pPr algn="thaiDist"/>
            <a:r>
              <a:rPr lang="th-TH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altLang="ko-KR" sz="20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en-US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 Tree (</a:t>
            </a:r>
            <a:r>
              <a:rPr lang="th-TH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แผนภาพการตัดสินใจแบบต้นไม้)</a:t>
            </a:r>
          </a:p>
          <a:p>
            <a:pPr algn="thaiDist"/>
            <a:r>
              <a:rPr lang="th-TH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altLang="ko-KR" sz="20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en-US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 Table (</a:t>
            </a:r>
            <a:r>
              <a:rPr lang="th-TH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ตารางการตัดสินใจ)</a:t>
            </a:r>
          </a:p>
          <a:p>
            <a:pPr algn="thaiDist"/>
            <a:r>
              <a:rPr lang="th-TH" altLang="ko-KR" sz="20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</a:t>
            </a:r>
            <a:r>
              <a:rPr lang="th-TH" altLang="ko-KR" sz="20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เลือกทางเลือกที่ดีที่สุด (</a:t>
            </a:r>
            <a:r>
              <a:rPr lang="en-US" altLang="ko-KR" sz="20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Choice Phase)</a:t>
            </a:r>
          </a:p>
          <a:p>
            <a:pPr algn="thaiDist"/>
            <a:r>
              <a:rPr lang="th-TH" altLang="ko-KR" sz="20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</a:t>
            </a:r>
            <a:r>
              <a:rPr lang="th-TH" altLang="ko-KR" sz="20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ของการค้นหาและประเมินทางเลือกต่าง ๆ ที่ได้จากขั้นตอนการออกแบบ และคัดเหลือกให้เหลือเพียงทางเลือกเดียว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การตัดสินใจและการแก้ปัญหา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11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9" name="TextBox 28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54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การตัดสินใจและการแก้ปัญหา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Rectangle 15"/>
          <p:cNvSpPr txBox="1">
            <a:spLocks noChangeArrowheads="1"/>
          </p:cNvSpPr>
          <p:nvPr/>
        </p:nvSpPr>
        <p:spPr>
          <a:xfrm>
            <a:off x="395288" y="1059656"/>
            <a:ext cx="8458200" cy="3714512"/>
          </a:xfrm>
          <a:prstGeom prst="rect">
            <a:avLst/>
          </a:prstGeom>
          <a:noFill/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h-TH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Notation Used in Decision Trees</a:t>
            </a:r>
            <a:endParaRPr lang="en-US" altLang="th-TH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alt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A box 		is used to show a choice that the 					 	manager has to make.</a:t>
            </a:r>
          </a:p>
          <a:p>
            <a:r>
              <a:rPr lang="en-US" alt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alt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alt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A circle 		is used to show that a probability 					 	outcome will occur.</a:t>
            </a:r>
            <a:br>
              <a:rPr lang="en-US" alt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endParaRPr lang="en-US" altLang="th-TH" sz="2400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en-US" alt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Lines 		connect outcomes to their choice</a:t>
            </a:r>
            <a:br>
              <a:rPr lang="en-US" alt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alt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	or probability outcome.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547664" y="1707654"/>
            <a:ext cx="432048" cy="369332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th-TH" sz="1800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1499816" y="2715766"/>
            <a:ext cx="479896" cy="519351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th-TH" sz="1800"/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>
            <a:off x="1385801" y="4155926"/>
            <a:ext cx="755774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89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การตัดสินใจและการแก้ปัญหา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Rectangle 15"/>
          <p:cNvSpPr txBox="1">
            <a:spLocks noChangeArrowheads="1"/>
          </p:cNvSpPr>
          <p:nvPr/>
        </p:nvSpPr>
        <p:spPr>
          <a:xfrm>
            <a:off x="395288" y="1059656"/>
            <a:ext cx="8569200" cy="3714512"/>
          </a:xfrm>
          <a:prstGeom prst="rect">
            <a:avLst/>
          </a:prstGeom>
          <a:noFill/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US" altLang="th-TH" sz="2400" b="1" u="sng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Example 1</a:t>
            </a:r>
            <a:r>
              <a:rPr lang="en-US" altLang="th-T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Decision </a:t>
            </a:r>
            <a:r>
              <a:rPr lang="en-US" altLang="th-TH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Tree </a:t>
            </a:r>
            <a:endParaRPr lang="en-US" altLang="th-TH" sz="2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US" altLang="th-T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US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Joe’s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garage is considering hiring another mechanic.  The mechanic would cost them an additional $50,000 / year in salary and benefits.  </a:t>
            </a:r>
          </a:p>
          <a:p>
            <a:pPr algn="thaiDist"/>
            <a:r>
              <a:rPr lang="en-US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1. If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there are a lot of accidents in Providence this year, they anticipate making an additional $75,000 in net revenue.  </a:t>
            </a:r>
          </a:p>
          <a:p>
            <a:pPr algn="thaiDist"/>
            <a:r>
              <a:rPr lang="en-US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2. If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there are not a lot of accidents, they could lose $20,000 off of last year’s total net revenues.  </a:t>
            </a:r>
          </a:p>
          <a:p>
            <a:pPr algn="thaiDist"/>
            <a:r>
              <a:rPr lang="en-US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3. Because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of all the ice on the roads, Joe thinks that there will be a 70% chance of “a lot of </a:t>
            </a:r>
            <a:r>
              <a:rPr lang="en-US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accidents   </a:t>
            </a:r>
          </a:p>
          <a:p>
            <a:pPr algn="thaiDist"/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”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and a 30% chance of “fewer accidents”. </a:t>
            </a:r>
          </a:p>
          <a:p>
            <a:pPr algn="thaiDist"/>
            <a:r>
              <a:rPr lang="en-US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4. Assume </a:t>
            </a:r>
            <a:r>
              <a:rPr lang="en-US" alt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if he doesn’t expand he will have the same revenue as last year.</a:t>
            </a:r>
          </a:p>
          <a:p>
            <a:pPr algn="thaiDist"/>
            <a:r>
              <a:rPr lang="en-US" altLang="th-TH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Draw a decision tree for Joe and tell him what he should do.</a:t>
            </a:r>
          </a:p>
          <a:p>
            <a:pPr algn="thaiDist"/>
            <a:r>
              <a:rPr lang="en-US" alt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2878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การตัดสินใจและการแก้ปัญหา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742950" y="2090875"/>
            <a:ext cx="533400" cy="3429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endParaRPr lang="th-TH" altLang="th-TH" sz="180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1276350" y="1405075"/>
            <a:ext cx="3124200" cy="800100"/>
            <a:chOff x="624" y="1440"/>
            <a:chExt cx="1968" cy="672"/>
          </a:xfrm>
        </p:grpSpPr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V="1">
              <a:off x="624" y="1680"/>
              <a:ext cx="81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1392" y="1440"/>
              <a:ext cx="1200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th-TH" sz="1600" b="1">
                  <a:solidFill>
                    <a:srgbClr val="FF6600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Hire new mechanic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th-TH" sz="1600" b="1">
                  <a:solidFill>
                    <a:srgbClr val="FF6600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Cost = $50,000</a:t>
              </a:r>
            </a:p>
          </p:txBody>
        </p:sp>
      </p:grpSp>
      <p:grpSp>
        <p:nvGrpSpPr>
          <p:cNvPr id="13" name="Group 8"/>
          <p:cNvGrpSpPr>
            <a:grpSpLocks/>
          </p:cNvGrpSpPr>
          <p:nvPr/>
        </p:nvGrpSpPr>
        <p:grpSpPr bwMode="auto">
          <a:xfrm>
            <a:off x="1276350" y="2319477"/>
            <a:ext cx="3200400" cy="982266"/>
            <a:chOff x="624" y="2208"/>
            <a:chExt cx="2016" cy="825"/>
          </a:xfrm>
        </p:grpSpPr>
        <p:sp>
          <p:nvSpPr>
            <p:cNvPr id="14" name="Line 9"/>
            <p:cNvSpPr>
              <a:spLocks noChangeShapeType="1"/>
            </p:cNvSpPr>
            <p:nvPr/>
          </p:nvSpPr>
          <p:spPr bwMode="auto">
            <a:xfrm>
              <a:off x="624" y="2208"/>
              <a:ext cx="81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1440" y="2438"/>
              <a:ext cx="1200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th-TH" sz="1600" b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Don’t hire new mechanic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th-TH" sz="1600" b="1">
                  <a:latin typeface="TH Sarabun New" panose="020B0500040200020003" pitchFamily="34" charset="-34"/>
                  <a:cs typeface="TH Sarabun New" panose="020B0500040200020003" pitchFamily="34" charset="-34"/>
                </a:rPr>
                <a:t>Cost = $0</a:t>
              </a:r>
            </a:p>
          </p:txBody>
        </p:sp>
      </p:grpSp>
      <p:grpSp>
        <p:nvGrpSpPr>
          <p:cNvPr id="16" name="Group 11"/>
          <p:cNvGrpSpPr>
            <a:grpSpLocks/>
          </p:cNvGrpSpPr>
          <p:nvPr/>
        </p:nvGrpSpPr>
        <p:grpSpPr bwMode="auto">
          <a:xfrm>
            <a:off x="3943350" y="1405075"/>
            <a:ext cx="1219200" cy="342900"/>
            <a:chOff x="2304" y="1440"/>
            <a:chExt cx="768" cy="288"/>
          </a:xfrm>
        </p:grpSpPr>
        <p:sp>
          <p:nvSpPr>
            <p:cNvPr id="17" name="Line 12"/>
            <p:cNvSpPr>
              <a:spLocks noChangeShapeType="1"/>
            </p:cNvSpPr>
            <p:nvPr/>
          </p:nvSpPr>
          <p:spPr bwMode="auto">
            <a:xfrm>
              <a:off x="2304" y="158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8" name="Oval 13"/>
            <p:cNvSpPr>
              <a:spLocks noChangeArrowheads="1"/>
            </p:cNvSpPr>
            <p:nvPr/>
          </p:nvSpPr>
          <p:spPr bwMode="auto">
            <a:xfrm>
              <a:off x="2784" y="1440"/>
              <a:ext cx="288" cy="288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/>
              <a:endParaRPr lang="th-TH" altLang="th-TH" sz="18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grpSp>
        <p:nvGrpSpPr>
          <p:cNvPr id="19" name="Group 14"/>
          <p:cNvGrpSpPr>
            <a:grpSpLocks/>
          </p:cNvGrpSpPr>
          <p:nvPr/>
        </p:nvGrpSpPr>
        <p:grpSpPr bwMode="auto">
          <a:xfrm>
            <a:off x="5162550" y="1062175"/>
            <a:ext cx="3657600" cy="708423"/>
            <a:chOff x="3072" y="1152"/>
            <a:chExt cx="2304" cy="595"/>
          </a:xfrm>
        </p:grpSpPr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3072" y="1344"/>
              <a:ext cx="52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600" y="1152"/>
              <a:ext cx="1776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th-TH" sz="1600" b="1">
                  <a:solidFill>
                    <a:srgbClr val="FF6600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70% chance of an increase in accidents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th-TH" sz="1600" b="1">
                  <a:solidFill>
                    <a:srgbClr val="FF6600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Profit = $70,000</a:t>
              </a:r>
            </a:p>
          </p:txBody>
        </p:sp>
      </p:grpSp>
      <p:grpSp>
        <p:nvGrpSpPr>
          <p:cNvPr id="22" name="Group 17"/>
          <p:cNvGrpSpPr>
            <a:grpSpLocks/>
          </p:cNvGrpSpPr>
          <p:nvPr/>
        </p:nvGrpSpPr>
        <p:grpSpPr bwMode="auto">
          <a:xfrm>
            <a:off x="5148263" y="1684873"/>
            <a:ext cx="3744686" cy="867966"/>
            <a:chOff x="3072" y="1584"/>
            <a:chExt cx="2064" cy="729"/>
          </a:xfrm>
        </p:grpSpPr>
        <p:sp>
          <p:nvSpPr>
            <p:cNvPr id="23" name="Line 18"/>
            <p:cNvSpPr>
              <a:spLocks noChangeShapeType="1"/>
            </p:cNvSpPr>
            <p:nvPr/>
          </p:nvSpPr>
          <p:spPr bwMode="auto">
            <a:xfrm>
              <a:off x="3072" y="1584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4" name="Text Box 19"/>
            <p:cNvSpPr txBox="1">
              <a:spLocks noChangeArrowheads="1"/>
            </p:cNvSpPr>
            <p:nvPr/>
          </p:nvSpPr>
          <p:spPr bwMode="auto">
            <a:xfrm>
              <a:off x="3600" y="1718"/>
              <a:ext cx="1536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th-TH" sz="1600" b="1" dirty="0">
                  <a:solidFill>
                    <a:srgbClr val="FF6600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30% chance of a decrease in accidents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th-TH" sz="1600" b="1" dirty="0">
                  <a:solidFill>
                    <a:srgbClr val="FF6600"/>
                  </a:solidFill>
                  <a:latin typeface="TH Sarabun New" panose="020B0500040200020003" pitchFamily="34" charset="-34"/>
                  <a:cs typeface="TH Sarabun New" panose="020B0500040200020003" pitchFamily="34" charset="-34"/>
                </a:rPr>
                <a:t>Profit = - $20,000</a:t>
              </a:r>
            </a:p>
          </p:txBody>
        </p:sp>
      </p:grp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209550" y="3418423"/>
            <a:ext cx="8534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Estimated value of “Hire Mechanic”  </a:t>
            </a:r>
            <a:r>
              <a:rPr lang="en-US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= </a:t>
            </a: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/>
            </a:r>
            <a:b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en-US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NPV =  .</a:t>
            </a: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7(70,000) + .3(- $20,000) - $50,000 = - $7,000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Therefore you should not hire the mechanic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 rot="-1578915">
            <a:off x="5281614" y="1095305"/>
            <a:ext cx="6619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1600" b="1">
                <a:solidFill>
                  <a:srgbClr val="FF66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.7</a:t>
            </a:r>
            <a:endParaRPr lang="en-US" altLang="th-TH" sz="2400" b="1">
              <a:solidFill>
                <a:srgbClr val="FF66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 rot="1569131">
            <a:off x="5292725" y="1827540"/>
            <a:ext cx="66198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th-TH" sz="1600" b="1">
                <a:solidFill>
                  <a:srgbClr val="FF66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.3</a:t>
            </a:r>
            <a:endParaRPr lang="en-US" altLang="th-TH" sz="2400" b="1">
              <a:solidFill>
                <a:srgbClr val="FF66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961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การตัดสินใจและการแก้ปัญหา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511175" y="897732"/>
            <a:ext cx="83820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en-US" altLang="th-TH" sz="2400" b="1" u="sng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Example </a:t>
            </a:r>
            <a:r>
              <a:rPr lang="en-US" altLang="th-TH" sz="2400" b="1" u="sng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en-US" altLang="th-TH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Decision Tree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Mary </a:t>
            </a: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is a manager of a gadget factory.  Her factory has been quite successful the past three years.  She is wondering whether or not it is a good idea to expand her factory this year.  The cost to expand her factory is $1.5M.  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en-US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If </a:t>
            </a: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she does nothing and the economy stays good and people continue to buy lots of gadgets she expects $3M in revenue; while only $1M if the economy is bad.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en-US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If </a:t>
            </a: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she expands the factory, she expects to receive $6M if economy is good and $2M if economy is bad.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en-US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She </a:t>
            </a: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also assumes that there is a 40% chance of a good economy and a 60% chance of a bad economy.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en-US" altLang="th-TH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Draw </a:t>
            </a:r>
            <a:r>
              <a:rPr lang="en-US" altLang="th-TH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 Decision Tree showing these choices.</a:t>
            </a:r>
          </a:p>
        </p:txBody>
      </p:sp>
    </p:spTree>
    <p:extLst>
      <p:ext uri="{BB962C8B-B14F-4D97-AF65-F5344CB8AC3E}">
        <p14:creationId xmlns:p14="http://schemas.microsoft.com/office/powerpoint/2010/main" val="2341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การตัดสินใจและการแก้ปัญหา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95536" y="771550"/>
            <a:ext cx="5760640" cy="504056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th-TH" sz="24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Decision Table</a:t>
            </a:r>
            <a:r>
              <a:rPr lang="th-TH" altLang="th-TH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(</a:t>
            </a:r>
            <a:r>
              <a:rPr lang="en-US" altLang="th-TH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If</a:t>
            </a:r>
            <a:r>
              <a:rPr lang="en-US" altLang="th-TH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4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Conditions</a:t>
            </a:r>
            <a:r>
              <a:rPr lang="en-US" altLang="th-TH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Then</a:t>
            </a:r>
            <a:r>
              <a:rPr lang="en-US" altLang="th-TH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4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Actions</a:t>
            </a:r>
            <a:r>
              <a:rPr lang="en-US" altLang="th-TH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endParaRPr lang="th-TH" altLang="th-TH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692727" y="1173698"/>
            <a:ext cx="3831724" cy="565943"/>
            <a:chOff x="1292" y="1240"/>
            <a:chExt cx="2695" cy="473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1292" y="1241"/>
              <a:ext cx="908" cy="233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th-TH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Conditions</a:t>
              </a:r>
              <a:endParaRPr lang="th-TH" alt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1292" y="1480"/>
              <a:ext cx="908" cy="233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th-TH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Actions</a:t>
              </a:r>
              <a:endParaRPr lang="th-TH" alt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2200" y="1240"/>
              <a:ext cx="1787" cy="233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th-TH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Condition Alternatives</a:t>
              </a:r>
              <a:endParaRPr lang="th-TH" alt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200" y="1480"/>
              <a:ext cx="1787" cy="233"/>
            </a:xfrm>
            <a:prstGeom prst="rect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th-TH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Action Entries</a:t>
              </a:r>
              <a:endParaRPr lang="th-TH" altLang="th-TH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graphicFrame>
        <p:nvGraphicFramePr>
          <p:cNvPr id="14" name="Group 5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85164"/>
              </p:ext>
            </p:extLst>
          </p:nvPr>
        </p:nvGraphicFramePr>
        <p:xfrm>
          <a:off x="692727" y="2077390"/>
          <a:ext cx="6283629" cy="2438576"/>
        </p:xfrm>
        <a:graphic>
          <a:graphicData uri="http://schemas.openxmlformats.org/drawingml/2006/table">
            <a:tbl>
              <a:tblPr/>
              <a:tblGrid>
                <a:gridCol w="997605"/>
                <a:gridCol w="2695977"/>
                <a:gridCol w="315461"/>
                <a:gridCol w="324775"/>
                <a:gridCol w="324774"/>
                <a:gridCol w="325939"/>
                <a:gridCol w="324775"/>
                <a:gridCol w="324774"/>
                <a:gridCol w="324775"/>
                <a:gridCol w="324774"/>
              </a:tblGrid>
              <a:tr h="26877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Conditions</a:t>
                      </a:r>
                      <a:endParaRPr kumimoji="0" lang="th-TH" altLang="th-TH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Printer does not print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7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 red light is flashing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7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Printer is unrecognized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73"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Actions</a:t>
                      </a:r>
                      <a:endParaRPr kumimoji="0" lang="th-TH" altLang="th-TH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Check the power cable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7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Check the printer-computer cable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7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Ensure printer software is installed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7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Check/replace ink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77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Check for paper jam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altLang="th-T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kumimoji="0" lang="th-TH" altLang="th-TH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marT="45731" marB="4573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Text Box 536"/>
          <p:cNvSpPr txBox="1">
            <a:spLocks noChangeArrowheads="1"/>
          </p:cNvSpPr>
          <p:nvPr/>
        </p:nvSpPr>
        <p:spPr bwMode="auto">
          <a:xfrm>
            <a:off x="611560" y="4515966"/>
            <a:ext cx="4820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th-TH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If</a:t>
            </a:r>
            <a:r>
              <a:rPr lang="en-US" altLang="th-TH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Printer </a:t>
            </a:r>
            <a:r>
              <a:rPr lang="en-US" altLang="th-TH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does not </a:t>
            </a:r>
            <a:r>
              <a:rPr lang="en-US" altLang="th-TH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print  </a:t>
            </a:r>
            <a:r>
              <a:rPr lang="en-US" altLang="th-TH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US" altLang="th-TH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A </a:t>
            </a:r>
            <a:r>
              <a:rPr lang="en-US" altLang="th-TH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red light is flashing </a:t>
            </a:r>
            <a:r>
              <a:rPr lang="en-US" altLang="th-TH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US" altLang="th-TH" sz="1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US" altLang="th-TH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  Printer </a:t>
            </a:r>
            <a:r>
              <a:rPr lang="en-US" altLang="th-TH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is recognized</a:t>
            </a:r>
            <a:endParaRPr lang="th-TH" altLang="th-TH" sz="1400" b="1" dirty="0"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6" name="Text Box 537"/>
          <p:cNvSpPr txBox="1">
            <a:spLocks noChangeArrowheads="1"/>
          </p:cNvSpPr>
          <p:nvPr/>
        </p:nvSpPr>
        <p:spPr bwMode="auto">
          <a:xfrm>
            <a:off x="987028" y="4803998"/>
            <a:ext cx="275908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th-TH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Check/replace ink </a:t>
            </a:r>
            <a:r>
              <a:rPr lang="en-US" altLang="th-TH" sz="1400" b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US" altLang="th-TH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 Check </a:t>
            </a:r>
            <a:r>
              <a:rPr lang="en-US" altLang="th-TH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for paper jam</a:t>
            </a:r>
            <a:endParaRPr lang="th-TH" altLang="th-TH" sz="1400" b="1" dirty="0"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" name="Text Box 538"/>
          <p:cNvSpPr txBox="1">
            <a:spLocks noChangeArrowheads="1"/>
          </p:cNvSpPr>
          <p:nvPr/>
        </p:nvSpPr>
        <p:spPr bwMode="auto">
          <a:xfrm>
            <a:off x="611560" y="4803998"/>
            <a:ext cx="48122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th-TH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Then</a:t>
            </a:r>
            <a:endParaRPr lang="th-TH" altLang="th-TH" sz="1400" b="1" dirty="0"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469181" y="1734113"/>
            <a:ext cx="18806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altLang="th-TH" sz="1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Printer</a:t>
            </a:r>
            <a:r>
              <a:rPr lang="th-TH" altLang="th-TH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1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troubleshooter</a:t>
            </a:r>
            <a:r>
              <a:rPr lang="th-TH" altLang="th-TH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altLang="th-TH" sz="4400" dirty="0">
              <a:solidFill>
                <a:schemeClr val="tx2">
                  <a:lumMod val="60000"/>
                  <a:lumOff val="4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479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การตัดสินใจและการแก้ปัญหา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511175" y="897732"/>
            <a:ext cx="83820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thaiDist" eaLnBrk="1" hangingPunct="1">
              <a:spcBef>
                <a:spcPct val="50000"/>
              </a:spcBef>
            </a:pPr>
            <a:r>
              <a:rPr lang="th-TH" altLang="th-TH" sz="2400" b="1" u="sng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</a:t>
            </a:r>
            <a:r>
              <a:rPr lang="th-TH" altLang="th-TH" sz="2400" b="1" u="sng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ตรวจสอบ</a:t>
            </a:r>
            <a:endParaRPr lang="en-US" altLang="th-TH" sz="2400" b="1" u="sng" dirty="0" smtClean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 eaLnBrk="1" hangingPunct="1">
              <a:spcBef>
                <a:spcPct val="50000"/>
              </a:spcBef>
            </a:pPr>
            <a:r>
              <a:rPr lang="en-US" altLang="th-TH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Ex1</a:t>
            </a:r>
            <a:r>
              <a:rPr lang="en-US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</a:t>
            </a:r>
            <a:r>
              <a:rPr lang="th-TH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เครื่องพิมพ์ไม่พิมพ์ และ 2. มีไฟแดงกระพริบ และ 3. ไม่รู้จักเครื่องพิมพ์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</a:t>
            </a:r>
            <a:r>
              <a:rPr lang="th-TH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</a:t>
            </a:r>
            <a:r>
              <a:rPr lang="th-TH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การแก้ปัญหา 1. ตรวจสอบสายคอมพิวเตอร์ 2. ตรวจสอบการลง โปรแกรม    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</a:t>
            </a:r>
            <a:r>
              <a:rPr lang="th-TH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</a:t>
            </a: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Driver 3. </a:t>
            </a:r>
            <a:r>
              <a:rPr lang="th-TH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ตรวจสอบหมึก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en-US" altLang="th-TH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Ex2</a:t>
            </a:r>
            <a:r>
              <a:rPr lang="en-US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เครื่องพิมพ์มีไฟแดงกระพริบ 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</a:t>
            </a:r>
            <a:r>
              <a:rPr lang="th-TH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</a:t>
            </a:r>
            <a:r>
              <a:rPr lang="th-TH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การแก้ปัญหาคือ ตรวจสอบหมึก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en-US" altLang="th-TH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Ex3</a:t>
            </a:r>
            <a:r>
              <a:rPr lang="en-US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ไม่</a:t>
            </a:r>
            <a:r>
              <a:rPr lang="th-TH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รู้จักเครื่องพิมพ์</a:t>
            </a:r>
          </a:p>
          <a:p>
            <a:pPr algn="thaiDist" eaLnBrk="1" hangingPunct="1">
              <a:spcBef>
                <a:spcPct val="50000"/>
              </a:spcBef>
            </a:pPr>
            <a:r>
              <a:rPr lang="th-TH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</a:t>
            </a:r>
            <a:r>
              <a:rPr lang="th-TH" altLang="th-TH" sz="2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</a:t>
            </a:r>
            <a:r>
              <a:rPr lang="th-TH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การแก้ปัญหา  ตรวจสอบการลง โปรแกรม เช่น </a:t>
            </a:r>
            <a:r>
              <a:rPr lang="en-US" alt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Driver</a:t>
            </a:r>
          </a:p>
        </p:txBody>
      </p:sp>
    </p:spTree>
    <p:extLst>
      <p:ext uri="{BB962C8B-B14F-4D97-AF65-F5344CB8AC3E}">
        <p14:creationId xmlns:p14="http://schemas.microsoft.com/office/powerpoint/2010/main" val="266031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การตัดสินใจและการแก้ปัญหา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>
          <a:xfrm>
            <a:off x="467544" y="1059582"/>
            <a:ext cx="7920880" cy="345638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GB" altLang="th-TH" sz="24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Example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Rule 1:</a:t>
            </a:r>
            <a:r>
              <a:rPr lang="en-GB" altLang="th-TH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IF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	it is raining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it is not warm today </a:t>
            </a:r>
            <a:endParaRPr lang="en-GB" altLang="th-TH" sz="14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THEN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	take an umbrella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take an overcoat.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Rule 2: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IF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	it is raining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it is warm today</a:t>
            </a:r>
            <a:endParaRPr lang="en-GB" altLang="th-TH" sz="14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THEN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take a raincoat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Rule 3:</a:t>
            </a:r>
            <a:r>
              <a:rPr lang="en-GB" alt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IF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it is not raining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the weather forecast is fine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it is warm today </a:t>
            </a:r>
            <a:endParaRPr lang="en-GB" altLang="th-TH" sz="14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THEN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do not take an umbrella, a raincoat, or an overcoat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Rule 4:</a:t>
            </a:r>
            <a:r>
              <a:rPr lang="en-GB" alt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IF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it is not raining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the weather forecast is fine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it is not warm today</a:t>
            </a:r>
            <a:endParaRPr lang="en-GB" altLang="th-TH" sz="14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THEN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take an overcoat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Rule 5:</a:t>
            </a:r>
            <a:r>
              <a:rPr lang="en-GB" alt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IF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it is not raining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the weather forecast is not fine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it is warm today</a:t>
            </a:r>
            <a:endParaRPr lang="en-GB" altLang="th-TH" sz="14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THEN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take an umbrella</a:t>
            </a:r>
            <a:endParaRPr lang="en-GB" altLang="th-TH" sz="14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Rule 6:</a:t>
            </a:r>
            <a:r>
              <a:rPr lang="en-GB" alt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IF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if is not raining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the weather forecast is not fine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it is not warm today</a:t>
            </a:r>
            <a:endParaRPr lang="en-GB" altLang="th-TH" sz="1400" b="1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altLang="th-TH" sz="1400" b="1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GB" altLang="th-TH" sz="1400" b="1" dirty="0" smtClean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THEN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	take an umbrella </a:t>
            </a:r>
            <a:r>
              <a:rPr lang="en-GB" altLang="th-TH" sz="1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</a:t>
            </a:r>
            <a:r>
              <a:rPr lang="en-GB" altLang="th-TH" sz="1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take an overcoat</a:t>
            </a:r>
            <a:endParaRPr lang="th-TH" altLang="th-TH" sz="1400" dirty="0" smtClean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2664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30723"/>
            <a:ext cx="9144000" cy="884466"/>
          </a:xfrm>
        </p:spPr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การตัดสินใจและการแก้ปัญหา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19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02840" y="874713"/>
            <a:ext cx="82296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th-TH" sz="24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Example</a:t>
            </a:r>
            <a:endParaRPr lang="th-TH" altLang="th-TH" sz="2400" u="sng" dirty="0" smtClean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95536" y="1403906"/>
            <a:ext cx="14688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th-TH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Weather Forecast</a:t>
            </a:r>
            <a:endParaRPr lang="th-TH" altLang="th-TH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graphicFrame>
        <p:nvGraphicFramePr>
          <p:cNvPr id="1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859862"/>
              </p:ext>
            </p:extLst>
          </p:nvPr>
        </p:nvGraphicFramePr>
        <p:xfrm>
          <a:off x="611560" y="1740538"/>
          <a:ext cx="6553421" cy="2044800"/>
        </p:xfrm>
        <a:graphic>
          <a:graphicData uri="http://schemas.openxmlformats.org/drawingml/2006/table">
            <a:tbl>
              <a:tblPr/>
              <a:tblGrid>
                <a:gridCol w="1353904"/>
                <a:gridCol w="2383062"/>
                <a:gridCol w="378472"/>
                <a:gridCol w="379667"/>
                <a:gridCol w="378472"/>
                <a:gridCol w="379667"/>
                <a:gridCol w="324746"/>
                <a:gridCol w="324746"/>
                <a:gridCol w="324746"/>
                <a:gridCol w="325939"/>
              </a:tblGrid>
              <a:tr h="368400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Conditions</a:t>
                      </a:r>
                      <a:endParaRPr kumimoji="0" lang="th-TH" alt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It is raining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4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the weather forecast is fine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4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It is warm today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4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Actions</a:t>
                      </a:r>
                      <a:endParaRPr kumimoji="0" lang="th-TH" altLang="th-TH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Take an umbrella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4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Take a raincoat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4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Take an overcoat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th-TH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cs typeface="Angsana New" pitchFamily="18" charset="-34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th-T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Line 132"/>
          <p:cNvSpPr>
            <a:spLocks noChangeShapeType="1"/>
          </p:cNvSpPr>
          <p:nvPr/>
        </p:nvSpPr>
        <p:spPr bwMode="auto">
          <a:xfrm>
            <a:off x="4554747" y="1392090"/>
            <a:ext cx="0" cy="278368"/>
          </a:xfrm>
          <a:prstGeom prst="line">
            <a:avLst/>
          </a:prstGeom>
          <a:noFill/>
          <a:ln w="57150" cap="sq">
            <a:solidFill>
              <a:schemeClr val="tx2">
                <a:lumMod val="40000"/>
                <a:lumOff val="60000"/>
              </a:schemeClr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17" name="Text Box 133"/>
          <p:cNvSpPr txBox="1">
            <a:spLocks noChangeArrowheads="1"/>
          </p:cNvSpPr>
          <p:nvPr/>
        </p:nvSpPr>
        <p:spPr bwMode="auto">
          <a:xfrm>
            <a:off x="3932540" y="1050290"/>
            <a:ext cx="12875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altLang="th-TH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พิจารณาในแนวตั้ง</a:t>
            </a:r>
          </a:p>
        </p:txBody>
      </p:sp>
      <p:sp>
        <p:nvSpPr>
          <p:cNvPr id="18" name="Rectangle 134"/>
          <p:cNvSpPr txBox="1">
            <a:spLocks noChangeArrowheads="1"/>
          </p:cNvSpPr>
          <p:nvPr/>
        </p:nvSpPr>
        <p:spPr>
          <a:xfrm>
            <a:off x="611560" y="4003437"/>
            <a:ext cx="8642350" cy="800561"/>
          </a:xfrm>
          <a:prstGeom prst="rect">
            <a:avLst/>
          </a:prstGeom>
          <a:noFill/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th-TH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จำนวนคอลัมน์ของตารางการตัดสินใจ</a:t>
            </a:r>
            <a:r>
              <a:rPr lang="en-US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= (</a:t>
            </a:r>
            <a:r>
              <a:rPr lang="th-TH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จำนวนทางเลือก</a:t>
            </a:r>
            <a:r>
              <a:rPr lang="en-US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th-TH" altLang="th-TH" sz="1800" baseline="40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จำนวนเงื่อนไข</a:t>
            </a:r>
            <a:r>
              <a:rPr lang="th-TH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เช่น การตัดสินใจที่มี</a:t>
            </a:r>
            <a:r>
              <a:rPr lang="en-US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3 </a:t>
            </a:r>
            <a:r>
              <a:rPr lang="th-TH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เงื่อนไข เงื่อนไขละ </a:t>
            </a:r>
            <a:r>
              <a:rPr lang="en-US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ทางเลือก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ดังนั้นจำนวนคอลัมน์ของตาราง </a:t>
            </a:r>
            <a:r>
              <a:rPr lang="en-US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= 2</a:t>
            </a:r>
            <a:r>
              <a:rPr lang="en-US" altLang="th-TH" sz="1800" baseline="300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en-US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= 2x2x2 = 8 </a:t>
            </a:r>
            <a:r>
              <a:rPr lang="th-TH" altLang="th-TH" sz="1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คอลัมน์</a:t>
            </a:r>
          </a:p>
        </p:txBody>
      </p:sp>
    </p:spTree>
    <p:extLst>
      <p:ext uri="{BB962C8B-B14F-4D97-AF65-F5344CB8AC3E}">
        <p14:creationId xmlns:p14="http://schemas.microsoft.com/office/powerpoint/2010/main" val="243343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2"/>
            <a:ext cx="8579296" cy="3960439"/>
          </a:xfrm>
        </p:spPr>
        <p:txBody>
          <a:bodyPr/>
          <a:lstStyle/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ตัดสินใจและการตัดสินใจเชิงธุรกิจ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2. ลักษณะ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ของปัญหาที่ผู้ตัดสินใจต้องเผชิญ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3. การ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ตัดสินใจและการ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แก้ปัญหา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4. ประเภท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ของการตัดสินใจ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5. สภาพการณ์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ในการตัดสินใจ</a:t>
            </a:r>
          </a:p>
          <a:p>
            <a:endParaRPr lang="en-US" altLang="ko-KR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TextBox 10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 ประเภทของการตัดสินใจ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20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2600" y="2165351"/>
            <a:ext cx="1628972" cy="461665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altLang="th-TH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จำนวนผู้ตัดสินใจ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916238" y="2165351"/>
            <a:ext cx="1906291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altLang="th-TH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โครงสร้างของปัญหา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492750" y="2165351"/>
            <a:ext cx="2608263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th-TH" altLang="th-TH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การบริหารงานในองค์กร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908348" y="1101973"/>
            <a:ext cx="223971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altLang="th-TH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ประเภทของการตัดสินใจ</a:t>
            </a:r>
          </a:p>
        </p:txBody>
      </p:sp>
      <p:grpSp>
        <p:nvGrpSpPr>
          <p:cNvPr id="12" name="Group 22"/>
          <p:cNvGrpSpPr>
            <a:grpSpLocks/>
          </p:cNvGrpSpPr>
          <p:nvPr/>
        </p:nvGrpSpPr>
        <p:grpSpPr bwMode="auto">
          <a:xfrm>
            <a:off x="2916238" y="2643760"/>
            <a:ext cx="2160587" cy="1689101"/>
            <a:chOff x="2063" y="2024"/>
            <a:chExt cx="1361" cy="1064"/>
          </a:xfrm>
          <a:solidFill>
            <a:srgbClr val="FF9933"/>
          </a:solidFill>
        </p:grpSpPr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2063" y="2332"/>
              <a:ext cx="1361" cy="7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marL="5334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9906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4478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9050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3622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8194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32766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7338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41910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>
                <a:defRPr/>
              </a:pPr>
              <a:r>
                <a:rPr lang="en-US" altLang="th-TH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1. Structured</a:t>
              </a:r>
              <a:endParaRPr lang="th-TH" altLang="th-TH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pPr>
                <a:defRPr/>
              </a:pPr>
              <a:r>
                <a:rPr lang="en-US" altLang="th-TH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2. Unstructured</a:t>
              </a:r>
            </a:p>
            <a:p>
              <a:pPr>
                <a:defRPr/>
              </a:pPr>
              <a:r>
                <a:rPr lang="en-US" altLang="th-TH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3. Semi-Structured</a:t>
              </a:r>
              <a:endParaRPr lang="th-TH" altLang="th-TH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744" y="2024"/>
              <a:ext cx="0" cy="317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6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grpSp>
        <p:nvGrpSpPr>
          <p:cNvPr id="15" name="Group 21"/>
          <p:cNvGrpSpPr>
            <a:grpSpLocks/>
          </p:cNvGrpSpPr>
          <p:nvPr/>
        </p:nvGrpSpPr>
        <p:grpSpPr bwMode="auto">
          <a:xfrm>
            <a:off x="541338" y="2643758"/>
            <a:ext cx="1800225" cy="1333500"/>
            <a:chOff x="567" y="2024"/>
            <a:chExt cx="1134" cy="84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567" y="2341"/>
              <a:ext cx="1134" cy="523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marL="5334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9906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4478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9050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3622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8194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32766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7338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41910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>
                <a:defRPr/>
              </a:pPr>
              <a:r>
                <a:rPr lang="en-US" altLang="th-TH" sz="24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1. Personal</a:t>
              </a:r>
              <a:endParaRPr lang="th-TH" altLang="th-TH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pPr>
                <a:defRPr/>
              </a:pPr>
              <a:r>
                <a:rPr lang="en-US" altLang="th-TH" sz="24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2. Group</a:t>
              </a:r>
              <a:endParaRPr lang="th-TH" altLang="th-TH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111" y="2024"/>
              <a:ext cx="0" cy="317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6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grpSp>
        <p:nvGrpSpPr>
          <p:cNvPr id="18" name="Group 23"/>
          <p:cNvGrpSpPr>
            <a:grpSpLocks/>
          </p:cNvGrpSpPr>
          <p:nvPr/>
        </p:nvGrpSpPr>
        <p:grpSpPr bwMode="auto">
          <a:xfrm>
            <a:off x="5508625" y="2610841"/>
            <a:ext cx="2592388" cy="1689101"/>
            <a:chOff x="3696" y="1979"/>
            <a:chExt cx="1633" cy="1064"/>
          </a:xfrm>
          <a:solidFill>
            <a:srgbClr val="00FF99"/>
          </a:solidFill>
        </p:grpSpPr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3696" y="2287"/>
              <a:ext cx="1633" cy="75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 marL="5334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1pPr>
              <a:lvl2pPr marL="9906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2pPr>
              <a:lvl3pPr marL="14478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3pPr>
              <a:lvl4pPr marL="19050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4pPr>
              <a:lvl5pPr marL="2362200" indent="-533400"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5pPr>
              <a:lvl6pPr marL="28194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6pPr>
              <a:lvl7pPr marL="32766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7pPr>
              <a:lvl8pPr marL="37338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8pPr>
              <a:lvl9pPr marL="4191000" indent="-533400" fontAlgn="base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ngsana New" pitchFamily="18" charset="-34"/>
                </a:defRPr>
              </a:lvl9pPr>
            </a:lstStyle>
            <a:p>
              <a:pPr>
                <a:defRPr/>
              </a:pPr>
              <a:r>
                <a:rPr lang="en-US" altLang="th-TH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1. Strategic</a:t>
              </a:r>
              <a:endParaRPr lang="th-TH" altLang="th-TH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  <a:p>
              <a:pPr>
                <a:defRPr/>
              </a:pPr>
              <a:r>
                <a:rPr lang="en-US" altLang="th-TH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2. Management Control</a:t>
              </a:r>
            </a:p>
            <a:p>
              <a:pPr>
                <a:defRPr/>
              </a:pPr>
              <a:r>
                <a:rPr lang="en-US" altLang="th-TH" sz="24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H Sarabun New" panose="020B0500040200020003" pitchFamily="34" charset="-34"/>
                  <a:cs typeface="TH Sarabun New" panose="020B0500040200020003" pitchFamily="34" charset="-34"/>
                </a:rPr>
                <a:t>3. Operational</a:t>
              </a:r>
              <a:endParaRPr lang="th-TH" altLang="th-TH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>
              <a:off x="4513" y="1979"/>
              <a:ext cx="0" cy="317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6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1404938" y="1531938"/>
            <a:ext cx="5400675" cy="647700"/>
            <a:chOff x="1111" y="1298"/>
            <a:chExt cx="3402" cy="408"/>
          </a:xfrm>
        </p:grpSpPr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2744" y="1298"/>
              <a:ext cx="0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6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1111" y="1480"/>
              <a:ext cx="340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6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4513" y="1480"/>
              <a:ext cx="0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6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5" name="Line 18"/>
            <p:cNvSpPr>
              <a:spLocks noChangeShapeType="1"/>
            </p:cNvSpPr>
            <p:nvPr/>
          </p:nvSpPr>
          <p:spPr bwMode="auto">
            <a:xfrm>
              <a:off x="2744" y="1480"/>
              <a:ext cx="0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6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  <p:sp>
          <p:nvSpPr>
            <p:cNvPr id="26" name="Line 19"/>
            <p:cNvSpPr>
              <a:spLocks noChangeShapeType="1"/>
            </p:cNvSpPr>
            <p:nvPr/>
          </p:nvSpPr>
          <p:spPr bwMode="auto">
            <a:xfrm>
              <a:off x="1111" y="1480"/>
              <a:ext cx="0" cy="2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 sz="1600">
                <a:latin typeface="TH Sarabun New" panose="020B0500040200020003" pitchFamily="34" charset="-34"/>
                <a:cs typeface="TH Sarabun New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250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 ประเภทของการตัดสินใจ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21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28478" y="1059581"/>
            <a:ext cx="8218488" cy="3714587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4.1 ประเภทการตัดสินใจจำแนกตามจำนวนผู้ตัดสินใจ</a:t>
            </a:r>
            <a:endParaRPr lang="th-TH" altLang="th-TH" sz="2400" b="1" dirty="0" smtClean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altLang="th-TH" sz="2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1. การตัดสินใจส่วนบุคคล </a:t>
            </a:r>
            <a:r>
              <a:rPr lang="en-US" altLang="th-TH" sz="2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(Personal Decision)</a:t>
            </a:r>
          </a:p>
          <a:p>
            <a:pPr algn="thaiDist">
              <a:buFont typeface="Wingdings" pitchFamily="2" charset="2"/>
              <a:buNone/>
            </a:pPr>
            <a:r>
              <a:rPr lang="th-TH" altLang="th-TH" sz="24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เป็นการตัดสินใจปัญหาที่มีความซับซ้อนไม่มากนัก ผู้ตัดสินใจจำเป็นต้องมีประสบการณ์และความสามารถในการแก้ปัญหาเป็นอย่างดี</a:t>
            </a:r>
          </a:p>
          <a:p>
            <a:r>
              <a:rPr lang="th-TH" altLang="th-TH" sz="2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2. การตัดสินใจแบบกลุ่ม </a:t>
            </a:r>
            <a:r>
              <a:rPr lang="en-US" altLang="th-TH" sz="2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(Group Decision)</a:t>
            </a:r>
          </a:p>
          <a:p>
            <a:pPr algn="thaiDist">
              <a:buFont typeface="Wingdings" pitchFamily="2" charset="2"/>
              <a:buNone/>
            </a:pP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เป็นการระดมสมอง 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(Brainstorming)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ทำให้การตัดสินใจมีประสิทธิภาพ และใช้เวลามากกว่า การตัดสินใจส่วนบุคคล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มักใช้กับปัญหาที่มีความซับซ้อน และเป็นปัญหาระดับองค์กร</a:t>
            </a:r>
          </a:p>
          <a:p>
            <a:pPr algn="thaiDist">
              <a:buFont typeface="Wingdings" pitchFamily="2" charset="2"/>
              <a:buNone/>
            </a:pPr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>
              <a:buFont typeface="Wingdings" pitchFamily="2" charset="2"/>
              <a:buNone/>
            </a:pPr>
            <a:endParaRPr lang="th-TH" altLang="th-TH" sz="24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9919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 ประเภทของการตัดสินใจ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28478" y="1059581"/>
            <a:ext cx="8218488" cy="3714587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altLang="th-TH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4.2 ประเภทการตัดสินใจจำแนกตามโครงสร้างของ</a:t>
            </a:r>
            <a:r>
              <a:rPr lang="th-TH" altLang="th-TH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</a:t>
            </a:r>
          </a:p>
          <a:p>
            <a:r>
              <a:rPr lang="th-TH" altLang="th-TH" sz="18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</a:t>
            </a:r>
            <a:r>
              <a:rPr lang="th-TH" altLang="th-TH" sz="18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</a:t>
            </a:r>
            <a:r>
              <a:rPr lang="th-TH" altLang="th-TH" sz="18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ตัดสินใจแบบมีโครงสร้าง (</a:t>
            </a:r>
            <a:r>
              <a:rPr lang="en-US" altLang="th-TH" sz="18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Structured Decision)</a:t>
            </a:r>
          </a:p>
          <a:p>
            <a:r>
              <a:rPr lang="en-US" altLang="th-TH" sz="1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  </a:t>
            </a:r>
            <a:r>
              <a:rPr lang="th-TH" altLang="th-TH" sz="1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</a:t>
            </a:r>
            <a:r>
              <a:rPr lang="th-TH" altLang="th-TH" sz="1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ขั้นตอนการตัดสินใจไว้เป็นอย่างดี และใช้แก้ปัญหาที่เกิดขึ้นเป็นประจำ โดยวิธีการมาตรฐาน เช่น ปริมาณการสั่งซื้อสินค้าที่ประหยัดที่สุด, ระดับสินค้าคงคลังเพื่อความปลอดภัย </a:t>
            </a:r>
          </a:p>
          <a:p>
            <a:pPr algn="thaiDist"/>
            <a:r>
              <a:rPr lang="th-TH" altLang="th-TH" sz="1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</a:t>
            </a:r>
            <a:r>
              <a:rPr lang="th-TH" altLang="th-TH" sz="18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การ</a:t>
            </a:r>
            <a:r>
              <a:rPr lang="th-TH" altLang="th-TH" sz="18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ตัดสินใจแบบไม่มีโครงสร้าง (</a:t>
            </a:r>
            <a:r>
              <a:rPr lang="en-US" altLang="th-TH" sz="18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Unstructured Decision)</a:t>
            </a:r>
          </a:p>
          <a:p>
            <a:pPr algn="thaiDist"/>
            <a:r>
              <a:rPr lang="th-TH" altLang="th-TH" sz="1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1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  มี</a:t>
            </a:r>
            <a:r>
              <a:rPr lang="th-TH" altLang="th-TH" sz="1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ขั้นตอนการตัดสินใจที่ข้อมูลสารสนเทศอย่างเดียวไม่เพียงพอต่อการแก้ปัญหา ซึ่งต้องอาศัยประสบการณ์ ใช้กับปัญหาที่มีลักษณะคลุมเครือซับซ้อน และเป็นปัญหาที่ไม่เคยทำการแก้ไขมาก่อน เช่น การตัดสินใจเรื่องการวางแผนการให้บริการแบบใหม่, การจ้างผู้บริหาร</a:t>
            </a:r>
          </a:p>
          <a:p>
            <a:pPr algn="thaiDist"/>
            <a:r>
              <a:rPr lang="th-TH" altLang="th-TH" sz="18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3. การ</a:t>
            </a:r>
            <a:r>
              <a:rPr lang="th-TH" altLang="th-TH" sz="18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ตัดสินใจแบบกึ่งโครงสร้าง (</a:t>
            </a:r>
            <a:r>
              <a:rPr lang="en-US" altLang="th-TH" sz="18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Semi-Structure Decision)</a:t>
            </a:r>
          </a:p>
          <a:p>
            <a:pPr algn="thaiDist"/>
            <a:r>
              <a:rPr lang="th-TH" altLang="th-TH" sz="1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1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  มี</a:t>
            </a:r>
            <a:r>
              <a:rPr lang="th-TH" altLang="th-TH" sz="1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ขั้นตอนการตัดสินใจแบบมาตรฐาน สำหรับปัญหามีโครงสร้าง และประสบการณ์สำหรับการตัดสินใจแบบไม่มีโครงสร้าง เช่นการ</a:t>
            </a:r>
            <a:r>
              <a:rPr lang="th-TH" altLang="th-TH" sz="1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กำ</a:t>
            </a:r>
            <a:r>
              <a:rPr lang="th-TH" altLang="th-TH" sz="1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</a:t>
            </a:r>
            <a:r>
              <a:rPr lang="th-TH" altLang="th-TH" sz="1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นด</a:t>
            </a:r>
            <a:r>
              <a:rPr lang="th-TH" altLang="th-TH" sz="1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ระดับสินค้าคงคลัง ที่ไม่ทราบปริมาณความต้องการสินค้าที่แน่นอน และจะต้องอาศัยประสบการณ์ในการคาดการณ์ปริมาณความ</a:t>
            </a:r>
            <a:r>
              <a:rPr lang="th-TH" altLang="th-TH" sz="1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ต้องการ</a:t>
            </a:r>
            <a:endParaRPr lang="th-TH" altLang="th-TH" sz="16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020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 ประเภทของการตัดสินใจ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28478" y="1059582"/>
            <a:ext cx="8218488" cy="504056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altLang="th-TH" sz="2400" b="1" dirty="0" smtClean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altLang="th-TH" sz="2400" b="1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altLang="th-TH" sz="2400" b="1" dirty="0" smtClean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altLang="th-TH" sz="2400" b="1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altLang="th-TH" sz="2400" b="1" dirty="0" smtClean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altLang="th-TH" sz="2400" b="1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4.3 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ประเภทการตัดสินใจจำแนกตามระดับการจัดการใน</a:t>
            </a: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องค์กร</a:t>
            </a:r>
            <a:endParaRPr lang="th-TH" altLang="th-TH" sz="2400" b="1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altLang="th-TH" sz="2400" b="1" dirty="0" smtClean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altLang="th-TH" sz="2400" b="1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altLang="th-TH" sz="2400" b="1" dirty="0" smtClean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altLang="th-TH" sz="2400" b="1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>
              <a:buFont typeface="Wingdings" pitchFamily="2" charset="2"/>
              <a:buNone/>
            </a:pPr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>
              <a:buFont typeface="Wingdings" pitchFamily="2" charset="2"/>
              <a:buNone/>
            </a:pPr>
            <a:endParaRPr lang="th-TH" altLang="th-TH" sz="24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27" y="1621693"/>
            <a:ext cx="5486117" cy="3038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3"/>
          <p:cNvSpPr txBox="1">
            <a:spLocks noChangeArrowheads="1"/>
          </p:cNvSpPr>
          <p:nvPr/>
        </p:nvSpPr>
        <p:spPr bwMode="auto">
          <a:xfrm>
            <a:off x="4753579" y="2093863"/>
            <a:ext cx="2122677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en-US" altLang="th-TH" sz="1800" b="1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Strategic </a:t>
            </a:r>
            <a:r>
              <a:rPr lang="en-US" altLang="th-TH" sz="1800" b="1" dirty="0" smtClean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</a:t>
            </a:r>
          </a:p>
          <a:p>
            <a:pPr algn="ctr" eaLnBrk="1" hangingPunct="1"/>
            <a:r>
              <a:rPr lang="th-TH" altLang="th-TH" sz="1600" dirty="0" smtClean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(การ</a:t>
            </a:r>
            <a:r>
              <a:rPr lang="th-TH" altLang="th-TH" sz="1600" dirty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ตัดสินใจระดับกล</a:t>
            </a:r>
            <a:r>
              <a:rPr lang="th-TH" altLang="th-TH" sz="1600" dirty="0" smtClean="0">
                <a:solidFill>
                  <a:srgbClr val="7030A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ยุทธ์) </a:t>
            </a:r>
            <a:endParaRPr lang="th-TH" altLang="th-TH" sz="1600" dirty="0">
              <a:solidFill>
                <a:srgbClr val="7030A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5335114" y="2956172"/>
            <a:ext cx="226122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en-US" altLang="th-TH" sz="18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Tactical </a:t>
            </a:r>
            <a:r>
              <a:rPr lang="en-US" altLang="th-TH" sz="18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</a:t>
            </a:r>
          </a:p>
          <a:p>
            <a:pPr algn="ctr" eaLnBrk="1" hangingPunct="1"/>
            <a:r>
              <a:rPr lang="th-TH" altLang="th-TH" sz="1600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(การ</a:t>
            </a:r>
            <a:r>
              <a:rPr lang="th-TH" altLang="th-TH" sz="1600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ตัดสินใจเพื่อควบคุมการ</a:t>
            </a:r>
            <a:r>
              <a:rPr lang="th-TH" altLang="th-TH" sz="1600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บริหาร) </a:t>
            </a:r>
            <a:endParaRPr lang="th-TH" altLang="th-TH" sz="1600" dirty="0">
              <a:solidFill>
                <a:srgbClr val="0033CC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5796136" y="3714809"/>
            <a:ext cx="216024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en-US" altLang="th-TH" sz="1800" b="1" dirty="0">
                <a:solidFill>
                  <a:srgbClr val="FF99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Operational </a:t>
            </a:r>
            <a:r>
              <a:rPr lang="en-US" altLang="th-TH" sz="1800" b="1" dirty="0" smtClean="0">
                <a:solidFill>
                  <a:srgbClr val="FF99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</a:t>
            </a:r>
          </a:p>
          <a:p>
            <a:pPr algn="ctr" eaLnBrk="1" hangingPunct="1"/>
            <a:r>
              <a:rPr lang="th-TH" altLang="th-TH" sz="1600" dirty="0" smtClean="0">
                <a:solidFill>
                  <a:srgbClr val="FF99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(การ</a:t>
            </a:r>
            <a:r>
              <a:rPr lang="th-TH" altLang="th-TH" sz="1600" dirty="0">
                <a:solidFill>
                  <a:srgbClr val="FF99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ตัดสินใจระดับ</a:t>
            </a:r>
            <a:r>
              <a:rPr lang="th-TH" altLang="th-TH" sz="1600" dirty="0" smtClean="0">
                <a:solidFill>
                  <a:srgbClr val="FF99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ปฏิบัติการ) </a:t>
            </a:r>
            <a:endParaRPr lang="th-TH" altLang="th-TH" sz="1600" dirty="0">
              <a:solidFill>
                <a:srgbClr val="FF99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373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5. สภาพการณ์ในการตัดสินใจ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67544" y="915567"/>
            <a:ext cx="8279422" cy="3858602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2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5.1 การ</a:t>
            </a:r>
            <a:r>
              <a:rPr lang="th-TH" altLang="th-TH" sz="22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ตัดสินใจภายใต้สภาพการณ์ที่แน่นอน (</a:t>
            </a:r>
            <a:r>
              <a:rPr lang="en-US" altLang="th-TH" sz="22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 Under Certainty Condition) </a:t>
            </a:r>
          </a:p>
          <a:p>
            <a:pPr algn="thaiDist"/>
            <a:r>
              <a:rPr lang="en-US" altLang="th-TH" sz="22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altLang="th-TH" sz="22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2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การตัดสินใจที่ผู้ตัดสินใจมีข้อมูลประกอบการตัดสินใจอย่างครบถ้วน ทำให้สามารถทราบผลลัพธ์ที่เกิดขึ้นได้อย่างแน่นอน มักเกิดกับปัญหาแบบ </a:t>
            </a:r>
            <a:r>
              <a:rPr lang="en-US" altLang="th-TH" sz="22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Structured</a:t>
            </a:r>
          </a:p>
          <a:p>
            <a:pPr algn="thaiDist"/>
            <a:r>
              <a:rPr lang="th-TH" altLang="th-TH" sz="22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5.2 การ</a:t>
            </a:r>
            <a:r>
              <a:rPr lang="th-TH" altLang="th-TH" sz="22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ตัดสินใจภายใต้สภาพการณ์ที่มีความเสี่ยง (</a:t>
            </a:r>
            <a:r>
              <a:rPr lang="en-US" altLang="th-TH" sz="22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 Under Risk Condition) 	</a:t>
            </a:r>
          </a:p>
          <a:p>
            <a:pPr algn="thaiDist"/>
            <a:r>
              <a:rPr lang="th-TH" altLang="th-TH" sz="22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altLang="th-TH" sz="22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2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การตัดสินใจที่ผู้ตัดสินใจมีข้อมูลประกอบการตัดสินใจเพียงบางส่วนเท่านั้น ทำให้ไม่สามารถทราบทางเลือกและผลลัพธ์ของปัญหาได้อย่างชัดเจน ทำได้เพียงประมาณการโอกาส (ความน่าจะเป็น) ที่จะเกิดผลลัพธ์ในแต่ละทางเลือกนั้น</a:t>
            </a:r>
          </a:p>
          <a:p>
            <a:pPr algn="thaiDist"/>
            <a:r>
              <a:rPr lang="th-TH" altLang="th-TH" sz="22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5.3 การ</a:t>
            </a:r>
            <a:r>
              <a:rPr lang="th-TH" altLang="th-TH" sz="22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ตัดสินใจภายใต้สภาพการณ์ที่ไม่แน่นอน (</a:t>
            </a:r>
            <a:r>
              <a:rPr lang="en-US" altLang="th-TH" sz="22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 Under Uncertainty Condition) 	</a:t>
            </a:r>
          </a:p>
          <a:p>
            <a:pPr algn="thaiDist"/>
            <a:r>
              <a:rPr lang="en-US" altLang="th-TH" sz="22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altLang="th-TH" sz="22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2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การตัดสินใจที่ผู้ตัดสินใจไม่มีข้อมูล หรือไม่มีความรู้ ประกอบการตัดสินใจ ทำให้ไม่สามารถทราบได้ถึงโอกาส (ความน่าจะเป็น) ที่จะเกิดผลลัพธ์ในแต่ละทางเลือกนั้น ซึ่งทำให้เกิดความเสี่ยง และไม่สามารถประเมินความเสี่ยงได้</a:t>
            </a:r>
          </a:p>
        </p:txBody>
      </p:sp>
    </p:spTree>
    <p:extLst>
      <p:ext uri="{BB962C8B-B14F-4D97-AF65-F5344CB8AC3E}">
        <p14:creationId xmlns:p14="http://schemas.microsoft.com/office/powerpoint/2010/main" val="224855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5. สภาพการณ์ในการตัดสินใจ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67544" y="915567"/>
            <a:ext cx="8279422" cy="3858602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800" b="1" dirty="0" smtClean="0">
                <a:solidFill>
                  <a:srgbClr val="FF9933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สาเหตุ  </a:t>
            </a:r>
            <a:r>
              <a:rPr lang="th-TH" altLang="th-TH" sz="2800" b="1" dirty="0">
                <a:solidFill>
                  <a:srgbClr val="FF9933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การนำระบบสารสนเทศมาใช้สนับสนุนการตัดสินใจมาใช้</a:t>
            </a:r>
          </a:p>
          <a:p>
            <a:pPr algn="thaiDist"/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จำนวน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ทางเลือกที่ใช้แก้ปัญหามีมากเนื่องจากความก้าวหน้าทางเทคโนโลยี</a:t>
            </a:r>
          </a:p>
          <a:p>
            <a:pPr algn="thaiDist"/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การ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ตัดสินใจภายใต้ระยะเวลาที่จำกัด เพื่อให้ทันคู่แข่งขัน</a:t>
            </a:r>
          </a:p>
          <a:p>
            <a:pPr algn="thaiDist"/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สถานการณ์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ที่มีความผันผวน หรือไม่มีความแน่นอน ทำให้ผู้ตัดสินใจต้องใช้ความสามารถสูงในการวิเคราะห์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สารสนเทศ</a:t>
            </a:r>
          </a:p>
          <a:p>
            <a:pPr algn="thaiDist"/>
            <a:endParaRPr lang="th-TH" altLang="th-TH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altLang="th-TH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276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5. สภาพการณ์ในการตัดสินใจ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67544" y="915567"/>
            <a:ext cx="8279422" cy="648071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8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   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แบ่งออกเป็น</a:t>
            </a:r>
            <a:endParaRPr lang="en-US" altLang="th-TH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992237" y="1995686"/>
            <a:ext cx="503188" cy="447378"/>
          </a:xfrm>
          <a:prstGeom prst="octagon">
            <a:avLst>
              <a:gd name="adj" fmla="val 29287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th-TH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DSS</a:t>
            </a:r>
            <a:endParaRPr lang="th-TH" altLang="th-TH" b="1" dirty="0">
              <a:effectLst>
                <a:outerShdw blurRad="38100" dist="38100" dir="2700000" algn="tl">
                  <a:srgbClr val="FFFFFF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976362" y="1484313"/>
            <a:ext cx="503188" cy="447378"/>
          </a:xfrm>
          <a:prstGeom prst="octagon">
            <a:avLst>
              <a:gd name="adj" fmla="val 2928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altLang="th-TH" b="1">
                <a:effectLst>
                  <a:outerShdw blurRad="38100" dist="38100" dir="2700000" algn="tl">
                    <a:srgbClr val="FFFFFF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EIS</a:t>
            </a:r>
            <a:endParaRPr lang="th-TH" altLang="th-TH" b="1">
              <a:effectLst>
                <a:outerShdw blurRad="38100" dist="38100" dir="2700000" algn="tl">
                  <a:srgbClr val="FFFFFF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971600" y="2571750"/>
            <a:ext cx="503188" cy="447378"/>
          </a:xfrm>
          <a:prstGeom prst="octagon">
            <a:avLst>
              <a:gd name="adj" fmla="val 2928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th-TH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MIS</a:t>
            </a:r>
            <a:endParaRPr lang="th-TH" altLang="th-TH" b="1" dirty="0">
              <a:effectLst>
                <a:outerShdw blurRad="38100" dist="38100" dir="2700000" algn="tl">
                  <a:srgbClr val="FFFFFF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971600" y="3147814"/>
            <a:ext cx="503188" cy="447378"/>
          </a:xfrm>
          <a:prstGeom prst="octagon">
            <a:avLst>
              <a:gd name="adj" fmla="val 29287"/>
            </a:avLst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th-TH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TPS</a:t>
            </a:r>
            <a:endParaRPr lang="th-TH" altLang="th-TH" b="1" dirty="0">
              <a:effectLst>
                <a:outerShdw blurRad="38100" dist="38100" dir="2700000" algn="tl">
                  <a:srgbClr val="FFFFFF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971600" y="4203311"/>
            <a:ext cx="503188" cy="447378"/>
          </a:xfrm>
          <a:prstGeom prst="octagon">
            <a:avLst>
              <a:gd name="adj" fmla="val 29287"/>
            </a:avLst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th-TH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OAS</a:t>
            </a:r>
            <a:endParaRPr lang="th-TH" altLang="th-TH" b="1" dirty="0">
              <a:effectLst>
                <a:outerShdw blurRad="38100" dist="38100" dir="2700000" algn="tl">
                  <a:srgbClr val="FFFFFF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994594" y="3694270"/>
            <a:ext cx="503188" cy="447378"/>
          </a:xfrm>
          <a:prstGeom prst="octagon">
            <a:avLst>
              <a:gd name="adj" fmla="val 29287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th-TH" b="1">
                <a:effectLst>
                  <a:outerShdw blurRad="38100" dist="38100" dir="2700000" algn="tl">
                    <a:srgbClr val="FFFFFF"/>
                  </a:outerShdw>
                </a:effectLst>
                <a:latin typeface="TH Sarabun New" panose="020B0500040200020003" pitchFamily="34" charset="-34"/>
                <a:cs typeface="TH Sarabun New" panose="020B0500040200020003" pitchFamily="34" charset="-34"/>
              </a:rPr>
              <a:t>ES</a:t>
            </a:r>
            <a:endParaRPr lang="th-TH" altLang="th-TH" b="1">
              <a:effectLst>
                <a:outerShdw blurRad="38100" dist="38100" dir="2700000" algn="tl">
                  <a:srgbClr val="FFFFFF"/>
                </a:outerShdw>
              </a:effectLst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616971" y="2035374"/>
            <a:ext cx="2641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Decision Support System</a:t>
            </a:r>
            <a:endParaRPr lang="th-TH" alt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1616971" y="1462013"/>
            <a:ext cx="34091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Executive Information System</a:t>
            </a:r>
            <a:endParaRPr lang="th-TH" alt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616971" y="2592389"/>
            <a:ext cx="34091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Management Information System</a:t>
            </a:r>
            <a:endParaRPr lang="th-TH" alt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1616971" y="3147814"/>
            <a:ext cx="31482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Transaction Processing System</a:t>
            </a:r>
            <a:endParaRPr lang="th-TH" alt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616972" y="3678396"/>
            <a:ext cx="17499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Expert System</a:t>
            </a:r>
            <a:endParaRPr lang="th-TH" alt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616972" y="4189025"/>
            <a:ext cx="2834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en-US" alt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Office Automation System</a:t>
            </a:r>
            <a:endParaRPr lang="th-TH" altLang="th-TH" sz="24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31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6. การนำระบบสารสนเทศเข้ามาสนับสนุนการตัดสินใจ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31590"/>
            <a:ext cx="5057775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34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7. ความหมายและวิวัฒนาการของระบบสนับสนุนการตัดสินใจ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67544" y="987573"/>
            <a:ext cx="8424936" cy="3786595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en-US" altLang="th-TH" sz="2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Mr</a:t>
            </a:r>
            <a:r>
              <a:rPr lang="en-US" altLang="th-TH" sz="24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Scott Morton (1971)</a:t>
            </a:r>
          </a:p>
          <a:p>
            <a:pPr algn="thaiDist"/>
            <a:r>
              <a:rPr lang="en-US" altLang="th-TH" sz="2400" b="1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“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ระบบสนับสนุนการตัดสินใจ เป็นระบบที่มีการทำงานร่วมกับคอมพิวเตอร์ ซึ่งระบบคอมพิวเตอร์สามารถนำข้อมูล(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และแบบจำลอง(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Model)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 ๆ มาใช้ประโยชน์เพื่อการแก้ไขปัญหาแบบไม่มีโครงสร้าง (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Unstructured Problem)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ได้”</a:t>
            </a:r>
          </a:p>
          <a:p>
            <a:pPr algn="thaiDist"/>
            <a:r>
              <a:rPr lang="en-US" altLang="th-TH" sz="2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Mr</a:t>
            </a:r>
            <a:r>
              <a:rPr lang="en-US" altLang="th-TH" sz="24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Keen &amp; Mr. Scott Morton (1978)</a:t>
            </a:r>
          </a:p>
          <a:p>
            <a:pPr algn="thaiDist"/>
            <a:r>
              <a:rPr lang="en-US" altLang="th-TH" sz="2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“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ระบบสนับสนุนการตัดสินใจ  เป็นระบบที่ถูกเชื่อมโยงกันระหว่างทรัพยากรสมองของมนุษย์ที่ทำงาน</a:t>
            </a:r>
            <a:r>
              <a:rPr lang="th-TH" altLang="th-TH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ร่วมกับค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วามาสามารถของคอมพิวเตอร์ เพื่อต้องการปรับปรุงการตัดสินใจให้ดีที่สุด กล่าวคือ ระบบ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เป็นระบบ ๆ หนึ่ง ที่ต้องใช้คอมพิวเตอร์คอยช่วยเหลือ และให้การสนับสนุน เพื่อบุคคล ผู้ทำหน้าที่ตัดสินใจ สามารถจัดการกับปัญหากึ่งโครงสร้าง (</a:t>
            </a:r>
            <a:r>
              <a:rPr lang="en-US" altLang="th-TH" sz="24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Semistructured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Problem)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ได้อย่างมีประสิทธิภาพ”</a:t>
            </a:r>
          </a:p>
        </p:txBody>
      </p:sp>
    </p:spTree>
    <p:extLst>
      <p:ext uri="{BB962C8B-B14F-4D97-AF65-F5344CB8AC3E}">
        <p14:creationId xmlns:p14="http://schemas.microsoft.com/office/powerpoint/2010/main" val="370568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7. ความหมายและวิวัฒนาการของระบบสนับสนุนการตัดสินใจ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29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67544" y="987573"/>
            <a:ext cx="8424936" cy="3786595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วิวัฒนาการของ </a:t>
            </a:r>
            <a:r>
              <a:rPr lang="en-US" altLang="th-TH" sz="2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</a:t>
            </a:r>
          </a:p>
          <a:p>
            <a:pPr algn="thaiDist"/>
            <a:r>
              <a:rPr lang="en-US" altLang="th-TH" sz="2400" b="1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b="1" dirty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ระยะที่ 1: </a:t>
            </a:r>
          </a:p>
          <a:p>
            <a:pPr algn="thaiDist"/>
            <a:r>
              <a:rPr lang="th-TH" altLang="th-TH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กลาง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 1950 เริ่มมีการนำคอมพิวเตอร์มาใช้ในงานธุรกิจ ระบบที่นำมาใช้ได้แก่ 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TPS 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สำหรับระบบประมวลผลรายการข้อมูล และ การจัดทำรายงานสารสนเทศ</a:t>
            </a:r>
          </a:p>
          <a:p>
            <a:pPr algn="thaiDist"/>
            <a:r>
              <a:rPr lang="th-TH" altLang="th-TH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th-TH" b="1" dirty="0" smtClean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ระยะ</a:t>
            </a:r>
            <a:r>
              <a:rPr lang="th-TH" altLang="th-TH" b="1" dirty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 2: </a:t>
            </a:r>
          </a:p>
          <a:p>
            <a:pPr algn="thaiDist"/>
            <a:r>
              <a:rPr lang="th-TH" altLang="th-TH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ระหว่าง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 1960-1970 มีการพัฒนาโปรแกรมสำเร็จรูปเพื่อนำไปใช้ในสำนักงาน ทำให้เกิดความสะดวก รวดเร็ว และลดปริมาณกระดาษได้อย่างมากเรียกว่า ระบบสำนักงานอัตโนมัติ (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OAS)</a:t>
            </a:r>
          </a:p>
          <a:p>
            <a:pPr algn="thaiDist"/>
            <a:r>
              <a:rPr lang="th-TH" altLang="th-TH" b="1" dirty="0" smtClean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ระยะ</a:t>
            </a:r>
            <a:r>
              <a:rPr lang="th-TH" altLang="th-TH" b="1" dirty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 3:</a:t>
            </a:r>
          </a:p>
          <a:p>
            <a:pPr algn="thaiDist"/>
            <a:r>
              <a:rPr lang="th-TH" altLang="th-TH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ระหว่าง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 1970-1980 มีการพัฒนาระบบสนับสนุนการตัดสินใจ (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DSS) 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เพื่อใช้ประกอบการพิจารณาของผู้บริหาร ต่อมา 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 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ถูกนำมาไปใช้ทำงาน 2 ลักษณะคือ ระบบสารสนเทศเพื่อผู้บริหารระดับสูง (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EIS)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และระบบสนับสนุนการตัดสินใจ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แบบกลุ่ม (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Group Support System: GSS)</a:t>
            </a:r>
          </a:p>
        </p:txBody>
      </p:sp>
    </p:spTree>
    <p:extLst>
      <p:ext uri="{BB962C8B-B14F-4D97-AF65-F5344CB8AC3E}">
        <p14:creationId xmlns:p14="http://schemas.microsoft.com/office/powerpoint/2010/main" val="21413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2"/>
            <a:ext cx="8579296" cy="3960439"/>
          </a:xfrm>
        </p:spPr>
        <p:txBody>
          <a:bodyPr/>
          <a:lstStyle/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6. การ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นำระบบสารสนเทศเพื่อสนับสนุนการตัดสินใจ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7. ความหมาย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และวิวัฒนาการ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ของระบบสนับสนุน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การตัดสินใจ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8. ลักษณะ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และความสามารถ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ของระบบ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9. ประโยชน์ของ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ระบบสนับสนุนการตัดสินใจ</a:t>
            </a:r>
          </a:p>
          <a:p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10. ประเภทของ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ระบบสนับสนุนการตัดสินใจ</a:t>
            </a:r>
          </a:p>
          <a:p>
            <a:endParaRPr lang="en-US" altLang="ko-KR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เนื้อหา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931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7. ความหมายและวิวัฒนาการของระบบสนับสนุนการตัดสินใจ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30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67544" y="987573"/>
            <a:ext cx="8676456" cy="3786595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วิวัฒนาการของ </a:t>
            </a:r>
            <a:r>
              <a:rPr lang="en-US" altLang="th-TH" sz="2400" b="1" dirty="0" smtClean="0">
                <a:solidFill>
                  <a:srgbClr val="0033CC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</a:t>
            </a:r>
          </a:p>
          <a:p>
            <a:pPr algn="thaiDist"/>
            <a:r>
              <a:rPr lang="th-TH" altLang="th-TH" b="1" dirty="0" smtClean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ระยะ</a:t>
            </a:r>
            <a:r>
              <a:rPr lang="th-TH" altLang="th-TH" b="1" dirty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 4: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</a:t>
            </a:r>
            <a:r>
              <a:rPr lang="th-TH" altLang="th-TH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ตั้งแต่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กลางทศวรรษปี 1980 มีการพัฒนาระบบที่ทำหน้าที่เสมือนเป็นที่ปรึกษาของผู้บริหารเรียกว่า “ระบบ</a:t>
            </a:r>
            <a:r>
              <a:rPr lang="th-TH" altLang="th-TH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ผู้เชี่ยวชาญ </a:t>
            </a:r>
          </a:p>
          <a:p>
            <a:pPr algn="thaiDist"/>
            <a:r>
              <a:rPr lang="th-TH" altLang="th-TH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Expert System: ES)” </a:t>
            </a:r>
          </a:p>
          <a:p>
            <a:pPr algn="thaiDist"/>
            <a:r>
              <a:rPr lang="th-TH" altLang="th-TH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ใน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ปี 1990 มีการพัฒนาข้อมูลสำหรับการสนับสนุนการตัดสินใจในรูปของคลังข้อมูล (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Warehouse) 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เพื่อให้ระบบสนับสนุนการตัดสินใจทำงานได้อย่างมีประสิทธิภาพมากขึ้น และมีการพัฒนาระบบโครงข่ายประสาทเทียม (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Neural Network) 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ซึ่งสามารถเรียนแบบการทำงานของสมองมนุษย์ได้ รวมถึงการประมวลผลภาษาธรรมชาติ 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Natural Language Processing: NLP) 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เพื่อให้เครื่องคอมพิวเตอร์สามารถรับคำสั่งจากผู้ใช้โดยการเปล่งเสียงเป็นคำพูดได้</a:t>
            </a:r>
          </a:p>
          <a:p>
            <a:pPr algn="thaiDist"/>
            <a:r>
              <a:rPr lang="th-TH" altLang="th-TH" b="1" dirty="0" smtClean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ระยะ</a:t>
            </a:r>
            <a:r>
              <a:rPr lang="th-TH" altLang="th-TH" b="1" dirty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 5:</a:t>
            </a:r>
          </a:p>
          <a:p>
            <a:pPr algn="thaiDist"/>
            <a:r>
              <a:rPr lang="th-TH" altLang="th-TH" sz="2400" b="1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  <a:r>
              <a:rPr lang="th-TH" altLang="th-TH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วิวัฒนาการ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ล่าสุด คือ “ระบบตัวแทนปัญญา (</a:t>
            </a:r>
            <a:r>
              <a:rPr lang="en-US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Intelligence Agent)” </a:t>
            </a:r>
            <a:r>
              <a:rPr lang="th-TH" altLang="th-TH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สามารถลดข้อจำกัดในการเข้าถึงฐานข้อมูลอื่น ๆ ทั่วโลก โดยผ่านเครือข่ายอินเทอร์เน็ต</a:t>
            </a:r>
          </a:p>
        </p:txBody>
      </p:sp>
    </p:spTree>
    <p:extLst>
      <p:ext uri="{BB962C8B-B14F-4D97-AF65-F5344CB8AC3E}">
        <p14:creationId xmlns:p14="http://schemas.microsoft.com/office/powerpoint/2010/main" val="291038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8. คุณลักษณะของระบบ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31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67544" y="987573"/>
            <a:ext cx="8424936" cy="3786595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สนับสนุนปัญหาแบบ กึ่งโครงสร้าง และปัญหาแบบไม่มีโครงสร้าง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รองรับการใช้งานของผู้บริหารทุกระดับ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สนับสนุนการตัดสินใจแบบ เดี่ยวและแบบกลุ่ม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สนับสนุนปัญหาแบบเกี่ยวพัน และ/หรือ ปัญหาแบบต่อเนื่องได้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ระบบต้องสนับสนุนการตัดสินใจในขั้นตอน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Intelligence Phase, Design Phase, Implementation </a:t>
            </a:r>
            <a:endParaRPr lang="en-US" altLang="th-TH" sz="24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Phase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Choice Phase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ของกระบวนการตัดสินใจ (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 Making Process)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6. สนับสนุนรูปแบบการตัดสินใจที่มีความหลากหลายได้อย่างมี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ประสิทธิภาพ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7.  มีความยืดหยุ่นสูง (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Flexibility)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ใช้กับปัญหาแบบต่างๆ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134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8. คุณลักษณะของระบบ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67544" y="987573"/>
            <a:ext cx="8424936" cy="3786595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8. ระบบต้องใช้งานง่าย เพื่อให้เหมาะกับผู้บริหาร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9. การพัฒนาระบบสนับสนุนการ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ตัดสินใจจะ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คำนึงถึงการทำงานที่สำเร็จตรงตามเป้าหมายมากกว่า </a:t>
            </a:r>
            <a:endParaRPr lang="th-TH" altLang="th-TH" sz="24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ค่าใช้จ่ายในการ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พัฒนาระบบ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 ระบบทำหน้าที่สนับสนุนการตัดสินใจเท่านั้น มิใช่ทำหน้าตัดสินใจแทนผู้บริหาร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11. ระบบอาจสร้างเพื่อสนับสนุนการตัดสินใจงานขนาดเล็ก หากปัญหามีขนาดใหญ่และมีความ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ซับซ้อน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ต้อง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อาศัยผู้เชี่ยวชาญเข้ามาช่วย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12. ใช้วิเคราะห์สถานการณ์การตัดสินใจด้วยแบบจำลองแบบต่าง ๆ ระบบต้องสามารถสร้างแบบจำลอง </a:t>
            </a:r>
            <a:endParaRPr lang="th-TH" altLang="th-TH" sz="24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เพื่อ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รองรับการป้อนค่าตัวแปร และเปลี่ยนค่าไปเรื่อยๆ เพื่อสร้างทางเลือกใหม่ๆ</a:t>
            </a: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13. สามารถเข้าถึงแหล่งข้อมูลได้หลากหลาย และสามารถแสดงผลลัพธ์ข้อมูลในรูปแบบที่หลากหลายได้</a:t>
            </a:r>
          </a:p>
        </p:txBody>
      </p:sp>
    </p:spTree>
    <p:extLst>
      <p:ext uri="{BB962C8B-B14F-4D97-AF65-F5344CB8AC3E}">
        <p14:creationId xmlns:p14="http://schemas.microsoft.com/office/powerpoint/2010/main" val="37493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9. คุณประโยชน์ของระบบ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67544" y="987573"/>
            <a:ext cx="8352928" cy="3786595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พัฒนา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ประสิทธิภาพการทำงานส่วนบุคคล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2. พัฒนา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ประสิทธิภาพในการแก้ปัญหา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แก้ปัญหาได้รวดเร็ว ถูกต้อง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3. มี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ความสะดวกในการติดต่อสื่อสาร 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สนับสนุน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การทำงานในลักษณะกลุ่ม “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Groupware” </a:t>
            </a:r>
            <a:endParaRPr lang="th-TH" altLang="th-TH" sz="24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ประหยัด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ค่าใช้จ่ายในการเดินทางของผู้บริหาร โดยใช้ระบบ การประชุมระยะไกล ผ่านระบบเครือข่าย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ส่งเสริม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การเรียนรู้/การฝึกหัด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สามารถศึกษากระบวนการใช้เหตุผลของระบบสนับสนุน เช่น </a:t>
            </a:r>
            <a:endParaRPr lang="th-TH" altLang="th-TH" sz="24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ระบบผู้เชี่ยวชาญ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ES)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เพิ่ม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ประสิทธิภาพในการควบคุม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องค์กร 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b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69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10. ประเภทของระบบ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467544" y="987573"/>
            <a:ext cx="8352928" cy="3786595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จำแนกประเภทของระบบสนับสนุนการตัดสินใจได้ ดังนี้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10.1 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จำแนกตามผลลัพธ์</a:t>
            </a:r>
            <a:endParaRPr lang="th-TH" altLang="th-TH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10.2 จำแนกตาม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แนวคิด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 </a:t>
            </a:r>
            <a:r>
              <a:rPr lang="en-US" altLang="th-TH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Holsapple</a:t>
            </a:r>
            <a:r>
              <a:rPr lang="en-US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th-TH" sz="2800" dirty="0" err="1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Whinston</a:t>
            </a:r>
            <a:endParaRPr lang="en-US" altLang="th-TH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en-US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10.3 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จำแนกตาม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กลุ่ม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</a:t>
            </a:r>
          </a:p>
          <a:p>
            <a:pPr algn="thaiDist"/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10.4 จำแนกตาม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</a:t>
            </a:r>
            <a:r>
              <a:rPr lang="th-TH" altLang="th-TH" sz="28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ใช้งาน</a:t>
            </a:r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</a:t>
            </a:r>
            <a:endParaRPr lang="th-TH" altLang="th-TH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br>
              <a:rPr lang="th-TH" altLang="th-TH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endParaRPr lang="th-TH" altLang="th-TH" sz="28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429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10. ประเภทของระบบสนับสนุนการตัดสินใจ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11560" y="915565"/>
            <a:ext cx="8352928" cy="3858603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10.1 ระบบสนับสนุนการตัดสินใจจำแนกตาม</a:t>
            </a:r>
            <a:r>
              <a:rPr lang="th-TH" altLang="th-TH" sz="2400" b="1" dirty="0" smtClean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ผลลัพธ์</a:t>
            </a: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1.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สอบถามข้อมูล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File Drawer System)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ระบบสนับสนุนการตัดสินใจที่ง่ายที่สุด โดยใช้การสืบค้น ข้อมูลเพื่อประกอบการตัดสินใจ 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ตัวอย่าง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การตรวจสอบยอดเงินก่อนการเบิก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ATM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เพื่อประกอบการตัดสินใจในการกดเงิน</a:t>
            </a: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2.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วิเคราะห์ข้อมูล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 Analysis System) </a:t>
            </a: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ระบบที่ช่วยในการวิเคราะห์ข้อมูล เพื่อให้ผู้ใช้สามารถตัดสินใจง่ายขึ้น โดยได้เพิ่มความสามารถในการวิเคราะห์ข้อมูลให้กับระบบสอบถามข้อมูล ในการหาผลรวม และค่าเฉลี่ยของข้อมูลที่ทำการสืบค้น (สอบถาม) โดยอาศัยพื้นฐานของภาษา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SQL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ในระบบจัดการฐานข้อมูล ผ่าน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Application 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Software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หรือ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การใช้โปรแกรม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Spreadsheet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ในการสร้างและวิเคราะห์แบบจำลอง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ต่าง ๆ</a:t>
            </a:r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3319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10. ประเภทของระบบสนับสนุนการตัดสินใจ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11560" y="915565"/>
            <a:ext cx="8352928" cy="3858603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10.1 ระบบสนับสนุนการตัดสินใจจำแนกตาม</a:t>
            </a:r>
            <a:r>
              <a:rPr lang="th-TH" altLang="th-TH" sz="2400" b="1" dirty="0" smtClean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ผลลัพธ์</a:t>
            </a: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3. 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ระบบวิเคราะห์สารสนเทศ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Analysis Information System)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ระบบสารสนเทศที่ใช้งานด้านการวิเคราะห์และวางแผน โดยระบบจะวิเคราะห์ข้อมูลจากหลายๆ แหล่ง หลายฐานข้อมูล และวิเคราะห์แบบจำลองขนาดเล็กต่างๆ</a:t>
            </a: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ตัวอย่าง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การเปรียบเทียบแนวโน้มการขยายตัวของยอดขายสินค้าบางตัวของบริษัท โดยคำนวณจากข้อมูลยอดขายของบริษัท เปรียบเทียบกับข้อมูลของยอดขายของสินค้าประเภทเดียวกันใน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ท้องตลาด</a:t>
            </a:r>
          </a:p>
          <a:p>
            <a:pPr algn="thaiDist"/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65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10. ประเภทของระบบสนับสนุนการตัดสินใจ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11560" y="915565"/>
            <a:ext cx="8352928" cy="3858603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10.1 ระบบสนับสนุนการตัดสินใจจำแนกตาม</a:t>
            </a:r>
            <a:r>
              <a:rPr lang="th-TH" altLang="th-TH" sz="2400" b="1" dirty="0" smtClean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ผลลัพธ์</a:t>
            </a:r>
          </a:p>
          <a:p>
            <a:pPr algn="thaiDist"/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</a:t>
            </a: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4. แบบจำลอง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ด้านการบัญชี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Accounting Model</a:t>
            </a:r>
            <a:r>
              <a:rPr lang="en-US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แบบจำลองสำหรับงานวางแผนและจัดทำงบประมาณ เช่น แบบจำลองการทำงบดุล บัญชีรายได้ นอกจากนี้แบบจำลองด้านการบัญชียังสามารถใช้ในการตัดสินใจในสถานการณ์ที่ไม่มีความแน่นอน หรือสถานการณ์ที่มี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ความคลุมเครือ </a:t>
            </a:r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การทำนายงบประมาณต้องใช้การคาดคะเนอัตราเงินเฟ้อ รายได้และรายจ่ายในอนาคต</a:t>
            </a: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5. แบบจำลอง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การนำเสนอ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Representational Model)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แบบจำลองที่ใช้ทำนายผลลัพธ์จากการตัดสินใจ และสะท้อนให้เห็นพฤติกรรมที่ไม่มีความแน่นอนหรือพฤติกรรมที่มี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ความคลุมเครือของ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มนุษย์ หรือเพื่อใช้ในการนำเสนอพฤติกรรม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เชิงกล ของ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ระบบในช่วงเวลาต่าง ๆ โดยระบบจะอาศัยเหตุการณ์ที่เกิดขึ้นก่อนหน้านี้เพื่อประกอบการตัดสินใจ </a:t>
            </a:r>
          </a:p>
          <a:p>
            <a:pPr algn="thaiDist"/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0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10. ประเภทของระบบสนับสนุนการตัดสินใจ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11560" y="915565"/>
            <a:ext cx="8352928" cy="3858603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10.1 ระบบสนับสนุนการตัดสินใจจำแนกตาม</a:t>
            </a:r>
            <a:r>
              <a:rPr lang="th-TH" altLang="th-TH" sz="2400" b="1" dirty="0" smtClean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ผลลัพธ์</a:t>
            </a:r>
          </a:p>
          <a:p>
            <a:pPr algn="thaiDist"/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</a:t>
            </a: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คัดเลือกแนวทางการตัดสินใจที่ดีที่สุด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Optimization Systems)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ระบบที่คัดเลือกทางเลือกที่ดีที่สุดบนพื้นฐานการคำนวณทางคณิตศาสตร์</a:t>
            </a: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7.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ให้คำแนะนำ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Suggestion Systems)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กระบวนการต่อจากการคัดเลือกแนวทางการตัดสินใจที่ดีที่สุด โดยให้คำแนะนำเกี่ยวกับวิธีการที่ผู้ตัดสินใจควรดำเนินการในการตัดสินใจสำหรับปัญหาที่มีโครงสร้างสูง ส่วนระบบให้คำแนะนำประเภทอื่นๆได้เรียบเรียงกระบวนการตัดสินใจไว้ในรูป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ของกฎ โดยกฎเหล่านี้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จะเลียนแบบกระบวนการตัดสินใจของมนุษย์ผู้เชี่ยวชาญ กำหนดแบบจำลองเชิงบรรยาย (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Descriptive Models)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ของกระบวนการตัดสินใจ ซึ่งจะอธิบายวิธีการตัดสินใจที่ถูกต้อง และใช้แบบจำลองแบบ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Normative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ช่วยในการเรียบเรียงเหตุผลต่าง ๆ เพื่อสร้าง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เป็นกฎ</a:t>
            </a:r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472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10. ประเภทของระบบสนับสนุนการตัดสินใจ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39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11560" y="915565"/>
            <a:ext cx="8352928" cy="3858603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 smtClean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10.2 ระบบ</a:t>
            </a:r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สนับสนุนการตัดสินใจจำแนกตามแนวคิดของ </a:t>
            </a:r>
            <a:r>
              <a:rPr lang="en-US" altLang="th-TH" sz="2400" b="1" dirty="0" err="1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Holsapple</a:t>
            </a:r>
            <a:r>
              <a:rPr lang="en-US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th-TH" sz="2400" b="1" dirty="0" err="1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Whinston</a:t>
            </a:r>
            <a:endParaRPr lang="th-TH" altLang="th-TH" sz="2400" b="1" dirty="0" smtClean="0">
              <a:solidFill>
                <a:srgbClr val="0070C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</a:t>
            </a: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สนับสนุนการตัดสินใจโดยอาศัยข้อความ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Text-Oriented DSS</a:t>
            </a:r>
            <a:r>
              <a:rPr lang="en-US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เนื่องจากสารสนเทศ (รวมถึงข้อมูลองค์ความรู้) มักจะถูกจัดเก็บในรูปแบบของข้อความและความสามารถสืบค้นโดยผู้ตัดสินใจเท่านั้น จึงจำเป็นต้องนำเสนอ ประมวลผล และแยกประเภทข้อความเหล่านั้นอย่างมีประสิทธิภาพ โดยอาศัยวิธีการทางเทคโนโลยีสารสนเทศ เช่น การสร้าง เรียบเรียง และการแสดงเอกสารอิเล็กทรอนิกส์ผ่านอินเทอร์เน็ต และอื่นๆ</a:t>
            </a:r>
          </a:p>
          <a:p>
            <a:pPr algn="thaiDist"/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2.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สนับสนุนการตัดสินใจที่อาศัยฐานข้อมูล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Database-Oriented </a:t>
            </a:r>
            <a:r>
              <a:rPr lang="en-US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ฐานข้อมูล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ที่ใช้ส่วนใหญ่เป็นฐานข้อมูลเชิงสัมพันธ์ โดยระบบสนับสนุนการตัดสินใจประเภทนี้มีความสามารถในการสร้างรายงานและความสามารถในการสอบถามข้อมูลได้ดี</a:t>
            </a:r>
          </a:p>
          <a:p>
            <a:pPr algn="thaiDist"/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</a:t>
            </a:r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5357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2"/>
            <a:ext cx="8579296" cy="3960439"/>
          </a:xfrm>
        </p:spPr>
        <p:txBody>
          <a:bodyPr/>
          <a:lstStyle/>
          <a:p>
            <a:pPr algn="thaiDist"/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การตัดสินใจ (</a:t>
            </a:r>
            <a:r>
              <a:rPr lang="en-US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 Making)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คือ   กระบวนการ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คัดเลือกแนวทางปฏิบัติจากทางเลือกต่าง ๆ เพื่อให้บรรลุวัตถุประสงค์ที่ต้องการ </a:t>
            </a:r>
            <a:r>
              <a:rPr lang="th-TH" altLang="ko-KR" sz="2800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(เป็นส่วนหนึ่งของการแก้ปัญหา)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</a:p>
          <a:p>
            <a:pPr algn="thaiDist"/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ลักษณะของการตัดสินใจเชิง</a:t>
            </a:r>
            <a:r>
              <a:rPr lang="th-TH" altLang="ko-KR" sz="28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ธุรกิจ </a:t>
            </a:r>
          </a:p>
          <a:p>
            <a:pPr algn="thaiDist"/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th-TH" altLang="ko-KR" sz="28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สามารถ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ทำได้โดยลำพัง หรือร่วมกันตัดสินใจเป็นกลุ่ม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ได้</a:t>
            </a:r>
          </a:p>
          <a:p>
            <a:pPr algn="thaiDist"/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-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การตัดสินใจอาจ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มี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วัตถุประสงค์ของการตัดสินใจหลายประการที่ขัดแย้งกัน</a:t>
            </a:r>
          </a:p>
          <a:p>
            <a:pPr algn="thaiDist"/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 - มี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แนวทางประกอบการพิจารณาตัดสินใจหลาย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ทางเลือก</a:t>
            </a:r>
          </a:p>
          <a:p>
            <a:pPr algn="thaiDist"/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endParaRPr lang="en-US" altLang="ko-KR" sz="1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การตัดสินใจและการตัดสินใจเชิงธุรกิจ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9" name="TextBox 8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164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10. ประเภทของระบบสนับสนุนการตัดสินใจ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40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11560" y="915565"/>
            <a:ext cx="8352928" cy="3858603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 smtClean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10.2 ระบบ</a:t>
            </a:r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สนับสนุนการตัดสินใจจำแนกตามแนวคิดของ </a:t>
            </a:r>
            <a:r>
              <a:rPr lang="en-US" altLang="th-TH" sz="2400" b="1" dirty="0" err="1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Holsapple</a:t>
            </a:r>
            <a:r>
              <a:rPr lang="en-US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th-TH" sz="2400" b="1" dirty="0" err="1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Whinston</a:t>
            </a:r>
            <a:endParaRPr lang="th-TH" altLang="th-TH" sz="2400" b="1" dirty="0" smtClean="0">
              <a:solidFill>
                <a:srgbClr val="0070C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3.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สนับสนุนการตัดสินใจแบบกระดานคำนวณ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Spreadsheet-Oriented DSS)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เช่น 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Excel</a:t>
            </a:r>
            <a:r>
              <a:rPr lang="en-US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</a:t>
            </a:r>
            <a:r>
              <a:rPr lang="en-US" altLang="th-TH" sz="2400" dirty="0" err="1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Excel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เป็นโปรแกรมที่รวบรวมฟังก์ชันทางด้านสถิติ คณิตศาสตร์ การเงิน วิศวกรรม และอื่นๆไว้นอกจากนี้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Excel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มีฟังก์ชันการทำงานที่เกี่ยวกับระบบจัดการฐานข้อมูลระดับพื้นฐาน และสามารถเชื่อมต่อกับระบบจัดการฐานข้อมูลได้ </a:t>
            </a:r>
            <a:endParaRPr lang="th-TH" altLang="th-TH" sz="24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4.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สนับสนุนการตัดสินใจเพื่อการแก้ปัญหา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Solver-Oriented </a:t>
            </a:r>
            <a:r>
              <a:rPr lang="en-US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โดย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การพัฒนาโปรแกรมขึ้นมา หรือใช้โปรแกรมประยุกต์เช่น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Excel, LINGO, LINDO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ในการแก้ปัญหา เช่น </a:t>
            </a:r>
            <a:r>
              <a:rPr lang="en-US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Linear Programming (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โปรแกรมเชิงเส้น) เพื่อใช้ในการหาจุด(คำตอบ) ที่เหมาะสม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ที่สุด</a:t>
            </a:r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35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10. ประเภทของระบบสนับสนุนการตัดสินใจ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41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11560" y="915565"/>
            <a:ext cx="8352928" cy="3858603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 smtClean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10.2 ระบบ</a:t>
            </a:r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สนับสนุนการตัดสินใจจำแนกตามแนวคิดของ </a:t>
            </a:r>
            <a:r>
              <a:rPr lang="en-US" altLang="th-TH" sz="2400" b="1" dirty="0" err="1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Holsapple</a:t>
            </a:r>
            <a:r>
              <a:rPr lang="en-US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altLang="th-TH" sz="2400" b="1" dirty="0" err="1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Whinston</a:t>
            </a:r>
            <a:endParaRPr lang="th-TH" altLang="th-TH" sz="2400" b="1" dirty="0" smtClean="0">
              <a:solidFill>
                <a:srgbClr val="0070C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</a:t>
            </a: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สนับสนุนโดยอาศัยกฎ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Rule-Oriented </a:t>
            </a:r>
            <a:r>
              <a:rPr lang="en-US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DSS)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การศึกษาถึงกระบวนการและการให้เหตุผลของกฎต่างๆในระบบการสนับสนุนการตัดสินใจ อาจต้องอาศัยการอธิบายโดยใช้องค์ความรู้ซึ่งเป็นองค์ประกอบหนึ่งของระบบสนับสนุนการตัดสินใจ</a:t>
            </a: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6.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สนับสนุนการตัดสินใจแบบผสม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Compound DSS</a:t>
            </a:r>
            <a:r>
              <a:rPr lang="en-US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เป็นระบบสนับสนุนการตัดสินใจที่มีการนำระบบต่างๆ ข้างต้นมาใช้งานร่วมกัน </a:t>
            </a:r>
            <a:endParaRPr lang="th-TH" altLang="th-TH" sz="2400" dirty="0" smtClean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thaiDist"/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353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10. ประเภทของระบบสนับสนุนการตัดสินใจ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42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11560" y="915565"/>
            <a:ext cx="8352928" cy="3858603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 smtClean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10.3 </a:t>
            </a:r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ระบบสนับสนุนการตัดสินใจจำแนกตามกลุ่ม</a:t>
            </a:r>
            <a:r>
              <a:rPr lang="th-TH" altLang="th-TH" sz="2400" b="1" dirty="0" smtClean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ผู้ใช้</a:t>
            </a:r>
          </a:p>
          <a:p>
            <a:pPr algn="thaiDist"/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</a:t>
            </a:r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1.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สนับสนุนการตัดสินใจส่วนบุคคล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Personal Support)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ส่วนมากใช้สำหรับการตัดสินใจของผู้บริหารระดับสูง โดยเฉพาะการตัดสินใจทางด้านกลยุทธ์ ระบบสนับสนุนการตัดสินใจประเภทนี้มักเสียค่าใช้จ่ายในการพัฒนาระบบค่อนข้างสูง</a:t>
            </a: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2. ระบบสนับสนุนการตัดสินใจแบบกลุ่ม (</a:t>
            </a:r>
            <a:r>
              <a:rPr lang="en-US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Group Support) </a:t>
            </a:r>
            <a:r>
              <a:rPr lang="en-US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เป็นระบบที่ช่วยลดปัญหาในการเดินทาง ความล่าช้า  ค่าใช้จ่ายในการจัดประชุม ใช้สำหรับ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การตัดสินใจปัญหาที่มีความสำคัญมากเกินกว่าจะอาศัยการตัดสินใจของบุคคลเพียงคนเดียว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นี้มักอาศัยเทคโนโลยีการสื่อสารเข้ามาช่วย</a:t>
            </a: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3.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สนับสนุนการตัดสินใจขององค์กร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Organizational Support</a:t>
            </a:r>
            <a:r>
              <a:rPr lang="en-US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การทำงานต่างประเภทกันก็อาจจะใช้ระบบสนับสนุนการตัดสินใจในลักษณะที่แตกต่าง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กัน</a:t>
            </a:r>
            <a:endParaRPr lang="th-TH" altLang="th-TH" sz="2400" dirty="0">
              <a:solidFill>
                <a:schemeClr val="tx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060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10. ประเภทของระบบสนับสนุนการตัดสินใจ</a:t>
            </a: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360040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43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11560" y="915565"/>
            <a:ext cx="8352928" cy="3858603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altLang="th-TH" sz="2400" b="1" dirty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10.4 ระบบสนับสนุนการตัดสินใจจำแนกตามการใช้งาน</a:t>
            </a:r>
            <a:r>
              <a:rPr lang="th-TH" altLang="th-TH" sz="2400" b="1" dirty="0" smtClean="0">
                <a:solidFill>
                  <a:srgbClr val="0070C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</a:t>
            </a: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1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. ระบบสนับสนุนการตัดสินใจที่สร้างขึ้นโดยเฉพาะ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Custom-Made System</a:t>
            </a:r>
            <a:r>
              <a:rPr lang="en-US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เป็นระบบที่สร้างขึ้นเพื่อใช้งานเฉพาะอย่าง หรือเพื่อประกอบการตัดสินใจส่วนบุคคล โดยพัฒนาตามความต้องการของลูกค้า </a:t>
            </a: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 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: ระบบสำหรับธุรกิจอสังหาริมทรัพย์ ธุรกิจด้านการพิจารณาสินเชื่อ</a:t>
            </a:r>
          </a:p>
          <a:p>
            <a:pPr algn="thaiDist"/>
            <a:r>
              <a:rPr lang="th-TH" altLang="th-TH" sz="2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2. ระบบ</a:t>
            </a:r>
            <a:r>
              <a:rPr lang="th-TH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สนับสนุนการตัดสินใจสำเร็จรูป (</a:t>
            </a:r>
            <a:r>
              <a:rPr lang="en-US" altLang="th-TH" sz="2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Ready-Made System</a:t>
            </a:r>
            <a:r>
              <a:rPr lang="en-US" altLang="th-TH" sz="2400" b="1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th-TH" altLang="th-TH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</a:t>
            </a:r>
            <a:r>
              <a:rPr lang="th-TH" altLang="th-TH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ระบบสนับสนุนการตัดสินใจที่พัฒนาเพื่อตอบสนองความต้องการใช้งานทั่ว ๆ ไปในองค์กรต่าง ๆ มีลักษณะยืดหยุ่นในการใช้งาน และมีค่าใช้จ่ายต่ำกว่าระบบสนับสนุนการตัดสินใจที่สร้างขึ้นมาโดยเฉพาะ</a:t>
            </a:r>
          </a:p>
        </p:txBody>
      </p:sp>
    </p:spTree>
    <p:extLst>
      <p:ext uri="{BB962C8B-B14F-4D97-AF65-F5344CB8AC3E}">
        <p14:creationId xmlns:p14="http://schemas.microsoft.com/office/powerpoint/2010/main" val="7705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1275606"/>
            <a:ext cx="2304256" cy="884466"/>
          </a:xfrm>
        </p:spPr>
        <p:txBody>
          <a:bodyPr/>
          <a:lstStyle/>
          <a:p>
            <a:r>
              <a:rPr lang="en-US" altLang="ko-KR" sz="4800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The End</a:t>
            </a:r>
            <a:endParaRPr lang="ko-KR" altLang="en-US" sz="4800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9672" y="1995686"/>
            <a:ext cx="7344816" cy="820688"/>
          </a:xfrm>
        </p:spPr>
        <p:txBody>
          <a:bodyPr/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Introduction to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Decision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Support Systems</a:t>
            </a:r>
          </a:p>
        </p:txBody>
      </p:sp>
      <p:pic>
        <p:nvPicPr>
          <p:cNvPr id="6" name="Picture 2" descr="ผลการค้นหารูปภาพสำหรับ sd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22837"/>
            <a:ext cx="320446" cy="28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hlinkClick r:id="rId3"/>
          </p:cNvPr>
          <p:cNvSpPr txBox="1"/>
          <p:nvPr/>
        </p:nvSpPr>
        <p:spPr>
          <a:xfrm>
            <a:off x="1547664" y="4774168"/>
            <a:ext cx="759633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2"/>
            <a:ext cx="8579296" cy="3960439"/>
          </a:xfrm>
        </p:spPr>
        <p:txBody>
          <a:bodyPr/>
          <a:lstStyle/>
          <a:p>
            <a:pPr algn="thaiDist"/>
            <a:r>
              <a:rPr lang="th-TH" altLang="ko-KR" sz="28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ลักษณะ</a:t>
            </a:r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ของการตัดสินใจเชิง</a:t>
            </a:r>
            <a:r>
              <a:rPr lang="th-TH" altLang="ko-KR" sz="28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ธุรกิจ (ต่อ)</a:t>
            </a:r>
          </a:p>
          <a:p>
            <a:pPr algn="thaiDist"/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</a:t>
            </a:r>
            <a:r>
              <a:rPr lang="th-TH" altLang="ko-KR" sz="28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-</a:t>
            </a:r>
            <a:r>
              <a:rPr lang="th-TH" altLang="ko-KR" sz="28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ผลของการตัดสินใจในปัจจุบัน จะใช้เป็นข้อมูลประกอบการพยากรณ์เรื่องต่าง ๆ    </a:t>
            </a:r>
          </a:p>
          <a:p>
            <a:pPr algn="thaiDist"/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ทางธุรกิจได้เป็นอย่างดี</a:t>
            </a:r>
          </a:p>
          <a:p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-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เป็นการตัดสินใจที่มีความเสี่ยงแฝงด้วย</a:t>
            </a:r>
          </a:p>
          <a:p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-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ตัดสินใจด้วยการวิเคราะห์แบบ </a:t>
            </a:r>
            <a:r>
              <a:rPr lang="en-US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What-if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กับสถานการณ์ที่จะเกิดขึ้นในอนาคต</a:t>
            </a:r>
          </a:p>
          <a:p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-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เป็นการตัดสินใจแบบ “ลองผิด-ลองถูก”</a:t>
            </a:r>
          </a:p>
          <a:p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altLang="ko-KR" sz="2800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  - </a:t>
            </a:r>
            <a:r>
              <a:rPr lang="th-TH" altLang="ko-KR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ปัจจัยแวดล้อมการตัดสินใจ มีการเปลี่ยนแปลงตลอดเวลา</a:t>
            </a:r>
          </a:p>
          <a:p>
            <a:pPr algn="thaiDist"/>
            <a:endParaRPr lang="en-US" altLang="ko-KR" sz="1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การตัดสินใจและการตัดสินใจเชิงธุรกิจ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318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3"/>
            <a:ext cx="8579296" cy="3714586"/>
          </a:xfrm>
        </p:spPr>
        <p:txBody>
          <a:bodyPr/>
          <a:lstStyle/>
          <a:p>
            <a:pPr algn="thaiDist"/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ปัญหาแบบมีโครงสร้าง (</a:t>
            </a:r>
            <a:r>
              <a:rPr lang="en-US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Structured Problem)</a:t>
            </a:r>
          </a:p>
          <a:p>
            <a:pPr algn="thaiDist"/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แก้ไขปัญหาชัดเจน แน่นอน หรือสามารถจำลองปัญหาได้ด้วยสูตรทางคณิตศาสตร์ </a:t>
            </a:r>
            <a:r>
              <a:rPr lang="th-TH" altLang="ko-KR" sz="2600" dirty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(แบบจำลองทางคณิตศาสตร์)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คือ ปัญหาที่ใช้ข้อมูลและระบบสารสนเทศประกอบการตัดสินใจ </a:t>
            </a:r>
          </a:p>
          <a:p>
            <a:pPr algn="thaiDist"/>
            <a:r>
              <a:rPr lang="th-TH" altLang="ko-KR" sz="2600" u="sng" dirty="0" smtClean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ตัวอย่าง: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ปัญหา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การกำหนดระดับสินค้าคงคลัง</a:t>
            </a:r>
          </a:p>
          <a:p>
            <a:pPr algn="thaiDist"/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ระดับ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สินค้าคงคลัง =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ปริมาณ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ความต้องการสินค้าที่แน่นอน + </a:t>
            </a:r>
          </a:p>
          <a:p>
            <a:pPr algn="thaiDist"/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ปริมาณ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การสั่งซื้อสินค้าที่ประหยัดที่สุด + </a:t>
            </a:r>
          </a:p>
          <a:p>
            <a:pPr algn="thaiDist"/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	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ระดับ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สินค้าคงคลังที่มีปริมาณปลอดภัย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+ จุด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สั่งซื้อสินค้า</a:t>
            </a:r>
          </a:p>
          <a:p>
            <a:pPr algn="thaiDist"/>
            <a:endParaRPr lang="en-US" altLang="ko-KR" sz="1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 ลักษณะของปัญหาที่ผู้ตัดสินใจต้องเผชิญ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6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9337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3"/>
            <a:ext cx="8579296" cy="3714586"/>
          </a:xfrm>
        </p:spPr>
        <p:txBody>
          <a:bodyPr/>
          <a:lstStyle/>
          <a:p>
            <a:pPr algn="thaiDist"/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ปัญหาแบบไม่มีโครงสร้าง (</a:t>
            </a:r>
            <a:r>
              <a:rPr lang="en-US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Unstructured Problem)</a:t>
            </a:r>
          </a:p>
          <a:p>
            <a:pPr algn="thaiDist"/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การแก้ปัญหาไม่ชัดเจน และแน่นอน ไม่สามารถจำลองได้ด้วยสูตรทางคณิตศาสตร์ หรือปัญหาที่ผู้ตัดสินใจมีข้อมูลและสารสนเทศไม่เพียงพอที่จะใช้ในการตัดสินใจ ต้องอาศัยประสบการณ์ในการตัดสินใจร่วมด้วย</a:t>
            </a:r>
          </a:p>
          <a:p>
            <a:pPr algn="thaiDist"/>
            <a:r>
              <a:rPr lang="th-TH" altLang="ko-KR" sz="2600" u="sng" dirty="0" smtClean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ตัวอย่าง: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ปัญหาการเลือกลงทุนของหุ้นในตลาดหลักทรัพย์</a:t>
            </a:r>
          </a:p>
          <a:p>
            <a:pPr algn="thaiDist"/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ผู้ตัดสินใจลงทุนไม่สามารถทราบได้แน่นอนว่าหุ้นที่ตัดสินใจลงทุนไปนั้นจะให้ผลตอบแทนสูงสุดได้หรือไม่ เมื่อถึงเวลาสิ้นปี หรือเวลาที่กำหนด</a:t>
            </a:r>
          </a:p>
          <a:p>
            <a:pPr algn="thaiDist"/>
            <a:endParaRPr lang="en-US" altLang="ko-KR" sz="1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 ลักษณะของปัญหาที่ผู้ตัดสินใจต้องเผชิญ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7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07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3"/>
            <a:ext cx="8579296" cy="3714586"/>
          </a:xfrm>
        </p:spPr>
        <p:txBody>
          <a:bodyPr/>
          <a:lstStyle/>
          <a:p>
            <a:pPr algn="thaiDist"/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ปัญหาแบบไม่มีโครงสร้าง (</a:t>
            </a:r>
            <a:r>
              <a:rPr lang="en-US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Unstructured Problem)</a:t>
            </a:r>
          </a:p>
          <a:p>
            <a:pPr algn="thaiDist"/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การแก้ปัญหาไม่ชัดเจน และแน่นอน ไม่สามารถจำลองได้ด้วยสูตรทางคณิตศาสตร์ หรือปัญหาที่ผู้ตัดสินใจมีข้อมูลและสารสนเทศไม่เพียงพอที่จะใช้ในการตัดสินใจ ต้องอาศัยประสบการณ์ในการตัดสินใจร่วมด้วย</a:t>
            </a:r>
          </a:p>
          <a:p>
            <a:pPr algn="thaiDist"/>
            <a:r>
              <a:rPr lang="th-TH" altLang="ko-KR" sz="2600" u="sng" dirty="0" smtClean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ตัวอย่าง: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ปัญหาการเลือกลงทุนของหุ้นในตลาดหลักทรัพย์</a:t>
            </a:r>
          </a:p>
          <a:p>
            <a:pPr algn="thaiDist"/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ผู้ตัดสินใจลงทุนไม่สามารถทราบได้แน่นอนว่าหุ้นที่ตัดสินใจลงทุนไปนั้นจะให้ผลตอบแทนสูงสุดได้หรือไม่ เมื่อถึงเวลาสิ้นปี หรือเวลาที่กำหนด</a:t>
            </a:r>
          </a:p>
          <a:p>
            <a:pPr algn="thaiDist"/>
            <a:endParaRPr lang="en-US" altLang="ko-KR" sz="1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 ลักษณะของปัญหาที่ผู้ตัดสินใจต้องเผชิญ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8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3779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23528" y="1059583"/>
            <a:ext cx="8579296" cy="3714586"/>
          </a:xfrm>
        </p:spPr>
        <p:txBody>
          <a:bodyPr/>
          <a:lstStyle/>
          <a:p>
            <a:pPr algn="thaiDist"/>
            <a:r>
              <a:rPr lang="th-TH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ปัญหาแบบกึ่งโครงสร้าง (</a:t>
            </a:r>
            <a:r>
              <a:rPr lang="en-US" altLang="ko-KR" sz="2800" b="1" dirty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Semi-Structured Problem)</a:t>
            </a:r>
          </a:p>
          <a:p>
            <a:pPr algn="thaiDist"/>
            <a:r>
              <a:rPr lang="en-US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ปัญหา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มีลักษณะเฉพาะ ส่วนมากจะเกิดไม่ซ้ำและไม่มีกระบวนการดำเนินการมาตรฐาน หรือเป็นปัญหาที่มีวิธีแก้ไขปัญหาได้เพียงบางส่วนเท่านั้น จะต้องอาศัยประสบการณ์ หรือความชำนาญในการตัดสินใจแก้ปัญหาด้วย</a:t>
            </a:r>
          </a:p>
          <a:p>
            <a:pPr algn="thaiDist"/>
            <a:r>
              <a:rPr lang="th-TH" altLang="ko-KR" sz="2600" u="sng" dirty="0" smtClean="0">
                <a:solidFill>
                  <a:schemeClr val="accent6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ตัวอย่าง: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ปัญหา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ระดับสินค้าคงคลัง </a:t>
            </a:r>
          </a:p>
          <a:p>
            <a:pPr algn="thaiDist"/>
            <a:r>
              <a:rPr lang="th-TH" altLang="ko-KR" sz="24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  ผู้</a:t>
            </a:r>
            <a:r>
              <a:rPr lang="th-TH" altLang="ko-KR" sz="24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ตัดสินใจไม่สามารถทราบปริมาณความต้องการสินค้าที่แน่นอนได้ ก็จะไม่สามารถหาผลลัพธ์ที่แน่นอนได้อย่างถูกต้อง ต้องอาศัยประสบการณ์ในการคาดการณ์ปริมาณความต้องการในอนาคต</a:t>
            </a:r>
          </a:p>
          <a:p>
            <a:pPr algn="thaiDist"/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altLang="ko-KR" sz="2600" dirty="0" smtClean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อาจ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ใช้ระบบปัญญาประดิษฐ์ (</a:t>
            </a:r>
            <a:r>
              <a:rPr lang="en-US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AI) </a:t>
            </a:r>
            <a:r>
              <a:rPr lang="th-TH" altLang="ko-KR" sz="2600" dirty="0">
                <a:solidFill>
                  <a:schemeClr val="tx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เข้ามาช่วยในการตัดสินใจ</a:t>
            </a:r>
          </a:p>
          <a:p>
            <a:pPr algn="thaiDist"/>
            <a:endParaRPr lang="en-US" altLang="ko-KR" sz="1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 ลักษณะของปัญหาที่ผู้ตัดสินใจต้องเผชิญ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532440" y="267494"/>
            <a:ext cx="252028" cy="288032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9</a:t>
            </a:r>
            <a:endParaRPr lang="en-US" sz="1600" b="1" dirty="0">
              <a:solidFill>
                <a:schemeClr val="accent5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TextBox 7">
            <a:hlinkClick r:id="rId2"/>
          </p:cNvPr>
          <p:cNvSpPr txBox="1"/>
          <p:nvPr/>
        </p:nvSpPr>
        <p:spPr>
          <a:xfrm>
            <a:off x="0" y="4774168"/>
            <a:ext cx="91440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Program in Computer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Science,  Science </a:t>
            </a:r>
            <a:r>
              <a:rPr lang="en-US" altLang="ko-KR" dirty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and Technology of 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Faculty,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Suan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ko-KR" dirty="0" err="1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Dusit</a:t>
            </a:r>
            <a:r>
              <a:rPr lang="en-US" altLang="ko-KR" dirty="0" smtClean="0">
                <a:solidFill>
                  <a:schemeClr val="bg1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University</a:t>
            </a:r>
            <a:endParaRPr lang="ko-KR" altLang="en-US" dirty="0">
              <a:solidFill>
                <a:schemeClr val="bg1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679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4411</Words>
  <Application>Microsoft Office PowerPoint</Application>
  <PresentationFormat>นำเสนอทางหน้าจอ (16:9)</PresentationFormat>
  <Paragraphs>524</Paragraphs>
  <Slides>44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44</vt:i4>
      </vt:variant>
    </vt:vector>
  </HeadingPairs>
  <TitlesOfParts>
    <vt:vector size="46" baseType="lpstr">
      <vt:lpstr>Office Theme</vt:lpstr>
      <vt:lpstr>Custom Design</vt:lpstr>
      <vt:lpstr>งานนำเสนอ PowerPoint</vt:lpstr>
      <vt:lpstr> เนื้อหา</vt:lpstr>
      <vt:lpstr> เนื้อหา</vt:lpstr>
      <vt:lpstr> 1. การตัดสินใจและการตัดสินใจเชิงธุรกิจ</vt:lpstr>
      <vt:lpstr> 1. การตัดสินใจและการตัดสินใจเชิงธุรกิจ</vt:lpstr>
      <vt:lpstr>2. ลักษณะของปัญหาที่ผู้ตัดสินใจต้องเผชิญ</vt:lpstr>
      <vt:lpstr>2. ลักษณะของปัญหาที่ผู้ตัดสินใจต้องเผชิญ</vt:lpstr>
      <vt:lpstr>2. ลักษณะของปัญหาที่ผู้ตัดสินใจต้องเผชิญ</vt:lpstr>
      <vt:lpstr>2. ลักษณะของปัญหาที่ผู้ตัดสินใจต้องเผชิญ</vt:lpstr>
      <vt:lpstr>3. การตัดสินใจและการแก้ปัญหา</vt:lpstr>
      <vt:lpstr>3. การตัดสินใจและการแก้ปัญหา</vt:lpstr>
      <vt:lpstr>3. การตัดสินใจและการแก้ปัญหา</vt:lpstr>
      <vt:lpstr>3. การตัดสินใจและการแก้ปัญหา</vt:lpstr>
      <vt:lpstr>3. การตัดสินใจและการแก้ปัญหา</vt:lpstr>
      <vt:lpstr>3. การตัดสินใจและการแก้ปัญหา</vt:lpstr>
      <vt:lpstr>3. การตัดสินใจและการแก้ปัญหา</vt:lpstr>
      <vt:lpstr>3. การตัดสินใจและการแก้ปัญหา</vt:lpstr>
      <vt:lpstr>3. การตัดสินใจและการแก้ปัญหา</vt:lpstr>
      <vt:lpstr>3. การตัดสินใจและการแก้ปัญหา</vt:lpstr>
      <vt:lpstr>4. ประเภทของการตัดสินใจ</vt:lpstr>
      <vt:lpstr>4. ประเภทของการตัดสินใจ</vt:lpstr>
      <vt:lpstr>4. ประเภทของการตัดสินใจ</vt:lpstr>
      <vt:lpstr>4. ประเภทของการตัดสินใจ</vt:lpstr>
      <vt:lpstr>5. สภาพการณ์ในการตัดสินใจ</vt:lpstr>
      <vt:lpstr>5. สภาพการณ์ในการตัดสินใจ</vt:lpstr>
      <vt:lpstr>5. สภาพการณ์ในการตัดสินใจ</vt:lpstr>
      <vt:lpstr>6. การนำระบบสารสนเทศเข้ามาสนับสนุนการตัดสินใจ</vt:lpstr>
      <vt:lpstr>7. ความหมายและวิวัฒนาการของระบบสนับสนุนการตัดสินใจ</vt:lpstr>
      <vt:lpstr>7. ความหมายและวิวัฒนาการของระบบสนับสนุนการตัดสินใจ</vt:lpstr>
      <vt:lpstr>7. ความหมายและวิวัฒนาการของระบบสนับสนุนการตัดสินใจ</vt:lpstr>
      <vt:lpstr>8. คุณลักษณะของระบบสนับสนุนการตัดสินใจ</vt:lpstr>
      <vt:lpstr>8. คุณลักษณะของระบบสนับสนุนการตัดสินใจ</vt:lpstr>
      <vt:lpstr>9. คุณประโยชน์ของระบบสนับสนุนการตัดสินใจ</vt:lpstr>
      <vt:lpstr>10. ประเภทของระบบสนับสนุนการตัดสินใจ</vt:lpstr>
      <vt:lpstr>10. ประเภทของระบบสนับสนุนการตัดสินใจ</vt:lpstr>
      <vt:lpstr>10. ประเภทของระบบสนับสนุนการตัดสินใจ</vt:lpstr>
      <vt:lpstr>10. ประเภทของระบบสนับสนุนการตัดสินใจ</vt:lpstr>
      <vt:lpstr>10. ประเภทของระบบสนับสนุนการตัดสินใจ</vt:lpstr>
      <vt:lpstr>10. ประเภทของระบบสนับสนุนการตัดสินใจ</vt:lpstr>
      <vt:lpstr>10. ประเภทของระบบสนับสนุนการตัดสินใจ</vt:lpstr>
      <vt:lpstr>10. ประเภทของระบบสนับสนุนการตัดสินใจ</vt:lpstr>
      <vt:lpstr>10. ประเภทของระบบสนับสนุนการตัดสินใจ</vt:lpstr>
      <vt:lpstr>10. ประเภทของระบบสนับสนุนการตัดสินใจ</vt:lpstr>
      <vt:lpstr>The End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lab11</cp:lastModifiedBy>
  <cp:revision>128</cp:revision>
  <dcterms:created xsi:type="dcterms:W3CDTF">2014-04-01T16:27:38Z</dcterms:created>
  <dcterms:modified xsi:type="dcterms:W3CDTF">2018-01-18T09:03:01Z</dcterms:modified>
</cp:coreProperties>
</file>