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94" r:id="rId5"/>
    <p:sldId id="262" r:id="rId6"/>
    <p:sldId id="261" r:id="rId7"/>
    <p:sldId id="266" r:id="rId8"/>
    <p:sldId id="267" r:id="rId9"/>
    <p:sldId id="269" r:id="rId10"/>
    <p:sldId id="297" r:id="rId11"/>
    <p:sldId id="270" r:id="rId12"/>
    <p:sldId id="296" r:id="rId13"/>
    <p:sldId id="298" r:id="rId14"/>
    <p:sldId id="299" r:id="rId15"/>
    <p:sldId id="301" r:id="rId16"/>
    <p:sldId id="302" r:id="rId17"/>
    <p:sldId id="303" r:id="rId18"/>
    <p:sldId id="304" r:id="rId19"/>
    <p:sldId id="259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33"/>
    <a:srgbClr val="FF9900"/>
    <a:srgbClr val="FF66CC"/>
    <a:srgbClr val="00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1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ee-powerpoint-templates-design.com/free-powerpoint-templates-design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522" y="3291830"/>
            <a:ext cx="4463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err="1" smtClean="0">
                <a:solidFill>
                  <a:schemeClr val="bg1">
                    <a:lumMod val="8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Asst.Prof</a:t>
            </a:r>
            <a:r>
              <a:rPr kumimoji="0"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en-US" altLang="ko-KR" sz="2000" b="1" dirty="0" err="1" smtClean="0">
                <a:solidFill>
                  <a:schemeClr val="bg1">
                    <a:lumMod val="8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Juthawut</a:t>
            </a:r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sz="2000" b="1" dirty="0" err="1" smtClean="0">
                <a:solidFill>
                  <a:schemeClr val="bg1">
                    <a:lumMod val="8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Chantharamalee</a:t>
            </a:r>
            <a:endParaRPr kumimoji="0" lang="en-US" altLang="ko-KR" sz="2000" b="1" dirty="0">
              <a:solidFill>
                <a:schemeClr val="bg1">
                  <a:lumMod val="8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67944" y="1563638"/>
            <a:ext cx="50760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TH Sarabun New" panose="020B0500040200020003" pitchFamily="34" charset="-34"/>
                <a:ea typeface="맑은 고딕" pitchFamily="50" charset="-127"/>
                <a:cs typeface="TH Sarabun New" panose="020B0500040200020003" pitchFamily="34" charset="-34"/>
              </a:rPr>
              <a:t>Chapter </a:t>
            </a:r>
            <a:r>
              <a:rPr lang="en-US" altLang="ko-KR" sz="4000" b="1" dirty="0" smtClean="0">
                <a:solidFill>
                  <a:schemeClr val="bg1"/>
                </a:solidFill>
                <a:latin typeface="TH Sarabun New" panose="020B0500040200020003" pitchFamily="34" charset="-34"/>
                <a:ea typeface="맑은 고딕" pitchFamily="50" charset="-127"/>
                <a:cs typeface="TH Sarabun New" panose="020B0500040200020003" pitchFamily="34" charset="-34"/>
              </a:rPr>
              <a:t>3</a:t>
            </a:r>
            <a:endParaRPr lang="en-US" altLang="ko-KR" sz="4000" b="1" dirty="0" smtClean="0">
              <a:solidFill>
                <a:schemeClr val="bg1"/>
              </a:solidFill>
              <a:latin typeface="TH Sarabun New" panose="020B0500040200020003" pitchFamily="34" charset="-34"/>
              <a:ea typeface="맑은 고딕" pitchFamily="50" charset="-127"/>
              <a:cs typeface="TH Sarabun New" panose="020B0500040200020003" pitchFamily="34" charset="-34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TH Sarabun New" panose="020B0500040200020003" pitchFamily="34" charset="-34"/>
                <a:ea typeface="맑은 고딕" pitchFamily="50" charset="-127"/>
                <a:cs typeface="TH Sarabun New" panose="020B0500040200020003" pitchFamily="34" charset="-34"/>
              </a:rPr>
              <a:t>Executive Information Systems : EIS</a:t>
            </a:r>
            <a:endParaRPr lang="en-US" altLang="ko-KR" sz="2800" b="1" dirty="0" smtClean="0">
              <a:solidFill>
                <a:schemeClr val="bg1"/>
              </a:solidFill>
              <a:latin typeface="TH Sarabun New" panose="020B0500040200020003" pitchFamily="34" charset="-34"/>
              <a:ea typeface="맑은 고딕" pitchFamily="50" charset="-127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7494"/>
            <a:ext cx="1301512" cy="321849"/>
          </a:xfrm>
          <a:prstGeom prst="rect">
            <a:avLst/>
          </a:prstGeom>
        </p:spPr>
      </p:pic>
      <p:pic>
        <p:nvPicPr>
          <p:cNvPr id="1026" name="Picture 2" descr="ผลการค้นหารูปภาพสำหรับ sd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51256"/>
            <a:ext cx="640891" cy="5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40" y="34581"/>
            <a:ext cx="1735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hlinkClick r:id="rId6"/>
          </p:cNvPr>
          <p:cNvSpPr txBox="1"/>
          <p:nvPr/>
        </p:nvSpPr>
        <p:spPr>
          <a:xfrm>
            <a:off x="0" y="47741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Program in Computer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Science,  Science </a:t>
            </a:r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 Technology of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Faculty,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Suan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Dusit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University</a:t>
            </a:r>
            <a:endParaRPr lang="ko-KR" altLang="en-US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ข้อดีของระบบ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ESS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36004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Content Placeholder 4"/>
          <p:cNvSpPr>
            <a:spLocks noGrp="1"/>
          </p:cNvSpPr>
          <p:nvPr>
            <p:ph idx="10"/>
          </p:nvPr>
        </p:nvSpPr>
        <p:spPr>
          <a:xfrm>
            <a:off x="323528" y="1059583"/>
            <a:ext cx="8579296" cy="3714586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ง่าย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ต่อการใช้งานของผู้ใช้โดยเฉพาะผู้บริหารระดับสูง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ไม่จำเป็นต้อง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มีความรู้อย่างลึกซึ้งในเรื่องคอมพิวเตอร์และ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เทคโนโลยีสารสนเทศ</a:t>
            </a:r>
            <a:endParaRPr lang="th-TH" altLang="ko-KR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ค้นหาสารสนเทศที่ต้องการได้ในเวลาสั้น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ช่วยให้ผู้ใช้เข้าใจสารสนเทศ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ที่นำเสนอ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อย่างชัดเจน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ประหยัดเวลา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การดำเนินงาน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และการตัดสินใจ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สามารถ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ติดตามและจัดการสารสนเทศอย่างมีประสิทธิภาพ </a:t>
            </a:r>
            <a:endParaRPr lang="en-US" altLang="ko-KR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04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ข้อจำกัดของระบบ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ESS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36004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11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Content Placeholder 4"/>
          <p:cNvSpPr>
            <a:spLocks noGrp="1"/>
          </p:cNvSpPr>
          <p:nvPr>
            <p:ph idx="10"/>
          </p:nvPr>
        </p:nvSpPr>
        <p:spPr>
          <a:xfrm>
            <a:off x="323528" y="1059583"/>
            <a:ext cx="8579296" cy="3714586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มีข้อจำกัด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ในการใช้งาน เนื่องจาก </a:t>
            </a:r>
            <a:r>
              <a:rPr lang="en-US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ESS 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ถูกพัฒนาขึ้นเพื่อใช้งานเฉพาะอย่าง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ข้อมูล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การนำเสนอ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อาจไม่สอดคล้องกับความต้องการของผู้บริหาร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ยาก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ต่อการประเมินประโยชน์และผลตอบแทนที่องค์การจะได้รับ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ไม่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ถูกพัฒนา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ให้ทำการ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ประมวลผลที่ซับซ้อนและหลากหลาย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ซับซ้อน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และยากต่อการจัดการข้อมูล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ยาก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ต่อการรักษาความทันสมัยของข้อมูลและของระบบ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ปัญหาด้านการรักษาความลับของข้อมูล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22023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ความสำคัญของผู้บริหารต่อ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36004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Content Placeholder 4"/>
          <p:cNvSpPr>
            <a:spLocks noGrp="1"/>
          </p:cNvSpPr>
          <p:nvPr>
            <p:ph idx="10"/>
          </p:nvPr>
        </p:nvSpPr>
        <p:spPr>
          <a:xfrm>
            <a:off x="323528" y="1059583"/>
            <a:ext cx="8579296" cy="3714586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ผู้บริหาร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ระดับสูงเป็นผู้มีบทบาท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สำคัญ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อย่างมากต่อการพัฒนา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ทุกระบบใน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องค์การโดย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ให้การสนับสนุนและจัดหาทรัพยากร ให้ความร่วมมือกับทีมงาน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พัฒนาระบบ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เพื่อให้สามารถรวบรวมความต้องการของผู้บริหาร 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และนำมา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ระบบให้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เหมาะสมกับลักษณะการใช้งาน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ต่อไปการ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มีทัศนคติที่ดีของผู้บริหารต่อระบบสารสนเทศ และเป็น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ผู้นำใน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ใช้เทคโนโลยี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สารสนเทศเพื่อการวางแผนกลยุทธ์ และบริหารองค์การ 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ก่อให้เกิดภาพลักษณ์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ที่ดี และเป็นแบบอย่างใน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การนำไปใช้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เทคโนโลยีสารสนเทศมาใช้ให้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เกิดประโยชน์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ต่อองค์การ </a:t>
            </a:r>
          </a:p>
        </p:txBody>
      </p:sp>
    </p:spTree>
    <p:extLst>
      <p:ext uri="{BB962C8B-B14F-4D97-AF65-F5344CB8AC3E}">
        <p14:creationId xmlns:p14="http://schemas.microsoft.com/office/powerpoint/2010/main" val="19394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ESS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กับระบบสารสนเทศแบบอื่นๆ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36004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13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7920880" cy="381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5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ESS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กับระบบสารสนเทศแบบอื่นๆ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36004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14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590"/>
            <a:ext cx="8136904" cy="364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ตัวอย่างระบบสารสนเทศสำหรับผู้บริหาร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36004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15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7488832" cy="371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4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ตัวอย่างระบบสารสนเทศสำหรับผู้บริหาร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36004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16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4665762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ตัวอย่างระบบสารสนเทศสำหรับผู้บริหาร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36004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17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8263"/>
            <a:ext cx="79928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1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1275606"/>
            <a:ext cx="2304256" cy="884466"/>
          </a:xfrm>
        </p:spPr>
        <p:txBody>
          <a:bodyPr/>
          <a:lstStyle/>
          <a:p>
            <a:r>
              <a:rPr lang="en-US" altLang="ko-KR" sz="4800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End</a:t>
            </a:r>
            <a:endParaRPr lang="ko-KR" altLang="en-US" sz="4800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672" y="1995686"/>
            <a:ext cx="7344816" cy="820688"/>
          </a:xfrm>
        </p:spPr>
        <p:txBody>
          <a:bodyPr/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Executive Information Systems : EIS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2" descr="ผลการค้นหารูปภาพสำหรับ s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22837"/>
            <a:ext cx="320446" cy="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1547664" y="4774168"/>
            <a:ext cx="75963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Program in Computer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Science,  Science </a:t>
            </a:r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 Technology of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Faculty,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Suan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Dusit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University</a:t>
            </a:r>
            <a:endParaRPr lang="ko-KR" altLang="en-US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82352" y="915566"/>
            <a:ext cx="8579296" cy="3858602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ผู้บริหาร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ระดับสูงเป็น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ผู้กำหนด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ทิศทางในอนาคตขององค์กร การ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วางแผนและ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การตัดสินใจของผู้บริหารจึงมี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ความสำคัญ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ต่อการอยู่รอด และเติบโต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ขององค์กรโดย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อาศัย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ความชำนาญ 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ประสบการณ์ และรู้จักใช้เทคโนโลยี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สารสนเทศช่วย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สนับสนุนการตัดสินใจได้อย่างถูกต้องและทันต่อเหตุการณ์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Executive Information Systems : EIS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532440" y="267494"/>
            <a:ext cx="25202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hlinkClick r:id="rId2"/>
          </p:cNvPr>
          <p:cNvSpPr txBox="1"/>
          <p:nvPr/>
        </p:nvSpPr>
        <p:spPr>
          <a:xfrm>
            <a:off x="0" y="47741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Program in Computer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Science,  Science </a:t>
            </a:r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 Technology of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Faculty,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Suan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Dusit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University</a:t>
            </a:r>
            <a:endParaRPr lang="ko-KR" altLang="en-US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บทบาทของผู้บริหาร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25202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0" y="47741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Program in Computer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Science,  Science </a:t>
            </a:r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 Technology of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Faculty,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Suan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Dusit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University</a:t>
            </a:r>
            <a:endParaRPr lang="ko-KR" altLang="en-US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1059583"/>
            <a:ext cx="83169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บทบาท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ในการสร้างความสัมพันธภาพที่ดี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การประสานงานกับบุคคลภายในและภายนอกองค์การจึงควรมี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มนุษย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สัมพันธ์ที่ ดีทั้งกับผู้บริหารด้วยกันเอง ผู้ร่วมงาน ผู้ใต้บังคับบัญชา และ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บุคคลภายนอก</a:t>
            </a:r>
          </a:p>
          <a:p>
            <a:pPr algn="thaiDist"/>
            <a:r>
              <a:rPr lang="th-TH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บทบาทด้านข้อมูลข่าวสาร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ผู้บริหารเป็นทั้งผู้รับและผู้เผยแพร่ข้อมูลข่าวสาร จึงต้องมีการตรวจสอบข้อมูล ความน่าเชื่อถือ ผู้บริหารควรมีความรู้ มีความสามารในการถ่ายทอดข้อมูลในการ ถ่ายทอดข้อมูลเพื่อให้เกิดภาพพจน์ที่ดีต่อองค์การ 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บทบาทด้านการตัดสินใจ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มีความสามารในการตัดสินใจ คาดการณ์ล่วงหน้า สามารถควบคุมสถานการณ์ แก้ไขปัญหาได้อย่างถูกต้อง ทัน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ต่อเหตุการณ์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0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059582"/>
            <a:ext cx="8712968" cy="3960439"/>
          </a:xfrm>
        </p:spPr>
        <p:txBody>
          <a:bodyPr/>
          <a:lstStyle/>
          <a:p>
            <a:r>
              <a:rPr lang="th-TH" altLang="ko-KR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 สร้าง</a:t>
            </a:r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ขึ้นเพื่อสนับสนุนสารสนเทศและการตัดสินใจสำหรับผู้บริหารระดับสูงโดยเฉพาะ</a:t>
            </a:r>
          </a:p>
          <a:p>
            <a:r>
              <a:rPr lang="th-TH" altLang="ko-KR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 แยก</a:t>
            </a:r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มาจากระบบ </a:t>
            </a:r>
            <a:r>
              <a:rPr lang="en-US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DSS  </a:t>
            </a:r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เพื่อเน้นในการให้สารสนเทศที่สำคัญต่อการบริหาร</a:t>
            </a:r>
            <a:r>
              <a:rPr lang="th-TH" altLang="ko-KR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ระดับสูงสุด</a:t>
            </a:r>
            <a:endParaRPr lang="th-TH" altLang="ko-KR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altLang="ko-KR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 จำเป็นต้อง</a:t>
            </a:r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ใช้ข้อมูลทั้งจากภายในและภายนอกองค์กร</a:t>
            </a:r>
          </a:p>
          <a:p>
            <a:r>
              <a:rPr lang="th-TH" altLang="ko-KR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4. ออกแบบ</a:t>
            </a:r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ให้แสดงสารสนเทศขององค์กรโดยสรุป  แต่ขณะเดียวกันสามารถดูลึกเข้า</a:t>
            </a:r>
            <a:r>
              <a:rPr lang="th-TH" altLang="ko-KR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ไป</a:t>
            </a:r>
          </a:p>
          <a:p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ko-KR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ใน</a:t>
            </a:r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รายละเอียดที่ต้องการได้</a:t>
            </a:r>
          </a:p>
          <a:p>
            <a:endParaRPr lang="en-US" altLang="ko-KR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ระบบสารสนเทศสำหรับผู้บริหาร 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25202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hlinkClick r:id="rId2"/>
          </p:cNvPr>
          <p:cNvSpPr txBox="1"/>
          <p:nvPr/>
        </p:nvSpPr>
        <p:spPr>
          <a:xfrm>
            <a:off x="0" y="47741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Program in Computer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Science,  Science </a:t>
            </a:r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 Technology of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Faculty,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Suan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Dusit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University</a:t>
            </a:r>
            <a:endParaRPr lang="ko-KR" altLang="en-US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1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ลักษณะการตัดสินใจในการทำงานของผู้บริหาร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25202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hlinkClick r:id="rId2"/>
          </p:cNvPr>
          <p:cNvSpPr txBox="1"/>
          <p:nvPr/>
        </p:nvSpPr>
        <p:spPr>
          <a:xfrm>
            <a:off x="0" y="47741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Program in Computer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Science,  Science </a:t>
            </a:r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 Technology of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Faculty,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Suan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Dusit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University</a:t>
            </a:r>
            <a:endParaRPr lang="ko-KR" altLang="en-US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75856" y="1491630"/>
            <a:ext cx="2016224" cy="4714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altLang="th-TH" sz="24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Strategic Decision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10225" y="2435441"/>
            <a:ext cx="1907258" cy="431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altLang="th-TH" sz="24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Tactical Decision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74591" y="3396057"/>
            <a:ext cx="2088827" cy="4319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altLang="th-TH" sz="24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Fire-fighting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01279" y="2467111"/>
            <a:ext cx="1726505" cy="46754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altLang="th-TH" sz="2400" b="1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Controlling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74592" y="2467111"/>
            <a:ext cx="2088826" cy="431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/>
            <a:r>
              <a:rPr lang="en-US" altLang="th-TH" sz="24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Executive Decision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211639" y="1963055"/>
            <a:ext cx="143668" cy="468312"/>
          </a:xfrm>
          <a:prstGeom prst="upDownArrow">
            <a:avLst>
              <a:gd name="adj1" fmla="val 50000"/>
              <a:gd name="adj2" fmla="val 651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endParaRPr lang="en-US" altLang="th-TH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627783" y="2629036"/>
            <a:ext cx="646807" cy="107950"/>
          </a:xfrm>
          <a:prstGeom prst="leftRightArrow">
            <a:avLst>
              <a:gd name="adj1" fmla="val 50000"/>
              <a:gd name="adj2" fmla="val 8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endParaRPr lang="en-US" altLang="th-TH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4211638" y="2912395"/>
            <a:ext cx="143668" cy="468312"/>
          </a:xfrm>
          <a:prstGeom prst="upDownArrow">
            <a:avLst>
              <a:gd name="adj1" fmla="val 50000"/>
              <a:gd name="adj2" fmla="val 651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endParaRPr lang="en-US" altLang="th-TH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5363418" y="2596750"/>
            <a:ext cx="646807" cy="107950"/>
          </a:xfrm>
          <a:prstGeom prst="leftRightArrow">
            <a:avLst>
              <a:gd name="adj1" fmla="val 50000"/>
              <a:gd name="adj2" fmla="val 8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endParaRPr lang="en-US" alt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38796" y="3867894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แก้ปัญหาเฉพาะ</a:t>
            </a:r>
            <a:r>
              <a:rPr lang="th-TH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หน้า) </a:t>
            </a:r>
            <a:endParaRPr lang="th-TH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203029" y="2066494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การควบคุม) </a:t>
            </a:r>
            <a:endParaRPr lang="th-TH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136544" y="2012545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ตัดสินใจทาง</a:t>
            </a:r>
            <a:r>
              <a:rPr lang="th-TH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ยุทธวิธี)</a:t>
            </a:r>
            <a:endParaRPr lang="th-TH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438796" y="1123284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(การ</a:t>
            </a:r>
            <a:r>
              <a:rPr 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ตัดสินใจเชิงกล</a:t>
            </a:r>
            <a:r>
              <a:rPr lang="th-TH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ยุทธ์) </a:t>
            </a:r>
            <a:endParaRPr lang="th-TH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64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25202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0" y="47741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Program in Computer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Science,  Science </a:t>
            </a:r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 Technology of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Faculty,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Suan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Dusit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University</a:t>
            </a:r>
            <a:endParaRPr lang="ko-KR" altLang="en-US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แหล่งข้อมูลของ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ผู้บริหาร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9552" y="1131590"/>
            <a:ext cx="828092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ct val="20000"/>
              </a:spcBef>
            </a:pPr>
            <a:r>
              <a:rPr lang="th-TH" altLang="th-TH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ข้อมูล</a:t>
            </a:r>
            <a:r>
              <a:rPr lang="th-TH" alt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ภายในองค์การ (</a:t>
            </a:r>
            <a:r>
              <a:rPr lang="en-US" alt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Internal Data</a:t>
            </a:r>
            <a:r>
              <a:rPr lang="en-US" altLang="th-TH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มีประโยชน์ต่อการบ่งชี้ผลการปฏิบัติงาน </a:t>
            </a:r>
            <a:r>
              <a:rPr lang="th-TH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</a:p>
          <a:p>
            <a:pPr algn="thaiDist">
              <a:spcBef>
                <a:spcPct val="20000"/>
              </a:spcBef>
            </a:pPr>
            <a:r>
              <a:rPr lang="th-TH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(</a:t>
            </a:r>
            <a:r>
              <a:rPr lang="en-US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Key Performance Indicators : </a:t>
            </a:r>
            <a:r>
              <a:rPr lang="en-US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KPI) </a:t>
            </a:r>
            <a:r>
              <a:rPr lang="th-TH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</a:t>
            </a:r>
            <a:endParaRPr lang="th-TH" alt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spcBef>
                <a:spcPct val="20000"/>
              </a:spcBef>
            </a:pPr>
            <a:r>
              <a:rPr lang="th-TH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1. ข้อมูล</a:t>
            </a: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จากกระบวนการ</a:t>
            </a:r>
            <a:r>
              <a:rPr lang="th-TH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ดำเนินงาน </a:t>
            </a: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Transaction Processing </a:t>
            </a:r>
            <a:r>
              <a:rPr lang="en-US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Data) </a:t>
            </a:r>
            <a:r>
              <a:rPr lang="th-TH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</a:t>
            </a: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ถึงการปฏิบัติงานขององค์การ การควบคุม การตรวจสอบ และการ</a:t>
            </a:r>
            <a:r>
              <a:rPr lang="th-TH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แก้ปัญหาโดยทั่วไป</a:t>
            </a:r>
            <a:endParaRPr lang="th-TH" alt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spcBef>
                <a:spcPct val="20000"/>
              </a:spcBef>
            </a:pPr>
            <a:r>
              <a:rPr lang="th-TH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2. ข้อมูล</a:t>
            </a: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ที่แสดงให้เห็นถึง</a:t>
            </a:r>
            <a:r>
              <a:rPr lang="th-TH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เป้าหมาย</a:t>
            </a: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หรือผล</a:t>
            </a:r>
            <a:r>
              <a:rPr lang="th-TH" alt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การดำเนินงาน </a:t>
            </a: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ของแต่ละส่วนงาน หรือ</a:t>
            </a:r>
          </a:p>
          <a:p>
            <a:pPr algn="thaiDist">
              <a:spcBef>
                <a:spcPct val="20000"/>
              </a:spcBef>
            </a:pP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โครงสร้างต่าง ๆ ขององค์การ เช่น งบประมาณ แผนค่าใช้จ่าย เป็นต้น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33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แหล่งข้อมูลของผู้บริหาร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25202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0" y="47741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Program in Computer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Science,  Science </a:t>
            </a:r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 Technology of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Faculty,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Suan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Dusit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University</a:t>
            </a:r>
            <a:endParaRPr lang="ko-KR" altLang="en-US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915566"/>
            <a:ext cx="8460940" cy="32403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altLang="th-TH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113159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ข้อมูล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ภายนอกองค์การ (</a:t>
            </a:r>
            <a:r>
              <a:rPr lang="en-US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External Data</a:t>
            </a:r>
            <a:r>
              <a:rPr lang="en-US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มีผลกระทบต่อ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การดำเนินงาน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ขององค์การ เช่น ข้อมูลเกี่ยวกับ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ความต้องการ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ของลูกค้า ข้อมูลคู่แข่งขันใน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ธุรกิจ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ฯลฯ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ข่าวสารที่ใช้ติดต่อ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ระหว่างกัน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ระหว่างผู้บริหารระดับสูงด้วยกัน ระหว่างผู้บริหารกับพนักงาน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ระหว่างพนักงาน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ในองค์การ หรือระหว่างองค์การอื่นๆ เช่น ข่าวสารจากสื่อมวลชนต่าง ๆ </a:t>
            </a:r>
          </a:p>
        </p:txBody>
      </p:sp>
    </p:spTree>
    <p:extLst>
      <p:ext uri="{BB962C8B-B14F-4D97-AF65-F5344CB8AC3E}">
        <p14:creationId xmlns:p14="http://schemas.microsoft.com/office/powerpoint/2010/main" val="36007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059583"/>
            <a:ext cx="8579296" cy="3714586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เป็น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ระบบสนับสนุนการตัดสินใจโดยเฉพาะ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ผู้บริหารระดับสูง 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เพื่อสนับสนุน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การตัดสินใจแบบไม่มีโครงสร้าง โดยระบบจะให้ข้อมูลที่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ถูกต้องทันสมัย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ตามความต้องการเพื่อ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ใช้กำหนด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วิสัยทัศน์ ภารกิจ กล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ยุทธ์ วัตถุประสงค์ 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และเป้าหมาย การวางแผนระยะยาว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 </a:t>
            </a:r>
            <a:r>
              <a:rPr lang="en-US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ESS 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บางครั้งเรียกว่า </a:t>
            </a:r>
            <a:r>
              <a:rPr lang="en-US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EIS (Executive Information </a:t>
            </a:r>
            <a:r>
              <a:rPr lang="en-US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System)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ระบบที่ให้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สารสนเทศสำหรับ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ผู้บริหารระดับสูงเช่นกัน แต่ระบบ </a:t>
            </a:r>
            <a:r>
              <a:rPr lang="en-US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ESS 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จะรวม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ความสามารถเพิ่มเติมด้านการสื่อสารอิเล็กทรอนิกส์</a:t>
            </a:r>
            <a:endParaRPr lang="en-US" altLang="ko-KR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ความหมายของระบบบริหารระดับสูง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25202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0" y="4774168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Program in Computer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Science,  Science </a:t>
            </a:r>
            <a:r>
              <a:rPr lang="en-US" altLang="ko-KR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 Technology of 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Faculty,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Suan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Dusit</a:t>
            </a:r>
            <a:r>
              <a:rPr lang="en-US" altLang="ko-KR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University</a:t>
            </a:r>
            <a:endParaRPr lang="ko-KR" altLang="en-US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79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ลักษณะของระบบ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ESS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32440" y="267494"/>
            <a:ext cx="36004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Content Placeholder 4"/>
          <p:cNvSpPr>
            <a:spLocks noGrp="1"/>
          </p:cNvSpPr>
          <p:nvPr>
            <p:ph idx="10"/>
          </p:nvPr>
        </p:nvSpPr>
        <p:spPr>
          <a:xfrm>
            <a:off x="323528" y="1059583"/>
            <a:ext cx="8579296" cy="3714586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ให้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สารสนเทศที่มีประโยชน์ต่อการวางแผนกลยุทธ์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ง่าย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ต่อการเรียนรู้และใช้งาน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เชื่อมโยงกับแหล่งข้อมูลภายนอก สามารถเชื่อมโยงระหว่างสื่อหลายมิติ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(</a:t>
            </a:r>
            <a:r>
              <a:rPr lang="en-US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Hypermedia)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สามารถ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ประมวลผลในรูปแบบที่ไม่ได้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ไว้ล่วงหน้า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พัฒนา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เฉพาะ</a:t>
            </a:r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ผู้บริหาร</a:t>
            </a: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มี</a:t>
            </a:r>
            <a:r>
              <a:rPr lang="th-TH" altLang="ko-KR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ระบบรักษาความปลอดภัย </a:t>
            </a:r>
            <a:endParaRPr lang="en-US" altLang="ko-KR" sz="1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65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1040</Words>
  <Application>Microsoft Office PowerPoint</Application>
  <PresentationFormat>นำเสนอทางหน้าจอ (16:9)</PresentationFormat>
  <Paragraphs>94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งานนำเสนอ PowerPoint</vt:lpstr>
      <vt:lpstr> Executive Information Systems : EIS</vt:lpstr>
      <vt:lpstr>บทบาทของผู้บริหาร</vt:lpstr>
      <vt:lpstr> ระบบสารสนเทศสำหรับผู้บริหาร </vt:lpstr>
      <vt:lpstr> ลักษณะการตัดสินใจในการทำงานของผู้บริหาร </vt:lpstr>
      <vt:lpstr> แหล่งข้อมูลของผู้บริหาร</vt:lpstr>
      <vt:lpstr> แหล่งข้อมูลของผู้บริหาร</vt:lpstr>
      <vt:lpstr>ความหมายของระบบบริหารระดับสูง</vt:lpstr>
      <vt:lpstr>ลักษณะของระบบ ESS</vt:lpstr>
      <vt:lpstr>ข้อดีของระบบ ESS</vt:lpstr>
      <vt:lpstr>ข้อจำกัดของระบบ ESS</vt:lpstr>
      <vt:lpstr>ความสำคัญของผู้บริหารต่อการพัฒนาระบบ </vt:lpstr>
      <vt:lpstr>เปรียบเทียบ ESS กับระบบสารสนเทศแบบอื่นๆ </vt:lpstr>
      <vt:lpstr>เปรียบเทียบ ESS กับระบบสารสนเทศแบบอื่นๆ </vt:lpstr>
      <vt:lpstr>ตัวอย่างระบบสารสนเทศสำหรับผู้บริหาร </vt:lpstr>
      <vt:lpstr>ตัวอย่างระบบสารสนเทศสำหรับผู้บริหาร </vt:lpstr>
      <vt:lpstr>ตัวอย่างระบบสารสนเทศสำหรับผู้บริหาร </vt:lpstr>
      <vt:lpstr>The End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lab11</cp:lastModifiedBy>
  <cp:revision>189</cp:revision>
  <dcterms:created xsi:type="dcterms:W3CDTF">2014-04-01T16:27:38Z</dcterms:created>
  <dcterms:modified xsi:type="dcterms:W3CDTF">2018-02-16T02:58:11Z</dcterms:modified>
</cp:coreProperties>
</file>