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59" r:id="rId21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0033CC"/>
    <a:srgbClr val="FF9933"/>
    <a:srgbClr val="FF9900"/>
    <a:srgbClr val="00FF99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318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ชื่อเรื่อง ข้อความ 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19075"/>
            <a:ext cx="8229600" cy="1038225"/>
          </a:xfrm>
          <a:prstGeom prst="rect">
            <a:avLst/>
          </a:prstGeo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sz="half" idx="1"/>
          </p:nvPr>
        </p:nvSpPr>
        <p:spPr>
          <a:xfrm>
            <a:off x="457200" y="1428750"/>
            <a:ext cx="4038600" cy="3086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428750"/>
            <a:ext cx="4038600" cy="3086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E30AC-8BAA-4620-9B41-EF975C77A90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8594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19075"/>
            <a:ext cx="8229600" cy="1038225"/>
          </a:xfrm>
          <a:prstGeom prst="rect">
            <a:avLst/>
          </a:prstGeo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3086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7B187-ECFE-497F-ADF9-96241B89CA1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84817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73" r:id="rId4"/>
    <p:sldLayoutId id="2147483674" r:id="rId5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free-powerpoint-templates-design.com/free-powerpoint-templates-design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templates-design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0522" y="3291830"/>
            <a:ext cx="44634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dirty="0" err="1" smtClean="0">
                <a:solidFill>
                  <a:schemeClr val="bg1">
                    <a:lumMod val="8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Asst.Prof</a:t>
            </a:r>
            <a:r>
              <a:rPr kumimoji="0" lang="en-US" altLang="ko-KR" sz="2000" b="1" dirty="0" smtClean="0">
                <a:solidFill>
                  <a:schemeClr val="bg1">
                    <a:lumMod val="8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. </a:t>
            </a:r>
            <a:r>
              <a:rPr lang="en-US" altLang="ko-KR" sz="2000" b="1" dirty="0" err="1" smtClean="0">
                <a:solidFill>
                  <a:schemeClr val="bg1">
                    <a:lumMod val="8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Juthawut</a:t>
            </a:r>
            <a:r>
              <a:rPr lang="en-US" altLang="ko-KR" sz="2000" b="1" dirty="0" smtClean="0">
                <a:solidFill>
                  <a:schemeClr val="bg1">
                    <a:lumMod val="8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sz="2000" b="1" dirty="0" err="1" smtClean="0">
                <a:solidFill>
                  <a:schemeClr val="bg1">
                    <a:lumMod val="8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Chantharamalee</a:t>
            </a:r>
            <a:endParaRPr kumimoji="0" lang="en-US" altLang="ko-KR" sz="2000" b="1" dirty="0">
              <a:solidFill>
                <a:schemeClr val="bg1">
                  <a:lumMod val="8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851920" y="1563638"/>
            <a:ext cx="52920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TH Sarabun New" panose="020B0500040200020003" pitchFamily="34" charset="-34"/>
                <a:ea typeface="맑은 고딕" pitchFamily="50" charset="-127"/>
                <a:cs typeface="TH Sarabun New" panose="020B0500040200020003" pitchFamily="34" charset="-34"/>
              </a:rPr>
              <a:t>Chapter </a:t>
            </a:r>
            <a:r>
              <a:rPr lang="en-US" altLang="ko-KR" sz="4000" b="1" dirty="0" smtClean="0">
                <a:solidFill>
                  <a:schemeClr val="bg1"/>
                </a:solidFill>
                <a:latin typeface="TH Sarabun New" panose="020B0500040200020003" pitchFamily="34" charset="-34"/>
                <a:ea typeface="맑은 고딕" pitchFamily="50" charset="-127"/>
                <a:cs typeface="TH Sarabun New" panose="020B0500040200020003" pitchFamily="34" charset="-34"/>
              </a:rPr>
              <a:t>7</a:t>
            </a:r>
            <a:endParaRPr lang="en-US" altLang="ko-KR" sz="4000" b="1" dirty="0" smtClean="0">
              <a:solidFill>
                <a:schemeClr val="bg1"/>
              </a:solidFill>
              <a:latin typeface="TH Sarabun New" panose="020B0500040200020003" pitchFamily="34" charset="-34"/>
              <a:ea typeface="맑은 고딕" pitchFamily="50" charset="-127"/>
              <a:cs typeface="TH Sarabun New" panose="020B0500040200020003" pitchFamily="34" charset="-34"/>
            </a:endParaRPr>
          </a:p>
          <a:p>
            <a:r>
              <a:rPr lang="th-TH" altLang="ko-KR" sz="3200" b="1" dirty="0">
                <a:solidFill>
                  <a:schemeClr val="bg1"/>
                </a:solidFill>
                <a:latin typeface="TH Sarabun New" panose="020B0500040200020003" pitchFamily="34" charset="-34"/>
                <a:ea typeface="맑은 고딕" pitchFamily="50" charset="-127"/>
                <a:cs typeface="TH Sarabun New" panose="020B0500040200020003" pitchFamily="34" charset="-34"/>
              </a:rPr>
              <a:t>การ</a:t>
            </a:r>
            <a:r>
              <a:rPr lang="th-TH" altLang="ko-KR" sz="3200" b="1" dirty="0" smtClean="0">
                <a:solidFill>
                  <a:schemeClr val="bg1"/>
                </a:solidFill>
                <a:latin typeface="TH Sarabun New" panose="020B0500040200020003" pitchFamily="34" charset="-34"/>
                <a:ea typeface="맑은 고딕" pitchFamily="50" charset="-127"/>
                <a:cs typeface="TH Sarabun New" panose="020B0500040200020003" pitchFamily="34" charset="-34"/>
              </a:rPr>
              <a:t>พยากรณ์ (</a:t>
            </a:r>
            <a:r>
              <a:rPr lang="en-US" altLang="ko-KR" sz="3200" b="1" dirty="0">
                <a:solidFill>
                  <a:schemeClr val="bg1"/>
                </a:solidFill>
                <a:latin typeface="TH Sarabun New" panose="020B0500040200020003" pitchFamily="34" charset="-34"/>
                <a:ea typeface="맑은 고딕" pitchFamily="50" charset="-127"/>
                <a:cs typeface="TH Sarabun New" panose="020B0500040200020003" pitchFamily="34" charset="-34"/>
              </a:rPr>
              <a:t>Forecasting)</a:t>
            </a:r>
            <a:endParaRPr lang="en-US" altLang="ko-KR" sz="3200" b="1" dirty="0">
              <a:solidFill>
                <a:schemeClr val="bg1"/>
              </a:solidFill>
              <a:latin typeface="TH Sarabun New" panose="020B0500040200020003" pitchFamily="34" charset="-34"/>
              <a:ea typeface="맑은 고딕" pitchFamily="50" charset="-127"/>
              <a:cs typeface="TH Sarabun New" panose="020B0500040200020003" pitchFamily="34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267494"/>
            <a:ext cx="1301512" cy="321849"/>
          </a:xfrm>
          <a:prstGeom prst="rect">
            <a:avLst/>
          </a:prstGeom>
        </p:spPr>
      </p:pic>
      <p:pic>
        <p:nvPicPr>
          <p:cNvPr id="1026" name="Picture 2" descr="ผลการค้นหารูปภาพสำหรับ sd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751256"/>
            <a:ext cx="640891" cy="578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540" y="34581"/>
            <a:ext cx="173508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hlinkClick r:id="rId6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th-TH" b="1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  </a:t>
            </a:r>
            <a:endParaRPr lang="th-TH" u="sng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aphicFrame>
        <p:nvGraphicFramePr>
          <p:cNvPr id="198661" name="Group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28901127"/>
              </p:ext>
            </p:extLst>
          </p:nvPr>
        </p:nvGraphicFramePr>
        <p:xfrm>
          <a:off x="468313" y="627460"/>
          <a:ext cx="8291512" cy="3108912"/>
        </p:xfrm>
        <a:graphic>
          <a:graphicData uri="http://schemas.openxmlformats.org/drawingml/2006/table">
            <a:tbl>
              <a:tblPr/>
              <a:tblGrid>
                <a:gridCol w="863600"/>
                <a:gridCol w="2233612"/>
                <a:gridCol w="2592388"/>
                <a:gridCol w="2601912"/>
              </a:tblGrid>
              <a:tr h="3886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เดือนที่</a:t>
                      </a:r>
                    </a:p>
                  </a:txBody>
                  <a:tcPr marT="34287" marB="342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ยอดขาย(ล้านบาท)</a:t>
                      </a:r>
                    </a:p>
                  </a:txBody>
                  <a:tcPr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น้ำหนัก</a:t>
                      </a:r>
                    </a:p>
                  </a:txBody>
                  <a:tcPr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ค่าเฉลี่ยเคลื่อนที่ n = 3</a:t>
                      </a:r>
                    </a:p>
                  </a:txBody>
                  <a:tcPr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7" marB="342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12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7" marB="342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9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7" marB="342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10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7" marB="342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7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7" marB="342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11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❇ ?</a:t>
                      </a:r>
                    </a:p>
                  </a:txBody>
                  <a:tcPr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6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7" marB="342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7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7" marB="342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13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8710" name="AutoShape 54"/>
          <p:cNvSpPr>
            <a:spLocks/>
          </p:cNvSpPr>
          <p:nvPr/>
        </p:nvSpPr>
        <p:spPr bwMode="auto">
          <a:xfrm>
            <a:off x="6300789" y="1437085"/>
            <a:ext cx="71437" cy="1079897"/>
          </a:xfrm>
          <a:prstGeom prst="rightBrace">
            <a:avLst>
              <a:gd name="adj1" fmla="val 16796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/>
            <a:endParaRPr lang="th-TH" altLang="th-TH" sz="180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98711" name="AutoShape 55"/>
          <p:cNvSpPr>
            <a:spLocks noChangeArrowheads="1"/>
          </p:cNvSpPr>
          <p:nvPr/>
        </p:nvSpPr>
        <p:spPr bwMode="auto">
          <a:xfrm>
            <a:off x="5292726" y="1653779"/>
            <a:ext cx="3419475" cy="378619"/>
          </a:xfrm>
          <a:prstGeom prst="wedgeRectCallout">
            <a:avLst>
              <a:gd name="adj1" fmla="val 18516"/>
              <a:gd name="adj2" fmla="val 212999"/>
            </a:avLst>
          </a:prstGeom>
          <a:solidFill>
            <a:srgbClr val="92D050"/>
          </a:solidFill>
          <a:ln>
            <a:solidFill>
              <a:schemeClr val="accent6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(9 x .2) + (10 x .3) + (7 x .5)</a:t>
            </a:r>
          </a:p>
        </p:txBody>
      </p:sp>
      <p:sp>
        <p:nvSpPr>
          <p:cNvPr id="198712" name="AutoShape 56"/>
          <p:cNvSpPr>
            <a:spLocks noChangeArrowheads="1"/>
          </p:cNvSpPr>
          <p:nvPr/>
        </p:nvSpPr>
        <p:spPr bwMode="auto">
          <a:xfrm flipH="1">
            <a:off x="6011864" y="1977629"/>
            <a:ext cx="936625" cy="1026319"/>
          </a:xfrm>
          <a:prstGeom prst="curvedLeftArrow">
            <a:avLst>
              <a:gd name="adj1" fmla="val 30891"/>
              <a:gd name="adj2" fmla="val 61586"/>
              <a:gd name="adj3" fmla="val 373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/>
            <a:endParaRPr lang="th-TH" altLang="th-TH" sz="180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98713" name="Text Box 57"/>
          <p:cNvSpPr txBox="1">
            <a:spLocks noChangeArrowheads="1"/>
          </p:cNvSpPr>
          <p:nvPr/>
        </p:nvSpPr>
        <p:spPr bwMode="auto">
          <a:xfrm>
            <a:off x="7235826" y="2518172"/>
            <a:ext cx="7921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3200" b="1">
                <a:latin typeface="TH Sarabun New" panose="020B0500040200020003" pitchFamily="34" charset="-34"/>
                <a:cs typeface="TH Sarabun New" panose="020B0500040200020003" pitchFamily="34" charset="-34"/>
              </a:rPr>
              <a:t>  8.3</a:t>
            </a:r>
            <a:endParaRPr lang="th-TH" altLang="th-TH" sz="3200" b="1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98714" name="Rectangle 58"/>
          <p:cNvSpPr>
            <a:spLocks noGrp="1" noChangeArrowheads="1"/>
          </p:cNvSpPr>
          <p:nvPr>
            <p:ph type="title"/>
          </p:nvPr>
        </p:nvSpPr>
        <p:spPr>
          <a:xfrm>
            <a:off x="468313" y="141685"/>
            <a:ext cx="8229600" cy="519113"/>
          </a:xfrm>
        </p:spPr>
        <p:txBody>
          <a:bodyPr/>
          <a:lstStyle/>
          <a:p>
            <a:pPr algn="l" eaLnBrk="1" hangingPunct="1">
              <a:defRPr/>
            </a:pPr>
            <a:r>
              <a:rPr lang="th-TH" sz="32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วิธีหาค่าเฉลี่ยเคลื่อนที่ถ่วงน้ำหนัก</a:t>
            </a:r>
          </a:p>
        </p:txBody>
      </p:sp>
      <p:sp>
        <p:nvSpPr>
          <p:cNvPr id="12345" name="Text Box 59"/>
          <p:cNvSpPr txBox="1">
            <a:spLocks noChangeArrowheads="1"/>
          </p:cNvSpPr>
          <p:nvPr/>
        </p:nvSpPr>
        <p:spPr bwMode="auto">
          <a:xfrm>
            <a:off x="323851" y="4245769"/>
            <a:ext cx="85693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b="1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การกำหนดน้ำหนัก ให้ข้อมูลงวดที่ใกล้เวลาปัจจุบันมากที่สุดมีน้ำหนักมากที่สุด ข้อมูลที่งวดที่ไกลออกไปจะลดลงไปตามลำดับ โดยค่าน้ำหนักทุกงวดรวมกันจะต้องเท่ากับ </a:t>
            </a:r>
            <a:r>
              <a:rPr lang="en-US" altLang="th-TH" b="1">
                <a:latin typeface="TH Sarabun New" panose="020B0500040200020003" pitchFamily="34" charset="-34"/>
                <a:cs typeface="TH Sarabun New" panose="020B0500040200020003" pitchFamily="34" charset="-34"/>
              </a:rPr>
              <a:t>1.00</a:t>
            </a:r>
            <a:endParaRPr lang="th-TH" altLang="th-TH" b="1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2346" name="Text Box 60"/>
          <p:cNvSpPr txBox="1">
            <a:spLocks noChangeArrowheads="1"/>
          </p:cNvSpPr>
          <p:nvPr/>
        </p:nvSpPr>
        <p:spPr bwMode="auto">
          <a:xfrm>
            <a:off x="4572001" y="1437085"/>
            <a:ext cx="5762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2400">
                <a:latin typeface="TH Sarabun New" panose="020B0500040200020003" pitchFamily="34" charset="-34"/>
                <a:cs typeface="TH Sarabun New" panose="020B0500040200020003" pitchFamily="34" charset="-34"/>
              </a:rPr>
              <a:t>.20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th-TH" sz="2400">
                <a:latin typeface="TH Sarabun New" panose="020B0500040200020003" pitchFamily="34" charset="-34"/>
                <a:cs typeface="TH Sarabun New" panose="020B0500040200020003" pitchFamily="34" charset="-34"/>
              </a:rPr>
              <a:t>.30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th-TH" sz="2400">
                <a:latin typeface="TH Sarabun New" panose="020B0500040200020003" pitchFamily="34" charset="-34"/>
                <a:cs typeface="TH Sarabun New" panose="020B0500040200020003" pitchFamily="34" charset="-34"/>
              </a:rPr>
              <a:t>.50</a:t>
            </a:r>
            <a:endParaRPr lang="th-TH" altLang="th-TH" sz="240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2347" name="Text Box 61"/>
          <p:cNvSpPr txBox="1">
            <a:spLocks noChangeArrowheads="1"/>
          </p:cNvSpPr>
          <p:nvPr/>
        </p:nvSpPr>
        <p:spPr bwMode="auto">
          <a:xfrm>
            <a:off x="7235826" y="2139554"/>
            <a:ext cx="7921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3200" b="1">
                <a:latin typeface="TH Sarabun New" panose="020B0500040200020003" pitchFamily="34" charset="-34"/>
                <a:cs typeface="TH Sarabun New" panose="020B0500040200020003" pitchFamily="34" charset="-34"/>
              </a:rPr>
              <a:t>10.1</a:t>
            </a:r>
            <a:endParaRPr lang="th-TH" altLang="th-TH" sz="3200" b="1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2349" name="Text Box 65"/>
          <p:cNvSpPr txBox="1">
            <a:spLocks noChangeArrowheads="1"/>
          </p:cNvSpPr>
          <p:nvPr/>
        </p:nvSpPr>
        <p:spPr bwMode="auto">
          <a:xfrm>
            <a:off x="6156326" y="3813573"/>
            <a:ext cx="29876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3200" b="1">
                <a:latin typeface="TH Sarabun New" panose="020B0500040200020003" pitchFamily="34" charset="-34"/>
                <a:cs typeface="TH Sarabun New" panose="020B0500040200020003" pitchFamily="34" charset="-34"/>
              </a:rPr>
              <a:t>ให้พยากรณ์เดือนที่ </a:t>
            </a:r>
            <a:r>
              <a:rPr lang="en-US" altLang="th-TH" sz="3200" b="1">
                <a:latin typeface="TH Sarabun New" panose="020B0500040200020003" pitchFamily="34" charset="-34"/>
                <a:cs typeface="TH Sarabun New" panose="020B0500040200020003" pitchFamily="34" charset="-34"/>
              </a:rPr>
              <a:t>6 -7</a:t>
            </a:r>
            <a:endParaRPr lang="th-TH" altLang="th-TH" sz="3200" b="1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122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9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8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8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710" grpId="0" animBg="1"/>
      <p:bldP spid="198711" grpId="0" animBg="1"/>
      <p:bldP spid="198712" grpId="0" animBg="1"/>
      <p:bldP spid="1987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897731"/>
            <a:ext cx="8839200" cy="40576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th-TH" sz="3600" b="1" smtClean="0">
                <a:solidFill>
                  <a:srgbClr val="CCFFCC"/>
                </a:solidFill>
                <a:latin typeface="FreesiaUPC" pitchFamily="34" charset="-34"/>
              </a:rPr>
              <a:t>     </a:t>
            </a:r>
            <a:endParaRPr lang="th-TH" sz="3600" u="sng" smtClean="0">
              <a:latin typeface="FreesiaUPC" pitchFamily="34" charset="-34"/>
            </a:endParaRP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141685"/>
            <a:ext cx="8229600" cy="594122"/>
          </a:xfrm>
        </p:spPr>
        <p:txBody>
          <a:bodyPr/>
          <a:lstStyle/>
          <a:p>
            <a:pPr algn="l" eaLnBrk="1" hangingPunct="1">
              <a:defRPr/>
            </a:pPr>
            <a:r>
              <a:rPr lang="th-TH" sz="36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วิธีหาค่า</a:t>
            </a:r>
            <a:r>
              <a:rPr lang="th-TH" sz="3600" b="1" dirty="0" err="1" smtClean="0">
                <a:solidFill>
                  <a:srgbClr val="FF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เอ็กซ์โพเนนเซียล</a:t>
            </a:r>
            <a:r>
              <a:rPr lang="th-TH" sz="3600" b="1" dirty="0" err="1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อย่าง</a:t>
            </a:r>
            <a:r>
              <a:rPr lang="th-TH" sz="36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ง่าย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23851" y="735806"/>
            <a:ext cx="86407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3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</a:t>
            </a:r>
            <a:endParaRPr lang="th-TH" altLang="th-TH" sz="320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052154" y="1203598"/>
            <a:ext cx="5760617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4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F</a:t>
            </a:r>
            <a:r>
              <a:rPr lang="en-US" alt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t+1 = </a:t>
            </a:r>
            <a:r>
              <a:rPr lang="en-US" altLang="th-TH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ค่าพยากรณ์งวดที่</a:t>
            </a:r>
            <a:r>
              <a:rPr lang="en-US" alt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t + 1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œ      = </a:t>
            </a:r>
            <a:r>
              <a:rPr lang="en-US" altLang="th-TH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ค่าคงที่</a:t>
            </a:r>
            <a:r>
              <a:rPr lang="en-US" alt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(0 – 1)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At    = </a:t>
            </a:r>
            <a:r>
              <a:rPr lang="en-US" altLang="th-TH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ค่าจริงงวดที่</a:t>
            </a:r>
            <a:r>
              <a:rPr lang="en-US" alt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t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th-TH" sz="4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F</a:t>
            </a:r>
            <a:r>
              <a:rPr lang="en-US" alt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t    = </a:t>
            </a:r>
            <a:r>
              <a:rPr lang="en-US" altLang="th-TH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ค่าพยากรณ์งวดที่</a:t>
            </a:r>
            <a:r>
              <a:rPr lang="en-US" alt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t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907704" y="612694"/>
            <a:ext cx="439410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4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</a:t>
            </a:r>
            <a:r>
              <a:rPr lang="en-US" altLang="th-TH" b="1" dirty="0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t+1   =  </a:t>
            </a:r>
            <a:r>
              <a:rPr lang="en-US" altLang="th-TH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œ</a:t>
            </a:r>
            <a:r>
              <a:rPr lang="en-US" altLang="th-TH" sz="4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ea typeface="Arial Unicode MS" pitchFamily="34" charset="-128"/>
                <a:cs typeface="TH Sarabun New" panose="020B0500040200020003" pitchFamily="34" charset="-34"/>
              </a:rPr>
              <a:t>A</a:t>
            </a:r>
            <a:r>
              <a:rPr lang="en-US" altLang="th-TH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ea typeface="Arial Unicode MS" pitchFamily="34" charset="-128"/>
                <a:cs typeface="TH Sarabun New" panose="020B0500040200020003" pitchFamily="34" charset="-34"/>
              </a:rPr>
              <a:t>t</a:t>
            </a:r>
            <a:r>
              <a:rPr lang="en-US" altLang="th-TH" b="1" dirty="0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ea typeface="Arial Unicode MS" pitchFamily="34" charset="-128"/>
                <a:cs typeface="TH Sarabun New" panose="020B0500040200020003" pitchFamily="34" charset="-34"/>
              </a:rPr>
              <a:t> </a:t>
            </a:r>
            <a:r>
              <a:rPr lang="en-US" altLang="th-TH" sz="4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ea typeface="Arial Unicode MS" pitchFamily="34" charset="-128"/>
                <a:cs typeface="TH Sarabun New" panose="020B0500040200020003" pitchFamily="34" charset="-34"/>
              </a:rPr>
              <a:t>+ (1 - </a:t>
            </a:r>
            <a:r>
              <a:rPr lang="en-US" altLang="th-TH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œ) </a:t>
            </a:r>
            <a:r>
              <a:rPr lang="en-US" altLang="th-TH" sz="4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</a:t>
            </a:r>
            <a:r>
              <a:rPr lang="en-US" altLang="th-TH" b="1" dirty="0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25266" y="3933196"/>
            <a:ext cx="7919096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b="1" dirty="0" err="1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ค่าคงที่</a:t>
            </a:r>
            <a:r>
              <a:rPr lang="en-US" altLang="th-TH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th-TH" sz="32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œ</a:t>
            </a:r>
            <a:r>
              <a:rPr lang="en-US" altLang="th-TH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th-TH" b="1" dirty="0" err="1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ถ้ามีค่าสูง</a:t>
            </a:r>
            <a:r>
              <a:rPr lang="en-US" altLang="th-TH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th-TH" b="1" dirty="0" err="1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ใช้กับการพยากรณ์ที่ข้อมูลจริงมีการเปลี่ยนแปลงสูง</a:t>
            </a:r>
            <a:endParaRPr lang="en-US" altLang="th-TH" b="1" dirty="0">
              <a:solidFill>
                <a:schemeClr val="accent6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th-TH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   </a:t>
            </a:r>
            <a:r>
              <a:rPr lang="en-US" altLang="th-TH" b="1" dirty="0" err="1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ถ้ามีค่าต่ำ</a:t>
            </a:r>
            <a:r>
              <a:rPr lang="en-US" altLang="th-TH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th-TH" b="1" dirty="0" err="1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ใช้กับการพยากรณ์ที่ข้อมูลจริงมีการเปลี่ยนแปลงต่ำ</a:t>
            </a:r>
            <a:endParaRPr lang="en-US" altLang="th-TH" b="1" dirty="0">
              <a:solidFill>
                <a:schemeClr val="accent6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2988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th-TH" b="1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  </a:t>
            </a:r>
            <a:endParaRPr lang="th-TH" u="sng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aphicFrame>
        <p:nvGraphicFramePr>
          <p:cNvPr id="200709" name="Group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39798842"/>
              </p:ext>
            </p:extLst>
          </p:nvPr>
        </p:nvGraphicFramePr>
        <p:xfrm>
          <a:off x="468314" y="2301478"/>
          <a:ext cx="8243887" cy="1969294"/>
        </p:xfrm>
        <a:graphic>
          <a:graphicData uri="http://schemas.openxmlformats.org/drawingml/2006/table">
            <a:tbl>
              <a:tblPr/>
              <a:tblGrid>
                <a:gridCol w="858837"/>
                <a:gridCol w="2219325"/>
                <a:gridCol w="2579688"/>
                <a:gridCol w="2586037"/>
              </a:tblGrid>
              <a:tr h="3887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เดือนที่</a:t>
                      </a:r>
                    </a:p>
                  </a:txBody>
                  <a:tcPr marT="34298" marB="342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ยอดขาย(ล้านบาท)</a:t>
                      </a: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œ</a:t>
                      </a: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= 0.3</a:t>
                      </a: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œ = 0.5</a:t>
                      </a: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7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8" marB="342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12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7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8" marB="342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9</a:t>
                      </a:r>
                      <a:endParaRPr kumimoji="0" lang="th-TH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ea typeface="Arial Unicode MS" pitchFamily="34" charset="-128"/>
                          <a:cs typeface="TH Sarabun New" panose="020B0500040200020003" pitchFamily="34" charset="-34"/>
                        </a:rPr>
                        <a:t>❇ ?</a:t>
                      </a: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7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8" marB="342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10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4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8" marB="342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7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0743" name="Rectangle 39"/>
          <p:cNvSpPr>
            <a:spLocks noGrp="1" noChangeArrowheads="1"/>
          </p:cNvSpPr>
          <p:nvPr>
            <p:ph type="title"/>
          </p:nvPr>
        </p:nvSpPr>
        <p:spPr>
          <a:xfrm>
            <a:off x="457200" y="151806"/>
            <a:ext cx="8291514" cy="641152"/>
          </a:xfrm>
        </p:spPr>
        <p:txBody>
          <a:bodyPr/>
          <a:lstStyle/>
          <a:p>
            <a:pPr algn="l" eaLnBrk="1" hangingPunct="1">
              <a:defRPr/>
            </a:pPr>
            <a:r>
              <a:rPr lang="th-TH" sz="36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วิธีหาค่า</a:t>
            </a:r>
            <a:r>
              <a:rPr lang="th-TH" sz="3600" b="1" dirty="0" err="1" smtClean="0">
                <a:solidFill>
                  <a:srgbClr val="FF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เอ็กซ์โพเนนเซียล</a:t>
            </a:r>
            <a:r>
              <a:rPr lang="th-TH" sz="3600" b="1" dirty="0" err="1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อย่าง</a:t>
            </a:r>
            <a:r>
              <a:rPr lang="th-TH" sz="36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ง่าย</a:t>
            </a:r>
          </a:p>
        </p:txBody>
      </p:sp>
      <p:sp>
        <p:nvSpPr>
          <p:cNvPr id="14374" name="Text Box 40"/>
          <p:cNvSpPr txBox="1">
            <a:spLocks noChangeArrowheads="1"/>
          </p:cNvSpPr>
          <p:nvPr/>
        </p:nvSpPr>
        <p:spPr bwMode="auto">
          <a:xfrm>
            <a:off x="1907704" y="573882"/>
            <a:ext cx="460898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4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F</a:t>
            </a:r>
            <a:r>
              <a:rPr lang="en-US" alt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t+1   =  </a:t>
            </a:r>
            <a:r>
              <a:rPr lang="en-US" altLang="th-TH" sz="3200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œ</a:t>
            </a:r>
            <a:r>
              <a:rPr lang="en-US" altLang="th-TH" sz="4800" b="1" dirty="0" err="1">
                <a:latin typeface="TH Sarabun New" panose="020B0500040200020003" pitchFamily="34" charset="-34"/>
                <a:ea typeface="Arial Unicode MS" pitchFamily="34" charset="-128"/>
                <a:cs typeface="TH Sarabun New" panose="020B0500040200020003" pitchFamily="34" charset="-34"/>
              </a:rPr>
              <a:t>A</a:t>
            </a:r>
            <a:r>
              <a:rPr lang="en-US" altLang="th-TH" b="1" dirty="0" err="1">
                <a:latin typeface="TH Sarabun New" panose="020B0500040200020003" pitchFamily="34" charset="-34"/>
                <a:ea typeface="Arial Unicode MS" pitchFamily="34" charset="-128"/>
                <a:cs typeface="TH Sarabun New" panose="020B0500040200020003" pitchFamily="34" charset="-34"/>
              </a:rPr>
              <a:t>t</a:t>
            </a:r>
            <a:r>
              <a:rPr lang="en-US" altLang="th-TH" b="1" dirty="0">
                <a:latin typeface="TH Sarabun New" panose="020B0500040200020003" pitchFamily="34" charset="-34"/>
                <a:ea typeface="Arial Unicode MS" pitchFamily="34" charset="-128"/>
                <a:cs typeface="TH Sarabun New" panose="020B0500040200020003" pitchFamily="34" charset="-34"/>
              </a:rPr>
              <a:t> </a:t>
            </a:r>
            <a:r>
              <a:rPr lang="en-US" altLang="th-TH" sz="4400" b="1" dirty="0">
                <a:latin typeface="TH Sarabun New" panose="020B0500040200020003" pitchFamily="34" charset="-34"/>
                <a:ea typeface="Arial Unicode MS" pitchFamily="34" charset="-128"/>
                <a:cs typeface="TH Sarabun New" panose="020B0500040200020003" pitchFamily="34" charset="-34"/>
              </a:rPr>
              <a:t>+ (1 - </a:t>
            </a:r>
            <a:r>
              <a:rPr lang="en-US" alt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œ) </a:t>
            </a:r>
            <a:r>
              <a:rPr lang="en-US" altLang="th-TH" sz="4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F</a:t>
            </a:r>
            <a:r>
              <a:rPr lang="en-US" alt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t</a:t>
            </a:r>
          </a:p>
        </p:txBody>
      </p:sp>
      <p:sp>
        <p:nvSpPr>
          <p:cNvPr id="14375" name="Text Box 41"/>
          <p:cNvSpPr txBox="1">
            <a:spLocks noChangeArrowheads="1"/>
          </p:cNvSpPr>
          <p:nvPr/>
        </p:nvSpPr>
        <p:spPr bwMode="auto">
          <a:xfrm>
            <a:off x="493524" y="1203598"/>
            <a:ext cx="864121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F</a:t>
            </a:r>
            <a:r>
              <a:rPr lang="en-US" alt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t+1 = </a:t>
            </a:r>
            <a:r>
              <a:rPr lang="en-US" altLang="th-TH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ค่าพยากรณ์งวดที่</a:t>
            </a:r>
            <a:r>
              <a:rPr lang="en-US" alt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t + 1         </a:t>
            </a:r>
            <a:r>
              <a:rPr lang="en-US" alt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</a:t>
            </a:r>
            <a:r>
              <a:rPr lang="en-US" altLang="th-TH" sz="32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œ</a:t>
            </a:r>
            <a:r>
              <a:rPr lang="en-US" alt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 </a:t>
            </a:r>
            <a:r>
              <a:rPr lang="en-US" alt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= </a:t>
            </a:r>
            <a:r>
              <a:rPr lang="en-US" altLang="th-TH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ค่าคงที่</a:t>
            </a:r>
            <a:r>
              <a:rPr lang="en-US" alt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(0 – </a:t>
            </a:r>
            <a:r>
              <a:rPr lang="en-US" alt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1)                         </a:t>
            </a:r>
            <a:r>
              <a:rPr lang="en-US" altLang="th-TH" sz="36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A</a:t>
            </a:r>
            <a:r>
              <a:rPr lang="en-US" alt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t    </a:t>
            </a:r>
            <a:r>
              <a:rPr lang="en-US" alt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= </a:t>
            </a:r>
            <a:r>
              <a:rPr lang="en-US" altLang="th-TH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ค่าจริงงวดที่</a:t>
            </a:r>
            <a:r>
              <a:rPr lang="en-US" alt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t 		</a:t>
            </a:r>
            <a:r>
              <a:rPr lang="en-US" alt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  </a:t>
            </a:r>
            <a:r>
              <a:rPr lang="en-US" altLang="th-TH" sz="36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F</a:t>
            </a:r>
            <a:r>
              <a:rPr lang="en-US" alt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t    </a:t>
            </a:r>
            <a:r>
              <a:rPr lang="en-US" alt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= </a:t>
            </a:r>
            <a:r>
              <a:rPr lang="en-US" altLang="th-TH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ค่าพยากรณ์งวดที่</a:t>
            </a:r>
            <a:r>
              <a:rPr lang="en-US" alt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t</a:t>
            </a:r>
          </a:p>
        </p:txBody>
      </p:sp>
      <p:sp>
        <p:nvSpPr>
          <p:cNvPr id="200746" name="AutoShape 42"/>
          <p:cNvSpPr>
            <a:spLocks noChangeArrowheads="1"/>
          </p:cNvSpPr>
          <p:nvPr/>
        </p:nvSpPr>
        <p:spPr bwMode="auto">
          <a:xfrm>
            <a:off x="2807197" y="4002287"/>
            <a:ext cx="4320182" cy="377428"/>
          </a:xfrm>
          <a:prstGeom prst="wedgeRectCallout">
            <a:avLst>
              <a:gd name="adj1" fmla="val -1301"/>
              <a:gd name="adj2" fmla="val -172083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algn="ctr" eaLnBrk="1" hangingPunct="1"/>
            <a:r>
              <a:rPr lang="en-US" alt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F</a:t>
            </a:r>
            <a:r>
              <a:rPr lang="en-US" alt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  </a:t>
            </a:r>
            <a:r>
              <a:rPr lang="en-US" alt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=  (0.3 x 12) + (1 – 0.3)(12)</a:t>
            </a:r>
          </a:p>
        </p:txBody>
      </p:sp>
      <p:sp>
        <p:nvSpPr>
          <p:cNvPr id="200747" name="AutoShape 43"/>
          <p:cNvSpPr>
            <a:spLocks noChangeArrowheads="1"/>
          </p:cNvSpPr>
          <p:nvPr/>
        </p:nvSpPr>
        <p:spPr bwMode="auto">
          <a:xfrm rot="1918536">
            <a:off x="2744194" y="2744821"/>
            <a:ext cx="688873" cy="4857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00748" name="Text Box 44"/>
          <p:cNvSpPr txBox="1">
            <a:spLocks noChangeArrowheads="1"/>
          </p:cNvSpPr>
          <p:nvPr/>
        </p:nvSpPr>
        <p:spPr bwMode="auto">
          <a:xfrm>
            <a:off x="4643439" y="3057525"/>
            <a:ext cx="6492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3200" b="1">
                <a:latin typeface="TH Sarabun New" panose="020B0500040200020003" pitchFamily="34" charset="-34"/>
                <a:cs typeface="TH Sarabun New" panose="020B0500040200020003" pitchFamily="34" charset="-34"/>
              </a:rPr>
              <a:t>12</a:t>
            </a:r>
            <a:endParaRPr lang="th-TH" altLang="th-TH" sz="3200" b="1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00750" name="Text Box 46"/>
          <p:cNvSpPr txBox="1">
            <a:spLocks noChangeArrowheads="1"/>
          </p:cNvSpPr>
          <p:nvPr/>
        </p:nvSpPr>
        <p:spPr bwMode="auto">
          <a:xfrm>
            <a:off x="4643438" y="2680098"/>
            <a:ext cx="6477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3200" b="1">
                <a:latin typeface="TH Sarabun New" panose="020B0500040200020003" pitchFamily="34" charset="-34"/>
                <a:cs typeface="TH Sarabun New" panose="020B0500040200020003" pitchFamily="34" charset="-34"/>
              </a:rPr>
              <a:t>12</a:t>
            </a:r>
            <a:endParaRPr lang="en-US" altLang="th-TH" sz="3200" b="1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8507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0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00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46" grpId="0" animBg="1"/>
      <p:bldP spid="200747" grpId="0" animBg="1"/>
      <p:bldP spid="200748" grpId="0"/>
      <p:bldP spid="2007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th-TH" b="1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  </a:t>
            </a:r>
            <a:endParaRPr lang="th-TH" u="sng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aphicFrame>
        <p:nvGraphicFramePr>
          <p:cNvPr id="201733" name="Group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93259432"/>
              </p:ext>
            </p:extLst>
          </p:nvPr>
        </p:nvGraphicFramePr>
        <p:xfrm>
          <a:off x="468314" y="2301478"/>
          <a:ext cx="8243887" cy="1969294"/>
        </p:xfrm>
        <a:graphic>
          <a:graphicData uri="http://schemas.openxmlformats.org/drawingml/2006/table">
            <a:tbl>
              <a:tblPr/>
              <a:tblGrid>
                <a:gridCol w="858837"/>
                <a:gridCol w="2219325"/>
                <a:gridCol w="2579688"/>
                <a:gridCol w="2586037"/>
              </a:tblGrid>
              <a:tr h="3887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เดือนที่</a:t>
                      </a:r>
                    </a:p>
                  </a:txBody>
                  <a:tcPr marT="34298" marB="342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ยอดขาย(ล้านบาท)</a:t>
                      </a: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œ</a:t>
                      </a: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 </a:t>
                      </a: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= 0.3</a:t>
                      </a: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œ</a:t>
                      </a: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 </a:t>
                      </a: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= 0.5</a:t>
                      </a: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7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8" marB="342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12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7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8" marB="342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9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7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8" marB="342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10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❇ ?</a:t>
                      </a: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8" marB="342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7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1767" name="Rectangle 39"/>
          <p:cNvSpPr>
            <a:spLocks noGrp="1" noChangeArrowheads="1"/>
          </p:cNvSpPr>
          <p:nvPr>
            <p:ph type="title"/>
          </p:nvPr>
        </p:nvSpPr>
        <p:spPr>
          <a:xfrm>
            <a:off x="457200" y="219076"/>
            <a:ext cx="8229600" cy="573881"/>
          </a:xfrm>
        </p:spPr>
        <p:txBody>
          <a:bodyPr/>
          <a:lstStyle/>
          <a:p>
            <a:pPr algn="l" eaLnBrk="1" hangingPunct="1">
              <a:defRPr/>
            </a:pPr>
            <a:r>
              <a:rPr lang="th-TH" sz="36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วิธีหาค่า</a:t>
            </a:r>
            <a:r>
              <a:rPr lang="th-TH" sz="3600" b="1" dirty="0" err="1" smtClean="0">
                <a:solidFill>
                  <a:srgbClr val="FF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เอ็กซ์โพเนนเซียลอย่าง</a:t>
            </a:r>
            <a:r>
              <a:rPr lang="th-TH" sz="36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ง่าย</a:t>
            </a:r>
          </a:p>
        </p:txBody>
      </p:sp>
      <p:sp>
        <p:nvSpPr>
          <p:cNvPr id="15398" name="Text Box 40"/>
          <p:cNvSpPr txBox="1">
            <a:spLocks noChangeArrowheads="1"/>
          </p:cNvSpPr>
          <p:nvPr/>
        </p:nvSpPr>
        <p:spPr bwMode="auto">
          <a:xfrm>
            <a:off x="2339976" y="573881"/>
            <a:ext cx="482441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4400" b="1">
                <a:latin typeface="TH Sarabun New" panose="020B0500040200020003" pitchFamily="34" charset="-34"/>
                <a:cs typeface="TH Sarabun New" panose="020B0500040200020003" pitchFamily="34" charset="-34"/>
              </a:rPr>
              <a:t>Ft+1   =  </a:t>
            </a:r>
            <a:r>
              <a:rPr lang="en-US" altLang="th-TH" sz="3200" b="1">
                <a:latin typeface="TH Sarabun New" panose="020B0500040200020003" pitchFamily="34" charset="-34"/>
                <a:cs typeface="TH Sarabun New" panose="020B0500040200020003" pitchFamily="34" charset="-34"/>
              </a:rPr>
              <a:t>œ</a:t>
            </a:r>
            <a:r>
              <a:rPr lang="en-US" altLang="th-TH" sz="4400" b="1">
                <a:latin typeface="TH Sarabun New" panose="020B0500040200020003" pitchFamily="34" charset="-34"/>
                <a:ea typeface="Arial Unicode MS" pitchFamily="34" charset="-128"/>
                <a:cs typeface="TH Sarabun New" panose="020B0500040200020003" pitchFamily="34" charset="-34"/>
              </a:rPr>
              <a:t>At + (1 - </a:t>
            </a:r>
            <a:r>
              <a:rPr lang="en-US" altLang="th-TH" sz="3200" b="1">
                <a:latin typeface="TH Sarabun New" panose="020B0500040200020003" pitchFamily="34" charset="-34"/>
                <a:cs typeface="TH Sarabun New" panose="020B0500040200020003" pitchFamily="34" charset="-34"/>
              </a:rPr>
              <a:t>œ</a:t>
            </a:r>
            <a:r>
              <a:rPr lang="en-US" altLang="th-TH" sz="4400" b="1">
                <a:latin typeface="TH Sarabun New" panose="020B0500040200020003" pitchFamily="34" charset="-34"/>
                <a:cs typeface="TH Sarabun New" panose="020B0500040200020003" pitchFamily="34" charset="-34"/>
              </a:rPr>
              <a:t>) Ft</a:t>
            </a:r>
          </a:p>
        </p:txBody>
      </p:sp>
      <p:sp>
        <p:nvSpPr>
          <p:cNvPr id="15399" name="Text Box 41"/>
          <p:cNvSpPr txBox="1">
            <a:spLocks noChangeArrowheads="1"/>
          </p:cNvSpPr>
          <p:nvPr/>
        </p:nvSpPr>
        <p:spPr bwMode="auto">
          <a:xfrm>
            <a:off x="539552" y="1059582"/>
            <a:ext cx="7848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F</a:t>
            </a:r>
            <a:r>
              <a:rPr lang="en-US" alt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t+1 = </a:t>
            </a:r>
            <a:r>
              <a:rPr lang="en-US" altLang="th-TH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ค่าพยากรณ์งวดที่</a:t>
            </a:r>
            <a:r>
              <a:rPr lang="en-US" alt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t + 1		 </a:t>
            </a:r>
            <a:r>
              <a:rPr lang="en-US" alt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œ </a:t>
            </a:r>
            <a:r>
              <a:rPr lang="en-US" alt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= </a:t>
            </a:r>
            <a:r>
              <a:rPr lang="en-US" altLang="th-TH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ค่าคงที่</a:t>
            </a:r>
            <a:r>
              <a:rPr lang="en-US" alt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(0 – </a:t>
            </a:r>
            <a:r>
              <a:rPr lang="en-US" alt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1)       </a:t>
            </a:r>
            <a:r>
              <a:rPr lang="en-US" altLang="th-TH" sz="36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A</a:t>
            </a:r>
            <a:r>
              <a:rPr lang="en-US" alt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t    </a:t>
            </a:r>
            <a:r>
              <a:rPr lang="en-US" alt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= </a:t>
            </a:r>
            <a:r>
              <a:rPr lang="en-US" altLang="th-TH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ค่าจริงงวดที่</a:t>
            </a:r>
            <a:r>
              <a:rPr lang="en-US" alt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t 			</a:t>
            </a:r>
            <a:r>
              <a:rPr lang="en-US" alt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F</a:t>
            </a:r>
            <a:r>
              <a:rPr lang="en-US" alt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t    = </a:t>
            </a:r>
            <a:r>
              <a:rPr lang="en-US" altLang="th-TH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ค่าพยากรณ์งวดที่</a:t>
            </a:r>
            <a:r>
              <a:rPr lang="en-US" alt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t</a:t>
            </a:r>
          </a:p>
        </p:txBody>
      </p:sp>
      <p:sp>
        <p:nvSpPr>
          <p:cNvPr id="201770" name="AutoShape 42"/>
          <p:cNvSpPr>
            <a:spLocks noChangeArrowheads="1"/>
          </p:cNvSpPr>
          <p:nvPr/>
        </p:nvSpPr>
        <p:spPr bwMode="auto">
          <a:xfrm>
            <a:off x="250825" y="4300538"/>
            <a:ext cx="4032250" cy="432197"/>
          </a:xfrm>
          <a:prstGeom prst="wedgeRectCallout">
            <a:avLst>
              <a:gd name="adj1" fmla="val 57046"/>
              <a:gd name="adj2" fmla="val -165426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algn="ctr" eaLnBrk="1" hangingPunct="1"/>
            <a:r>
              <a:rPr lang="en-US" alt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F</a:t>
            </a:r>
            <a:r>
              <a:rPr lang="en-US" alt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3  </a:t>
            </a:r>
            <a:r>
              <a:rPr lang="en-US" alt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=  (0.3 x 9) + (1 – 0.3)(12)</a:t>
            </a:r>
          </a:p>
        </p:txBody>
      </p:sp>
      <p:sp>
        <p:nvSpPr>
          <p:cNvPr id="201771" name="AutoShape 43"/>
          <p:cNvSpPr>
            <a:spLocks noChangeArrowheads="1"/>
          </p:cNvSpPr>
          <p:nvPr/>
        </p:nvSpPr>
        <p:spPr bwMode="auto">
          <a:xfrm rot="1918536">
            <a:off x="2799679" y="3176828"/>
            <a:ext cx="773593" cy="4857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5402" name="Text Box 44"/>
          <p:cNvSpPr txBox="1">
            <a:spLocks noChangeArrowheads="1"/>
          </p:cNvSpPr>
          <p:nvPr/>
        </p:nvSpPr>
        <p:spPr bwMode="auto">
          <a:xfrm>
            <a:off x="4643439" y="3057525"/>
            <a:ext cx="6492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3200" b="1">
                <a:latin typeface="TH Sarabun New" panose="020B0500040200020003" pitchFamily="34" charset="-34"/>
                <a:cs typeface="TH Sarabun New" panose="020B0500040200020003" pitchFamily="34" charset="-34"/>
              </a:rPr>
              <a:t>12</a:t>
            </a:r>
            <a:endParaRPr lang="th-TH" altLang="th-TH" sz="3200" b="1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01773" name="Text Box 45"/>
          <p:cNvSpPr txBox="1">
            <a:spLocks noChangeArrowheads="1"/>
          </p:cNvSpPr>
          <p:nvPr/>
        </p:nvSpPr>
        <p:spPr bwMode="auto">
          <a:xfrm>
            <a:off x="4643439" y="3436144"/>
            <a:ext cx="8651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3200" b="1">
                <a:latin typeface="TH Sarabun New" panose="020B0500040200020003" pitchFamily="34" charset="-34"/>
                <a:cs typeface="TH Sarabun New" panose="020B0500040200020003" pitchFamily="34" charset="-34"/>
              </a:rPr>
              <a:t>11.1</a:t>
            </a:r>
            <a:endParaRPr lang="th-TH" altLang="th-TH" sz="3200" b="1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01774" name="Text Box 46"/>
          <p:cNvSpPr txBox="1">
            <a:spLocks noChangeArrowheads="1"/>
          </p:cNvSpPr>
          <p:nvPr/>
        </p:nvSpPr>
        <p:spPr bwMode="auto">
          <a:xfrm>
            <a:off x="4824412" y="4300538"/>
            <a:ext cx="4068067" cy="5847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3200" b="1">
                <a:latin typeface="TH Sarabun New" panose="020B0500040200020003" pitchFamily="34" charset="-34"/>
                <a:cs typeface="TH Sarabun New" panose="020B0500040200020003" pitchFamily="34" charset="-34"/>
              </a:rPr>
              <a:t>ทำต่อให้หมดทั้ง œ 0.3 และ 0.5</a:t>
            </a:r>
          </a:p>
        </p:txBody>
      </p:sp>
      <p:sp>
        <p:nvSpPr>
          <p:cNvPr id="15406" name="Text Box 50"/>
          <p:cNvSpPr txBox="1">
            <a:spLocks noChangeArrowheads="1"/>
          </p:cNvSpPr>
          <p:nvPr/>
        </p:nvSpPr>
        <p:spPr bwMode="auto">
          <a:xfrm>
            <a:off x="4643439" y="2680098"/>
            <a:ext cx="6492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3200" b="1">
                <a:latin typeface="TH Sarabun New" panose="020B0500040200020003" pitchFamily="34" charset="-34"/>
                <a:cs typeface="TH Sarabun New" panose="020B0500040200020003" pitchFamily="34" charset="-34"/>
              </a:rPr>
              <a:t>12</a:t>
            </a:r>
            <a:endParaRPr lang="th-TH" altLang="th-TH" sz="3200" b="1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4125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0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0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70" grpId="0" animBg="1"/>
      <p:bldP spid="201771" grpId="0" animBg="1"/>
      <p:bldP spid="201773" grpId="0"/>
      <p:bldP spid="20177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897731"/>
            <a:ext cx="8839200" cy="40576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th-TH" sz="36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  </a:t>
            </a:r>
            <a:endParaRPr lang="th-TH" sz="3600" u="sng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1" y="250031"/>
            <a:ext cx="8374062" cy="539354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b="1" dirty="0" err="1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การพยากรณ์แบบความสัมพันธ์ของข้อมูล</a:t>
            </a:r>
            <a:r>
              <a:rPr lang="en-US" sz="32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(Causal Forecasting)</a:t>
            </a:r>
          </a:p>
        </p:txBody>
      </p:sp>
      <p:sp>
        <p:nvSpPr>
          <p:cNvPr id="202758" name="Text Box 6"/>
          <p:cNvSpPr txBox="1">
            <a:spLocks noChangeArrowheads="1"/>
          </p:cNvSpPr>
          <p:nvPr/>
        </p:nvSpPr>
        <p:spPr bwMode="auto">
          <a:xfrm>
            <a:off x="323851" y="789385"/>
            <a:ext cx="864076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3200" b="1">
                <a:latin typeface="TH Sarabun New" panose="020B0500040200020003" pitchFamily="34" charset="-34"/>
                <a:cs typeface="TH Sarabun New" panose="020B0500040200020003" pitchFamily="34" charset="-34"/>
              </a:rPr>
              <a:t>ใช้ความสัมพันธ์ของข้อมูลที่เป็นเหตุเป็นผลกัน (Cause and Effect) มาพยากรณ์ค่าที่ต้องการในอนาคต</a:t>
            </a:r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684213" y="2085976"/>
            <a:ext cx="4392612" cy="43219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algn="ctr" eaLnBrk="1" hangingPunct="1"/>
            <a:r>
              <a:rPr lang="th-TH" altLang="th-TH" sz="3200" b="1">
                <a:latin typeface="TH Sarabun New" panose="020B0500040200020003" pitchFamily="34" charset="-34"/>
                <a:cs typeface="TH Sarabun New" panose="020B0500040200020003" pitchFamily="34" charset="-34"/>
              </a:rPr>
              <a:t>พยากรณ์แบบความสัมพันธ์ของข้อมูล</a:t>
            </a: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3995738" y="3543300"/>
            <a:ext cx="4572000" cy="43219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algn="ctr" eaLnBrk="1" hangingPunct="1"/>
            <a:r>
              <a:rPr lang="th-TH" altLang="th-TH" sz="3200" b="1">
                <a:latin typeface="TH Sarabun New" panose="020B0500040200020003" pitchFamily="34" charset="-34"/>
                <a:cs typeface="TH Sarabun New" panose="020B0500040200020003" pitchFamily="34" charset="-34"/>
              </a:rPr>
              <a:t>วิธีตัวแบบการถดถอยเชิงเส้นอย่างง่าย</a:t>
            </a:r>
          </a:p>
        </p:txBody>
      </p:sp>
      <p:cxnSp>
        <p:nvCxnSpPr>
          <p:cNvPr id="202761" name="AutoShape 9"/>
          <p:cNvCxnSpPr>
            <a:cxnSpLocks noChangeShapeType="1"/>
            <a:stCxn id="202759" idx="3"/>
            <a:endCxn id="202760" idx="1"/>
          </p:cNvCxnSpPr>
          <p:nvPr/>
        </p:nvCxnSpPr>
        <p:spPr bwMode="auto">
          <a:xfrm flipH="1">
            <a:off x="3995739" y="2302669"/>
            <a:ext cx="1081087" cy="1457325"/>
          </a:xfrm>
          <a:prstGeom prst="bentConnector5">
            <a:avLst>
              <a:gd name="adj1" fmla="val -21144"/>
              <a:gd name="adj2" fmla="val 49917"/>
              <a:gd name="adj3" fmla="val 12114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41346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2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2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2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2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8" grpId="0"/>
      <p:bldP spid="202759" grpId="0" animBg="1"/>
      <p:bldP spid="20276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897731"/>
            <a:ext cx="8839200" cy="40576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th-TH" sz="36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  </a:t>
            </a:r>
            <a:endParaRPr lang="th-TH" sz="3600" u="sng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title"/>
          </p:nvPr>
        </p:nvSpPr>
        <p:spPr>
          <a:xfrm>
            <a:off x="231776" y="195486"/>
            <a:ext cx="8229600" cy="594122"/>
          </a:xfrm>
        </p:spPr>
        <p:txBody>
          <a:bodyPr/>
          <a:lstStyle/>
          <a:p>
            <a:pPr algn="l" eaLnBrk="1" hangingPunct="1">
              <a:defRPr/>
            </a:pPr>
            <a:r>
              <a:rPr lang="th-TH" sz="36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วิธีตัวแบบการถดถอยเชิงเส้นอย่างง่าย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23851" y="735806"/>
            <a:ext cx="86407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3200">
                <a:latin typeface="TH Sarabun New" panose="020B0500040200020003" pitchFamily="34" charset="-34"/>
                <a:ea typeface="Arial Unicode MS" pitchFamily="34" charset="-128"/>
                <a:cs typeface="TH Sarabun New" panose="020B0500040200020003" pitchFamily="34" charset="-34"/>
              </a:rPr>
              <a:t>                </a:t>
            </a:r>
            <a:endParaRPr lang="th-TH" altLang="th-TH" sz="320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323852" y="1545431"/>
            <a:ext cx="8640762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y    =    </a:t>
            </a:r>
            <a:r>
              <a:rPr lang="en-US" altLang="th-TH" sz="3200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ตัวแปรตาม</a:t>
            </a:r>
            <a:r>
              <a:rPr lang="en-US" alt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(Dependent Variable)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a    =    </a:t>
            </a:r>
            <a:r>
              <a:rPr lang="en-US" altLang="th-TH" sz="3200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จุดตัดบนแกน</a:t>
            </a:r>
            <a:r>
              <a:rPr lang="en-US" alt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y    </a:t>
            </a:r>
            <a:r>
              <a:rPr lang="en-US" altLang="th-TH" sz="32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a   =   y - </a:t>
            </a:r>
            <a:r>
              <a:rPr lang="en-US" altLang="th-TH" sz="3200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bx</a:t>
            </a:r>
            <a:endParaRPr lang="en-US" altLang="th-TH" sz="32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b    =   </a:t>
            </a:r>
            <a:r>
              <a:rPr lang="en-US" altLang="th-TH" sz="3200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ค่าความลาดชันของเส้นตรง</a:t>
            </a:r>
            <a:r>
              <a:rPr lang="en-US" alt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(Slope)           </a:t>
            </a:r>
            <a:r>
              <a:rPr lang="en-US" altLang="th-TH" sz="3200" dirty="0">
                <a:latin typeface="TH Sarabun New" panose="020B0500040200020003" pitchFamily="34" charset="-34"/>
                <a:ea typeface="Arial Unicode MS" pitchFamily="34" charset="-128"/>
                <a:cs typeface="TH Sarabun New" panose="020B0500040200020003" pitchFamily="34" charset="-34"/>
              </a:rPr>
              <a:t>∑</a:t>
            </a:r>
            <a:r>
              <a:rPr lang="en-US" altLang="th-TH" sz="3200" b="1" dirty="0" err="1">
                <a:latin typeface="TH Sarabun New" panose="020B0500040200020003" pitchFamily="34" charset="-34"/>
                <a:ea typeface="Arial Unicode MS" pitchFamily="34" charset="-128"/>
                <a:cs typeface="TH Sarabun New" panose="020B0500040200020003" pitchFamily="34" charset="-34"/>
              </a:rPr>
              <a:t>xy</a:t>
            </a:r>
            <a:r>
              <a:rPr lang="en-US" altLang="th-TH" sz="3200" b="1" dirty="0">
                <a:latin typeface="TH Sarabun New" panose="020B0500040200020003" pitchFamily="34" charset="-34"/>
                <a:ea typeface="Arial Unicode MS" pitchFamily="34" charset="-128"/>
                <a:cs typeface="TH Sarabun New" panose="020B0500040200020003" pitchFamily="34" charset="-34"/>
              </a:rPr>
              <a:t> – n x 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th-TH" sz="3200" b="1" dirty="0">
                <a:latin typeface="TH Sarabun New" panose="020B0500040200020003" pitchFamily="34" charset="-34"/>
                <a:ea typeface="Arial Unicode MS" pitchFamily="34" charset="-128"/>
                <a:cs typeface="TH Sarabun New" panose="020B0500040200020003" pitchFamily="34" charset="-34"/>
              </a:rPr>
              <a:t>                                                                 </a:t>
            </a:r>
            <a:r>
              <a:rPr lang="en-US" altLang="th-TH" sz="3200" b="1" dirty="0" smtClean="0">
                <a:latin typeface="TH Sarabun New" panose="020B0500040200020003" pitchFamily="34" charset="-34"/>
                <a:ea typeface="Arial Unicode MS" pitchFamily="34" charset="-128"/>
                <a:cs typeface="TH Sarabun New" panose="020B0500040200020003" pitchFamily="34" charset="-34"/>
              </a:rPr>
              <a:t>  </a:t>
            </a:r>
            <a:r>
              <a:rPr lang="en-US" altLang="th-TH" sz="32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∑</a:t>
            </a:r>
            <a:r>
              <a:rPr lang="en-US" alt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x</a:t>
            </a:r>
            <a:r>
              <a:rPr lang="en-US" altLang="th-TH" sz="3200" b="1" baseline="30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  </a:t>
            </a:r>
            <a:r>
              <a:rPr lang="en-US" alt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n </a:t>
            </a:r>
            <a:r>
              <a:rPr lang="th-TH" alt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alt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x</a:t>
            </a:r>
            <a:r>
              <a:rPr lang="th-TH" alt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r>
              <a:rPr lang="en-US" altLang="th-TH" sz="3200" b="1" baseline="30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r>
              <a:rPr lang="en-US" alt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endParaRPr lang="en-US" altLang="th-TH" sz="3200" b="1" baseline="30000" dirty="0">
              <a:latin typeface="TH Sarabun New" panose="020B0500040200020003" pitchFamily="34" charset="-34"/>
              <a:ea typeface="Arial Unicode MS" pitchFamily="34" charset="-128"/>
              <a:cs typeface="TH Sarabun New" panose="020B0500040200020003" pitchFamily="34" charset="-34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x    =   </a:t>
            </a:r>
            <a:r>
              <a:rPr lang="en-US" altLang="th-TH" sz="3200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ค่าตัวแปรอิสระ</a:t>
            </a:r>
            <a:r>
              <a:rPr lang="en-US" alt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(Independent Variable)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3276601" y="897731"/>
            <a:ext cx="20875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3600" b="1">
                <a:latin typeface="TH Sarabun New" panose="020B0500040200020003" pitchFamily="34" charset="-34"/>
                <a:cs typeface="TH Sarabun New" panose="020B0500040200020003" pitchFamily="34" charset="-34"/>
              </a:rPr>
              <a:t>y  =  a + bx</a:t>
            </a: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V="1">
            <a:off x="5508626" y="2247900"/>
            <a:ext cx="142875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V="1">
            <a:off x="6013451" y="2247900"/>
            <a:ext cx="142875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V="1">
            <a:off x="8174039" y="2787254"/>
            <a:ext cx="142875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 flipV="1">
            <a:off x="7164389" y="3112294"/>
            <a:ext cx="1368425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V="1">
            <a:off x="8243889" y="3327797"/>
            <a:ext cx="142875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5760245" y="3035409"/>
            <a:ext cx="7921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b   =</a:t>
            </a:r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V="1">
            <a:off x="8389939" y="2787254"/>
            <a:ext cx="142875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>
            <a:off x="6444208" y="3633700"/>
            <a:ext cx="151216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7323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0"/>
            <a:ext cx="8589838" cy="477441"/>
          </a:xfrm>
        </p:spPr>
        <p:txBody>
          <a:bodyPr/>
          <a:lstStyle/>
          <a:p>
            <a:pPr algn="l" eaLnBrk="1" hangingPunct="1">
              <a:defRPr/>
            </a:pPr>
            <a:r>
              <a:rPr lang="th-TH" sz="36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วิธีตัวแบบการถดถอยเชิงเส้นอย่างง่าย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th-TH" b="1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  </a:t>
            </a:r>
            <a:endParaRPr lang="th-TH" u="sng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23851" y="735806"/>
            <a:ext cx="86407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3200">
                <a:latin typeface="TH Sarabun New" panose="020B0500040200020003" pitchFamily="34" charset="-34"/>
                <a:ea typeface="Arial Unicode MS" pitchFamily="34" charset="-128"/>
                <a:cs typeface="TH Sarabun New" panose="020B0500040200020003" pitchFamily="34" charset="-34"/>
              </a:rPr>
              <a:t>                </a:t>
            </a:r>
            <a:endParaRPr lang="th-TH" altLang="th-TH" sz="320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5219700" y="519113"/>
            <a:ext cx="3924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b   =  (∑</a:t>
            </a:r>
            <a:r>
              <a:rPr lang="en-US" altLang="th-TH" sz="2400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xy</a:t>
            </a:r>
            <a:r>
              <a:rPr lang="en-US" alt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– n x  y) / (∑x</a:t>
            </a:r>
            <a:r>
              <a:rPr lang="en-US" altLang="th-TH" sz="2400" b="1" baseline="30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 </a:t>
            </a:r>
            <a:r>
              <a:rPr lang="en-US" alt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- n </a:t>
            </a:r>
            <a:r>
              <a:rPr lang="th-TH" alt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alt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x </a:t>
            </a:r>
            <a:r>
              <a:rPr lang="th-TH" alt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r>
              <a:rPr lang="en-US" altLang="th-TH" sz="2400" b="1" baseline="30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r>
              <a:rPr lang="en-US" alt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</a:p>
        </p:txBody>
      </p:sp>
      <p:sp>
        <p:nvSpPr>
          <p:cNvPr id="204808" name="Text Box 8"/>
          <p:cNvSpPr txBox="1">
            <a:spLocks noChangeArrowheads="1"/>
          </p:cNvSpPr>
          <p:nvPr/>
        </p:nvSpPr>
        <p:spPr bwMode="auto">
          <a:xfrm>
            <a:off x="5292726" y="3327798"/>
            <a:ext cx="18002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3200" b="1">
                <a:latin typeface="TH Sarabun New" panose="020B0500040200020003" pitchFamily="34" charset="-34"/>
                <a:cs typeface="TH Sarabun New" panose="020B0500040200020003" pitchFamily="34" charset="-34"/>
              </a:rPr>
              <a:t>y  =  a + bx</a:t>
            </a:r>
            <a:endParaRPr lang="en-US" altLang="th-TH" sz="2400" b="1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V="1">
            <a:off x="6011864" y="2247900"/>
            <a:ext cx="142875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V="1">
            <a:off x="8532814" y="627460"/>
            <a:ext cx="142875" cy="0"/>
          </a:xfrm>
          <a:prstGeom prst="line">
            <a:avLst/>
          </a:prstGeom>
          <a:noFill/>
          <a:ln w="9525">
            <a:solidFill>
              <a:srgbClr val="B8F7F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V="1">
            <a:off x="6804026" y="627460"/>
            <a:ext cx="142875" cy="0"/>
          </a:xfrm>
          <a:prstGeom prst="line">
            <a:avLst/>
          </a:prstGeom>
          <a:noFill/>
          <a:ln w="9525">
            <a:solidFill>
              <a:srgbClr val="B8F7F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V="1">
            <a:off x="6516689" y="2247900"/>
            <a:ext cx="142875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V="1">
            <a:off x="7019926" y="627460"/>
            <a:ext cx="142875" cy="0"/>
          </a:xfrm>
          <a:prstGeom prst="line">
            <a:avLst/>
          </a:prstGeom>
          <a:noFill/>
          <a:ln w="9525">
            <a:solidFill>
              <a:srgbClr val="B8F7F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aphicFrame>
        <p:nvGraphicFramePr>
          <p:cNvPr id="204814" name="Group 1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73927974"/>
              </p:ext>
            </p:extLst>
          </p:nvPr>
        </p:nvGraphicFramePr>
        <p:xfrm>
          <a:off x="250825" y="519113"/>
          <a:ext cx="4897438" cy="4429130"/>
        </p:xfrm>
        <a:graphic>
          <a:graphicData uri="http://schemas.openxmlformats.org/drawingml/2006/table">
            <a:tbl>
              <a:tblPr/>
              <a:tblGrid>
                <a:gridCol w="654050"/>
                <a:gridCol w="1506538"/>
                <a:gridCol w="936625"/>
                <a:gridCol w="936625"/>
                <a:gridCol w="863600"/>
              </a:tblGrid>
              <a:tr h="7167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ข้อมูลที่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จำนวนวันโฆษณา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 </a:t>
                      </a: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x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ยอดขาย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y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xy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x </a:t>
                      </a:r>
                      <a:r>
                        <a:rPr kumimoji="0" lang="en-US" sz="21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</a:t>
                      </a: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4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20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60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9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4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5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22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110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25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6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4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27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108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16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2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4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7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34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238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49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6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5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14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28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4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4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6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6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37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222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36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4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7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4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30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120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16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4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8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9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46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414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81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6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9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18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54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9</a:t>
                      </a:r>
                      <a:endParaRPr kumimoji="0" lang="th-TH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รวม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43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248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1354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245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เฉลี่ย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4.78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27.56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894" name="Rectangle 94"/>
          <p:cNvSpPr>
            <a:spLocks noChangeArrowheads="1"/>
          </p:cNvSpPr>
          <p:nvPr/>
        </p:nvSpPr>
        <p:spPr bwMode="auto">
          <a:xfrm>
            <a:off x="5220072" y="2085975"/>
            <a:ext cx="23050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/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a  </a:t>
            </a:r>
            <a:r>
              <a:rPr lang="en-US" alt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=   </a:t>
            </a: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y – </a:t>
            </a:r>
            <a:r>
              <a:rPr lang="en-US" altLang="th-TH" sz="32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bx</a:t>
            </a:r>
            <a:endParaRPr lang="en-US" altLang="th-TH" sz="32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04895" name="Text Box 95"/>
          <p:cNvSpPr txBox="1">
            <a:spLocks noChangeArrowheads="1"/>
          </p:cNvSpPr>
          <p:nvPr/>
        </p:nvSpPr>
        <p:spPr bwMode="auto">
          <a:xfrm>
            <a:off x="5435601" y="951310"/>
            <a:ext cx="34575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3200" b="1" baseline="-25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=</a:t>
            </a:r>
            <a:r>
              <a:rPr lang="en-US" alt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</a:t>
            </a:r>
            <a:r>
              <a:rPr lang="en-US" alt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1354 – 9(4.78)(27.56)</a:t>
            </a:r>
            <a:endParaRPr lang="en-US" altLang="th-TH" sz="32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04896" name="Line 96"/>
          <p:cNvSpPr>
            <a:spLocks noChangeShapeType="1"/>
          </p:cNvSpPr>
          <p:nvPr/>
        </p:nvSpPr>
        <p:spPr bwMode="auto">
          <a:xfrm>
            <a:off x="5795964" y="1275160"/>
            <a:ext cx="2232025" cy="0"/>
          </a:xfrm>
          <a:prstGeom prst="line">
            <a:avLst/>
          </a:prstGeom>
          <a:noFill/>
          <a:ln w="9525">
            <a:solidFill>
              <a:srgbClr val="CCFF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04897" name="Text Box 97"/>
          <p:cNvSpPr txBox="1">
            <a:spLocks noChangeArrowheads="1"/>
          </p:cNvSpPr>
          <p:nvPr/>
        </p:nvSpPr>
        <p:spPr bwMode="auto">
          <a:xfrm>
            <a:off x="5795964" y="1338590"/>
            <a:ext cx="2592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 245 – 9(4.78)</a:t>
            </a:r>
            <a:r>
              <a:rPr lang="en-US" altLang="th-TH" b="1" baseline="30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</a:p>
        </p:txBody>
      </p:sp>
      <p:sp>
        <p:nvSpPr>
          <p:cNvPr id="204898" name="Text Box 98"/>
          <p:cNvSpPr txBox="1">
            <a:spLocks noChangeArrowheads="1"/>
          </p:cNvSpPr>
          <p:nvPr/>
        </p:nvSpPr>
        <p:spPr bwMode="auto">
          <a:xfrm>
            <a:off x="5508626" y="1600200"/>
            <a:ext cx="2447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b="1">
                <a:latin typeface="TH Sarabun New" panose="020B0500040200020003" pitchFamily="34" charset="-34"/>
                <a:cs typeface="TH Sarabun New" panose="020B0500040200020003" pitchFamily="34" charset="-34"/>
              </a:rPr>
              <a:t>= 4.27</a:t>
            </a:r>
            <a:endParaRPr lang="th-TH" altLang="th-TH" b="1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04899" name="Text Box 99"/>
          <p:cNvSpPr txBox="1">
            <a:spLocks noChangeArrowheads="1"/>
          </p:cNvSpPr>
          <p:nvPr/>
        </p:nvSpPr>
        <p:spPr bwMode="auto">
          <a:xfrm>
            <a:off x="5580064" y="2518172"/>
            <a:ext cx="30956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b="1">
                <a:latin typeface="TH Sarabun New" panose="020B0500040200020003" pitchFamily="34" charset="-34"/>
                <a:cs typeface="TH Sarabun New" panose="020B0500040200020003" pitchFamily="34" charset="-34"/>
              </a:rPr>
              <a:t>=  27.56 – (4.27)(4.78)</a:t>
            </a:r>
          </a:p>
        </p:txBody>
      </p:sp>
      <p:sp>
        <p:nvSpPr>
          <p:cNvPr id="204900" name="Text Box 100"/>
          <p:cNvSpPr txBox="1">
            <a:spLocks noChangeArrowheads="1"/>
          </p:cNvSpPr>
          <p:nvPr/>
        </p:nvSpPr>
        <p:spPr bwMode="auto">
          <a:xfrm>
            <a:off x="5580064" y="2895600"/>
            <a:ext cx="30956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b="1">
                <a:latin typeface="TH Sarabun New" panose="020B0500040200020003" pitchFamily="34" charset="-34"/>
                <a:cs typeface="TH Sarabun New" panose="020B0500040200020003" pitchFamily="34" charset="-34"/>
              </a:rPr>
              <a:t>=  7.15</a:t>
            </a:r>
            <a:endParaRPr lang="th-TH" altLang="th-TH" b="1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04901" name="Text Box 101"/>
          <p:cNvSpPr txBox="1">
            <a:spLocks noChangeArrowheads="1"/>
          </p:cNvSpPr>
          <p:nvPr/>
        </p:nvSpPr>
        <p:spPr bwMode="auto">
          <a:xfrm>
            <a:off x="5292725" y="3759994"/>
            <a:ext cx="237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b="1">
                <a:latin typeface="TH Sarabun New" panose="020B0500040200020003" pitchFamily="34" charset="-34"/>
                <a:cs typeface="TH Sarabun New" panose="020B0500040200020003" pitchFamily="34" charset="-34"/>
              </a:rPr>
              <a:t>y   =  7.15 + 4.27 x</a:t>
            </a:r>
          </a:p>
        </p:txBody>
      </p:sp>
      <p:sp>
        <p:nvSpPr>
          <p:cNvPr id="204902" name="Text Box 102"/>
          <p:cNvSpPr txBox="1">
            <a:spLocks noChangeArrowheads="1"/>
          </p:cNvSpPr>
          <p:nvPr/>
        </p:nvSpPr>
        <p:spPr bwMode="auto">
          <a:xfrm>
            <a:off x="5364164" y="4192191"/>
            <a:ext cx="345598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th-TH" sz="3200" b="1">
                <a:latin typeface="TH Sarabun New" panose="020B0500040200020003" pitchFamily="34" charset="-34"/>
                <a:cs typeface="TH Sarabun New" panose="020B0500040200020003" pitchFamily="34" charset="-34"/>
              </a:rPr>
              <a:t>ถ้าโฆษณา </a:t>
            </a:r>
            <a:r>
              <a:rPr lang="en-US" altLang="th-TH" sz="3200" b="1">
                <a:latin typeface="TH Sarabun New" panose="020B0500040200020003" pitchFamily="34" charset="-34"/>
                <a:cs typeface="TH Sarabun New" panose="020B0500040200020003" pitchFamily="34" charset="-34"/>
              </a:rPr>
              <a:t>20 </a:t>
            </a:r>
            <a:r>
              <a:rPr lang="th-TH" altLang="th-TH" sz="3200" b="1">
                <a:latin typeface="TH Sarabun New" panose="020B0500040200020003" pitchFamily="34" charset="-34"/>
                <a:cs typeface="TH Sarabun New" panose="020B0500040200020003" pitchFamily="34" charset="-34"/>
              </a:rPr>
              <a:t>วัน จะได้ยอดขายประมาณเท่าใด </a:t>
            </a:r>
            <a:r>
              <a:rPr lang="en-US" altLang="th-TH" sz="3200" b="1">
                <a:latin typeface="TH Sarabun New" panose="020B0500040200020003" pitchFamily="34" charset="-34"/>
                <a:cs typeface="TH Sarabun New" panose="020B0500040200020003" pitchFamily="34" charset="-34"/>
              </a:rPr>
              <a:t>?</a:t>
            </a:r>
            <a:endParaRPr lang="th-TH" altLang="th-TH" sz="3200" b="1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04903" name="AutoShape 103"/>
          <p:cNvSpPr>
            <a:spLocks noChangeArrowheads="1"/>
          </p:cNvSpPr>
          <p:nvPr/>
        </p:nvSpPr>
        <p:spPr bwMode="auto">
          <a:xfrm>
            <a:off x="7524750" y="2895600"/>
            <a:ext cx="1619250" cy="1026319"/>
          </a:xfrm>
          <a:prstGeom prst="irregularSeal1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algn="ctr" eaLnBrk="1" hangingPunct="1"/>
            <a:r>
              <a:rPr lang="en-US" altLang="th-TH" sz="3200" b="1">
                <a:latin typeface="TH Sarabun New" panose="020B0500040200020003" pitchFamily="34" charset="-34"/>
                <a:cs typeface="TH Sarabun New" panose="020B0500040200020003" pitchFamily="34" charset="-34"/>
              </a:rPr>
              <a:t>92.55</a:t>
            </a:r>
            <a:endParaRPr lang="th-TH" altLang="th-TH" sz="3200" b="1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>
            <a:off x="5940810" y="1419622"/>
            <a:ext cx="215958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3553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4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4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4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4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4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04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4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8" grpId="0"/>
      <p:bldP spid="204894" grpId="0"/>
      <p:bldP spid="204895" grpId="0"/>
      <p:bldP spid="204896" grpId="0" animBg="1"/>
      <p:bldP spid="204897" grpId="0"/>
      <p:bldP spid="204898" grpId="0"/>
      <p:bldP spid="204899" grpId="0"/>
      <p:bldP spid="204900" grpId="0"/>
      <p:bldP spid="204901" grpId="0"/>
      <p:bldP spid="204902" grpId="0"/>
      <p:bldP spid="20490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0"/>
            <a:ext cx="8589838" cy="477441"/>
          </a:xfrm>
        </p:spPr>
        <p:txBody>
          <a:bodyPr/>
          <a:lstStyle/>
          <a:p>
            <a:pPr algn="l" eaLnBrk="1" hangingPunct="1">
              <a:defRPr/>
            </a:pPr>
            <a:r>
              <a:rPr lang="th-TH" sz="36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วิธีตัวแบบการถดถอยเชิงเส้นอย่างง่าย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th-TH" b="1" smtClean="0">
                <a:solidFill>
                  <a:srgbClr val="CCFF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</a:t>
            </a:r>
            <a:endParaRPr lang="th-TH" u="sng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323851" y="735806"/>
            <a:ext cx="86407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3200">
                <a:latin typeface="TH Sarabun New" panose="020B0500040200020003" pitchFamily="34" charset="-34"/>
                <a:ea typeface="Arial Unicode MS" pitchFamily="34" charset="-128"/>
                <a:cs typeface="TH Sarabun New" panose="020B0500040200020003" pitchFamily="34" charset="-34"/>
              </a:rPr>
              <a:t>                </a:t>
            </a:r>
            <a:endParaRPr lang="th-TH" altLang="th-TH" sz="320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5200651" y="797360"/>
            <a:ext cx="3924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24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b   =  (∑</a:t>
            </a:r>
            <a:r>
              <a:rPr lang="en-US" altLang="th-TH" sz="2400" b="1" dirty="0" err="1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xy</a:t>
            </a:r>
            <a:r>
              <a:rPr lang="en-US" altLang="th-TH" sz="24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– n x  y) / (∑x</a:t>
            </a:r>
            <a:r>
              <a:rPr lang="en-US" altLang="th-TH" sz="2400" b="1" baseline="300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 </a:t>
            </a:r>
            <a:r>
              <a:rPr lang="en-US" altLang="th-TH" sz="24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- n </a:t>
            </a:r>
            <a:r>
              <a:rPr lang="th-TH" altLang="th-TH" sz="24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altLang="th-TH" sz="24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x</a:t>
            </a:r>
            <a:r>
              <a:rPr lang="th-TH" altLang="th-TH" sz="24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r>
              <a:rPr lang="en-US" altLang="th-TH" sz="2400" b="1" baseline="300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r>
              <a:rPr lang="en-US" altLang="th-TH" sz="24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</a:p>
        </p:txBody>
      </p:sp>
      <p:sp>
        <p:nvSpPr>
          <p:cNvPr id="268296" name="Text Box 8"/>
          <p:cNvSpPr txBox="1">
            <a:spLocks noChangeArrowheads="1"/>
          </p:cNvSpPr>
          <p:nvPr/>
        </p:nvSpPr>
        <p:spPr bwMode="auto">
          <a:xfrm>
            <a:off x="5220494" y="2204414"/>
            <a:ext cx="18002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3200" b="1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y  =  a + bx</a:t>
            </a:r>
            <a:endParaRPr lang="en-US" altLang="th-TH" sz="2400" b="1">
              <a:solidFill>
                <a:srgbClr val="FF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9464" name="Line 9"/>
          <p:cNvSpPr>
            <a:spLocks noChangeShapeType="1"/>
          </p:cNvSpPr>
          <p:nvPr/>
        </p:nvSpPr>
        <p:spPr bwMode="auto">
          <a:xfrm flipV="1">
            <a:off x="6011864" y="2247900"/>
            <a:ext cx="142875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9465" name="Line 10"/>
          <p:cNvSpPr>
            <a:spLocks noChangeShapeType="1"/>
          </p:cNvSpPr>
          <p:nvPr/>
        </p:nvSpPr>
        <p:spPr bwMode="auto">
          <a:xfrm flipV="1">
            <a:off x="8459789" y="627460"/>
            <a:ext cx="142875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9466" name="Line 11"/>
          <p:cNvSpPr>
            <a:spLocks noChangeShapeType="1"/>
          </p:cNvSpPr>
          <p:nvPr/>
        </p:nvSpPr>
        <p:spPr bwMode="auto">
          <a:xfrm flipV="1">
            <a:off x="6804026" y="627460"/>
            <a:ext cx="142875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9467" name="Line 12"/>
          <p:cNvSpPr>
            <a:spLocks noChangeShapeType="1"/>
          </p:cNvSpPr>
          <p:nvPr/>
        </p:nvSpPr>
        <p:spPr bwMode="auto">
          <a:xfrm flipV="1">
            <a:off x="6516689" y="2247900"/>
            <a:ext cx="142875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9468" name="Line 13"/>
          <p:cNvSpPr>
            <a:spLocks noChangeShapeType="1"/>
          </p:cNvSpPr>
          <p:nvPr/>
        </p:nvSpPr>
        <p:spPr bwMode="auto">
          <a:xfrm flipV="1">
            <a:off x="7019926" y="627460"/>
            <a:ext cx="142875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aphicFrame>
        <p:nvGraphicFramePr>
          <p:cNvPr id="268396" name="Group 10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98059079"/>
              </p:ext>
            </p:extLst>
          </p:nvPr>
        </p:nvGraphicFramePr>
        <p:xfrm>
          <a:off x="250825" y="519113"/>
          <a:ext cx="4826000" cy="4451747"/>
        </p:xfrm>
        <a:graphic>
          <a:graphicData uri="http://schemas.openxmlformats.org/drawingml/2006/table">
            <a:tbl>
              <a:tblPr/>
              <a:tblGrid>
                <a:gridCol w="852177"/>
                <a:gridCol w="1276895"/>
                <a:gridCol w="922963"/>
                <a:gridCol w="922963"/>
                <a:gridCol w="851002"/>
              </a:tblGrid>
              <a:tr h="8824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ข้อมูลที่</a:t>
                      </a:r>
                    </a:p>
                  </a:txBody>
                  <a:tcPr marL="91455" marR="91455"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จำนวนวันโฆษณา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x</a:t>
                      </a:r>
                    </a:p>
                  </a:txBody>
                  <a:tcPr marL="91455" marR="91455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8F7FE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ยอดขาย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8F7FE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 y</a:t>
                      </a:r>
                    </a:p>
                  </a:txBody>
                  <a:tcPr marL="91455" marR="91455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xy</a:t>
                      </a:r>
                      <a:endParaRPr kumimoji="0" lang="en-US" sz="2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55" marR="91455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CC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x </a:t>
                      </a:r>
                      <a:r>
                        <a:rPr kumimoji="0" lang="en-US" sz="27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  <a:endParaRPr kumimoji="0" lang="en-US" sz="2700" b="1" i="0" u="none" strike="noStrike" cap="none" normalizeH="0" baseline="0" smtClean="0">
                        <a:ln>
                          <a:noFill/>
                        </a:ln>
                        <a:solidFill>
                          <a:srgbClr val="CC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55" marR="91455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5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kumimoji="0" lang="th-TH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55" marR="91455" marT="34292" marB="34292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  <a:endParaRPr kumimoji="0" lang="th-TH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55" marR="91455" marT="34292" marB="342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8F7FE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20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B8F7FE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55" marR="91455" marT="34292" marB="342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55" marR="91455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CC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55" marR="91455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8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  <a:endParaRPr kumimoji="0" lang="th-TH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55" marR="91455" marT="34292" marB="34292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  <a:endParaRPr kumimoji="0" lang="th-TH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55" marR="91455" marT="34292" marB="342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B8F7FE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22</a:t>
                      </a:r>
                      <a:endParaRPr kumimoji="0" lang="th-TH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B8F7FE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55" marR="91455" marT="34292" marB="342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55" marR="91455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55" marR="91455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8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55" marR="91455" marT="34292" marB="34292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  <a:endParaRPr kumimoji="0" lang="th-TH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55" marR="91455" marT="34292" marB="342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B8F7FE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27</a:t>
                      </a:r>
                      <a:endParaRPr kumimoji="0" lang="th-TH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B8F7FE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55" marR="91455" marT="34292" marB="342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55" marR="91455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55" marR="91455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5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55" marR="91455" marT="34292" marB="34292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7</a:t>
                      </a:r>
                      <a:endParaRPr kumimoji="0" lang="th-TH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55" marR="91455" marT="34292" marB="342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B8F7FE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34</a:t>
                      </a:r>
                      <a:endParaRPr kumimoji="0" lang="th-TH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B8F7FE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55" marR="91455" marT="34292" marB="342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55" marR="91455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CC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55" marR="91455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8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55" marR="91455" marT="34292" marB="34292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  <a:endParaRPr kumimoji="0" lang="th-TH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55" marR="91455" marT="34292" marB="342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B8F7FE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14</a:t>
                      </a:r>
                      <a:endParaRPr kumimoji="0" lang="th-TH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B8F7FE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55" marR="91455" marT="34292" marB="342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55" marR="91455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CC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55" marR="91455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20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รวม</a:t>
                      </a:r>
                    </a:p>
                  </a:txBody>
                  <a:tcPr marL="91455" marR="91455" marT="34292" marB="34292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55" marR="91455" marT="34292" marB="342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B8F7FE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55" marR="91455" marT="34292" marB="342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55" marR="91455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CC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55" marR="91455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6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เฉลี่ย</a:t>
                      </a:r>
                    </a:p>
                  </a:txBody>
                  <a:tcPr marL="91455" marR="91455" marT="34292" marB="34292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55" marR="91455" marT="34292" marB="342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B8F7FE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55" marR="91455" marT="34292" marB="342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55" marR="91455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55" marR="91455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8382" name="Rectangle 94"/>
          <p:cNvSpPr>
            <a:spLocks noChangeArrowheads="1"/>
          </p:cNvSpPr>
          <p:nvPr/>
        </p:nvSpPr>
        <p:spPr bwMode="auto">
          <a:xfrm>
            <a:off x="5220494" y="1547366"/>
            <a:ext cx="223182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/>
            <a:r>
              <a:rPr lang="en-US" altLang="th-TH" sz="32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   =   y – </a:t>
            </a:r>
            <a:r>
              <a:rPr lang="en-US" altLang="th-TH" sz="3200" b="1" dirty="0" err="1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bx</a:t>
            </a:r>
            <a:endParaRPr lang="en-US" altLang="th-TH" sz="3200" b="1" dirty="0">
              <a:solidFill>
                <a:srgbClr val="FF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68390" name="Text Box 102"/>
          <p:cNvSpPr txBox="1">
            <a:spLocks noChangeArrowheads="1"/>
          </p:cNvSpPr>
          <p:nvPr/>
        </p:nvSpPr>
        <p:spPr bwMode="auto">
          <a:xfrm>
            <a:off x="5146677" y="3003798"/>
            <a:ext cx="345598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th-TH" sz="32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ถ้าโฆษณา 1</a:t>
            </a:r>
            <a:r>
              <a:rPr lang="en-US" altLang="th-TH" sz="32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0 </a:t>
            </a:r>
            <a:r>
              <a:rPr lang="th-TH" altLang="th-TH" sz="32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วัน จะได้ยอดขายประมาณเท่าใด </a:t>
            </a:r>
            <a:r>
              <a:rPr lang="en-US" altLang="th-TH" sz="32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?</a:t>
            </a:r>
            <a:endParaRPr lang="th-TH" altLang="th-TH" sz="3200" b="1" dirty="0">
              <a:solidFill>
                <a:srgbClr val="FF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431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8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6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6" grpId="0"/>
      <p:bldP spid="268382" grpId="0"/>
      <p:bldP spid="26839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897732"/>
            <a:ext cx="8435280" cy="196205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err="1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วิธีเดลไฟ</a:t>
            </a:r>
            <a:r>
              <a:rPr lang="en-US" sz="36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(Delphi Method) </a:t>
            </a:r>
          </a:p>
          <a:p>
            <a:pPr lvl="1" eaLnBrk="1" hangingPunct="1">
              <a:defRPr/>
            </a:pPr>
            <a:r>
              <a:rPr lang="en-US" sz="3200" b="1" dirty="0" err="1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เป็นการระดมความคิดเห็นของผู้บริหารหรือผู้ที่เกี่ยวข้อง</a:t>
            </a:r>
            <a:r>
              <a:rPr lang="en-US" sz="32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3200" b="1" dirty="0" err="1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โดยให้แสดงความคิดเห็นอย่างอิสระ</a:t>
            </a:r>
            <a:r>
              <a:rPr lang="en-US" sz="32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3200" b="1" dirty="0" err="1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โดยไม่มีอิทธิพลการโน้มน้าวจากบุคคลอื่น</a:t>
            </a:r>
            <a:endParaRPr lang="en-US" sz="3200" b="1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5600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19075"/>
            <a:ext cx="4906888" cy="624483"/>
          </a:xfrm>
        </p:spPr>
        <p:txBody>
          <a:bodyPr/>
          <a:lstStyle/>
          <a:p>
            <a:pPr algn="l" eaLnBrk="1" hangingPunct="1">
              <a:defRPr/>
            </a:pPr>
            <a:r>
              <a:rPr lang="th-TH" dirty="0" smtClean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การพยากรณ์เชิงคุณภาพ</a:t>
            </a:r>
          </a:p>
        </p:txBody>
      </p:sp>
    </p:spTree>
    <p:extLst>
      <p:ext uri="{BB962C8B-B14F-4D97-AF65-F5344CB8AC3E}">
        <p14:creationId xmlns:p14="http://schemas.microsoft.com/office/powerpoint/2010/main" val="330362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56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47664" y="1275606"/>
            <a:ext cx="2304256" cy="884466"/>
          </a:xfrm>
        </p:spPr>
        <p:txBody>
          <a:bodyPr/>
          <a:lstStyle/>
          <a:p>
            <a:r>
              <a:rPr lang="en-US" altLang="ko-KR" sz="4800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The End</a:t>
            </a:r>
            <a:endParaRPr lang="ko-KR" altLang="en-US" sz="4800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19672" y="1995686"/>
            <a:ext cx="7344816" cy="820688"/>
          </a:xfrm>
        </p:spPr>
        <p:txBody>
          <a:bodyPr/>
          <a:lstStyle/>
          <a:p>
            <a:r>
              <a:rPr lang="th-TH" sz="3600" b="1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การพยากรณ์ (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Forecasting)</a:t>
            </a:r>
            <a:endParaRPr lang="en-US" sz="3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6" name="Picture 2" descr="ผลการค้นหารูปภาพสำหรับ sd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22837"/>
            <a:ext cx="320446" cy="289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hlinkClick r:id="rId3"/>
          </p:cNvPr>
          <p:cNvSpPr txBox="1"/>
          <p:nvPr/>
        </p:nvSpPr>
        <p:spPr>
          <a:xfrm>
            <a:off x="1547664" y="4774168"/>
            <a:ext cx="7596336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เป็น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การคาดการณ์ถึงสิ่งที่จะเกิดขึ้นในอนาคต และนำผลที่ได้มาใช้ในการวางแผน เพื่อช่วยในการกำหนดระดับการผลิต การจัดการสินค้าคง</a:t>
            </a:r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คลัง ฯลฯ</a:t>
            </a:r>
          </a:p>
          <a:p>
            <a:pPr algn="thaiDist"/>
            <a:r>
              <a:rPr lang="th-TH" altLang="ko-KR" sz="24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กระบวนการพยากรณ์ (</a:t>
            </a:r>
            <a:r>
              <a:rPr lang="en-US" altLang="ko-KR" sz="24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Forecasting Process) 5 </a:t>
            </a:r>
            <a:r>
              <a:rPr lang="th-TH" altLang="ko-KR" sz="2400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ขั้นตอน</a:t>
            </a:r>
          </a:p>
          <a:p>
            <a:pPr algn="thaiDist"/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1. ระบุ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วัตถุประสงค์ของการพยากรณ์ เพื่อให้สามารถเลือกเทคนิคการพยากรณ์</a:t>
            </a:r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ที่เหมาะสมกับ</a:t>
            </a:r>
          </a:p>
          <a:p>
            <a:pPr algn="thaiDist"/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วัตถุประสงค์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ของผู้ใช้</a:t>
            </a:r>
          </a:p>
          <a:p>
            <a:pPr algn="thaiDist"/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2. กำหนด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ช่วงเวลาที่ต้องการพยากรณ์</a:t>
            </a:r>
          </a:p>
          <a:p>
            <a:pPr algn="thaiDist"/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2.1 การพยากรณ์ระยะสั้น (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Short-term Forecasting)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ไม่เกิน 1 ปี </a:t>
            </a:r>
          </a:p>
          <a:p>
            <a:pPr algn="thaiDist"/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2.2 การพยากรณ์ระยะปานกลาง (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Medium-term Forecasting) 1-3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ปี</a:t>
            </a:r>
          </a:p>
          <a:p>
            <a:pPr algn="thaiDist"/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2.3 การพยากรณ์ระยะยาว (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Long-term Forecasting) 3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ปีขึ้นไป</a:t>
            </a:r>
          </a:p>
          <a:p>
            <a:pPr algn="thaiDist"/>
            <a:endParaRPr lang="th-TH" altLang="ko-KR"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การพยากรณ์ (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Forecasting)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. เลือกเทคนิคการพยากรณ์ที่เหมาะสม (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Forecasting Techniques) 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กับวัตถุประสงค์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การพยากรณ์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ข้อมูลที่ต้องการ ระยะเวลาที่ต้องการและต้นทุนในการ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พยากรณ์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3.1 เทคนิค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การพยากรณ์เชิงปริมาณ (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Quantitative Forecasting Techniques</a:t>
            </a:r>
            <a:r>
              <a:rPr lang="en-US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</a:p>
          <a:p>
            <a:pPr algn="thaiDist"/>
            <a:r>
              <a:rPr lang="en-US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3.2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เทคนิคการพยากรณ์เชิงคุณภาพ (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Qualitative Forecasting Techniques</a:t>
            </a:r>
            <a:r>
              <a:rPr lang="en-US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</a:p>
          <a:p>
            <a:pPr algn="thaiDist"/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4. เก็บข้อมูลที่ต้องการใช้ในการพยากรณ์</a:t>
            </a:r>
          </a:p>
          <a:p>
            <a:pPr algn="thaiDist"/>
            <a:r>
              <a:rPr lang="en-US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5.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ทำการพยากรณ์</a:t>
            </a:r>
            <a:endParaRPr lang="th-TH" altLang="ko-KR"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การพยากรณ์ (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Forecasting)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7704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การพยากรณ์ (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Forecasting)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0" name="Rectangle 2"/>
          <p:cNvSpPr txBox="1">
            <a:spLocks noChangeArrowheads="1"/>
          </p:cNvSpPr>
          <p:nvPr/>
        </p:nvSpPr>
        <p:spPr>
          <a:xfrm>
            <a:off x="0" y="1322412"/>
            <a:ext cx="8839200" cy="405765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th-TH" sz="3600" b="1" smtClean="0">
                <a:solidFill>
                  <a:srgbClr val="CCFF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</a:t>
            </a:r>
            <a:endParaRPr lang="th-TH" sz="3600" u="sng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1" name="Oval 5"/>
          <p:cNvSpPr>
            <a:spLocks noChangeArrowheads="1"/>
          </p:cNvSpPr>
          <p:nvPr/>
        </p:nvSpPr>
        <p:spPr bwMode="auto">
          <a:xfrm>
            <a:off x="3779838" y="2564235"/>
            <a:ext cx="1008062" cy="702469"/>
          </a:xfrm>
          <a:prstGeom prst="ellipse">
            <a:avLst/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algn="ctr" eaLnBrk="1" hangingPunct="1"/>
            <a:r>
              <a:rPr lang="th-TH" altLang="th-TH" sz="2000" b="1">
                <a:latin typeface="TH Sarabun New" panose="020B0500040200020003" pitchFamily="34" charset="-34"/>
                <a:cs typeface="TH Sarabun New" panose="020B0500040200020003" pitchFamily="34" charset="-34"/>
              </a:rPr>
              <a:t>เทคนิคการ</a:t>
            </a:r>
          </a:p>
          <a:p>
            <a:pPr algn="ctr" eaLnBrk="1" hangingPunct="1"/>
            <a:r>
              <a:rPr lang="th-TH" altLang="th-TH" sz="2000" b="1">
                <a:latin typeface="TH Sarabun New" panose="020B0500040200020003" pitchFamily="34" charset="-34"/>
                <a:cs typeface="TH Sarabun New" panose="020B0500040200020003" pitchFamily="34" charset="-34"/>
              </a:rPr>
              <a:t>พยากรณ์</a:t>
            </a:r>
          </a:p>
        </p:txBody>
      </p:sp>
      <p:sp>
        <p:nvSpPr>
          <p:cNvPr id="42" name="Oval 6"/>
          <p:cNvSpPr>
            <a:spLocks noChangeArrowheads="1"/>
          </p:cNvSpPr>
          <p:nvPr/>
        </p:nvSpPr>
        <p:spPr bwMode="auto">
          <a:xfrm>
            <a:off x="2339976" y="2564235"/>
            <a:ext cx="1008063" cy="702469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algn="ctr" eaLnBrk="1" hangingPunct="1"/>
            <a:r>
              <a:rPr lang="th-TH" altLang="th-TH" sz="2000" b="1">
                <a:latin typeface="TH Sarabun New" panose="020B0500040200020003" pitchFamily="34" charset="-34"/>
                <a:cs typeface="TH Sarabun New" panose="020B0500040200020003" pitchFamily="34" charset="-34"/>
              </a:rPr>
              <a:t>พยากรณ์</a:t>
            </a:r>
          </a:p>
          <a:p>
            <a:pPr algn="ctr" eaLnBrk="1" hangingPunct="1"/>
            <a:r>
              <a:rPr lang="th-TH" altLang="th-TH" sz="2000" b="1">
                <a:latin typeface="TH Sarabun New" panose="020B0500040200020003" pitchFamily="34" charset="-34"/>
                <a:cs typeface="TH Sarabun New" panose="020B0500040200020003" pitchFamily="34" charset="-34"/>
              </a:rPr>
              <a:t>เชิงปริมาณ</a:t>
            </a:r>
          </a:p>
        </p:txBody>
      </p:sp>
      <p:sp>
        <p:nvSpPr>
          <p:cNvPr id="43" name="Oval 7"/>
          <p:cNvSpPr>
            <a:spLocks noChangeArrowheads="1"/>
          </p:cNvSpPr>
          <p:nvPr/>
        </p:nvSpPr>
        <p:spPr bwMode="auto">
          <a:xfrm>
            <a:off x="5219701" y="2564235"/>
            <a:ext cx="1008063" cy="702469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algn="ctr" eaLnBrk="1" hangingPunct="1"/>
            <a:r>
              <a:rPr lang="th-TH" altLang="th-TH" sz="2000" b="1">
                <a:latin typeface="TH Sarabun New" panose="020B0500040200020003" pitchFamily="34" charset="-34"/>
                <a:cs typeface="TH Sarabun New" panose="020B0500040200020003" pitchFamily="34" charset="-34"/>
              </a:rPr>
              <a:t>พยากรณ์</a:t>
            </a:r>
          </a:p>
          <a:p>
            <a:pPr algn="ctr" eaLnBrk="1" hangingPunct="1"/>
            <a:r>
              <a:rPr lang="th-TH" altLang="th-TH" sz="2000" b="1">
                <a:latin typeface="TH Sarabun New" panose="020B0500040200020003" pitchFamily="34" charset="-34"/>
                <a:cs typeface="TH Sarabun New" panose="020B0500040200020003" pitchFamily="34" charset="-34"/>
              </a:rPr>
              <a:t>เชิงคุณภาพ</a:t>
            </a:r>
          </a:p>
        </p:txBody>
      </p:sp>
      <p:sp>
        <p:nvSpPr>
          <p:cNvPr id="44" name="Line 8"/>
          <p:cNvSpPr>
            <a:spLocks noChangeShapeType="1"/>
          </p:cNvSpPr>
          <p:nvPr/>
        </p:nvSpPr>
        <p:spPr bwMode="auto">
          <a:xfrm flipH="1">
            <a:off x="3348038" y="288808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5" name="Line 9"/>
          <p:cNvSpPr>
            <a:spLocks noChangeShapeType="1"/>
          </p:cNvSpPr>
          <p:nvPr/>
        </p:nvSpPr>
        <p:spPr bwMode="auto">
          <a:xfrm>
            <a:off x="4787900" y="288808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6" name="Line 10"/>
          <p:cNvSpPr>
            <a:spLocks noChangeShapeType="1"/>
          </p:cNvSpPr>
          <p:nvPr/>
        </p:nvSpPr>
        <p:spPr bwMode="auto">
          <a:xfrm flipV="1">
            <a:off x="2843213" y="2293963"/>
            <a:ext cx="0" cy="2702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7" name="Oval 11"/>
          <p:cNvSpPr>
            <a:spLocks noChangeArrowheads="1"/>
          </p:cNvSpPr>
          <p:nvPr/>
        </p:nvSpPr>
        <p:spPr bwMode="auto">
          <a:xfrm>
            <a:off x="2339976" y="1592685"/>
            <a:ext cx="1008063" cy="702469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algn="ctr" eaLnBrk="1" hangingPunct="1"/>
            <a:r>
              <a:rPr lang="th-TH" altLang="th-TH" sz="2000" b="1">
                <a:latin typeface="TH Sarabun New" panose="020B0500040200020003" pitchFamily="34" charset="-34"/>
                <a:cs typeface="TH Sarabun New" panose="020B0500040200020003" pitchFamily="34" charset="-34"/>
              </a:rPr>
              <a:t>แบบอนุกรม</a:t>
            </a:r>
          </a:p>
          <a:p>
            <a:pPr algn="ctr" eaLnBrk="1" hangingPunct="1"/>
            <a:r>
              <a:rPr lang="th-TH" altLang="th-TH" sz="2000" b="1">
                <a:latin typeface="TH Sarabun New" panose="020B0500040200020003" pitchFamily="34" charset="-34"/>
                <a:cs typeface="TH Sarabun New" panose="020B0500040200020003" pitchFamily="34" charset="-34"/>
              </a:rPr>
              <a:t>เวลา</a:t>
            </a:r>
          </a:p>
        </p:txBody>
      </p:sp>
      <p:sp>
        <p:nvSpPr>
          <p:cNvPr id="48" name="Line 12"/>
          <p:cNvSpPr>
            <a:spLocks noChangeShapeType="1"/>
          </p:cNvSpPr>
          <p:nvPr/>
        </p:nvSpPr>
        <p:spPr bwMode="auto">
          <a:xfrm>
            <a:off x="2843213" y="3266703"/>
            <a:ext cx="0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9" name="Oval 13"/>
          <p:cNvSpPr>
            <a:spLocks noChangeArrowheads="1"/>
          </p:cNvSpPr>
          <p:nvPr/>
        </p:nvSpPr>
        <p:spPr bwMode="auto">
          <a:xfrm>
            <a:off x="2339976" y="3590554"/>
            <a:ext cx="1008063" cy="702469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algn="ctr" eaLnBrk="1" hangingPunct="1"/>
            <a:r>
              <a:rPr lang="th-TH" altLang="th-TH" sz="2000" b="1">
                <a:latin typeface="TH Sarabun New" panose="020B0500040200020003" pitchFamily="34" charset="-34"/>
                <a:cs typeface="TH Sarabun New" panose="020B0500040200020003" pitchFamily="34" charset="-34"/>
              </a:rPr>
              <a:t>แบบความ</a:t>
            </a:r>
          </a:p>
          <a:p>
            <a:pPr algn="ctr" eaLnBrk="1" hangingPunct="1"/>
            <a:r>
              <a:rPr lang="th-TH" altLang="th-TH" sz="2000" b="1">
                <a:latin typeface="TH Sarabun New" panose="020B0500040200020003" pitchFamily="34" charset="-34"/>
                <a:cs typeface="TH Sarabun New" panose="020B0500040200020003" pitchFamily="34" charset="-34"/>
              </a:rPr>
              <a:t>สัมพันธ์</a:t>
            </a:r>
          </a:p>
        </p:txBody>
      </p:sp>
      <p:sp>
        <p:nvSpPr>
          <p:cNvPr id="50" name="Line 14"/>
          <p:cNvSpPr>
            <a:spLocks noChangeShapeType="1"/>
          </p:cNvSpPr>
          <p:nvPr/>
        </p:nvSpPr>
        <p:spPr bwMode="auto">
          <a:xfrm flipH="1">
            <a:off x="1979613" y="2024881"/>
            <a:ext cx="360362" cy="16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1" name="Rectangle 15"/>
          <p:cNvSpPr>
            <a:spLocks noChangeArrowheads="1"/>
          </p:cNvSpPr>
          <p:nvPr/>
        </p:nvSpPr>
        <p:spPr bwMode="auto">
          <a:xfrm>
            <a:off x="179389" y="2024881"/>
            <a:ext cx="1800225" cy="323850"/>
          </a:xfrm>
          <a:prstGeom prst="rect">
            <a:avLst/>
          </a:prstGeom>
          <a:solidFill>
            <a:schemeClr val="tx1"/>
          </a:solidFill>
          <a:ln w="9525">
            <a:solidFill>
              <a:srgbClr val="B8F7F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algn="ctr" eaLnBrk="1" hangingPunct="1"/>
            <a:r>
              <a:rPr lang="th-TH" altLang="th-TH" sz="2000" b="1" dirty="0">
                <a:solidFill>
                  <a:schemeClr val="bg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วิธีค่าเฉลี่ยเคลื่อนที่</a:t>
            </a:r>
          </a:p>
        </p:txBody>
      </p:sp>
      <p:sp>
        <p:nvSpPr>
          <p:cNvPr id="52" name="Line 16"/>
          <p:cNvSpPr>
            <a:spLocks noChangeShapeType="1"/>
          </p:cNvSpPr>
          <p:nvPr/>
        </p:nvSpPr>
        <p:spPr bwMode="auto">
          <a:xfrm flipH="1" flipV="1">
            <a:off x="2124076" y="1484337"/>
            <a:ext cx="360363" cy="215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3" name="Rectangle 17"/>
          <p:cNvSpPr>
            <a:spLocks noChangeArrowheads="1"/>
          </p:cNvSpPr>
          <p:nvPr/>
        </p:nvSpPr>
        <p:spPr bwMode="auto">
          <a:xfrm>
            <a:off x="323851" y="1268835"/>
            <a:ext cx="1800225" cy="3238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algn="ctr" eaLnBrk="1" hangingPunct="1"/>
            <a:r>
              <a:rPr lang="th-TH" altLang="th-TH" sz="2000" b="1" dirty="0">
                <a:solidFill>
                  <a:schemeClr val="bg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วิธี</a:t>
            </a:r>
            <a:r>
              <a:rPr lang="th-TH" altLang="th-TH" sz="2000" b="1" dirty="0" err="1">
                <a:solidFill>
                  <a:schemeClr val="bg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เอ็กซ์โพเนนเซียล</a:t>
            </a:r>
            <a:endParaRPr lang="th-TH" altLang="th-TH" sz="2000" b="1" dirty="0">
              <a:solidFill>
                <a:schemeClr val="bg2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4" name="Line 18"/>
          <p:cNvSpPr>
            <a:spLocks noChangeShapeType="1"/>
          </p:cNvSpPr>
          <p:nvPr/>
        </p:nvSpPr>
        <p:spPr bwMode="auto">
          <a:xfrm flipV="1">
            <a:off x="2987676" y="1322413"/>
            <a:ext cx="144463" cy="2690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5" name="Rectangle 19"/>
          <p:cNvSpPr>
            <a:spLocks noChangeArrowheads="1"/>
          </p:cNvSpPr>
          <p:nvPr/>
        </p:nvSpPr>
        <p:spPr bwMode="auto">
          <a:xfrm>
            <a:off x="2339976" y="998562"/>
            <a:ext cx="1800225" cy="3238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algn="ctr" eaLnBrk="1" hangingPunct="1"/>
            <a:r>
              <a:rPr lang="th-TH" altLang="th-TH" sz="2000" b="1" dirty="0">
                <a:solidFill>
                  <a:schemeClr val="bg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วิธีแยกส่วนประกอบ</a:t>
            </a:r>
          </a:p>
        </p:txBody>
      </p:sp>
      <p:sp>
        <p:nvSpPr>
          <p:cNvPr id="56" name="Line 20"/>
          <p:cNvSpPr>
            <a:spLocks noChangeShapeType="1"/>
          </p:cNvSpPr>
          <p:nvPr/>
        </p:nvSpPr>
        <p:spPr bwMode="auto">
          <a:xfrm flipV="1">
            <a:off x="3348038" y="1699841"/>
            <a:ext cx="360362" cy="16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7" name="Rectangle 21"/>
          <p:cNvSpPr>
            <a:spLocks noChangeArrowheads="1"/>
          </p:cNvSpPr>
          <p:nvPr/>
        </p:nvSpPr>
        <p:spPr bwMode="auto">
          <a:xfrm>
            <a:off x="3708401" y="1484337"/>
            <a:ext cx="1800225" cy="3238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algn="ctr" eaLnBrk="1" hangingPunct="1"/>
            <a:r>
              <a:rPr lang="th-TH" altLang="th-TH" sz="2000" b="1" dirty="0">
                <a:solidFill>
                  <a:schemeClr val="bg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วิธี</a:t>
            </a:r>
            <a:r>
              <a:rPr lang="th-TH" altLang="th-TH" sz="2000" b="1" dirty="0" err="1">
                <a:solidFill>
                  <a:schemeClr val="bg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บอกซ์</a:t>
            </a:r>
            <a:r>
              <a:rPr lang="th-TH" altLang="th-TH" sz="2000" b="1" dirty="0">
                <a:solidFill>
                  <a:schemeClr val="bg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เจน</a:t>
            </a:r>
            <a:r>
              <a:rPr lang="th-TH" altLang="th-TH" sz="2000" b="1" dirty="0" err="1">
                <a:solidFill>
                  <a:schemeClr val="bg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กินส์</a:t>
            </a:r>
            <a:endParaRPr lang="th-TH" altLang="th-TH" sz="2000" b="1" dirty="0">
              <a:solidFill>
                <a:schemeClr val="bg2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8" name="Line 22"/>
          <p:cNvSpPr>
            <a:spLocks noChangeShapeType="1"/>
          </p:cNvSpPr>
          <p:nvPr/>
        </p:nvSpPr>
        <p:spPr bwMode="auto">
          <a:xfrm flipH="1">
            <a:off x="2051051" y="4184675"/>
            <a:ext cx="360363" cy="1631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9" name="Rectangle 23"/>
          <p:cNvSpPr>
            <a:spLocks noChangeArrowheads="1"/>
          </p:cNvSpPr>
          <p:nvPr/>
        </p:nvSpPr>
        <p:spPr bwMode="auto">
          <a:xfrm>
            <a:off x="250826" y="4022750"/>
            <a:ext cx="1800225" cy="59412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algn="ctr" eaLnBrk="1" hangingPunct="1"/>
            <a:r>
              <a:rPr lang="th-TH" altLang="th-TH" sz="2000" b="1" dirty="0">
                <a:solidFill>
                  <a:schemeClr val="bg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วิธีตัวแบบถดถอยเชิงเส้น</a:t>
            </a:r>
          </a:p>
          <a:p>
            <a:pPr algn="ctr" eaLnBrk="1" hangingPunct="1"/>
            <a:r>
              <a:rPr lang="th-TH" altLang="th-TH" sz="2000" b="1" dirty="0">
                <a:solidFill>
                  <a:schemeClr val="bg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อย่างง่าย</a:t>
            </a:r>
          </a:p>
        </p:txBody>
      </p:sp>
      <p:sp>
        <p:nvSpPr>
          <p:cNvPr id="60" name="Line 24"/>
          <p:cNvSpPr>
            <a:spLocks noChangeShapeType="1"/>
          </p:cNvSpPr>
          <p:nvPr/>
        </p:nvSpPr>
        <p:spPr bwMode="auto">
          <a:xfrm>
            <a:off x="2843213" y="4293022"/>
            <a:ext cx="0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1" name="Rectangle 25"/>
          <p:cNvSpPr>
            <a:spLocks noChangeArrowheads="1"/>
          </p:cNvSpPr>
          <p:nvPr/>
        </p:nvSpPr>
        <p:spPr bwMode="auto">
          <a:xfrm>
            <a:off x="1908176" y="4778797"/>
            <a:ext cx="1800225" cy="3238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algn="ctr" eaLnBrk="1" hangingPunct="1"/>
            <a:r>
              <a:rPr lang="th-TH" altLang="th-TH" sz="2000" b="1" dirty="0">
                <a:solidFill>
                  <a:schemeClr val="bg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วิธีวิเคราะห์</a:t>
            </a:r>
            <a:r>
              <a:rPr lang="th-TH" altLang="th-TH" sz="2000" b="1" dirty="0" err="1">
                <a:solidFill>
                  <a:schemeClr val="bg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เศรษฐ</a:t>
            </a:r>
            <a:r>
              <a:rPr lang="th-TH" altLang="th-TH" sz="2000" b="1" dirty="0">
                <a:solidFill>
                  <a:schemeClr val="bg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มิติ</a:t>
            </a:r>
          </a:p>
        </p:txBody>
      </p:sp>
      <p:sp>
        <p:nvSpPr>
          <p:cNvPr id="62" name="Line 26"/>
          <p:cNvSpPr>
            <a:spLocks noChangeShapeType="1"/>
          </p:cNvSpPr>
          <p:nvPr/>
        </p:nvSpPr>
        <p:spPr bwMode="auto">
          <a:xfrm>
            <a:off x="3276601" y="4131097"/>
            <a:ext cx="358775" cy="16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3" name="Rectangle 27"/>
          <p:cNvSpPr>
            <a:spLocks noChangeArrowheads="1"/>
          </p:cNvSpPr>
          <p:nvPr/>
        </p:nvSpPr>
        <p:spPr bwMode="auto">
          <a:xfrm>
            <a:off x="3635376" y="4131097"/>
            <a:ext cx="1800225" cy="3238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algn="ctr" eaLnBrk="1" hangingPunct="1"/>
            <a:r>
              <a:rPr lang="th-TH" altLang="th-TH" sz="2000" b="1" dirty="0">
                <a:solidFill>
                  <a:schemeClr val="bg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วิธีวิเคราะห์ตัวแบบจำลอง</a:t>
            </a:r>
          </a:p>
        </p:txBody>
      </p:sp>
      <p:sp>
        <p:nvSpPr>
          <p:cNvPr id="64" name="Line 28"/>
          <p:cNvSpPr>
            <a:spLocks noChangeShapeType="1"/>
          </p:cNvSpPr>
          <p:nvPr/>
        </p:nvSpPr>
        <p:spPr bwMode="auto">
          <a:xfrm flipV="1">
            <a:off x="5795963" y="2240385"/>
            <a:ext cx="144462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5" name="Rectangle 29"/>
          <p:cNvSpPr>
            <a:spLocks noChangeArrowheads="1"/>
          </p:cNvSpPr>
          <p:nvPr/>
        </p:nvSpPr>
        <p:spPr bwMode="auto">
          <a:xfrm>
            <a:off x="5724525" y="1916535"/>
            <a:ext cx="2160588" cy="3238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algn="ctr" eaLnBrk="1" hangingPunct="1"/>
            <a:r>
              <a:rPr lang="th-TH" altLang="th-TH" sz="2000" b="1">
                <a:solidFill>
                  <a:schemeClr val="bg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ระดมความเห็นของผู้บริหาร</a:t>
            </a:r>
          </a:p>
        </p:txBody>
      </p:sp>
      <p:sp>
        <p:nvSpPr>
          <p:cNvPr id="66" name="Line 30"/>
          <p:cNvSpPr>
            <a:spLocks noChangeShapeType="1"/>
          </p:cNvSpPr>
          <p:nvPr/>
        </p:nvSpPr>
        <p:spPr bwMode="auto">
          <a:xfrm flipV="1">
            <a:off x="6227763" y="2726160"/>
            <a:ext cx="360362" cy="16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7" name="Rectangle 31"/>
          <p:cNvSpPr>
            <a:spLocks noChangeArrowheads="1"/>
          </p:cNvSpPr>
          <p:nvPr/>
        </p:nvSpPr>
        <p:spPr bwMode="auto">
          <a:xfrm>
            <a:off x="6588125" y="2564235"/>
            <a:ext cx="2160588" cy="3238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algn="ctr" eaLnBrk="1" hangingPunct="1"/>
            <a:r>
              <a:rPr lang="th-TH" altLang="th-TH" sz="2000" b="1">
                <a:solidFill>
                  <a:schemeClr val="bg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การวิจัยตลาด</a:t>
            </a:r>
          </a:p>
        </p:txBody>
      </p:sp>
      <p:sp>
        <p:nvSpPr>
          <p:cNvPr id="68" name="Line 32"/>
          <p:cNvSpPr>
            <a:spLocks noChangeShapeType="1"/>
          </p:cNvSpPr>
          <p:nvPr/>
        </p:nvSpPr>
        <p:spPr bwMode="auto">
          <a:xfrm>
            <a:off x="6156325" y="3104778"/>
            <a:ext cx="431800" cy="2702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9" name="Rectangle 33"/>
          <p:cNvSpPr>
            <a:spLocks noChangeArrowheads="1"/>
          </p:cNvSpPr>
          <p:nvPr/>
        </p:nvSpPr>
        <p:spPr bwMode="auto">
          <a:xfrm>
            <a:off x="6588125" y="3211935"/>
            <a:ext cx="2305050" cy="3238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algn="ctr" eaLnBrk="1" hangingPunct="1"/>
            <a:r>
              <a:rPr lang="th-TH" altLang="th-TH" sz="2000" b="1">
                <a:solidFill>
                  <a:schemeClr val="bg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รวบรวมข้อมูลจากพนักงานขาย</a:t>
            </a:r>
          </a:p>
        </p:txBody>
      </p:sp>
    </p:spTree>
    <p:extLst>
      <p:ext uri="{BB962C8B-B14F-4D97-AF65-F5344CB8AC3E}">
        <p14:creationId xmlns:p14="http://schemas.microsoft.com/office/powerpoint/2010/main" val="148734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นำตัวเลขข้อมูลในอดีตที่เกิดขึ้นตามลำดับเวลา มาพยากรณ์ค่าที่ต้องการในอนาคต โดยมีสมมุติฐานคือ “ข้อมูลในอดีตสามารถเป็นตัวแทนที่ดีของค่าพยากรณ์ในอนาคต” เช่น การใช้ยอดขาย 10 เดือนที่ผ่านมา ทำนายยอดขายเดือนที่ 11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การพยากรณ์แบบอนุกรมเวลา (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Time-series Forecasting)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5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683568" y="2787774"/>
            <a:ext cx="2016646" cy="7921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algn="ctr" eaLnBrk="1" hangingPunct="1"/>
            <a:r>
              <a:rPr lang="th-TH" alt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พยากรณ์แบบอนุกรมเวลา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4139952" y="2165290"/>
            <a:ext cx="3384054" cy="94309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algn="ctr" eaLnBrk="1" hangingPunct="1"/>
            <a:r>
              <a:rPr lang="th-TH" altLang="th-TH" sz="2000" b="1" dirty="0">
                <a:solidFill>
                  <a:srgbClr val="008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วิธีค่าเฉลี่ยเคลื่อนที่อย่างง่าย</a:t>
            </a:r>
          </a:p>
          <a:p>
            <a:pPr algn="ctr" eaLnBrk="1" hangingPunct="1"/>
            <a:r>
              <a:rPr lang="th-TH" alt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เหมาะกับข้อมูลไม่มีแนวโน้ม</a:t>
            </a:r>
          </a:p>
          <a:p>
            <a:pPr algn="ctr" eaLnBrk="1" hangingPunct="1"/>
            <a:r>
              <a:rPr lang="th-TH" alt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หรือฤดูกาลเข้ามาเกี่ยวข้อง</a:t>
            </a: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4138410" y="3183855"/>
            <a:ext cx="3385596" cy="151216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algn="ctr" eaLnBrk="1" hangingPunct="1"/>
            <a:r>
              <a:rPr lang="th-TH" altLang="th-TH" sz="2000" b="1" dirty="0">
                <a:solidFill>
                  <a:srgbClr val="008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วิธี</a:t>
            </a:r>
            <a:r>
              <a:rPr lang="th-TH" altLang="th-TH" sz="2000" b="1" dirty="0" err="1">
                <a:solidFill>
                  <a:srgbClr val="008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เอ็กซ์โพเนนเซียลอย่าง</a:t>
            </a:r>
            <a:r>
              <a:rPr lang="th-TH" altLang="th-TH" sz="2000" b="1" dirty="0">
                <a:solidFill>
                  <a:srgbClr val="008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ง่าย</a:t>
            </a:r>
          </a:p>
          <a:p>
            <a:pPr algn="ctr" eaLnBrk="1" hangingPunct="1"/>
            <a:r>
              <a:rPr lang="th-TH" alt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เป็นการหาค่าเฉลี่ยของข้อมูล</a:t>
            </a:r>
          </a:p>
          <a:p>
            <a:pPr algn="ctr" eaLnBrk="1" hangingPunct="1"/>
            <a:r>
              <a:rPr lang="th-TH" alt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โดยกำหนดน้ำหนักของข้อมูล</a:t>
            </a:r>
          </a:p>
          <a:p>
            <a:pPr algn="ctr" eaLnBrk="1" hangingPunct="1"/>
            <a:r>
              <a:rPr lang="th-TH" alt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ที่นำมาใช้พยากรณ์ต่างกัน</a:t>
            </a:r>
          </a:p>
          <a:p>
            <a:pPr algn="ctr" eaLnBrk="1" hangingPunct="1"/>
            <a:r>
              <a:rPr lang="th-TH" altLang="th-TH" sz="1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(ข้อมูลที่อยู่ใกล้ปัจจุบันมีน้ำหนักมากที่สุด)</a:t>
            </a:r>
          </a:p>
        </p:txBody>
      </p:sp>
      <p:cxnSp>
        <p:nvCxnSpPr>
          <p:cNvPr id="16" name="AutoShape 10"/>
          <p:cNvCxnSpPr>
            <a:cxnSpLocks noChangeShapeType="1"/>
            <a:stCxn id="13" idx="3"/>
            <a:endCxn id="14" idx="1"/>
          </p:cNvCxnSpPr>
          <p:nvPr/>
        </p:nvCxnSpPr>
        <p:spPr bwMode="auto">
          <a:xfrm flipV="1">
            <a:off x="2700214" y="2636839"/>
            <a:ext cx="1439738" cy="547016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11"/>
          <p:cNvCxnSpPr>
            <a:cxnSpLocks noChangeShapeType="1"/>
            <a:stCxn id="13" idx="3"/>
            <a:endCxn id="15" idx="1"/>
          </p:cNvCxnSpPr>
          <p:nvPr/>
        </p:nvCxnSpPr>
        <p:spPr bwMode="auto">
          <a:xfrm>
            <a:off x="2700214" y="3183855"/>
            <a:ext cx="1438196" cy="756084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50072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วิธีหาค่าเฉลี่ยอย่าง</a:t>
            </a:r>
            <a:r>
              <a:rPr lang="th-TH" altLang="ko-KR" sz="2800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ง่าย</a:t>
            </a:r>
          </a:p>
          <a:p>
            <a:pPr algn="thaiDist"/>
            <a:endParaRPr lang="th-TH" altLang="ko-KR"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การพยากรณ์แบบอนุกรมเวลา (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Time-series Forecasting)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6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67544" y="1624012"/>
            <a:ext cx="360045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dirty="0">
                <a:latin typeface="TH Sarabun New" panose="020B0500040200020003" pitchFamily="34" charset="-34"/>
                <a:ea typeface="Arial Unicode MS" pitchFamily="34" charset="-128"/>
                <a:cs typeface="TH Sarabun New" panose="020B0500040200020003" pitchFamily="34" charset="-34"/>
              </a:rPr>
              <a:t>                </a:t>
            </a:r>
            <a:r>
              <a:rPr lang="en-US" altLang="th-TH" dirty="0" smtClean="0">
                <a:latin typeface="TH Sarabun New" panose="020B0500040200020003" pitchFamily="34" charset="-34"/>
                <a:ea typeface="Arial Unicode MS" pitchFamily="34" charset="-128"/>
                <a:cs typeface="TH Sarabun New" panose="020B0500040200020003" pitchFamily="34" charset="-34"/>
              </a:rPr>
              <a:t> ∑</a:t>
            </a:r>
            <a:r>
              <a:rPr lang="en-US" altLang="th-TH" sz="2000" dirty="0">
                <a:latin typeface="TH Sarabun New" panose="020B0500040200020003" pitchFamily="34" charset="-34"/>
                <a:ea typeface="Arial Unicode MS" pitchFamily="34" charset="-128"/>
                <a:cs typeface="TH Sarabun New" panose="020B0500040200020003" pitchFamily="34" charset="-34"/>
              </a:rPr>
              <a:t>A</a:t>
            </a:r>
            <a:r>
              <a:rPr lang="en-US" altLang="th-TH" sz="1400" dirty="0">
                <a:latin typeface="TH Sarabun New" panose="020B0500040200020003" pitchFamily="34" charset="-34"/>
                <a:ea typeface="Arial Unicode MS" pitchFamily="34" charset="-128"/>
                <a:cs typeface="TH Sarabun New" panose="020B0500040200020003" pitchFamily="34" charset="-34"/>
              </a:rPr>
              <a:t>i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           </a:t>
            </a:r>
            <a:r>
              <a:rPr lang="en-US" alt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N</a:t>
            </a:r>
            <a:endParaRPr lang="en-US" alt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043658" y="1919068"/>
            <a:ext cx="10080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MA =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3890150" y="1395411"/>
            <a:ext cx="500233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MA = </a:t>
            </a:r>
            <a:r>
              <a:rPr lang="en-US" altLang="th-TH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ค่าพยากรณ์</a:t>
            </a:r>
            <a:endParaRPr lang="en-US" alt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Ai    = </a:t>
            </a:r>
            <a:r>
              <a:rPr lang="en-US" altLang="th-TH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ค่าจริงงวดที่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th-TH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i</a:t>
            </a:r>
            <a:endParaRPr lang="en-US" alt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N     = </a:t>
            </a:r>
            <a:r>
              <a:rPr lang="en-US" altLang="th-TH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จำนวนงวดที่ใช้ในการหาค่าเฉลี่ย</a:t>
            </a:r>
            <a:endParaRPr lang="en-US" alt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1799692" y="2183190"/>
            <a:ext cx="50405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88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th-TH" b="1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  </a:t>
            </a:r>
            <a:endParaRPr lang="th-TH" u="sng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aphicFrame>
        <p:nvGraphicFramePr>
          <p:cNvPr id="195589" name="Group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82450903"/>
              </p:ext>
            </p:extLst>
          </p:nvPr>
        </p:nvGraphicFramePr>
        <p:xfrm>
          <a:off x="468313" y="478631"/>
          <a:ext cx="8291512" cy="4669990"/>
        </p:xfrm>
        <a:graphic>
          <a:graphicData uri="http://schemas.openxmlformats.org/drawingml/2006/table">
            <a:tbl>
              <a:tblPr/>
              <a:tblGrid>
                <a:gridCol w="863600"/>
                <a:gridCol w="2233612"/>
                <a:gridCol w="2592388"/>
                <a:gridCol w="2601912"/>
              </a:tblGrid>
              <a:tr h="38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เดือนที่</a:t>
                      </a:r>
                    </a:p>
                  </a:txBody>
                  <a:tcPr marT="34286" marB="342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ยอดขาย(ล้านบาท)</a:t>
                      </a: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ค่าเฉลี่ยเคลื่อนที่ n = 3</a:t>
                      </a: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ค่าเฉลี่ยเคลื่อนที่ n = 5</a:t>
                      </a: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6" marB="342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12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6" marB="342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9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6" marB="342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10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6" marB="342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7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❇ ?</a:t>
                      </a: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6" marB="342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11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❇ ?</a:t>
                      </a: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6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6" marB="342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7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6" marB="342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13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8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6" marB="342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11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9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6" marB="342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9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10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6" marB="342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8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11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6" marB="342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660" name="AutoShape 76"/>
          <p:cNvSpPr>
            <a:spLocks/>
          </p:cNvSpPr>
          <p:nvPr/>
        </p:nvSpPr>
        <p:spPr bwMode="auto">
          <a:xfrm>
            <a:off x="3708400" y="951310"/>
            <a:ext cx="71438" cy="1026319"/>
          </a:xfrm>
          <a:prstGeom prst="rightBrace">
            <a:avLst>
              <a:gd name="adj1" fmla="val 159629"/>
              <a:gd name="adj2" fmla="val 50000"/>
            </a:avLst>
          </a:prstGeom>
          <a:noFill/>
          <a:ln w="9525">
            <a:solidFill>
              <a:srgbClr val="B8F7F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/>
            <a:endParaRPr lang="th-TH" altLang="th-TH" sz="180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95661" name="AutoShape 77"/>
          <p:cNvSpPr>
            <a:spLocks/>
          </p:cNvSpPr>
          <p:nvPr/>
        </p:nvSpPr>
        <p:spPr bwMode="auto">
          <a:xfrm>
            <a:off x="3708400" y="1329929"/>
            <a:ext cx="71438" cy="1026319"/>
          </a:xfrm>
          <a:prstGeom prst="rightBrace">
            <a:avLst>
              <a:gd name="adj1" fmla="val 159629"/>
              <a:gd name="adj2" fmla="val 50000"/>
            </a:avLst>
          </a:prstGeom>
          <a:noFill/>
          <a:ln w="9525">
            <a:solidFill>
              <a:srgbClr val="B8F7F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/>
            <a:endParaRPr lang="th-TH" altLang="th-TH" sz="180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95662" name="AutoShape 78"/>
          <p:cNvSpPr>
            <a:spLocks noChangeArrowheads="1"/>
          </p:cNvSpPr>
          <p:nvPr/>
        </p:nvSpPr>
        <p:spPr bwMode="auto">
          <a:xfrm>
            <a:off x="6084889" y="951310"/>
            <a:ext cx="2376487" cy="863203"/>
          </a:xfrm>
          <a:prstGeom prst="wedgeRectCallout">
            <a:avLst>
              <a:gd name="adj1" fmla="val -74583"/>
              <a:gd name="adj2" fmla="val 8903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3200" b="1">
                <a:latin typeface="TH Sarabun New" panose="020B0500040200020003" pitchFamily="34" charset="-34"/>
                <a:cs typeface="TH Sarabun New" panose="020B0500040200020003" pitchFamily="34" charset="-34"/>
              </a:rPr>
              <a:t>12+9+10</a:t>
            </a:r>
          </a:p>
          <a:p>
            <a:pPr algn="ctr">
              <a:defRPr/>
            </a:pPr>
            <a:r>
              <a:rPr lang="en-US" sz="3200" b="1">
                <a:latin typeface="TH Sarabun New" panose="020B0500040200020003" pitchFamily="34" charset="-34"/>
                <a:cs typeface="TH Sarabun New" panose="020B0500040200020003" pitchFamily="34" charset="-34"/>
              </a:rPr>
              <a:t>3</a:t>
            </a:r>
            <a:endParaRPr lang="th-TH" sz="3200" b="1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95663" name="Line 79"/>
          <p:cNvSpPr>
            <a:spLocks noChangeShapeType="1"/>
          </p:cNvSpPr>
          <p:nvPr/>
        </p:nvSpPr>
        <p:spPr bwMode="auto">
          <a:xfrm>
            <a:off x="6659563" y="1383506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95664" name="Text Box 80"/>
          <p:cNvSpPr txBox="1">
            <a:spLocks noChangeArrowheads="1"/>
          </p:cNvSpPr>
          <p:nvPr/>
        </p:nvSpPr>
        <p:spPr bwMode="auto">
          <a:xfrm>
            <a:off x="4572001" y="1977629"/>
            <a:ext cx="7921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3200" b="1">
                <a:latin typeface="TH Sarabun New" panose="020B0500040200020003" pitchFamily="34" charset="-34"/>
                <a:cs typeface="TH Sarabun New" panose="020B0500040200020003" pitchFamily="34" charset="-34"/>
              </a:rPr>
              <a:t>10.3</a:t>
            </a:r>
            <a:endParaRPr lang="th-TH" altLang="th-TH" sz="3200" b="1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95665" name="AutoShape 81"/>
          <p:cNvSpPr>
            <a:spLocks noChangeArrowheads="1"/>
          </p:cNvSpPr>
          <p:nvPr/>
        </p:nvSpPr>
        <p:spPr bwMode="auto">
          <a:xfrm>
            <a:off x="6372225" y="3219450"/>
            <a:ext cx="2089150" cy="757238"/>
          </a:xfrm>
          <a:prstGeom prst="wedgeRectCallout">
            <a:avLst>
              <a:gd name="adj1" fmla="val -95667"/>
              <a:gd name="adj2" fmla="val -127829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3200" b="1">
                <a:latin typeface="TH Sarabun New" panose="020B0500040200020003" pitchFamily="34" charset="-34"/>
                <a:cs typeface="TH Sarabun New" panose="020B0500040200020003" pitchFamily="34" charset="-34"/>
              </a:rPr>
              <a:t>9+10+7</a:t>
            </a:r>
          </a:p>
          <a:p>
            <a:pPr algn="ctr">
              <a:defRPr/>
            </a:pPr>
            <a:r>
              <a:rPr lang="en-US" sz="3200" b="1">
                <a:latin typeface="TH Sarabun New" panose="020B0500040200020003" pitchFamily="34" charset="-34"/>
                <a:cs typeface="TH Sarabun New" panose="020B0500040200020003" pitchFamily="34" charset="-34"/>
              </a:rPr>
              <a:t>3</a:t>
            </a:r>
            <a:endParaRPr lang="th-TH" sz="3200" b="1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95666" name="Line 82"/>
          <p:cNvSpPr>
            <a:spLocks noChangeShapeType="1"/>
          </p:cNvSpPr>
          <p:nvPr/>
        </p:nvSpPr>
        <p:spPr bwMode="auto">
          <a:xfrm>
            <a:off x="6732588" y="3651647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95667" name="Text Box 83"/>
          <p:cNvSpPr txBox="1">
            <a:spLocks noChangeArrowheads="1"/>
          </p:cNvSpPr>
          <p:nvPr/>
        </p:nvSpPr>
        <p:spPr bwMode="auto">
          <a:xfrm>
            <a:off x="4643438" y="2409825"/>
            <a:ext cx="7921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3200" b="1">
                <a:latin typeface="TH Sarabun New" panose="020B0500040200020003" pitchFamily="34" charset="-34"/>
                <a:cs typeface="TH Sarabun New" panose="020B0500040200020003" pitchFamily="34" charset="-34"/>
              </a:rPr>
              <a:t>8.7</a:t>
            </a:r>
            <a:endParaRPr lang="th-TH" altLang="th-TH" sz="3200" b="1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95668" name="AutoShape 84"/>
          <p:cNvSpPr>
            <a:spLocks noChangeArrowheads="1"/>
          </p:cNvSpPr>
          <p:nvPr/>
        </p:nvSpPr>
        <p:spPr bwMode="auto">
          <a:xfrm>
            <a:off x="5940426" y="1653779"/>
            <a:ext cx="1439863" cy="701278"/>
          </a:xfrm>
          <a:prstGeom prst="curvedLeftArrow">
            <a:avLst>
              <a:gd name="adj1" fmla="val 22181"/>
              <a:gd name="adj2" fmla="val 41931"/>
              <a:gd name="adj3" fmla="val 597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/>
            <a:endParaRPr lang="th-TH" altLang="th-TH" sz="180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95669" name="AutoShape 85"/>
          <p:cNvSpPr>
            <a:spLocks noChangeArrowheads="1"/>
          </p:cNvSpPr>
          <p:nvPr/>
        </p:nvSpPr>
        <p:spPr bwMode="auto">
          <a:xfrm rot="-5819897">
            <a:off x="6281540" y="2068711"/>
            <a:ext cx="756047" cy="1438275"/>
          </a:xfrm>
          <a:prstGeom prst="curvedUpArrow">
            <a:avLst>
              <a:gd name="adj1" fmla="val 20000"/>
              <a:gd name="adj2" fmla="val 40000"/>
              <a:gd name="adj3" fmla="val 4755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/>
            <a:endParaRPr lang="th-TH" altLang="th-TH" sz="180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95670" name="Rectangle 86"/>
          <p:cNvSpPr>
            <a:spLocks noGrp="1" noChangeArrowheads="1"/>
          </p:cNvSpPr>
          <p:nvPr>
            <p:ph type="title"/>
          </p:nvPr>
        </p:nvSpPr>
        <p:spPr>
          <a:xfrm>
            <a:off x="468313" y="51470"/>
            <a:ext cx="8229600" cy="360040"/>
          </a:xfrm>
        </p:spPr>
        <p:txBody>
          <a:bodyPr/>
          <a:lstStyle/>
          <a:p>
            <a:pPr algn="l" eaLnBrk="1" hangingPunct="1">
              <a:defRPr/>
            </a:pPr>
            <a:r>
              <a:rPr lang="th-TH" sz="32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วิธีหาค่าเฉลี่ยอย่างง่าย</a:t>
            </a:r>
          </a:p>
        </p:txBody>
      </p:sp>
    </p:spTree>
    <p:extLst>
      <p:ext uri="{BB962C8B-B14F-4D97-AF65-F5344CB8AC3E}">
        <p14:creationId xmlns:p14="http://schemas.microsoft.com/office/powerpoint/2010/main" val="113261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95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95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95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956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1956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9" dur="500"/>
                                        <p:tgtEl>
                                          <p:spTgt spid="1956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4" dur="500"/>
                                        <p:tgtEl>
                                          <p:spTgt spid="1956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95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95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95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95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3" dur="500"/>
                                        <p:tgtEl>
                                          <p:spTgt spid="1956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660" grpId="0" animBg="1"/>
      <p:bldP spid="195660" grpId="1" animBg="1"/>
      <p:bldP spid="195661" grpId="0" animBg="1"/>
      <p:bldP spid="195662" grpId="0" animBg="1"/>
      <p:bldP spid="195662" grpId="1" animBg="1"/>
      <p:bldP spid="195663" grpId="0" animBg="1"/>
      <p:bldP spid="195663" grpId="1" animBg="1"/>
      <p:bldP spid="195664" grpId="0"/>
      <p:bldP spid="195665" grpId="0" animBg="1"/>
      <p:bldP spid="195666" grpId="0" animBg="1"/>
      <p:bldP spid="195666" grpId="1" animBg="1"/>
      <p:bldP spid="195667" grpId="0"/>
      <p:bldP spid="195668" grpId="0" animBg="1"/>
      <p:bldP spid="195668" grpId="1" animBg="1"/>
      <p:bldP spid="19566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th-TH" b="1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  </a:t>
            </a:r>
            <a:endParaRPr lang="th-TH" u="sng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aphicFrame>
        <p:nvGraphicFramePr>
          <p:cNvPr id="196613" name="Group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87907034"/>
              </p:ext>
            </p:extLst>
          </p:nvPr>
        </p:nvGraphicFramePr>
        <p:xfrm>
          <a:off x="468313" y="478632"/>
          <a:ext cx="8291512" cy="4683919"/>
        </p:xfrm>
        <a:graphic>
          <a:graphicData uri="http://schemas.openxmlformats.org/drawingml/2006/table">
            <a:tbl>
              <a:tblPr/>
              <a:tblGrid>
                <a:gridCol w="863600"/>
                <a:gridCol w="2233612"/>
                <a:gridCol w="2592388"/>
                <a:gridCol w="2601912"/>
              </a:tblGrid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เดือนที่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ยอดขาย(ล้านบาท)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ค่าเฉลี่ยเคลื่อนที่ n = 3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ค่าเฉลี่ยเคลื่อนที่</a:t>
                      </a: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 n = 5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12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9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10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7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11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6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❇ ?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4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7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13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❇ ?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8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11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9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9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10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8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11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6684" name="AutoShape 76"/>
          <p:cNvSpPr>
            <a:spLocks/>
          </p:cNvSpPr>
          <p:nvPr/>
        </p:nvSpPr>
        <p:spPr bwMode="auto">
          <a:xfrm>
            <a:off x="6300789" y="844154"/>
            <a:ext cx="73025" cy="1835944"/>
          </a:xfrm>
          <a:prstGeom prst="rightBrace">
            <a:avLst>
              <a:gd name="adj1" fmla="val 27934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/>
            <a:endParaRPr lang="th-TH" altLang="th-TH" sz="180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96685" name="AutoShape 77"/>
          <p:cNvSpPr>
            <a:spLocks noChangeArrowheads="1"/>
          </p:cNvSpPr>
          <p:nvPr/>
        </p:nvSpPr>
        <p:spPr bwMode="auto">
          <a:xfrm>
            <a:off x="3708400" y="1707357"/>
            <a:ext cx="2376488" cy="864394"/>
          </a:xfrm>
          <a:prstGeom prst="wedgeRectCallout">
            <a:avLst>
              <a:gd name="adj1" fmla="val 81264"/>
              <a:gd name="adj2" fmla="val 10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algn="ctr" eaLnBrk="1" hangingPunct="1"/>
            <a:r>
              <a:rPr lang="en-US" altLang="th-TH" sz="3200" b="1">
                <a:latin typeface="TH Sarabun New" panose="020B0500040200020003" pitchFamily="34" charset="-34"/>
                <a:cs typeface="TH Sarabun New" panose="020B0500040200020003" pitchFamily="34" charset="-34"/>
              </a:rPr>
              <a:t>12+9+10+7+11</a:t>
            </a:r>
            <a:endParaRPr lang="th-TH" altLang="th-TH" sz="3200" b="1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 eaLnBrk="1" hangingPunct="1"/>
            <a:r>
              <a:rPr lang="en-US" altLang="th-TH" sz="3200" b="1">
                <a:latin typeface="TH Sarabun New" panose="020B0500040200020003" pitchFamily="34" charset="-34"/>
                <a:cs typeface="TH Sarabun New" panose="020B0500040200020003" pitchFamily="34" charset="-34"/>
              </a:rPr>
              <a:t>5</a:t>
            </a:r>
            <a:endParaRPr lang="th-TH" altLang="th-TH" sz="3200" b="1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96686" name="Line 78"/>
          <p:cNvSpPr>
            <a:spLocks noChangeShapeType="1"/>
          </p:cNvSpPr>
          <p:nvPr/>
        </p:nvSpPr>
        <p:spPr bwMode="auto">
          <a:xfrm>
            <a:off x="3995738" y="2139554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96687" name="AutoShape 79"/>
          <p:cNvSpPr>
            <a:spLocks noChangeArrowheads="1"/>
          </p:cNvSpPr>
          <p:nvPr/>
        </p:nvSpPr>
        <p:spPr bwMode="auto">
          <a:xfrm flipH="1">
            <a:off x="5364163" y="2193132"/>
            <a:ext cx="863600" cy="1079897"/>
          </a:xfrm>
          <a:prstGeom prst="curvedLeftArrow">
            <a:avLst>
              <a:gd name="adj1" fmla="val 35252"/>
              <a:gd name="adj2" fmla="val 7028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/>
            <a:endParaRPr lang="th-TH" altLang="th-TH" sz="180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96688" name="Text Box 80"/>
          <p:cNvSpPr txBox="1">
            <a:spLocks noChangeArrowheads="1"/>
          </p:cNvSpPr>
          <p:nvPr/>
        </p:nvSpPr>
        <p:spPr bwMode="auto">
          <a:xfrm>
            <a:off x="7235826" y="2787254"/>
            <a:ext cx="7921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3200" b="1">
                <a:latin typeface="TH Sarabun New" panose="020B0500040200020003" pitchFamily="34" charset="-34"/>
                <a:cs typeface="TH Sarabun New" panose="020B0500040200020003" pitchFamily="34" charset="-34"/>
              </a:rPr>
              <a:t>9.8</a:t>
            </a:r>
            <a:endParaRPr lang="th-TH" altLang="th-TH" sz="3200" b="1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96689" name="AutoShape 81"/>
          <p:cNvSpPr>
            <a:spLocks/>
          </p:cNvSpPr>
          <p:nvPr/>
        </p:nvSpPr>
        <p:spPr bwMode="auto">
          <a:xfrm>
            <a:off x="6300788" y="1329929"/>
            <a:ext cx="215900" cy="1620440"/>
          </a:xfrm>
          <a:prstGeom prst="rightBrace">
            <a:avLst>
              <a:gd name="adj1" fmla="val 8339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/>
            <a:endParaRPr lang="th-TH" altLang="th-TH" sz="180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96690" name="AutoShape 82"/>
          <p:cNvSpPr>
            <a:spLocks noChangeArrowheads="1"/>
          </p:cNvSpPr>
          <p:nvPr/>
        </p:nvSpPr>
        <p:spPr bwMode="auto">
          <a:xfrm>
            <a:off x="3348039" y="3598069"/>
            <a:ext cx="2376487" cy="756047"/>
          </a:xfrm>
          <a:prstGeom prst="wedgeRectCallout">
            <a:avLst>
              <a:gd name="adj1" fmla="val 91481"/>
              <a:gd name="adj2" fmla="val -70315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algn="ctr" eaLnBrk="1" hangingPunct="1"/>
            <a:r>
              <a:rPr lang="en-US" altLang="th-TH" sz="3200" b="1">
                <a:latin typeface="TH Sarabun New" panose="020B0500040200020003" pitchFamily="34" charset="-34"/>
                <a:cs typeface="TH Sarabun New" panose="020B0500040200020003" pitchFamily="34" charset="-34"/>
              </a:rPr>
              <a:t>9+10+7+11+5</a:t>
            </a:r>
          </a:p>
          <a:p>
            <a:pPr algn="ctr" eaLnBrk="1" hangingPunct="1"/>
            <a:r>
              <a:rPr lang="en-US" altLang="th-TH" sz="3200" b="1">
                <a:latin typeface="TH Sarabun New" panose="020B0500040200020003" pitchFamily="34" charset="-34"/>
                <a:cs typeface="TH Sarabun New" panose="020B0500040200020003" pitchFamily="34" charset="-34"/>
              </a:rPr>
              <a:t>5</a:t>
            </a:r>
            <a:endParaRPr lang="th-TH" altLang="th-TH" sz="3200" b="1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96691" name="Line 83"/>
          <p:cNvSpPr>
            <a:spLocks noChangeShapeType="1"/>
          </p:cNvSpPr>
          <p:nvPr/>
        </p:nvSpPr>
        <p:spPr bwMode="auto">
          <a:xfrm>
            <a:off x="3851275" y="3975497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96692" name="Text Box 84"/>
          <p:cNvSpPr txBox="1">
            <a:spLocks noChangeArrowheads="1"/>
          </p:cNvSpPr>
          <p:nvPr/>
        </p:nvSpPr>
        <p:spPr bwMode="auto">
          <a:xfrm>
            <a:off x="7235826" y="3165873"/>
            <a:ext cx="7921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3200" b="1">
                <a:latin typeface="TH Sarabun New" panose="020B0500040200020003" pitchFamily="34" charset="-34"/>
                <a:cs typeface="TH Sarabun New" panose="020B0500040200020003" pitchFamily="34" charset="-34"/>
              </a:rPr>
              <a:t>8.4</a:t>
            </a:r>
            <a:endParaRPr lang="th-TH" altLang="th-TH" sz="3200" b="1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96693" name="AutoShape 85"/>
          <p:cNvSpPr>
            <a:spLocks noChangeArrowheads="1"/>
          </p:cNvSpPr>
          <p:nvPr/>
        </p:nvSpPr>
        <p:spPr bwMode="auto">
          <a:xfrm rot="9475918" flipH="1">
            <a:off x="5292725" y="3219450"/>
            <a:ext cx="1792288" cy="401241"/>
          </a:xfrm>
          <a:prstGeom prst="curvedUpArrow">
            <a:avLst>
              <a:gd name="adj1" fmla="val 67003"/>
              <a:gd name="adj2" fmla="val 134006"/>
              <a:gd name="adj3" fmla="val 320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/>
            <a:endParaRPr lang="th-TH" altLang="th-TH" sz="180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96694" name="Rectangle 86"/>
          <p:cNvSpPr>
            <a:spLocks noGrp="1" noChangeArrowheads="1"/>
          </p:cNvSpPr>
          <p:nvPr>
            <p:ph type="title"/>
          </p:nvPr>
        </p:nvSpPr>
        <p:spPr>
          <a:xfrm>
            <a:off x="421482" y="19961"/>
            <a:ext cx="8229600" cy="377428"/>
          </a:xfrm>
        </p:spPr>
        <p:txBody>
          <a:bodyPr/>
          <a:lstStyle/>
          <a:p>
            <a:pPr algn="l" eaLnBrk="1" hangingPunct="1">
              <a:defRPr/>
            </a:pPr>
            <a:r>
              <a:rPr lang="th-TH" sz="32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วิธีหาค่าเฉลี่ยอย่างง่าย</a:t>
            </a:r>
          </a:p>
        </p:txBody>
      </p:sp>
      <p:sp>
        <p:nvSpPr>
          <p:cNvPr id="10323" name="Text Box 88"/>
          <p:cNvSpPr txBox="1">
            <a:spLocks noChangeArrowheads="1"/>
          </p:cNvSpPr>
          <p:nvPr/>
        </p:nvSpPr>
        <p:spPr bwMode="auto">
          <a:xfrm>
            <a:off x="3419476" y="2895600"/>
            <a:ext cx="4105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th-TH" sz="320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96699" name="Text Box 91"/>
          <p:cNvSpPr txBox="1">
            <a:spLocks noChangeArrowheads="1"/>
          </p:cNvSpPr>
          <p:nvPr/>
        </p:nvSpPr>
        <p:spPr bwMode="auto">
          <a:xfrm>
            <a:off x="1476375" y="4708923"/>
            <a:ext cx="705643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3200" b="1">
                <a:latin typeface="TH Sarabun New" panose="020B0500040200020003" pitchFamily="34" charset="-34"/>
                <a:cs typeface="TH Sarabun New" panose="020B0500040200020003" pitchFamily="34" charset="-34"/>
              </a:rPr>
              <a:t>ให้พยากรณ์เดือนที่               6 – 11          และ             8 - 11</a:t>
            </a:r>
          </a:p>
        </p:txBody>
      </p:sp>
    </p:spTree>
    <p:extLst>
      <p:ext uri="{BB962C8B-B14F-4D97-AF65-F5344CB8AC3E}">
        <p14:creationId xmlns:p14="http://schemas.microsoft.com/office/powerpoint/2010/main" val="38888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6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96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6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96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9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966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1966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1966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196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96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96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96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9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966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966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966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84" grpId="0" animBg="1"/>
      <p:bldP spid="196684" grpId="1" animBg="1"/>
      <p:bldP spid="196685" grpId="0" animBg="1"/>
      <p:bldP spid="196685" grpId="1" animBg="1"/>
      <p:bldP spid="196686" grpId="0" animBg="1"/>
      <p:bldP spid="196686" grpId="1" animBg="1"/>
      <p:bldP spid="196687" grpId="0" animBg="1"/>
      <p:bldP spid="196687" grpId="1" animBg="1"/>
      <p:bldP spid="196688" grpId="0"/>
      <p:bldP spid="196689" grpId="0" animBg="1"/>
      <p:bldP spid="196690" grpId="0" animBg="1"/>
      <p:bldP spid="196691" grpId="0" animBg="1"/>
      <p:bldP spid="196692" grpId="0"/>
      <p:bldP spid="196693" grpId="0" animBg="1"/>
      <p:bldP spid="19669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th-TH" b="1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  </a:t>
            </a:r>
            <a:endParaRPr lang="th-TH" u="sng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aphicFrame>
        <p:nvGraphicFramePr>
          <p:cNvPr id="197637" name="Group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4000614"/>
              </p:ext>
            </p:extLst>
          </p:nvPr>
        </p:nvGraphicFramePr>
        <p:xfrm>
          <a:off x="468313" y="627460"/>
          <a:ext cx="8291512" cy="3498057"/>
        </p:xfrm>
        <a:graphic>
          <a:graphicData uri="http://schemas.openxmlformats.org/drawingml/2006/table">
            <a:tbl>
              <a:tblPr/>
              <a:tblGrid>
                <a:gridCol w="863600"/>
                <a:gridCol w="2233612"/>
                <a:gridCol w="2592388"/>
                <a:gridCol w="2601912"/>
              </a:tblGrid>
              <a:tr h="38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เดือนที่</a:t>
                      </a:r>
                    </a:p>
                  </a:txBody>
                  <a:tcPr marT="34295" marB="342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ยอดขาย(ล้านบาท)</a:t>
                      </a: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h-TH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น้ำหนัก</a:t>
                      </a: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ค่าเฉลี่ยเคลื่อนที่ n = 3</a:t>
                      </a: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5" marB="342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12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5" marB="342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9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5" marB="342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10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5" marB="342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7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❇ ?</a:t>
                      </a: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5" marB="342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11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6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5" marB="342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7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5" marB="342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13</a:t>
                      </a: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8</a:t>
                      </a:r>
                      <a:endParaRPr kumimoji="0" lang="th-TH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5" marB="342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h-TH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7686" name="AutoShape 54"/>
          <p:cNvSpPr>
            <a:spLocks/>
          </p:cNvSpPr>
          <p:nvPr/>
        </p:nvSpPr>
        <p:spPr bwMode="auto">
          <a:xfrm>
            <a:off x="6300789" y="1059657"/>
            <a:ext cx="71437" cy="1079897"/>
          </a:xfrm>
          <a:prstGeom prst="rightBrace">
            <a:avLst>
              <a:gd name="adj1" fmla="val 16796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/>
            <a:endParaRPr lang="th-TH" altLang="th-TH" sz="180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97687" name="AutoShape 55"/>
          <p:cNvSpPr>
            <a:spLocks noChangeArrowheads="1"/>
          </p:cNvSpPr>
          <p:nvPr/>
        </p:nvSpPr>
        <p:spPr bwMode="auto">
          <a:xfrm>
            <a:off x="5364164" y="1275160"/>
            <a:ext cx="3419475" cy="432197"/>
          </a:xfrm>
          <a:prstGeom prst="wedgeRectCallout">
            <a:avLst>
              <a:gd name="adj1" fmla="val 5944"/>
              <a:gd name="adj2" fmla="val 185537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3200" b="1">
                <a:latin typeface="TH Sarabun New" panose="020B0500040200020003" pitchFamily="34" charset="-34"/>
                <a:cs typeface="TH Sarabun New" panose="020B0500040200020003" pitchFamily="34" charset="-34"/>
              </a:rPr>
              <a:t>(12 x .2) + (9 x .3) + (10 x .5)</a:t>
            </a:r>
          </a:p>
        </p:txBody>
      </p:sp>
      <p:sp>
        <p:nvSpPr>
          <p:cNvPr id="197688" name="AutoShape 56"/>
          <p:cNvSpPr>
            <a:spLocks noChangeArrowheads="1"/>
          </p:cNvSpPr>
          <p:nvPr/>
        </p:nvSpPr>
        <p:spPr bwMode="auto">
          <a:xfrm>
            <a:off x="8172450" y="1653778"/>
            <a:ext cx="647700" cy="917972"/>
          </a:xfrm>
          <a:prstGeom prst="curvedLeftArrow">
            <a:avLst>
              <a:gd name="adj1" fmla="val 50278"/>
              <a:gd name="adj2" fmla="val 79656"/>
              <a:gd name="adj3" fmla="val 2475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/>
            <a:endParaRPr lang="th-TH" altLang="th-TH" sz="180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97689" name="Text Box 57"/>
          <p:cNvSpPr txBox="1">
            <a:spLocks noChangeArrowheads="1"/>
          </p:cNvSpPr>
          <p:nvPr/>
        </p:nvSpPr>
        <p:spPr bwMode="auto">
          <a:xfrm>
            <a:off x="7235826" y="2139554"/>
            <a:ext cx="7921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3200" b="1">
                <a:latin typeface="TH Sarabun New" panose="020B0500040200020003" pitchFamily="34" charset="-34"/>
                <a:cs typeface="TH Sarabun New" panose="020B0500040200020003" pitchFamily="34" charset="-34"/>
              </a:rPr>
              <a:t>10.1</a:t>
            </a:r>
            <a:endParaRPr lang="th-TH" altLang="th-TH" sz="3200" b="1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97690" name="Rectangle 58"/>
          <p:cNvSpPr>
            <a:spLocks noGrp="1" noChangeArrowheads="1"/>
          </p:cNvSpPr>
          <p:nvPr>
            <p:ph type="title"/>
          </p:nvPr>
        </p:nvSpPr>
        <p:spPr>
          <a:xfrm>
            <a:off x="468313" y="141685"/>
            <a:ext cx="8229600" cy="519113"/>
          </a:xfrm>
        </p:spPr>
        <p:txBody>
          <a:bodyPr/>
          <a:lstStyle/>
          <a:p>
            <a:pPr algn="l" eaLnBrk="1" hangingPunct="1">
              <a:defRPr/>
            </a:pPr>
            <a:r>
              <a:rPr lang="th-TH" sz="32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วิธีหาค่าเฉลี่ยเคลื่อนที่ถ่วงน้ำหนัก</a:t>
            </a:r>
          </a:p>
        </p:txBody>
      </p:sp>
      <p:sp>
        <p:nvSpPr>
          <p:cNvPr id="11326" name="Text Box 59"/>
          <p:cNvSpPr txBox="1">
            <a:spLocks noChangeArrowheads="1"/>
          </p:cNvSpPr>
          <p:nvPr/>
        </p:nvSpPr>
        <p:spPr bwMode="auto">
          <a:xfrm>
            <a:off x="323851" y="4245769"/>
            <a:ext cx="85693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b="1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การกำหนดน้ำหนัก ให้ข้อมูลงวดที่ใกล้เวลาปัจจุบันมากที่สุดมีน้ำหนักมากที่สุด ข้อมูลที่งวดที่ไกลออกไปจะลดลงไปตามลำดับ โดยข้อมูลทุกงวดรวมกันจะต้องเท่ากับ </a:t>
            </a:r>
            <a:r>
              <a:rPr lang="en-US" altLang="th-TH" b="1">
                <a:latin typeface="TH Sarabun New" panose="020B0500040200020003" pitchFamily="34" charset="-34"/>
                <a:cs typeface="TH Sarabun New" panose="020B0500040200020003" pitchFamily="34" charset="-34"/>
              </a:rPr>
              <a:t>1.00</a:t>
            </a:r>
            <a:endParaRPr lang="th-TH" altLang="th-TH" b="1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327" name="Text Box 60"/>
          <p:cNvSpPr txBox="1">
            <a:spLocks noChangeArrowheads="1"/>
          </p:cNvSpPr>
          <p:nvPr/>
        </p:nvSpPr>
        <p:spPr bwMode="auto">
          <a:xfrm>
            <a:off x="4572000" y="1006079"/>
            <a:ext cx="6477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Kodchiang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2500" b="1">
                <a:latin typeface="TH Sarabun New" panose="020B0500040200020003" pitchFamily="34" charset="-34"/>
                <a:cs typeface="TH Sarabun New" panose="020B0500040200020003" pitchFamily="34" charset="-34"/>
              </a:rPr>
              <a:t>.20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th-TH" sz="2500" b="1">
                <a:latin typeface="TH Sarabun New" panose="020B0500040200020003" pitchFamily="34" charset="-34"/>
                <a:cs typeface="TH Sarabun New" panose="020B0500040200020003" pitchFamily="34" charset="-34"/>
              </a:rPr>
              <a:t>.30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th-TH" sz="2500" b="1">
                <a:latin typeface="TH Sarabun New" panose="020B0500040200020003" pitchFamily="34" charset="-34"/>
                <a:cs typeface="TH Sarabun New" panose="020B0500040200020003" pitchFamily="34" charset="-34"/>
              </a:rPr>
              <a:t>.50</a:t>
            </a:r>
            <a:endParaRPr lang="th-TH" altLang="th-TH" sz="2500" b="1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8549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97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7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7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86" grpId="0" animBg="1"/>
      <p:bldP spid="197687" grpId="0" animBg="1"/>
      <p:bldP spid="19768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1926</TotalTime>
  <Words>1468</Words>
  <Application>Microsoft Office PowerPoint</Application>
  <PresentationFormat>นำเสนอทางหน้าจอ (16:9)</PresentationFormat>
  <Paragraphs>378</Paragraphs>
  <Slides>19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19</vt:i4>
      </vt:variant>
    </vt:vector>
  </HeadingPairs>
  <TitlesOfParts>
    <vt:vector size="21" baseType="lpstr">
      <vt:lpstr>Office Theme</vt:lpstr>
      <vt:lpstr>Custom Design</vt:lpstr>
      <vt:lpstr>งานนำเสนอ PowerPoint</vt:lpstr>
      <vt:lpstr>การพยากรณ์ (Forecasting)</vt:lpstr>
      <vt:lpstr>การพยากรณ์ (Forecasting)</vt:lpstr>
      <vt:lpstr>การพยากรณ์ (Forecasting)</vt:lpstr>
      <vt:lpstr>การพยากรณ์แบบอนุกรมเวลา (Time-series Forecasting)</vt:lpstr>
      <vt:lpstr>การพยากรณ์แบบอนุกรมเวลา (Time-series Forecasting)</vt:lpstr>
      <vt:lpstr>วิธีหาค่าเฉลี่ยอย่างง่าย</vt:lpstr>
      <vt:lpstr>วิธีหาค่าเฉลี่ยอย่างง่าย</vt:lpstr>
      <vt:lpstr>วิธีหาค่าเฉลี่ยเคลื่อนที่ถ่วงน้ำหนัก</vt:lpstr>
      <vt:lpstr>วิธีหาค่าเฉลี่ยเคลื่อนที่ถ่วงน้ำหนัก</vt:lpstr>
      <vt:lpstr>วิธีหาค่าเอ็กซ์โพเนนเซียลอย่างง่าย</vt:lpstr>
      <vt:lpstr>วิธีหาค่าเอ็กซ์โพเนนเซียลอย่างง่าย</vt:lpstr>
      <vt:lpstr>วิธีหาค่าเอ็กซ์โพเนนเซียลอย่างง่าย</vt:lpstr>
      <vt:lpstr>การพยากรณ์แบบความสัมพันธ์ของข้อมูล (Causal Forecasting)</vt:lpstr>
      <vt:lpstr>วิธีตัวแบบการถดถอยเชิงเส้นอย่างง่าย</vt:lpstr>
      <vt:lpstr>วิธีตัวแบบการถดถอยเชิงเส้นอย่างง่าย</vt:lpstr>
      <vt:lpstr>วิธีตัวแบบการถดถอยเชิงเส้นอย่างง่าย</vt:lpstr>
      <vt:lpstr>การพยากรณ์เชิงคุณภาพ</vt:lpstr>
      <vt:lpstr>The End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lab11</cp:lastModifiedBy>
  <cp:revision>269</cp:revision>
  <dcterms:created xsi:type="dcterms:W3CDTF">2014-04-01T16:27:38Z</dcterms:created>
  <dcterms:modified xsi:type="dcterms:W3CDTF">2018-03-16T05:14:36Z</dcterms:modified>
</cp:coreProperties>
</file>