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3"/>
  </p:notesMasterIdLst>
  <p:sldIdLst>
    <p:sldId id="256"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259" r:id="rId7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66"/>
    <a:srgbClr val="FF66CC"/>
    <a:srgbClr val="FF9933"/>
    <a:srgbClr val="FF9900"/>
    <a:srgbClr val="00FF9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318"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F02429-0E59-42AB-BC5F-ACE5E7EC9989}" type="datetimeFigureOut">
              <a:rPr lang="th-TH" smtClean="0"/>
              <a:t>23/03/61</a:t>
            </a:fld>
            <a:endParaRPr lang="th-TH"/>
          </a:p>
        </p:txBody>
      </p:sp>
      <p:sp>
        <p:nvSpPr>
          <p:cNvPr id="4" name="ตัวแทนรูปบนภาพนิ่ง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แทน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3B195-98CC-4DBB-9CA9-83040907FAF5}" type="slidenum">
              <a:rPr lang="th-TH" smtClean="0"/>
              <a:t>‹#›</a:t>
            </a:fld>
            <a:endParaRPr lang="th-TH"/>
          </a:p>
        </p:txBody>
      </p:sp>
    </p:spTree>
    <p:extLst>
      <p:ext uri="{BB962C8B-B14F-4D97-AF65-F5344CB8AC3E}">
        <p14:creationId xmlns:p14="http://schemas.microsoft.com/office/powerpoint/2010/main" val="789508192"/>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FB658-E3A8-471C-8895-9DBC7E346072}" type="slidenum">
              <a:rPr lang="en-US" altLang="th-TH"/>
              <a:pPr/>
              <a:t>61</a:t>
            </a:fld>
            <a:endParaRPr lang="en-US" altLang="th-TH"/>
          </a:p>
        </p:txBody>
      </p:sp>
      <p:sp>
        <p:nvSpPr>
          <p:cNvPr id="74754" name="Rectangle 2"/>
          <p:cNvSpPr>
            <a:spLocks noGrp="1" noRot="1" noChangeAspect="1" noChangeArrowheads="1" noTextEdit="1"/>
          </p:cNvSpPr>
          <p:nvPr>
            <p:ph type="sldImg"/>
          </p:nvPr>
        </p:nvSpPr>
        <p:spPr>
          <a:xfrm>
            <a:off x="381000" y="685800"/>
            <a:ext cx="6096000" cy="3429000"/>
          </a:xfrm>
          <a:ln/>
        </p:spPr>
      </p:sp>
      <p:sp>
        <p:nvSpPr>
          <p:cNvPr id="74755" name="Rectangle 3"/>
          <p:cNvSpPr>
            <a:spLocks noGrp="1" noChangeArrowheads="1"/>
          </p:cNvSpPr>
          <p:nvPr>
            <p:ph type="body" idx="1"/>
          </p:nvPr>
        </p:nvSpPr>
        <p:spPr/>
        <p:txBody>
          <a:bodyPr/>
          <a:lstStyle/>
          <a:p>
            <a:endParaRPr lang="th-TH" altLang="th-TH"/>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85800" y="457200"/>
            <a:ext cx="7772400" cy="857250"/>
          </a:xfrm>
          <a:prstGeom prst="rect">
            <a:avLst/>
          </a:prstGeom>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a:xfrm>
            <a:off x="685800" y="1485900"/>
            <a:ext cx="7772400" cy="3086100"/>
          </a:xfrm>
          <a:prstGeom prst="rect">
            <a:avLst/>
          </a:prstGeo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a:xfrm>
            <a:off x="685800" y="4686300"/>
            <a:ext cx="1905000" cy="342900"/>
          </a:xfrm>
          <a:prstGeom prst="rect">
            <a:avLst/>
          </a:prstGeom>
        </p:spPr>
        <p:txBody>
          <a:bodyPr/>
          <a:lstStyle>
            <a:lvl1pPr>
              <a:defRPr/>
            </a:lvl1pPr>
          </a:lstStyle>
          <a:p>
            <a:endParaRPr lang="en-US" altLang="th-TH"/>
          </a:p>
        </p:txBody>
      </p:sp>
      <p:sp>
        <p:nvSpPr>
          <p:cNvPr id="5" name="ตัวแทนท้ายกระดาษ 4"/>
          <p:cNvSpPr>
            <a:spLocks noGrp="1"/>
          </p:cNvSpPr>
          <p:nvPr>
            <p:ph type="ftr" sz="quarter" idx="11"/>
          </p:nvPr>
        </p:nvSpPr>
        <p:spPr>
          <a:xfrm>
            <a:off x="3124200" y="4686300"/>
            <a:ext cx="2895600" cy="342900"/>
          </a:xfrm>
          <a:prstGeom prst="rect">
            <a:avLst/>
          </a:prstGeom>
        </p:spPr>
        <p:txBody>
          <a:bodyPr/>
          <a:lstStyle>
            <a:lvl1pPr>
              <a:defRPr/>
            </a:lvl1pPr>
          </a:lstStyle>
          <a:p>
            <a:endParaRPr lang="en-US" altLang="th-TH"/>
          </a:p>
        </p:txBody>
      </p:sp>
      <p:sp>
        <p:nvSpPr>
          <p:cNvPr id="6" name="ตัวแทนหมายเลขภาพนิ่ง 5"/>
          <p:cNvSpPr>
            <a:spLocks noGrp="1"/>
          </p:cNvSpPr>
          <p:nvPr>
            <p:ph type="sldNum" sz="quarter" idx="12"/>
          </p:nvPr>
        </p:nvSpPr>
        <p:spPr>
          <a:xfrm>
            <a:off x="6553200" y="4686300"/>
            <a:ext cx="1905000" cy="342900"/>
          </a:xfrm>
          <a:prstGeom prst="rect">
            <a:avLst/>
          </a:prstGeom>
        </p:spPr>
        <p:txBody>
          <a:bodyPr/>
          <a:lstStyle>
            <a:lvl1pPr>
              <a:defRPr/>
            </a:lvl1pPr>
          </a:lstStyle>
          <a:p>
            <a:fld id="{3CDBF026-A1AE-455C-BBE3-E05F913ECA37}" type="slidenum">
              <a:rPr lang="en-US" altLang="th-TH"/>
              <a:pPr/>
              <a:t>‹#›</a:t>
            </a:fld>
            <a:endParaRPr lang="en-US" altLang="th-TH"/>
          </a:p>
        </p:txBody>
      </p:sp>
    </p:spTree>
    <p:extLst>
      <p:ext uri="{BB962C8B-B14F-4D97-AF65-F5344CB8AC3E}">
        <p14:creationId xmlns:p14="http://schemas.microsoft.com/office/powerpoint/2010/main" val="93585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a:xfrm>
            <a:off x="685800" y="4686300"/>
            <a:ext cx="1905000" cy="342900"/>
          </a:xfrm>
          <a:prstGeom prst="rect">
            <a:avLst/>
          </a:prstGeom>
        </p:spPr>
        <p:txBody>
          <a:bodyPr/>
          <a:lstStyle>
            <a:lvl1pPr>
              <a:defRPr/>
            </a:lvl1pPr>
          </a:lstStyle>
          <a:p>
            <a:endParaRPr lang="en-US" altLang="th-TH"/>
          </a:p>
        </p:txBody>
      </p:sp>
      <p:sp>
        <p:nvSpPr>
          <p:cNvPr id="3" name="ตัวแทนท้ายกระดาษ 2"/>
          <p:cNvSpPr>
            <a:spLocks noGrp="1"/>
          </p:cNvSpPr>
          <p:nvPr>
            <p:ph type="ftr" sz="quarter" idx="11"/>
          </p:nvPr>
        </p:nvSpPr>
        <p:spPr>
          <a:xfrm>
            <a:off x="3124200" y="4686300"/>
            <a:ext cx="2895600" cy="342900"/>
          </a:xfrm>
          <a:prstGeom prst="rect">
            <a:avLst/>
          </a:prstGeom>
        </p:spPr>
        <p:txBody>
          <a:bodyPr/>
          <a:lstStyle>
            <a:lvl1pPr>
              <a:defRPr/>
            </a:lvl1pPr>
          </a:lstStyle>
          <a:p>
            <a:endParaRPr lang="en-US" altLang="th-TH"/>
          </a:p>
        </p:txBody>
      </p:sp>
      <p:sp>
        <p:nvSpPr>
          <p:cNvPr id="4" name="ตัวแทนหมายเลขภาพนิ่ง 3"/>
          <p:cNvSpPr>
            <a:spLocks noGrp="1"/>
          </p:cNvSpPr>
          <p:nvPr>
            <p:ph type="sldNum" sz="quarter" idx="12"/>
          </p:nvPr>
        </p:nvSpPr>
        <p:spPr>
          <a:xfrm>
            <a:off x="6553200" y="4686300"/>
            <a:ext cx="1905000" cy="342900"/>
          </a:xfrm>
          <a:prstGeom prst="rect">
            <a:avLst/>
          </a:prstGeom>
        </p:spPr>
        <p:txBody>
          <a:bodyPr/>
          <a:lstStyle>
            <a:lvl1pPr>
              <a:defRPr/>
            </a:lvl1pPr>
          </a:lstStyle>
          <a:p>
            <a:fld id="{293F9E60-B87A-4B3E-8BE5-9D100FDE88AA}" type="slidenum">
              <a:rPr lang="en-US" altLang="th-TH"/>
              <a:pPr/>
              <a:t>‹#›</a:t>
            </a:fld>
            <a:endParaRPr lang="en-US" altLang="th-TH"/>
          </a:p>
        </p:txBody>
      </p:sp>
    </p:spTree>
    <p:extLst>
      <p:ext uri="{BB962C8B-B14F-4D97-AF65-F5344CB8AC3E}">
        <p14:creationId xmlns:p14="http://schemas.microsoft.com/office/powerpoint/2010/main" val="114043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85800" y="457200"/>
            <a:ext cx="7772400" cy="857250"/>
          </a:xfrm>
          <a:prstGeom prst="rect">
            <a:avLst/>
          </a:prstGeom>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sz="half" idx="1"/>
          </p:nvPr>
        </p:nvSpPr>
        <p:spPr>
          <a:xfrm>
            <a:off x="685800" y="1485900"/>
            <a:ext cx="38100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เนื้อหา 3"/>
          <p:cNvSpPr>
            <a:spLocks noGrp="1"/>
          </p:cNvSpPr>
          <p:nvPr>
            <p:ph sz="half" idx="2"/>
          </p:nvPr>
        </p:nvSpPr>
        <p:spPr>
          <a:xfrm>
            <a:off x="4648200" y="1485900"/>
            <a:ext cx="38100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วันที่ 4"/>
          <p:cNvSpPr>
            <a:spLocks noGrp="1"/>
          </p:cNvSpPr>
          <p:nvPr>
            <p:ph type="dt" sz="half" idx="10"/>
          </p:nvPr>
        </p:nvSpPr>
        <p:spPr>
          <a:xfrm>
            <a:off x="685800" y="4686300"/>
            <a:ext cx="1905000" cy="342900"/>
          </a:xfrm>
          <a:prstGeom prst="rect">
            <a:avLst/>
          </a:prstGeom>
        </p:spPr>
        <p:txBody>
          <a:bodyPr/>
          <a:lstStyle>
            <a:lvl1pPr>
              <a:defRPr/>
            </a:lvl1pPr>
          </a:lstStyle>
          <a:p>
            <a:endParaRPr lang="en-US" altLang="th-TH"/>
          </a:p>
        </p:txBody>
      </p:sp>
      <p:sp>
        <p:nvSpPr>
          <p:cNvPr id="6" name="ตัวแทนท้ายกระดาษ 5"/>
          <p:cNvSpPr>
            <a:spLocks noGrp="1"/>
          </p:cNvSpPr>
          <p:nvPr>
            <p:ph type="ftr" sz="quarter" idx="11"/>
          </p:nvPr>
        </p:nvSpPr>
        <p:spPr>
          <a:xfrm>
            <a:off x="3124200" y="4686300"/>
            <a:ext cx="2895600" cy="342900"/>
          </a:xfrm>
          <a:prstGeom prst="rect">
            <a:avLst/>
          </a:prstGeom>
        </p:spPr>
        <p:txBody>
          <a:bodyPr/>
          <a:lstStyle>
            <a:lvl1pPr>
              <a:defRPr/>
            </a:lvl1pPr>
          </a:lstStyle>
          <a:p>
            <a:endParaRPr lang="en-US" altLang="th-TH"/>
          </a:p>
        </p:txBody>
      </p:sp>
      <p:sp>
        <p:nvSpPr>
          <p:cNvPr id="7" name="ตัวแทนหมายเลขภาพนิ่ง 6"/>
          <p:cNvSpPr>
            <a:spLocks noGrp="1"/>
          </p:cNvSpPr>
          <p:nvPr>
            <p:ph type="sldNum" sz="quarter" idx="12"/>
          </p:nvPr>
        </p:nvSpPr>
        <p:spPr>
          <a:xfrm>
            <a:off x="6553200" y="4686300"/>
            <a:ext cx="1905000" cy="342900"/>
          </a:xfrm>
          <a:prstGeom prst="rect">
            <a:avLst/>
          </a:prstGeom>
        </p:spPr>
        <p:txBody>
          <a:bodyPr/>
          <a:lstStyle>
            <a:lvl1pPr>
              <a:defRPr/>
            </a:lvl1pPr>
          </a:lstStyle>
          <a:p>
            <a:fld id="{F89CD8A1-DC5D-4072-8C01-C85C8D1ED799}" type="slidenum">
              <a:rPr lang="en-US" altLang="th-TH"/>
              <a:pPr/>
              <a:t>‹#›</a:t>
            </a:fld>
            <a:endParaRPr lang="en-US" altLang="th-TH"/>
          </a:p>
        </p:txBody>
      </p:sp>
    </p:spTree>
    <p:extLst>
      <p:ext uri="{BB962C8B-B14F-4D97-AF65-F5344CB8AC3E}">
        <p14:creationId xmlns:p14="http://schemas.microsoft.com/office/powerpoint/2010/main" val="300785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4" r:id="rId4"/>
    <p:sldLayoutId id="2147483675" r:id="rId5"/>
    <p:sldLayoutId id="2147483676" r:id="rId6"/>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3/23/2018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free-powerpoint-templates-design.com/free-powerpoint-templates-design"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7.png"/><Relationship Id="rId7" Type="http://schemas.openxmlformats.org/officeDocument/2006/relationships/image" Target="../media/image14.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w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1.wmf"/><Relationship Id="rId3" Type="http://schemas.openxmlformats.org/officeDocument/2006/relationships/image" Target="../media/image7.png"/><Relationship Id="rId7" Type="http://schemas.openxmlformats.org/officeDocument/2006/relationships/image" Target="../media/image18.wmf"/><Relationship Id="rId12"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20.wmf"/><Relationship Id="rId5" Type="http://schemas.openxmlformats.org/officeDocument/2006/relationships/image" Target="../media/image9.png"/><Relationship Id="rId10" Type="http://schemas.openxmlformats.org/officeDocument/2006/relationships/oleObject" Target="../embeddings/oleObject7.bin"/><Relationship Id="rId4" Type="http://schemas.openxmlformats.org/officeDocument/2006/relationships/image" Target="../media/image8.png"/><Relationship Id="rId9" Type="http://schemas.openxmlformats.org/officeDocument/2006/relationships/image" Target="../media/image19.wmf"/></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7.png"/><Relationship Id="rId7" Type="http://schemas.openxmlformats.org/officeDocument/2006/relationships/image" Target="../media/image22.w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3.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4.wmf"/><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9.wmf"/><Relationship Id="rId3" Type="http://schemas.openxmlformats.org/officeDocument/2006/relationships/image" Target="../media/image7.png"/><Relationship Id="rId7" Type="http://schemas.openxmlformats.org/officeDocument/2006/relationships/image" Target="../media/image26.wmf"/><Relationship Id="rId12"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28.wmf"/><Relationship Id="rId5" Type="http://schemas.openxmlformats.org/officeDocument/2006/relationships/image" Target="../media/image9.png"/><Relationship Id="rId15" Type="http://schemas.openxmlformats.org/officeDocument/2006/relationships/image" Target="../media/image30.wmf"/><Relationship Id="rId10" Type="http://schemas.openxmlformats.org/officeDocument/2006/relationships/oleObject" Target="../embeddings/oleObject13.bin"/><Relationship Id="rId4" Type="http://schemas.openxmlformats.org/officeDocument/2006/relationships/image" Target="../media/image8.png"/><Relationship Id="rId9" Type="http://schemas.openxmlformats.org/officeDocument/2006/relationships/image" Target="../media/image27.wmf"/><Relationship Id="rId1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wmf"/><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2.w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9.png"/><Relationship Id="rId18" Type="http://schemas.openxmlformats.org/officeDocument/2006/relationships/image" Target="../media/image38.wmf"/><Relationship Id="rId3" Type="http://schemas.openxmlformats.org/officeDocument/2006/relationships/oleObject" Target="../embeddings/oleObject18.bin"/><Relationship Id="rId21" Type="http://schemas.openxmlformats.org/officeDocument/2006/relationships/oleObject" Target="../embeddings/oleObject26.bin"/><Relationship Id="rId7" Type="http://schemas.openxmlformats.org/officeDocument/2006/relationships/oleObject" Target="../embeddings/oleObject20.bin"/><Relationship Id="rId12" Type="http://schemas.openxmlformats.org/officeDocument/2006/relationships/image" Target="../media/image8.png"/><Relationship Id="rId17" Type="http://schemas.openxmlformats.org/officeDocument/2006/relationships/oleObject" Target="../embeddings/oleObject24.bin"/><Relationship Id="rId2" Type="http://schemas.openxmlformats.org/officeDocument/2006/relationships/slideLayout" Target="../slideLayouts/slideLayout5.xml"/><Relationship Id="rId16" Type="http://schemas.openxmlformats.org/officeDocument/2006/relationships/oleObject" Target="../embeddings/oleObject23.bin"/><Relationship Id="rId20" Type="http://schemas.openxmlformats.org/officeDocument/2006/relationships/image" Target="../media/image39.wmf"/><Relationship Id="rId1" Type="http://schemas.openxmlformats.org/officeDocument/2006/relationships/vmlDrawing" Target="../drawings/vmlDrawing9.vml"/><Relationship Id="rId6" Type="http://schemas.openxmlformats.org/officeDocument/2006/relationships/image" Target="../media/image34.wmf"/><Relationship Id="rId11" Type="http://schemas.openxmlformats.org/officeDocument/2006/relationships/image" Target="../media/image7.png"/><Relationship Id="rId24" Type="http://schemas.openxmlformats.org/officeDocument/2006/relationships/image" Target="../media/image40.wmf"/><Relationship Id="rId5" Type="http://schemas.openxmlformats.org/officeDocument/2006/relationships/oleObject" Target="../embeddings/oleObject19.bin"/><Relationship Id="rId15" Type="http://schemas.openxmlformats.org/officeDocument/2006/relationships/image" Target="../media/image37.wmf"/><Relationship Id="rId23" Type="http://schemas.openxmlformats.org/officeDocument/2006/relationships/oleObject" Target="../embeddings/oleObject28.bin"/><Relationship Id="rId10" Type="http://schemas.openxmlformats.org/officeDocument/2006/relationships/image" Target="../media/image36.wmf"/><Relationship Id="rId19" Type="http://schemas.openxmlformats.org/officeDocument/2006/relationships/oleObject" Target="../embeddings/oleObject25.bin"/><Relationship Id="rId4" Type="http://schemas.openxmlformats.org/officeDocument/2006/relationships/image" Target="../media/image33.wmf"/><Relationship Id="rId9" Type="http://schemas.openxmlformats.org/officeDocument/2006/relationships/oleObject" Target="../embeddings/oleObject21.bin"/><Relationship Id="rId14" Type="http://schemas.openxmlformats.org/officeDocument/2006/relationships/oleObject" Target="../embeddings/oleObject22.bin"/><Relationship Id="rId22"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4.wmf"/><Relationship Id="rId3" Type="http://schemas.openxmlformats.org/officeDocument/2006/relationships/image" Target="../media/image7.png"/><Relationship Id="rId7" Type="http://schemas.openxmlformats.org/officeDocument/2006/relationships/image" Target="../media/image41.wmf"/><Relationship Id="rId12"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9.bin"/><Relationship Id="rId11" Type="http://schemas.openxmlformats.org/officeDocument/2006/relationships/image" Target="../media/image43.wmf"/><Relationship Id="rId5" Type="http://schemas.openxmlformats.org/officeDocument/2006/relationships/image" Target="../media/image9.png"/><Relationship Id="rId10" Type="http://schemas.openxmlformats.org/officeDocument/2006/relationships/oleObject" Target="../embeddings/oleObject31.bin"/><Relationship Id="rId4" Type="http://schemas.openxmlformats.org/officeDocument/2006/relationships/image" Target="../media/image8.png"/><Relationship Id="rId9" Type="http://schemas.openxmlformats.org/officeDocument/2006/relationships/image" Target="../media/image42.wmf"/></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33.bin"/><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7.png"/><Relationship Id="rId7" Type="http://schemas.openxmlformats.org/officeDocument/2006/relationships/image" Target="../media/image45.wmf"/><Relationship Id="rId2" Type="http://schemas.openxmlformats.org/officeDocument/2006/relationships/slideLayout" Target="../slideLayouts/slideLayout5.xml"/><Relationship Id="rId1" Type="http://schemas.openxmlformats.org/officeDocument/2006/relationships/vmlDrawing" Target="../drawings/vmlDrawing12.vml"/><Relationship Id="rId6" Type="http://schemas.openxmlformats.org/officeDocument/2006/relationships/oleObject" Target="../embeddings/oleObject34.bin"/><Relationship Id="rId11" Type="http://schemas.openxmlformats.org/officeDocument/2006/relationships/image" Target="../media/image31.wmf"/><Relationship Id="rId5" Type="http://schemas.openxmlformats.org/officeDocument/2006/relationships/image" Target="../media/image9.png"/><Relationship Id="rId10" Type="http://schemas.openxmlformats.org/officeDocument/2006/relationships/oleObject" Target="../embeddings/oleObject36.bin"/><Relationship Id="rId4" Type="http://schemas.openxmlformats.org/officeDocument/2006/relationships/image" Target="../media/image8.png"/><Relationship Id="rId9" Type="http://schemas.openxmlformats.org/officeDocument/2006/relationships/image" Target="../media/image46.wmf"/></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wmf"/><Relationship Id="rId2" Type="http://schemas.openxmlformats.org/officeDocument/2006/relationships/slideLayout" Target="../slideLayouts/slideLayout5.xml"/><Relationship Id="rId1" Type="http://schemas.openxmlformats.org/officeDocument/2006/relationships/vmlDrawing" Target="../drawings/vmlDrawing13.vml"/><Relationship Id="rId6" Type="http://schemas.openxmlformats.org/officeDocument/2006/relationships/oleObject" Target="../embeddings/oleObject37.bin"/><Relationship Id="rId5" Type="http://schemas.openxmlformats.org/officeDocument/2006/relationships/image" Target="../media/image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48.wmf"/><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1.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38.bin"/><Relationship Id="rId5" Type="http://schemas.openxmlformats.org/officeDocument/2006/relationships/image" Target="../media/image9.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7.png"/><Relationship Id="rId7" Type="http://schemas.openxmlformats.org/officeDocument/2006/relationships/image" Target="../media/image31.wmf"/><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39.bin"/><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5.wmf"/><Relationship Id="rId18" Type="http://schemas.openxmlformats.org/officeDocument/2006/relationships/oleObject" Target="../embeddings/oleObject47.bin"/><Relationship Id="rId3" Type="http://schemas.openxmlformats.org/officeDocument/2006/relationships/image" Target="../media/image7.png"/><Relationship Id="rId7" Type="http://schemas.openxmlformats.org/officeDocument/2006/relationships/image" Target="../media/image52.wmf"/><Relationship Id="rId12" Type="http://schemas.openxmlformats.org/officeDocument/2006/relationships/oleObject" Target="../embeddings/oleObject44.bin"/><Relationship Id="rId17" Type="http://schemas.openxmlformats.org/officeDocument/2006/relationships/image" Target="../media/image57.wmf"/><Relationship Id="rId2" Type="http://schemas.openxmlformats.org/officeDocument/2006/relationships/slideLayout" Target="../slideLayouts/slideLayout4.xml"/><Relationship Id="rId16" Type="http://schemas.openxmlformats.org/officeDocument/2006/relationships/oleObject" Target="../embeddings/oleObject46.bin"/><Relationship Id="rId1" Type="http://schemas.openxmlformats.org/officeDocument/2006/relationships/vmlDrawing" Target="../drawings/vmlDrawing16.vml"/><Relationship Id="rId6" Type="http://schemas.openxmlformats.org/officeDocument/2006/relationships/oleObject" Target="../embeddings/oleObject41.bin"/><Relationship Id="rId11" Type="http://schemas.openxmlformats.org/officeDocument/2006/relationships/image" Target="../media/image54.wmf"/><Relationship Id="rId5" Type="http://schemas.openxmlformats.org/officeDocument/2006/relationships/image" Target="../media/image9.png"/><Relationship Id="rId15" Type="http://schemas.openxmlformats.org/officeDocument/2006/relationships/image" Target="../media/image56.wmf"/><Relationship Id="rId10" Type="http://schemas.openxmlformats.org/officeDocument/2006/relationships/oleObject" Target="../embeddings/oleObject43.bin"/><Relationship Id="rId19" Type="http://schemas.openxmlformats.org/officeDocument/2006/relationships/image" Target="../media/image58.wmf"/><Relationship Id="rId4" Type="http://schemas.openxmlformats.org/officeDocument/2006/relationships/image" Target="../media/image8.png"/><Relationship Id="rId9" Type="http://schemas.openxmlformats.org/officeDocument/2006/relationships/image" Target="../media/image53.wmf"/><Relationship Id="rId14" Type="http://schemas.openxmlformats.org/officeDocument/2006/relationships/oleObject" Target="../embeddings/oleObject45.bin"/></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7.png"/><Relationship Id="rId7" Type="http://schemas.openxmlformats.org/officeDocument/2006/relationships/image" Target="../media/image31.wmf"/><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oleObject" Target="../embeddings/oleObject48.bin"/><Relationship Id="rId5" Type="http://schemas.openxmlformats.org/officeDocument/2006/relationships/image" Target="../media/image9.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7.png"/><Relationship Id="rId7" Type="http://schemas.openxmlformats.org/officeDocument/2006/relationships/image" Target="../media/image59.wmf"/><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oleObject" Target="../embeddings/oleObject50.bin"/><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60.wmf"/></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61.wmf"/><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2.wmf"/><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52.bin"/><Relationship Id="rId5" Type="http://schemas.openxmlformats.org/officeDocument/2006/relationships/image" Target="../media/image9.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63.w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6.wmf"/><Relationship Id="rId5" Type="http://schemas.openxmlformats.org/officeDocument/2006/relationships/image" Target="../media/image9.pn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hyperlink" Target="http://www.free-powerpoint-templates-design.com/free-powerpoint-templates-design" TargetMode="External"/><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0522" y="3291830"/>
            <a:ext cx="4463478" cy="400110"/>
          </a:xfrm>
          <a:prstGeom prst="rect">
            <a:avLst/>
          </a:prstGeom>
          <a:noFill/>
        </p:spPr>
        <p:txBody>
          <a:bodyPr wrap="square">
            <a:spAutoFit/>
          </a:bodyPr>
          <a:lstStyle/>
          <a:p>
            <a:pPr algn="r" fontAlgn="auto">
              <a:spcBef>
                <a:spcPts val="0"/>
              </a:spcBef>
              <a:spcAft>
                <a:spcPts val="0"/>
              </a:spcAft>
              <a:defRPr/>
            </a:pPr>
            <a:r>
              <a:rPr kumimoji="0" lang="en-US" altLang="ko-KR" sz="2000" b="1" dirty="0" err="1" smtClean="0">
                <a:solidFill>
                  <a:schemeClr val="bg1">
                    <a:lumMod val="85000"/>
                  </a:schemeClr>
                </a:solidFill>
                <a:latin typeface="TH Sarabun New" panose="020B0500040200020003" pitchFamily="34" charset="-34"/>
                <a:cs typeface="TH Sarabun New" panose="020B0500040200020003" pitchFamily="34" charset="-34"/>
              </a:rPr>
              <a:t>Asst.Prof</a:t>
            </a:r>
            <a:r>
              <a:rPr kumimoji="0" lang="en-US" altLang="ko-KR" sz="2000" b="1" dirty="0" smtClean="0">
                <a:solidFill>
                  <a:schemeClr val="bg1">
                    <a:lumMod val="85000"/>
                  </a:schemeClr>
                </a:solidFill>
                <a:latin typeface="TH Sarabun New" panose="020B0500040200020003" pitchFamily="34" charset="-34"/>
                <a:cs typeface="TH Sarabun New" panose="020B0500040200020003" pitchFamily="34" charset="-34"/>
              </a:rPr>
              <a:t>. </a:t>
            </a:r>
            <a:r>
              <a:rPr lang="en-US" altLang="ko-KR" sz="2000" b="1" dirty="0" err="1" smtClean="0">
                <a:solidFill>
                  <a:schemeClr val="bg1">
                    <a:lumMod val="85000"/>
                  </a:schemeClr>
                </a:solidFill>
                <a:latin typeface="TH Sarabun New" panose="020B0500040200020003" pitchFamily="34" charset="-34"/>
                <a:cs typeface="TH Sarabun New" panose="020B0500040200020003" pitchFamily="34" charset="-34"/>
              </a:rPr>
              <a:t>Juthawut</a:t>
            </a:r>
            <a:r>
              <a:rPr lang="en-US" altLang="ko-KR" sz="2000" b="1" dirty="0" smtClean="0">
                <a:solidFill>
                  <a:schemeClr val="bg1">
                    <a:lumMod val="85000"/>
                  </a:schemeClr>
                </a:solidFill>
                <a:latin typeface="TH Sarabun New" panose="020B0500040200020003" pitchFamily="34" charset="-34"/>
                <a:cs typeface="TH Sarabun New" panose="020B0500040200020003" pitchFamily="34" charset="-34"/>
              </a:rPr>
              <a:t> </a:t>
            </a:r>
            <a:r>
              <a:rPr lang="en-US" altLang="ko-KR" sz="2000" b="1" dirty="0" err="1" smtClean="0">
                <a:solidFill>
                  <a:schemeClr val="bg1">
                    <a:lumMod val="85000"/>
                  </a:schemeClr>
                </a:solidFill>
                <a:latin typeface="TH Sarabun New" panose="020B0500040200020003" pitchFamily="34" charset="-34"/>
                <a:cs typeface="TH Sarabun New" panose="020B0500040200020003" pitchFamily="34" charset="-34"/>
              </a:rPr>
              <a:t>Chantharamalee</a:t>
            </a:r>
            <a:endParaRPr kumimoji="0" lang="en-US" altLang="ko-KR" sz="2000" b="1" dirty="0">
              <a:solidFill>
                <a:schemeClr val="bg1">
                  <a:lumMod val="85000"/>
                </a:schemeClr>
              </a:solidFill>
              <a:latin typeface="TH Sarabun New" panose="020B0500040200020003" pitchFamily="34" charset="-34"/>
              <a:cs typeface="TH Sarabun New" panose="020B0500040200020003" pitchFamily="34" charset="-34"/>
            </a:endParaRPr>
          </a:p>
        </p:txBody>
      </p:sp>
      <p:sp>
        <p:nvSpPr>
          <p:cNvPr id="5" name="TextBox 1"/>
          <p:cNvSpPr txBox="1">
            <a:spLocks noChangeArrowheads="1"/>
          </p:cNvSpPr>
          <p:nvPr/>
        </p:nvSpPr>
        <p:spPr bwMode="auto">
          <a:xfrm>
            <a:off x="3851920" y="1563638"/>
            <a:ext cx="5292080" cy="1692771"/>
          </a:xfrm>
          <a:prstGeom prst="rect">
            <a:avLst/>
          </a:prstGeom>
          <a:noFill/>
          <a:ln w="9525">
            <a:noFill/>
            <a:miter lim="800000"/>
            <a:headEnd/>
            <a:tailEnd/>
          </a:ln>
        </p:spPr>
        <p:txBody>
          <a:bodyPr wrap="square">
            <a:spAutoFit/>
          </a:bodyPr>
          <a:lstStyle/>
          <a:p>
            <a:r>
              <a:rPr lang="en-US" altLang="ko-KR" sz="4000" b="1" dirty="0" smtClean="0">
                <a:solidFill>
                  <a:schemeClr val="bg1"/>
                </a:solidFill>
                <a:latin typeface="TH Sarabun New" panose="020B0500040200020003" pitchFamily="34" charset="-34"/>
                <a:ea typeface="맑은 고딕" pitchFamily="50" charset="-127"/>
                <a:cs typeface="TH Sarabun New" panose="020B0500040200020003" pitchFamily="34" charset="-34"/>
              </a:rPr>
              <a:t>Chapter 8</a:t>
            </a:r>
          </a:p>
          <a:p>
            <a:r>
              <a:rPr lang="th-TH" altLang="ko-KR" sz="3200" b="1" dirty="0">
                <a:solidFill>
                  <a:schemeClr val="bg1"/>
                </a:solidFill>
                <a:latin typeface="TH Sarabun New" panose="020B0500040200020003" pitchFamily="34" charset="-34"/>
                <a:ea typeface="맑은 고딕" pitchFamily="50" charset="-127"/>
                <a:cs typeface="TH Sarabun New" panose="020B0500040200020003" pitchFamily="34" charset="-34"/>
              </a:rPr>
              <a:t>การเข้าแถวคอยและการ</a:t>
            </a:r>
            <a:r>
              <a:rPr lang="th-TH" altLang="ko-KR" sz="3200" b="1" dirty="0" err="1" smtClean="0">
                <a:solidFill>
                  <a:schemeClr val="bg1"/>
                </a:solidFill>
                <a:latin typeface="TH Sarabun New" panose="020B0500040200020003" pitchFamily="34" charset="-34"/>
                <a:ea typeface="맑은 고딕" pitchFamily="50" charset="-127"/>
                <a:cs typeface="TH Sarabun New" panose="020B0500040200020003" pitchFamily="34" charset="-34"/>
              </a:rPr>
              <a:t>จําลอง</a:t>
            </a:r>
            <a:endParaRPr lang="th-TH" altLang="ko-KR" sz="3200" b="1" dirty="0" smtClean="0">
              <a:solidFill>
                <a:schemeClr val="bg1"/>
              </a:solidFill>
              <a:latin typeface="TH Sarabun New" panose="020B0500040200020003" pitchFamily="34" charset="-34"/>
              <a:ea typeface="맑은 고딕" pitchFamily="50" charset="-127"/>
              <a:cs typeface="TH Sarabun New" panose="020B0500040200020003" pitchFamily="34" charset="-34"/>
            </a:endParaRPr>
          </a:p>
          <a:p>
            <a:r>
              <a:rPr lang="en-US" altLang="ko-KR" sz="3200" b="1" dirty="0" smtClean="0">
                <a:solidFill>
                  <a:schemeClr val="bg1"/>
                </a:solidFill>
                <a:latin typeface="TH Sarabun New" panose="020B0500040200020003" pitchFamily="34" charset="-34"/>
                <a:ea typeface="맑은 고딕" pitchFamily="50" charset="-127"/>
                <a:cs typeface="TH Sarabun New" panose="020B0500040200020003" pitchFamily="34" charset="-34"/>
              </a:rPr>
              <a:t>Queuing and </a:t>
            </a:r>
            <a:r>
              <a:rPr lang="en-US" altLang="ko-KR" sz="3200" b="1" dirty="0">
                <a:solidFill>
                  <a:schemeClr val="bg1"/>
                </a:solidFill>
                <a:latin typeface="TH Sarabun New" panose="020B0500040200020003" pitchFamily="34" charset="-34"/>
                <a:ea typeface="맑은 고딕" pitchFamily="50" charset="-127"/>
                <a:cs typeface="TH Sarabun New" panose="020B0500040200020003" pitchFamily="34" charset="-34"/>
              </a:rPr>
              <a:t>Simulation</a:t>
            </a: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24328" y="267494"/>
            <a:ext cx="1301512" cy="321849"/>
          </a:xfrm>
          <a:prstGeom prst="rect">
            <a:avLst/>
          </a:prstGeom>
        </p:spPr>
      </p:pic>
      <p:pic>
        <p:nvPicPr>
          <p:cNvPr id="1026" name="Picture 2" descr="ผลการค้นหารูปภาพสำหรับ sd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1751256"/>
            <a:ext cx="640891" cy="5788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7540" y="34581"/>
            <a:ext cx="1735088"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hlinkClick r:id="rId6"/>
          </p:cNvPr>
          <p:cNvSpPr txBox="1"/>
          <p:nvPr/>
        </p:nvSpPr>
        <p:spPr>
          <a:xfrm>
            <a:off x="0" y="4774168"/>
            <a:ext cx="9144000" cy="369332"/>
          </a:xfrm>
          <a:prstGeom prst="rect">
            <a:avLst/>
          </a:prstGeom>
          <a:solidFill>
            <a:srgbClr val="FFC000"/>
          </a:solidFill>
        </p:spPr>
        <p:txBody>
          <a:bodyPr wrap="square" rtlCol="0">
            <a:spAutoFit/>
          </a:bodyPr>
          <a:lstStyle/>
          <a:p>
            <a:pPr algn="ctr"/>
            <a:r>
              <a:rPr lang="en-US" altLang="ko-KR" dirty="0">
                <a:solidFill>
                  <a:schemeClr val="bg1"/>
                </a:solidFill>
                <a:latin typeface="TH Sarabun New" panose="020B0500040200020003" pitchFamily="34" charset="-34"/>
                <a:cs typeface="TH Sarabun New" panose="020B0500040200020003" pitchFamily="34" charset="-34"/>
              </a:rPr>
              <a:t>  Program in Computer </a:t>
            </a:r>
            <a:r>
              <a:rPr lang="en-US" altLang="ko-KR" dirty="0" smtClean="0">
                <a:solidFill>
                  <a:schemeClr val="bg1"/>
                </a:solidFill>
                <a:latin typeface="TH Sarabun New" panose="020B0500040200020003" pitchFamily="34" charset="-34"/>
                <a:cs typeface="TH Sarabun New" panose="020B0500040200020003" pitchFamily="34" charset="-34"/>
              </a:rPr>
              <a:t>Science,  Science </a:t>
            </a:r>
            <a:r>
              <a:rPr lang="en-US" altLang="ko-KR" dirty="0">
                <a:solidFill>
                  <a:schemeClr val="bg1"/>
                </a:solidFill>
                <a:latin typeface="TH Sarabun New" panose="020B0500040200020003" pitchFamily="34" charset="-34"/>
                <a:cs typeface="TH Sarabun New" panose="020B0500040200020003" pitchFamily="34" charset="-34"/>
              </a:rPr>
              <a:t>and Technology of </a:t>
            </a:r>
            <a:r>
              <a:rPr lang="en-US" altLang="ko-KR" dirty="0" smtClean="0">
                <a:solidFill>
                  <a:schemeClr val="bg1"/>
                </a:solidFill>
                <a:latin typeface="TH Sarabun New" panose="020B0500040200020003" pitchFamily="34" charset="-34"/>
                <a:cs typeface="TH Sarabun New" panose="020B0500040200020003" pitchFamily="34" charset="-34"/>
              </a:rPr>
              <a:t>Faculty, </a:t>
            </a:r>
            <a:r>
              <a:rPr lang="en-US" altLang="ko-KR" dirty="0" err="1" smtClean="0">
                <a:solidFill>
                  <a:schemeClr val="bg1"/>
                </a:solidFill>
                <a:latin typeface="TH Sarabun New" panose="020B0500040200020003" pitchFamily="34" charset="-34"/>
                <a:cs typeface="TH Sarabun New" panose="020B0500040200020003" pitchFamily="34" charset="-34"/>
              </a:rPr>
              <a:t>Suan</a:t>
            </a:r>
            <a:r>
              <a:rPr lang="en-US" altLang="ko-KR" dirty="0" smtClean="0">
                <a:solidFill>
                  <a:schemeClr val="bg1"/>
                </a:solidFill>
                <a:latin typeface="TH Sarabun New" panose="020B0500040200020003" pitchFamily="34" charset="-34"/>
                <a:cs typeface="TH Sarabun New" panose="020B0500040200020003" pitchFamily="34" charset="-34"/>
              </a:rPr>
              <a:t> </a:t>
            </a:r>
            <a:r>
              <a:rPr lang="en-US" altLang="ko-KR" dirty="0" err="1" smtClean="0">
                <a:solidFill>
                  <a:schemeClr val="bg1"/>
                </a:solidFill>
                <a:latin typeface="TH Sarabun New" panose="020B0500040200020003" pitchFamily="34" charset="-34"/>
                <a:cs typeface="TH Sarabun New" panose="020B0500040200020003" pitchFamily="34" charset="-34"/>
              </a:rPr>
              <a:t>Dusit</a:t>
            </a:r>
            <a:r>
              <a:rPr lang="en-US" altLang="ko-KR" dirty="0" smtClean="0">
                <a:solidFill>
                  <a:schemeClr val="bg1"/>
                </a:solidFill>
                <a:latin typeface="TH Sarabun New" panose="020B0500040200020003" pitchFamily="34" charset="-34"/>
                <a:cs typeface="TH Sarabun New" panose="020B0500040200020003" pitchFamily="34" charset="-34"/>
              </a:rPr>
              <a:t> University</a:t>
            </a:r>
            <a:endParaRPr lang="ko-KR" altLang="en-US" dirty="0">
              <a:solidFill>
                <a:schemeClr val="bg1"/>
              </a:solidFill>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30344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ตัวแทนหมายเลขภาพนิ่ง 5"/>
          <p:cNvSpPr>
            <a:spLocks noGrp="1"/>
          </p:cNvSpPr>
          <p:nvPr>
            <p:ph type="sldNum" sz="quarter" idx="12"/>
          </p:nvPr>
        </p:nvSpPr>
        <p:spPr>
          <a:xfrm>
            <a:off x="8316416" y="4659982"/>
            <a:ext cx="429816" cy="342900"/>
          </a:xfrm>
        </p:spPr>
        <p:txBody>
          <a:bodyPr/>
          <a:lstStyle/>
          <a:p>
            <a:fld id="{EBE8E12C-B024-4881-870F-2AEC6464EAE0}" type="slidenum">
              <a:rPr lang="en-US" altLang="th-TH" b="1">
                <a:solidFill>
                  <a:srgbClr val="0033CC"/>
                </a:solidFill>
                <a:latin typeface="TH Sarabun New" panose="020B0500040200020003" pitchFamily="34" charset="-34"/>
                <a:cs typeface="TH Sarabun New" panose="020B0500040200020003" pitchFamily="34" charset="-34"/>
              </a:rPr>
              <a:pPr/>
              <a:t>10</a:t>
            </a:fld>
            <a:endParaRPr lang="en-US" altLang="th-TH" b="1" dirty="0">
              <a:solidFill>
                <a:srgbClr val="0033CC"/>
              </a:solidFill>
              <a:latin typeface="TH Sarabun New" panose="020B0500040200020003" pitchFamily="34" charset="-34"/>
              <a:cs typeface="TH Sarabun New" panose="020B0500040200020003" pitchFamily="34" charset="-34"/>
            </a:endParaRPr>
          </a:p>
        </p:txBody>
      </p:sp>
      <p:sp>
        <p:nvSpPr>
          <p:cNvPr id="11267" name="Rectangle 3"/>
          <p:cNvSpPr>
            <a:spLocks noGrp="1" noChangeArrowheads="1"/>
          </p:cNvSpPr>
          <p:nvPr>
            <p:ph type="body" idx="1"/>
          </p:nvPr>
        </p:nvSpPr>
        <p:spPr>
          <a:xfrm>
            <a:off x="381000" y="971550"/>
            <a:ext cx="6858000" cy="3829050"/>
          </a:xfrm>
        </p:spPr>
        <p:txBody>
          <a:bodyPr/>
          <a:lstStyle/>
          <a:p>
            <a:pPr>
              <a:buFont typeface="Wingdings" pitchFamily="2" charset="2"/>
              <a:buChar char="v"/>
            </a:pPr>
            <a:r>
              <a:rPr lang="en-US" altLang="th-TH" sz="2400" dirty="0">
                <a:latin typeface="TH Sarabun New" panose="020B0500040200020003" pitchFamily="34" charset="-34"/>
                <a:cs typeface="TH Sarabun New" panose="020B0500040200020003" pitchFamily="34" charset="-34"/>
              </a:rPr>
              <a:t>The calling population</a:t>
            </a:r>
          </a:p>
          <a:p>
            <a:pPr lvl="1"/>
            <a:r>
              <a:rPr lang="en-US" altLang="th-TH" sz="2000" dirty="0">
                <a:solidFill>
                  <a:schemeClr val="accent2"/>
                </a:solidFill>
                <a:latin typeface="TH Sarabun New" panose="020B0500040200020003" pitchFamily="34" charset="-34"/>
                <a:cs typeface="TH Sarabun New" panose="020B0500040200020003" pitchFamily="34" charset="-34"/>
              </a:rPr>
              <a:t>The population from which customers/jobs originate</a:t>
            </a:r>
          </a:p>
          <a:p>
            <a:pPr lvl="1"/>
            <a:r>
              <a:rPr lang="en-US" altLang="th-TH" sz="2000" dirty="0">
                <a:solidFill>
                  <a:schemeClr val="accent2"/>
                </a:solidFill>
                <a:latin typeface="TH Sarabun New" panose="020B0500040200020003" pitchFamily="34" charset="-34"/>
                <a:cs typeface="TH Sarabun New" panose="020B0500040200020003" pitchFamily="34" charset="-34"/>
              </a:rPr>
              <a:t>The size can be finite or infinite (the latter is most common)</a:t>
            </a:r>
          </a:p>
          <a:p>
            <a:pPr lvl="1"/>
            <a:r>
              <a:rPr lang="en-US" altLang="th-TH" sz="2000" dirty="0">
                <a:solidFill>
                  <a:schemeClr val="accent2"/>
                </a:solidFill>
                <a:latin typeface="TH Sarabun New" panose="020B0500040200020003" pitchFamily="34" charset="-34"/>
                <a:cs typeface="TH Sarabun New" panose="020B0500040200020003" pitchFamily="34" charset="-34"/>
              </a:rPr>
              <a:t>Can be homogeneous (only one type of customers/ jobs) or heterogeneous (several different kinds of customers/jobs)</a:t>
            </a:r>
          </a:p>
          <a:p>
            <a:pPr>
              <a:buFont typeface="Wingdings" pitchFamily="2" charset="2"/>
              <a:buChar char="v"/>
            </a:pPr>
            <a:r>
              <a:rPr lang="en-US" altLang="th-TH" sz="2400" dirty="0">
                <a:latin typeface="TH Sarabun New" panose="020B0500040200020003" pitchFamily="34" charset="-34"/>
                <a:cs typeface="TH Sarabun New" panose="020B0500040200020003" pitchFamily="34" charset="-34"/>
              </a:rPr>
              <a:t>The Arrival Process</a:t>
            </a:r>
          </a:p>
          <a:p>
            <a:pPr lvl="1"/>
            <a:r>
              <a:rPr lang="en-US" altLang="th-TH" sz="2000" dirty="0">
                <a:solidFill>
                  <a:schemeClr val="accent2"/>
                </a:solidFill>
                <a:latin typeface="TH Sarabun New" panose="020B0500040200020003" pitchFamily="34" charset="-34"/>
                <a:cs typeface="TH Sarabun New" panose="020B0500040200020003" pitchFamily="34" charset="-34"/>
              </a:rPr>
              <a:t>Determines how, when and where customer/jobs arrive to the system</a:t>
            </a:r>
          </a:p>
          <a:p>
            <a:pPr lvl="1"/>
            <a:r>
              <a:rPr lang="en-US" altLang="th-TH" sz="2000" dirty="0">
                <a:solidFill>
                  <a:schemeClr val="accent2"/>
                </a:solidFill>
                <a:latin typeface="TH Sarabun New" panose="020B0500040200020003" pitchFamily="34" charset="-34"/>
                <a:cs typeface="TH Sarabun New" panose="020B0500040200020003" pitchFamily="34" charset="-34"/>
              </a:rPr>
              <a:t>Important characteristic is the customers’/jobs’ inter-arrival times </a:t>
            </a:r>
          </a:p>
          <a:p>
            <a:pPr lvl="1"/>
            <a:r>
              <a:rPr lang="en-US" altLang="th-TH" sz="2000" dirty="0">
                <a:solidFill>
                  <a:schemeClr val="accent2"/>
                </a:solidFill>
                <a:latin typeface="TH Sarabun New" panose="020B0500040200020003" pitchFamily="34" charset="-34"/>
                <a:cs typeface="TH Sarabun New" panose="020B0500040200020003" pitchFamily="34" charset="-34"/>
              </a:rPr>
              <a:t>To correctly specify the arrival process requires data collection of </a:t>
            </a:r>
            <a:r>
              <a:rPr lang="en-US" altLang="th-TH" sz="2000" dirty="0" err="1">
                <a:solidFill>
                  <a:schemeClr val="accent2"/>
                </a:solidFill>
                <a:latin typeface="TH Sarabun New" panose="020B0500040200020003" pitchFamily="34" charset="-34"/>
                <a:cs typeface="TH Sarabun New" panose="020B0500040200020003" pitchFamily="34" charset="-34"/>
              </a:rPr>
              <a:t>interarrival</a:t>
            </a:r>
            <a:r>
              <a:rPr lang="en-US" altLang="th-TH" sz="2000" dirty="0">
                <a:solidFill>
                  <a:schemeClr val="accent2"/>
                </a:solidFill>
                <a:latin typeface="TH Sarabun New" panose="020B0500040200020003" pitchFamily="34" charset="-34"/>
                <a:cs typeface="TH Sarabun New" panose="020B0500040200020003" pitchFamily="34" charset="-34"/>
              </a:rPr>
              <a:t> times and statistical analysis.</a:t>
            </a:r>
          </a:p>
          <a:p>
            <a:pPr lvl="1"/>
            <a:endParaRPr lang="en-US" altLang="th-TH" sz="2000" dirty="0">
              <a:latin typeface="TH Sarabun New" panose="020B0500040200020003" pitchFamily="34" charset="-34"/>
              <a:cs typeface="TH Sarabun New" panose="020B0500040200020003" pitchFamily="34" charset="-34"/>
            </a:endParaRPr>
          </a:p>
        </p:txBody>
      </p:sp>
      <p:sp>
        <p:nvSpPr>
          <p:cNvPr id="11268" name="Rectangle 4"/>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Components of a Basic Queuing Process (II)</a:t>
            </a:r>
          </a:p>
        </p:txBody>
      </p:sp>
      <p:grpSp>
        <p:nvGrpSpPr>
          <p:cNvPr id="11269" name="Group 5"/>
          <p:cNvGrpSpPr>
            <a:grpSpLocks/>
          </p:cNvGrpSpPr>
          <p:nvPr/>
        </p:nvGrpSpPr>
        <p:grpSpPr bwMode="auto">
          <a:xfrm>
            <a:off x="228600" y="685800"/>
            <a:ext cx="8686800" cy="180975"/>
            <a:chOff x="384" y="625"/>
            <a:chExt cx="4992" cy="151"/>
          </a:xfrm>
        </p:grpSpPr>
        <p:grpSp>
          <p:nvGrpSpPr>
            <p:cNvPr id="11270" name="Group 6"/>
            <p:cNvGrpSpPr>
              <a:grpSpLocks/>
            </p:cNvGrpSpPr>
            <p:nvPr/>
          </p:nvGrpSpPr>
          <p:grpSpPr bwMode="auto">
            <a:xfrm>
              <a:off x="384" y="625"/>
              <a:ext cx="4992" cy="144"/>
              <a:chOff x="384" y="625"/>
              <a:chExt cx="4992" cy="144"/>
            </a:xfrm>
          </p:grpSpPr>
          <p:pic>
            <p:nvPicPr>
              <p:cNvPr id="11271" name="Picture 7"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11273" name="Picture 9"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08521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ตัวแทนหมายเลขภาพนิ่ง 5"/>
          <p:cNvSpPr>
            <a:spLocks noGrp="1"/>
          </p:cNvSpPr>
          <p:nvPr>
            <p:ph type="sldNum" sz="quarter" idx="12"/>
          </p:nvPr>
        </p:nvSpPr>
        <p:spPr>
          <a:xfrm>
            <a:off x="8316416" y="4515966"/>
            <a:ext cx="454968" cy="432048"/>
          </a:xfrm>
        </p:spPr>
        <p:txBody>
          <a:bodyPr/>
          <a:lstStyle/>
          <a:p>
            <a:fld id="{EE332D28-7F98-4DA5-8127-372B57F41763}" type="slidenum">
              <a:rPr lang="en-US" altLang="th-TH" b="1">
                <a:solidFill>
                  <a:srgbClr val="0033CC"/>
                </a:solidFill>
                <a:latin typeface="TH Sarabun New" panose="020B0500040200020003" pitchFamily="34" charset="-34"/>
                <a:cs typeface="TH Sarabun New" panose="020B0500040200020003" pitchFamily="34" charset="-34"/>
              </a:rPr>
              <a:pPr/>
              <a:t>11</a:t>
            </a:fld>
            <a:endParaRPr lang="en-US" altLang="th-TH" b="1" dirty="0">
              <a:solidFill>
                <a:srgbClr val="0033CC"/>
              </a:solidFill>
              <a:latin typeface="TH Sarabun New" panose="020B0500040200020003" pitchFamily="34" charset="-34"/>
              <a:cs typeface="TH Sarabun New" panose="020B0500040200020003" pitchFamily="34" charset="-34"/>
            </a:endParaRPr>
          </a:p>
        </p:txBody>
      </p:sp>
      <p:sp>
        <p:nvSpPr>
          <p:cNvPr id="12291" name="Rectangle 3"/>
          <p:cNvSpPr>
            <a:spLocks noGrp="1" noChangeArrowheads="1"/>
          </p:cNvSpPr>
          <p:nvPr>
            <p:ph type="body" idx="1"/>
          </p:nvPr>
        </p:nvSpPr>
        <p:spPr>
          <a:xfrm>
            <a:off x="323528" y="915566"/>
            <a:ext cx="7704856" cy="3744416"/>
          </a:xfrm>
        </p:spPr>
        <p:txBody>
          <a:bodyPr/>
          <a:lstStyle/>
          <a:p>
            <a:pPr>
              <a:buFont typeface="Wingdings" pitchFamily="2" charset="2"/>
              <a:buChar char="v"/>
            </a:pPr>
            <a:r>
              <a:rPr lang="en-US" altLang="th-TH" sz="2800" dirty="0">
                <a:latin typeface="TH Sarabun New" panose="020B0500040200020003" pitchFamily="34" charset="-34"/>
                <a:cs typeface="TH Sarabun New" panose="020B0500040200020003" pitchFamily="34" charset="-34"/>
              </a:rPr>
              <a:t>The queue configuration</a:t>
            </a:r>
          </a:p>
          <a:p>
            <a:pPr lvl="1"/>
            <a:r>
              <a:rPr lang="en-US" altLang="th-TH" sz="2400" dirty="0">
                <a:solidFill>
                  <a:schemeClr val="accent2"/>
                </a:solidFill>
                <a:latin typeface="TH Sarabun New" panose="020B0500040200020003" pitchFamily="34" charset="-34"/>
                <a:cs typeface="TH Sarabun New" panose="020B0500040200020003" pitchFamily="34" charset="-34"/>
              </a:rPr>
              <a:t>Specifies the number of queues</a:t>
            </a:r>
          </a:p>
          <a:p>
            <a:pPr lvl="2"/>
            <a:r>
              <a:rPr lang="en-US" altLang="th-TH" dirty="0">
                <a:solidFill>
                  <a:schemeClr val="accent2"/>
                </a:solidFill>
                <a:latin typeface="TH Sarabun New" panose="020B0500040200020003" pitchFamily="34" charset="-34"/>
                <a:cs typeface="TH Sarabun New" panose="020B0500040200020003" pitchFamily="34" charset="-34"/>
              </a:rPr>
              <a:t>Single or multiple lines to a number of service stations </a:t>
            </a:r>
          </a:p>
          <a:p>
            <a:pPr lvl="1"/>
            <a:r>
              <a:rPr lang="en-US" altLang="th-TH" sz="2400" dirty="0">
                <a:solidFill>
                  <a:schemeClr val="accent2"/>
                </a:solidFill>
                <a:latin typeface="TH Sarabun New" panose="020B0500040200020003" pitchFamily="34" charset="-34"/>
                <a:cs typeface="TH Sarabun New" panose="020B0500040200020003" pitchFamily="34" charset="-34"/>
              </a:rPr>
              <a:t>Their location</a:t>
            </a:r>
          </a:p>
          <a:p>
            <a:pPr lvl="1"/>
            <a:r>
              <a:rPr lang="en-US" altLang="th-TH" sz="2400" dirty="0">
                <a:solidFill>
                  <a:schemeClr val="accent2"/>
                </a:solidFill>
                <a:latin typeface="TH Sarabun New" panose="020B0500040200020003" pitchFamily="34" charset="-34"/>
                <a:cs typeface="TH Sarabun New" panose="020B0500040200020003" pitchFamily="34" charset="-34"/>
              </a:rPr>
              <a:t>Their effect on customer behavior</a:t>
            </a:r>
          </a:p>
          <a:p>
            <a:pPr lvl="2"/>
            <a:r>
              <a:rPr lang="en-US" altLang="th-TH" dirty="0">
                <a:solidFill>
                  <a:schemeClr val="accent2"/>
                </a:solidFill>
                <a:latin typeface="TH Sarabun New" panose="020B0500040200020003" pitchFamily="34" charset="-34"/>
                <a:cs typeface="TH Sarabun New" panose="020B0500040200020003" pitchFamily="34" charset="-34"/>
              </a:rPr>
              <a:t>Balking and reneging</a:t>
            </a:r>
          </a:p>
          <a:p>
            <a:pPr lvl="1"/>
            <a:r>
              <a:rPr lang="en-US" altLang="th-TH" sz="2400" dirty="0">
                <a:solidFill>
                  <a:schemeClr val="accent2"/>
                </a:solidFill>
                <a:latin typeface="TH Sarabun New" panose="020B0500040200020003" pitchFamily="34" charset="-34"/>
                <a:cs typeface="TH Sarabun New" panose="020B0500040200020003" pitchFamily="34" charset="-34"/>
              </a:rPr>
              <a:t>Their maximum size (# of jobs the queue can hold) </a:t>
            </a:r>
          </a:p>
          <a:p>
            <a:pPr lvl="2"/>
            <a:r>
              <a:rPr lang="en-US" altLang="th-TH" dirty="0">
                <a:solidFill>
                  <a:schemeClr val="accent2"/>
                </a:solidFill>
                <a:latin typeface="TH Sarabun New" panose="020B0500040200020003" pitchFamily="34" charset="-34"/>
                <a:cs typeface="TH Sarabun New" panose="020B0500040200020003" pitchFamily="34" charset="-34"/>
              </a:rPr>
              <a:t>Distinction between infinite and finite capacity</a:t>
            </a:r>
          </a:p>
        </p:txBody>
      </p:sp>
      <p:grpSp>
        <p:nvGrpSpPr>
          <p:cNvPr id="12293" name="Group 5"/>
          <p:cNvGrpSpPr>
            <a:grpSpLocks/>
          </p:cNvGrpSpPr>
          <p:nvPr/>
        </p:nvGrpSpPr>
        <p:grpSpPr bwMode="auto">
          <a:xfrm>
            <a:off x="228600" y="628650"/>
            <a:ext cx="8686800" cy="180975"/>
            <a:chOff x="384" y="625"/>
            <a:chExt cx="4992" cy="151"/>
          </a:xfrm>
        </p:grpSpPr>
        <p:grpSp>
          <p:nvGrpSpPr>
            <p:cNvPr id="12294" name="Group 6"/>
            <p:cNvGrpSpPr>
              <a:grpSpLocks/>
            </p:cNvGrpSpPr>
            <p:nvPr/>
          </p:nvGrpSpPr>
          <p:grpSpPr bwMode="auto">
            <a:xfrm>
              <a:off x="384" y="625"/>
              <a:ext cx="4992" cy="144"/>
              <a:chOff x="384" y="625"/>
              <a:chExt cx="4992" cy="144"/>
            </a:xfrm>
          </p:grpSpPr>
          <p:pic>
            <p:nvPicPr>
              <p:cNvPr id="12295" name="Picture 7"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12297" name="Picture 9"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12306" name="Rectangle 18"/>
          <p:cNvSpPr>
            <a:spLocks noChangeArrowheads="1"/>
          </p:cNvSpPr>
          <p:nvPr/>
        </p:nvSpPr>
        <p:spPr bwMode="auto">
          <a:xfrm>
            <a:off x="228600" y="57150"/>
            <a:ext cx="891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Components of a Basic Queuing Process (III)</a:t>
            </a:r>
          </a:p>
        </p:txBody>
      </p:sp>
    </p:spTree>
    <p:extLst>
      <p:ext uri="{BB962C8B-B14F-4D97-AF65-F5344CB8AC3E}">
        <p14:creationId xmlns:p14="http://schemas.microsoft.com/office/powerpoint/2010/main" val="5420535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ตัวแทนหมายเลขภาพนิ่ง 3"/>
          <p:cNvSpPr>
            <a:spLocks noGrp="1"/>
          </p:cNvSpPr>
          <p:nvPr>
            <p:ph type="sldNum" sz="quarter" idx="12"/>
          </p:nvPr>
        </p:nvSpPr>
        <p:spPr>
          <a:xfrm>
            <a:off x="8305800" y="4622680"/>
            <a:ext cx="501824" cy="342900"/>
          </a:xfrm>
        </p:spPr>
        <p:txBody>
          <a:bodyPr/>
          <a:lstStyle/>
          <a:p>
            <a:fld id="{11E87AE1-1E46-4E6B-BC34-098EB5AC3304}" type="slidenum">
              <a:rPr lang="en-US" altLang="th-TH" b="1">
                <a:solidFill>
                  <a:srgbClr val="0033CC"/>
                </a:solidFill>
                <a:latin typeface="TH Sarabun New" panose="020B0500040200020003" pitchFamily="34" charset="-34"/>
                <a:cs typeface="TH Sarabun New" panose="020B0500040200020003" pitchFamily="34" charset="-34"/>
              </a:rPr>
              <a:pPr/>
              <a:t>12</a:t>
            </a:fld>
            <a:endParaRPr lang="en-US" altLang="th-TH" b="1" dirty="0">
              <a:solidFill>
                <a:srgbClr val="0033CC"/>
              </a:solidFill>
              <a:latin typeface="TH Sarabun New" panose="020B0500040200020003" pitchFamily="34" charset="-34"/>
              <a:cs typeface="TH Sarabun New" panose="020B0500040200020003" pitchFamily="34" charset="-34"/>
            </a:endParaRPr>
          </a:p>
        </p:txBody>
      </p:sp>
      <p:sp>
        <p:nvSpPr>
          <p:cNvPr id="13389" name="Rectangle 77"/>
          <p:cNvSpPr>
            <a:spLocks noChangeArrowheads="1"/>
          </p:cNvSpPr>
          <p:nvPr/>
        </p:nvSpPr>
        <p:spPr bwMode="auto">
          <a:xfrm>
            <a:off x="762000" y="1143000"/>
            <a:ext cx="3505200" cy="3486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13314" name="Rectangle 2"/>
          <p:cNvSpPr>
            <a:spLocks noChangeArrowheads="1"/>
          </p:cNvSpPr>
          <p:nvPr/>
        </p:nvSpPr>
        <p:spPr bwMode="auto">
          <a:xfrm>
            <a:off x="304800" y="571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Example – Two Queue Configurations</a:t>
            </a:r>
          </a:p>
        </p:txBody>
      </p:sp>
      <p:grpSp>
        <p:nvGrpSpPr>
          <p:cNvPr id="13315" name="Group 3"/>
          <p:cNvGrpSpPr>
            <a:grpSpLocks/>
          </p:cNvGrpSpPr>
          <p:nvPr/>
        </p:nvGrpSpPr>
        <p:grpSpPr bwMode="auto">
          <a:xfrm>
            <a:off x="228600" y="742950"/>
            <a:ext cx="8686800" cy="180975"/>
            <a:chOff x="384" y="625"/>
            <a:chExt cx="4992" cy="151"/>
          </a:xfrm>
        </p:grpSpPr>
        <p:grpSp>
          <p:nvGrpSpPr>
            <p:cNvPr id="13316" name="Group 4"/>
            <p:cNvGrpSpPr>
              <a:grpSpLocks/>
            </p:cNvGrpSpPr>
            <p:nvPr/>
          </p:nvGrpSpPr>
          <p:grpSpPr bwMode="auto">
            <a:xfrm>
              <a:off x="384" y="625"/>
              <a:ext cx="4992" cy="144"/>
              <a:chOff x="384" y="625"/>
              <a:chExt cx="4992" cy="144"/>
            </a:xfrm>
          </p:grpSpPr>
          <p:pic>
            <p:nvPicPr>
              <p:cNvPr id="13317" name="Picture 5"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13319" name="Picture 7"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13338" name="Rectangle 26"/>
          <p:cNvSpPr>
            <a:spLocks noChangeArrowheads="1"/>
          </p:cNvSpPr>
          <p:nvPr/>
        </p:nvSpPr>
        <p:spPr bwMode="auto">
          <a:xfrm>
            <a:off x="1600200" y="4161235"/>
            <a:ext cx="2095500" cy="29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grpSp>
        <p:nvGrpSpPr>
          <p:cNvPr id="13387" name="Group 75"/>
          <p:cNvGrpSpPr>
            <a:grpSpLocks/>
          </p:cNvGrpSpPr>
          <p:nvPr/>
        </p:nvGrpSpPr>
        <p:grpSpPr bwMode="auto">
          <a:xfrm>
            <a:off x="1371601" y="1322785"/>
            <a:ext cx="2487613" cy="2849165"/>
            <a:chOff x="912" y="912"/>
            <a:chExt cx="1567" cy="2393"/>
          </a:xfrm>
        </p:grpSpPr>
        <p:sp>
          <p:nvSpPr>
            <p:cNvPr id="13321" name="Rectangle 9"/>
            <p:cNvSpPr>
              <a:spLocks noChangeArrowheads="1"/>
            </p:cNvSpPr>
            <p:nvPr/>
          </p:nvSpPr>
          <p:spPr bwMode="auto">
            <a:xfrm>
              <a:off x="912" y="1847"/>
              <a:ext cx="1567" cy="84"/>
            </a:xfrm>
            <a:prstGeom prst="rect">
              <a:avLst/>
            </a:prstGeom>
            <a:solidFill>
              <a:srgbClr val="DDDDDD"/>
            </a:solidFill>
            <a:ln w="15875">
              <a:solidFill>
                <a:srgbClr val="000000"/>
              </a:solidFill>
              <a:miter lim="800000"/>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22" name="Rectangle 10"/>
            <p:cNvSpPr>
              <a:spLocks noChangeArrowheads="1"/>
            </p:cNvSpPr>
            <p:nvPr/>
          </p:nvSpPr>
          <p:spPr bwMode="auto">
            <a:xfrm>
              <a:off x="994" y="1518"/>
              <a:ext cx="166" cy="166"/>
            </a:xfrm>
            <a:prstGeom prst="rect">
              <a:avLst/>
            </a:prstGeom>
            <a:solidFill>
              <a:schemeClr val="hlink"/>
            </a:solidFill>
            <a:ln w="15875">
              <a:solidFill>
                <a:srgbClr val="000000"/>
              </a:solidFill>
              <a:miter lim="800000"/>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23" name="Rectangle 11"/>
            <p:cNvSpPr>
              <a:spLocks noChangeArrowheads="1"/>
            </p:cNvSpPr>
            <p:nvPr/>
          </p:nvSpPr>
          <p:spPr bwMode="auto">
            <a:xfrm>
              <a:off x="1406" y="1518"/>
              <a:ext cx="166" cy="166"/>
            </a:xfrm>
            <a:prstGeom prst="rect">
              <a:avLst/>
            </a:prstGeom>
            <a:solidFill>
              <a:schemeClr val="hlink"/>
            </a:solidFill>
            <a:ln w="15875">
              <a:solidFill>
                <a:srgbClr val="000000"/>
              </a:solidFill>
              <a:miter lim="800000"/>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24" name="Rectangle 12"/>
            <p:cNvSpPr>
              <a:spLocks noChangeArrowheads="1"/>
            </p:cNvSpPr>
            <p:nvPr/>
          </p:nvSpPr>
          <p:spPr bwMode="auto">
            <a:xfrm>
              <a:off x="1818" y="1518"/>
              <a:ext cx="166" cy="166"/>
            </a:xfrm>
            <a:prstGeom prst="rect">
              <a:avLst/>
            </a:prstGeom>
            <a:solidFill>
              <a:schemeClr val="hlink"/>
            </a:solidFill>
            <a:ln w="15875">
              <a:solidFill>
                <a:srgbClr val="000000"/>
              </a:solidFill>
              <a:miter lim="800000"/>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25" name="Rectangle 13"/>
            <p:cNvSpPr>
              <a:spLocks noChangeArrowheads="1"/>
            </p:cNvSpPr>
            <p:nvPr/>
          </p:nvSpPr>
          <p:spPr bwMode="auto">
            <a:xfrm>
              <a:off x="2230" y="1518"/>
              <a:ext cx="166" cy="166"/>
            </a:xfrm>
            <a:prstGeom prst="rect">
              <a:avLst/>
            </a:prstGeom>
            <a:solidFill>
              <a:schemeClr val="hlink"/>
            </a:solidFill>
            <a:ln w="15875">
              <a:solidFill>
                <a:srgbClr val="000000"/>
              </a:solidFill>
              <a:miter lim="800000"/>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26" name="Oval 14"/>
            <p:cNvSpPr>
              <a:spLocks noChangeArrowheads="1"/>
            </p:cNvSpPr>
            <p:nvPr/>
          </p:nvSpPr>
          <p:spPr bwMode="auto">
            <a:xfrm>
              <a:off x="994" y="2012"/>
              <a:ext cx="166" cy="167"/>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27" name="Oval 15"/>
            <p:cNvSpPr>
              <a:spLocks noChangeArrowheads="1"/>
            </p:cNvSpPr>
            <p:nvPr/>
          </p:nvSpPr>
          <p:spPr bwMode="auto">
            <a:xfrm>
              <a:off x="994" y="2259"/>
              <a:ext cx="166" cy="167"/>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28" name="Oval 16"/>
            <p:cNvSpPr>
              <a:spLocks noChangeArrowheads="1"/>
            </p:cNvSpPr>
            <p:nvPr/>
          </p:nvSpPr>
          <p:spPr bwMode="auto">
            <a:xfrm>
              <a:off x="994" y="2507"/>
              <a:ext cx="166" cy="166"/>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29" name="Oval 17"/>
            <p:cNvSpPr>
              <a:spLocks noChangeArrowheads="1"/>
            </p:cNvSpPr>
            <p:nvPr/>
          </p:nvSpPr>
          <p:spPr bwMode="auto">
            <a:xfrm>
              <a:off x="951" y="3139"/>
              <a:ext cx="166" cy="166"/>
            </a:xfrm>
            <a:prstGeom prst="ellipse">
              <a:avLst/>
            </a:prstGeom>
            <a:solidFill>
              <a:schemeClr val="folHlink"/>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30" name="Oval 18"/>
            <p:cNvSpPr>
              <a:spLocks noChangeArrowheads="1"/>
            </p:cNvSpPr>
            <p:nvPr/>
          </p:nvSpPr>
          <p:spPr bwMode="auto">
            <a:xfrm>
              <a:off x="1406" y="2012"/>
              <a:ext cx="166" cy="167"/>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31" name="Oval 19"/>
            <p:cNvSpPr>
              <a:spLocks noChangeArrowheads="1"/>
            </p:cNvSpPr>
            <p:nvPr/>
          </p:nvSpPr>
          <p:spPr bwMode="auto">
            <a:xfrm>
              <a:off x="1406" y="2259"/>
              <a:ext cx="166" cy="167"/>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32" name="Oval 20"/>
            <p:cNvSpPr>
              <a:spLocks noChangeArrowheads="1"/>
            </p:cNvSpPr>
            <p:nvPr/>
          </p:nvSpPr>
          <p:spPr bwMode="auto">
            <a:xfrm>
              <a:off x="1818" y="2012"/>
              <a:ext cx="166" cy="167"/>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33" name="Oval 21"/>
            <p:cNvSpPr>
              <a:spLocks noChangeArrowheads="1"/>
            </p:cNvSpPr>
            <p:nvPr/>
          </p:nvSpPr>
          <p:spPr bwMode="auto">
            <a:xfrm>
              <a:off x="1818" y="2259"/>
              <a:ext cx="166" cy="167"/>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34" name="Oval 22"/>
            <p:cNvSpPr>
              <a:spLocks noChangeArrowheads="1"/>
            </p:cNvSpPr>
            <p:nvPr/>
          </p:nvSpPr>
          <p:spPr bwMode="auto">
            <a:xfrm>
              <a:off x="1818" y="2507"/>
              <a:ext cx="166" cy="166"/>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35" name="Oval 23"/>
            <p:cNvSpPr>
              <a:spLocks noChangeArrowheads="1"/>
            </p:cNvSpPr>
            <p:nvPr/>
          </p:nvSpPr>
          <p:spPr bwMode="auto">
            <a:xfrm>
              <a:off x="2230" y="2012"/>
              <a:ext cx="166" cy="167"/>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36" name="Rectangle 24"/>
            <p:cNvSpPr>
              <a:spLocks noChangeArrowheads="1"/>
            </p:cNvSpPr>
            <p:nvPr/>
          </p:nvSpPr>
          <p:spPr bwMode="auto">
            <a:xfrm>
              <a:off x="1406" y="1270"/>
              <a:ext cx="64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37" name="Rectangle 25"/>
            <p:cNvSpPr>
              <a:spLocks noChangeArrowheads="1"/>
            </p:cNvSpPr>
            <p:nvPr/>
          </p:nvSpPr>
          <p:spPr bwMode="auto">
            <a:xfrm>
              <a:off x="1505" y="1322"/>
              <a:ext cx="28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sz="1600">
                  <a:solidFill>
                    <a:srgbClr val="000000"/>
                  </a:solidFill>
                  <a:latin typeface="TH Sarabun New" panose="020B0500040200020003" pitchFamily="34" charset="-34"/>
                  <a:cs typeface="TH Sarabun New" panose="020B0500040200020003" pitchFamily="34" charset="-34"/>
                </a:rPr>
                <a:t>Servers</a:t>
              </a:r>
              <a:endParaRPr lang="en-US" altLang="th-TH" sz="1800">
                <a:latin typeface="TH Sarabun New" panose="020B0500040200020003" pitchFamily="34" charset="-34"/>
                <a:cs typeface="TH Sarabun New" panose="020B0500040200020003" pitchFamily="34" charset="-34"/>
              </a:endParaRPr>
            </a:p>
          </p:txBody>
        </p:sp>
        <p:sp>
          <p:nvSpPr>
            <p:cNvPr id="13339" name="Rectangle 27"/>
            <p:cNvSpPr>
              <a:spLocks noChangeArrowheads="1"/>
            </p:cNvSpPr>
            <p:nvPr/>
          </p:nvSpPr>
          <p:spPr bwMode="auto">
            <a:xfrm>
              <a:off x="960" y="912"/>
              <a:ext cx="14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th-TH" b="1" u="sng">
                  <a:solidFill>
                    <a:srgbClr val="000000"/>
                  </a:solidFill>
                  <a:latin typeface="TH Sarabun New" panose="020B0500040200020003" pitchFamily="34" charset="-34"/>
                  <a:cs typeface="TH Sarabun New" panose="020B0500040200020003" pitchFamily="34" charset="-34"/>
                </a:rPr>
                <a:t>Multiple Queues</a:t>
              </a:r>
              <a:endParaRPr lang="en-US" altLang="th-TH" b="1" u="sng">
                <a:latin typeface="TH Sarabun New" panose="020B0500040200020003" pitchFamily="34" charset="-34"/>
                <a:cs typeface="TH Sarabun New" panose="020B0500040200020003" pitchFamily="34" charset="-34"/>
              </a:endParaRPr>
            </a:p>
          </p:txBody>
        </p:sp>
        <p:cxnSp>
          <p:nvCxnSpPr>
            <p:cNvPr id="13340" name="AutoShape 28"/>
            <p:cNvCxnSpPr>
              <a:cxnSpLocks noChangeShapeType="1"/>
              <a:stCxn id="13329" idx="0"/>
            </p:cNvCxnSpPr>
            <p:nvPr/>
          </p:nvCxnSpPr>
          <p:spPr bwMode="auto">
            <a:xfrm rot="16200000">
              <a:off x="899" y="2938"/>
              <a:ext cx="331" cy="61"/>
            </a:xfrm>
            <a:prstGeom prst="curvedConnector3">
              <a:avLst>
                <a:gd name="adj1" fmla="val 4924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1" name="AutoShape 29"/>
            <p:cNvCxnSpPr>
              <a:cxnSpLocks noChangeShapeType="1"/>
              <a:stCxn id="13329" idx="7"/>
            </p:cNvCxnSpPr>
            <p:nvPr/>
          </p:nvCxnSpPr>
          <p:spPr bwMode="auto">
            <a:xfrm rot="16200000">
              <a:off x="1036" y="2716"/>
              <a:ext cx="499" cy="386"/>
            </a:xfrm>
            <a:prstGeom prst="curvedConnector3">
              <a:avLst>
                <a:gd name="adj1" fmla="val 2444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2" name="AutoShape 30"/>
            <p:cNvCxnSpPr>
              <a:cxnSpLocks noChangeShapeType="1"/>
              <a:stCxn id="13329" idx="5"/>
            </p:cNvCxnSpPr>
            <p:nvPr/>
          </p:nvCxnSpPr>
          <p:spPr bwMode="auto">
            <a:xfrm rot="5400000" flipH="1" flipV="1">
              <a:off x="1356" y="2300"/>
              <a:ext cx="723" cy="1250"/>
            </a:xfrm>
            <a:prstGeom prst="curvedConnector4">
              <a:avLst>
                <a:gd name="adj1" fmla="val 17148"/>
                <a:gd name="adj2" fmla="val 99597"/>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88" name="Group 76"/>
          <p:cNvGrpSpPr>
            <a:grpSpLocks/>
          </p:cNvGrpSpPr>
          <p:nvPr/>
        </p:nvGrpSpPr>
        <p:grpSpPr bwMode="auto">
          <a:xfrm>
            <a:off x="5132388" y="1337072"/>
            <a:ext cx="2487612" cy="3349228"/>
            <a:chOff x="2994" y="912"/>
            <a:chExt cx="1567" cy="2813"/>
          </a:xfrm>
        </p:grpSpPr>
        <p:sp>
          <p:nvSpPr>
            <p:cNvPr id="13344" name="Rectangle 32"/>
            <p:cNvSpPr>
              <a:spLocks noChangeArrowheads="1"/>
            </p:cNvSpPr>
            <p:nvPr/>
          </p:nvSpPr>
          <p:spPr bwMode="auto">
            <a:xfrm>
              <a:off x="2994" y="1828"/>
              <a:ext cx="1567" cy="84"/>
            </a:xfrm>
            <a:prstGeom prst="rect">
              <a:avLst/>
            </a:prstGeom>
            <a:solidFill>
              <a:srgbClr val="DDDDDD"/>
            </a:solidFill>
            <a:ln w="15875">
              <a:solidFill>
                <a:srgbClr val="000000"/>
              </a:solidFill>
              <a:miter lim="800000"/>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45" name="Rectangle 33"/>
            <p:cNvSpPr>
              <a:spLocks noChangeArrowheads="1"/>
            </p:cNvSpPr>
            <p:nvPr/>
          </p:nvSpPr>
          <p:spPr bwMode="auto">
            <a:xfrm>
              <a:off x="3076" y="1499"/>
              <a:ext cx="167" cy="166"/>
            </a:xfrm>
            <a:prstGeom prst="rect">
              <a:avLst/>
            </a:prstGeom>
            <a:solidFill>
              <a:schemeClr val="hlink"/>
            </a:solidFill>
            <a:ln w="15875">
              <a:solidFill>
                <a:srgbClr val="000000"/>
              </a:solidFill>
              <a:miter lim="800000"/>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46" name="Rectangle 34"/>
            <p:cNvSpPr>
              <a:spLocks noChangeArrowheads="1"/>
            </p:cNvSpPr>
            <p:nvPr/>
          </p:nvSpPr>
          <p:spPr bwMode="auto">
            <a:xfrm>
              <a:off x="3488" y="1499"/>
              <a:ext cx="167" cy="166"/>
            </a:xfrm>
            <a:prstGeom prst="rect">
              <a:avLst/>
            </a:prstGeom>
            <a:solidFill>
              <a:schemeClr val="hlink"/>
            </a:solidFill>
            <a:ln w="15875">
              <a:solidFill>
                <a:srgbClr val="000000"/>
              </a:solidFill>
              <a:miter lim="800000"/>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47" name="Rectangle 35"/>
            <p:cNvSpPr>
              <a:spLocks noChangeArrowheads="1"/>
            </p:cNvSpPr>
            <p:nvPr/>
          </p:nvSpPr>
          <p:spPr bwMode="auto">
            <a:xfrm>
              <a:off x="3900" y="1499"/>
              <a:ext cx="167" cy="166"/>
            </a:xfrm>
            <a:prstGeom prst="rect">
              <a:avLst/>
            </a:prstGeom>
            <a:solidFill>
              <a:schemeClr val="hlink"/>
            </a:solidFill>
            <a:ln w="15875">
              <a:solidFill>
                <a:srgbClr val="000000"/>
              </a:solidFill>
              <a:miter lim="800000"/>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48" name="Rectangle 36"/>
            <p:cNvSpPr>
              <a:spLocks noChangeArrowheads="1"/>
            </p:cNvSpPr>
            <p:nvPr/>
          </p:nvSpPr>
          <p:spPr bwMode="auto">
            <a:xfrm>
              <a:off x="4312" y="1499"/>
              <a:ext cx="167" cy="166"/>
            </a:xfrm>
            <a:prstGeom prst="rect">
              <a:avLst/>
            </a:prstGeom>
            <a:solidFill>
              <a:schemeClr val="hlink"/>
            </a:solidFill>
            <a:ln w="15875">
              <a:solidFill>
                <a:srgbClr val="000000"/>
              </a:solidFill>
              <a:miter lim="800000"/>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49" name="Rectangle 37"/>
            <p:cNvSpPr>
              <a:spLocks noChangeArrowheads="1"/>
            </p:cNvSpPr>
            <p:nvPr/>
          </p:nvSpPr>
          <p:spPr bwMode="auto">
            <a:xfrm>
              <a:off x="3488" y="1251"/>
              <a:ext cx="64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50" name="Rectangle 38"/>
            <p:cNvSpPr>
              <a:spLocks noChangeArrowheads="1"/>
            </p:cNvSpPr>
            <p:nvPr/>
          </p:nvSpPr>
          <p:spPr bwMode="auto">
            <a:xfrm>
              <a:off x="3588" y="1303"/>
              <a:ext cx="28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sz="1600">
                  <a:solidFill>
                    <a:srgbClr val="000000"/>
                  </a:solidFill>
                  <a:latin typeface="TH Sarabun New" panose="020B0500040200020003" pitchFamily="34" charset="-34"/>
                  <a:cs typeface="TH Sarabun New" panose="020B0500040200020003" pitchFamily="34" charset="-34"/>
                </a:rPr>
                <a:t>Servers</a:t>
              </a:r>
              <a:endParaRPr lang="en-US" altLang="th-TH" sz="1800">
                <a:latin typeface="TH Sarabun New" panose="020B0500040200020003" pitchFamily="34" charset="-34"/>
                <a:cs typeface="TH Sarabun New" panose="020B0500040200020003" pitchFamily="34" charset="-34"/>
              </a:endParaRPr>
            </a:p>
          </p:txBody>
        </p:sp>
        <p:sp>
          <p:nvSpPr>
            <p:cNvPr id="13351" name="Rectangle 39"/>
            <p:cNvSpPr>
              <a:spLocks noChangeArrowheads="1"/>
            </p:cNvSpPr>
            <p:nvPr/>
          </p:nvSpPr>
          <p:spPr bwMode="auto">
            <a:xfrm>
              <a:off x="3159" y="3476"/>
              <a:ext cx="119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52" name="Rectangle 40"/>
            <p:cNvSpPr>
              <a:spLocks noChangeArrowheads="1"/>
            </p:cNvSpPr>
            <p:nvPr/>
          </p:nvSpPr>
          <p:spPr bwMode="auto">
            <a:xfrm>
              <a:off x="3142" y="912"/>
              <a:ext cx="61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b="1" u="sng">
                  <a:solidFill>
                    <a:srgbClr val="000000"/>
                  </a:solidFill>
                  <a:latin typeface="TH Sarabun New" panose="020B0500040200020003" pitchFamily="34" charset="-34"/>
                  <a:cs typeface="TH Sarabun New" panose="020B0500040200020003" pitchFamily="34" charset="-34"/>
                </a:rPr>
                <a:t>Single Queue</a:t>
              </a:r>
              <a:endParaRPr lang="en-US" altLang="th-TH" b="1" u="sng">
                <a:latin typeface="TH Sarabun New" panose="020B0500040200020003" pitchFamily="34" charset="-34"/>
                <a:cs typeface="TH Sarabun New" panose="020B0500040200020003" pitchFamily="34" charset="-34"/>
              </a:endParaRPr>
            </a:p>
          </p:txBody>
        </p:sp>
        <p:sp>
          <p:nvSpPr>
            <p:cNvPr id="13353" name="Line 41"/>
            <p:cNvSpPr>
              <a:spLocks noChangeShapeType="1"/>
            </p:cNvSpPr>
            <p:nvPr/>
          </p:nvSpPr>
          <p:spPr bwMode="auto">
            <a:xfrm>
              <a:off x="2994" y="2488"/>
              <a:ext cx="1" cy="57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54" name="Line 42"/>
            <p:cNvSpPr>
              <a:spLocks noChangeShapeType="1"/>
            </p:cNvSpPr>
            <p:nvPr/>
          </p:nvSpPr>
          <p:spPr bwMode="auto">
            <a:xfrm>
              <a:off x="2994" y="2735"/>
              <a:ext cx="989"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55" name="Line 43"/>
            <p:cNvSpPr>
              <a:spLocks noChangeShapeType="1"/>
            </p:cNvSpPr>
            <p:nvPr/>
          </p:nvSpPr>
          <p:spPr bwMode="auto">
            <a:xfrm>
              <a:off x="3324" y="3064"/>
              <a:ext cx="98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56" name="Line 44"/>
            <p:cNvSpPr>
              <a:spLocks noChangeShapeType="1"/>
            </p:cNvSpPr>
            <p:nvPr/>
          </p:nvSpPr>
          <p:spPr bwMode="auto">
            <a:xfrm>
              <a:off x="3324" y="2405"/>
              <a:ext cx="98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57" name="Line 45"/>
            <p:cNvSpPr>
              <a:spLocks noChangeShapeType="1"/>
            </p:cNvSpPr>
            <p:nvPr/>
          </p:nvSpPr>
          <p:spPr bwMode="auto">
            <a:xfrm>
              <a:off x="4312" y="2405"/>
              <a:ext cx="1" cy="65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58" name="Oval 46"/>
            <p:cNvSpPr>
              <a:spLocks noChangeArrowheads="1"/>
            </p:cNvSpPr>
            <p:nvPr/>
          </p:nvSpPr>
          <p:spPr bwMode="auto">
            <a:xfrm>
              <a:off x="3076" y="1993"/>
              <a:ext cx="167" cy="167"/>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59" name="Oval 47"/>
            <p:cNvSpPr>
              <a:spLocks noChangeArrowheads="1"/>
            </p:cNvSpPr>
            <p:nvPr/>
          </p:nvSpPr>
          <p:spPr bwMode="auto">
            <a:xfrm>
              <a:off x="3488" y="1993"/>
              <a:ext cx="167" cy="167"/>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60" name="Oval 48"/>
            <p:cNvSpPr>
              <a:spLocks noChangeArrowheads="1"/>
            </p:cNvSpPr>
            <p:nvPr/>
          </p:nvSpPr>
          <p:spPr bwMode="auto">
            <a:xfrm>
              <a:off x="4312" y="1993"/>
              <a:ext cx="167" cy="167"/>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61" name="Oval 49"/>
            <p:cNvSpPr>
              <a:spLocks noChangeArrowheads="1"/>
            </p:cNvSpPr>
            <p:nvPr/>
          </p:nvSpPr>
          <p:spPr bwMode="auto">
            <a:xfrm>
              <a:off x="3076" y="2488"/>
              <a:ext cx="167" cy="166"/>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62" name="Oval 50"/>
            <p:cNvSpPr>
              <a:spLocks noChangeArrowheads="1"/>
            </p:cNvSpPr>
            <p:nvPr/>
          </p:nvSpPr>
          <p:spPr bwMode="auto">
            <a:xfrm>
              <a:off x="3324" y="2488"/>
              <a:ext cx="166" cy="166"/>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63" name="Oval 51"/>
            <p:cNvSpPr>
              <a:spLocks noChangeArrowheads="1"/>
            </p:cNvSpPr>
            <p:nvPr/>
          </p:nvSpPr>
          <p:spPr bwMode="auto">
            <a:xfrm>
              <a:off x="3571" y="2488"/>
              <a:ext cx="166" cy="166"/>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64" name="Oval 52"/>
            <p:cNvSpPr>
              <a:spLocks noChangeArrowheads="1"/>
            </p:cNvSpPr>
            <p:nvPr/>
          </p:nvSpPr>
          <p:spPr bwMode="auto">
            <a:xfrm>
              <a:off x="3818" y="2488"/>
              <a:ext cx="166" cy="166"/>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65" name="Oval 53"/>
            <p:cNvSpPr>
              <a:spLocks noChangeArrowheads="1"/>
            </p:cNvSpPr>
            <p:nvPr/>
          </p:nvSpPr>
          <p:spPr bwMode="auto">
            <a:xfrm>
              <a:off x="4065" y="2488"/>
              <a:ext cx="167" cy="166"/>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sp>
          <p:nvSpPr>
            <p:cNvPr id="13366" name="Oval 54"/>
            <p:cNvSpPr>
              <a:spLocks noChangeArrowheads="1"/>
            </p:cNvSpPr>
            <p:nvPr/>
          </p:nvSpPr>
          <p:spPr bwMode="auto">
            <a:xfrm>
              <a:off x="4065" y="2817"/>
              <a:ext cx="167" cy="167"/>
            </a:xfrm>
            <a:prstGeom prst="ellipse">
              <a:avLst/>
            </a:prstGeom>
            <a:solidFill>
              <a:srgbClr val="DDDDDD"/>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grpSp>
          <p:nvGrpSpPr>
            <p:cNvPr id="13367" name="Group 55"/>
            <p:cNvGrpSpPr>
              <a:grpSpLocks/>
            </p:cNvGrpSpPr>
            <p:nvPr/>
          </p:nvGrpSpPr>
          <p:grpSpPr bwMode="auto">
            <a:xfrm>
              <a:off x="3087" y="2982"/>
              <a:ext cx="319" cy="330"/>
              <a:chOff x="3087" y="2982"/>
              <a:chExt cx="319" cy="330"/>
            </a:xfrm>
          </p:grpSpPr>
          <p:sp>
            <p:nvSpPr>
              <p:cNvPr id="13368" name="Freeform 56"/>
              <p:cNvSpPr>
                <a:spLocks/>
              </p:cNvSpPr>
              <p:nvPr/>
            </p:nvSpPr>
            <p:spPr bwMode="auto">
              <a:xfrm>
                <a:off x="3135" y="3087"/>
                <a:ext cx="271" cy="225"/>
              </a:xfrm>
              <a:custGeom>
                <a:avLst/>
                <a:gdLst>
                  <a:gd name="T0" fmla="*/ 271 w 271"/>
                  <a:gd name="T1" fmla="*/ 225 h 225"/>
                  <a:gd name="T2" fmla="*/ 195 w 271"/>
                  <a:gd name="T3" fmla="*/ 214 h 225"/>
                  <a:gd name="T4" fmla="*/ 158 w 271"/>
                  <a:gd name="T5" fmla="*/ 207 h 225"/>
                  <a:gd name="T6" fmla="*/ 125 w 271"/>
                  <a:gd name="T7" fmla="*/ 199 h 225"/>
                  <a:gd name="T8" fmla="*/ 92 w 271"/>
                  <a:gd name="T9" fmla="*/ 188 h 225"/>
                  <a:gd name="T10" fmla="*/ 65 w 271"/>
                  <a:gd name="T11" fmla="*/ 176 h 225"/>
                  <a:gd name="T12" fmla="*/ 43 w 271"/>
                  <a:gd name="T13" fmla="*/ 161 h 225"/>
                  <a:gd name="T14" fmla="*/ 24 w 271"/>
                  <a:gd name="T15" fmla="*/ 142 h 225"/>
                  <a:gd name="T16" fmla="*/ 15 w 271"/>
                  <a:gd name="T17" fmla="*/ 128 h 225"/>
                  <a:gd name="T18" fmla="*/ 8 w 271"/>
                  <a:gd name="T19" fmla="*/ 113 h 225"/>
                  <a:gd name="T20" fmla="*/ 5 w 271"/>
                  <a:gd name="T21" fmla="*/ 98 h 225"/>
                  <a:gd name="T22" fmla="*/ 1 w 271"/>
                  <a:gd name="T23" fmla="*/ 79 h 225"/>
                  <a:gd name="T24" fmla="*/ 0 w 271"/>
                  <a:gd name="T25" fmla="*/ 41 h 225"/>
                  <a:gd name="T26" fmla="*/ 3 w 271"/>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225">
                    <a:moveTo>
                      <a:pt x="271" y="225"/>
                    </a:moveTo>
                    <a:lnTo>
                      <a:pt x="195" y="214"/>
                    </a:lnTo>
                    <a:lnTo>
                      <a:pt x="158" y="207"/>
                    </a:lnTo>
                    <a:lnTo>
                      <a:pt x="125" y="199"/>
                    </a:lnTo>
                    <a:lnTo>
                      <a:pt x="92" y="188"/>
                    </a:lnTo>
                    <a:lnTo>
                      <a:pt x="65" y="176"/>
                    </a:lnTo>
                    <a:lnTo>
                      <a:pt x="43" y="161"/>
                    </a:lnTo>
                    <a:lnTo>
                      <a:pt x="24" y="142"/>
                    </a:lnTo>
                    <a:lnTo>
                      <a:pt x="15" y="128"/>
                    </a:lnTo>
                    <a:lnTo>
                      <a:pt x="8" y="113"/>
                    </a:lnTo>
                    <a:lnTo>
                      <a:pt x="5" y="98"/>
                    </a:lnTo>
                    <a:lnTo>
                      <a:pt x="1" y="79"/>
                    </a:lnTo>
                    <a:lnTo>
                      <a:pt x="0" y="41"/>
                    </a:lnTo>
                    <a:lnTo>
                      <a:pt x="3"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69" name="Freeform 57"/>
              <p:cNvSpPr>
                <a:spLocks/>
              </p:cNvSpPr>
              <p:nvPr/>
            </p:nvSpPr>
            <p:spPr bwMode="auto">
              <a:xfrm>
                <a:off x="3087" y="2982"/>
                <a:ext cx="106" cy="115"/>
              </a:xfrm>
              <a:custGeom>
                <a:avLst/>
                <a:gdLst>
                  <a:gd name="T0" fmla="*/ 106 w 106"/>
                  <a:gd name="T1" fmla="*/ 115 h 115"/>
                  <a:gd name="T2" fmla="*/ 72 w 106"/>
                  <a:gd name="T3" fmla="*/ 0 h 115"/>
                  <a:gd name="T4" fmla="*/ 0 w 106"/>
                  <a:gd name="T5" fmla="*/ 94 h 115"/>
                  <a:gd name="T6" fmla="*/ 106 w 106"/>
                  <a:gd name="T7" fmla="*/ 115 h 115"/>
                </a:gdLst>
                <a:ahLst/>
                <a:cxnLst>
                  <a:cxn ang="0">
                    <a:pos x="T0" y="T1"/>
                  </a:cxn>
                  <a:cxn ang="0">
                    <a:pos x="T2" y="T3"/>
                  </a:cxn>
                  <a:cxn ang="0">
                    <a:pos x="T4" y="T5"/>
                  </a:cxn>
                  <a:cxn ang="0">
                    <a:pos x="T6" y="T7"/>
                  </a:cxn>
                </a:cxnLst>
                <a:rect l="0" t="0" r="r" b="b"/>
                <a:pathLst>
                  <a:path w="106" h="115">
                    <a:moveTo>
                      <a:pt x="106" y="115"/>
                    </a:moveTo>
                    <a:lnTo>
                      <a:pt x="72" y="0"/>
                    </a:lnTo>
                    <a:lnTo>
                      <a:pt x="0" y="94"/>
                    </a:lnTo>
                    <a:lnTo>
                      <a:pt x="106"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grpSp>
        <p:sp>
          <p:nvSpPr>
            <p:cNvPr id="13370" name="Rectangle 58"/>
            <p:cNvSpPr>
              <a:spLocks noChangeArrowheads="1"/>
            </p:cNvSpPr>
            <p:nvPr/>
          </p:nvSpPr>
          <p:spPr bwMode="auto">
            <a:xfrm>
              <a:off x="3389" y="3145"/>
              <a:ext cx="53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grpSp>
          <p:nvGrpSpPr>
            <p:cNvPr id="13371" name="Group 59"/>
            <p:cNvGrpSpPr>
              <a:grpSpLocks/>
            </p:cNvGrpSpPr>
            <p:nvPr/>
          </p:nvGrpSpPr>
          <p:grpSpPr bwMode="auto">
            <a:xfrm>
              <a:off x="3154" y="2158"/>
              <a:ext cx="829" cy="335"/>
              <a:chOff x="3154" y="2158"/>
              <a:chExt cx="829" cy="335"/>
            </a:xfrm>
          </p:grpSpPr>
          <p:sp>
            <p:nvSpPr>
              <p:cNvPr id="13372" name="Freeform 60"/>
              <p:cNvSpPr>
                <a:spLocks/>
              </p:cNvSpPr>
              <p:nvPr/>
            </p:nvSpPr>
            <p:spPr bwMode="auto">
              <a:xfrm>
                <a:off x="3154" y="2445"/>
                <a:ext cx="24" cy="48"/>
              </a:xfrm>
              <a:custGeom>
                <a:avLst/>
                <a:gdLst>
                  <a:gd name="T0" fmla="*/ 0 w 24"/>
                  <a:gd name="T1" fmla="*/ 44 h 48"/>
                  <a:gd name="T2" fmla="*/ 1 w 24"/>
                  <a:gd name="T3" fmla="*/ 44 h 48"/>
                  <a:gd name="T4" fmla="*/ 3 w 24"/>
                  <a:gd name="T5" fmla="*/ 46 h 48"/>
                  <a:gd name="T6" fmla="*/ 5 w 24"/>
                  <a:gd name="T7" fmla="*/ 48 h 48"/>
                  <a:gd name="T8" fmla="*/ 5 w 24"/>
                  <a:gd name="T9" fmla="*/ 48 h 48"/>
                  <a:gd name="T10" fmla="*/ 6 w 24"/>
                  <a:gd name="T11" fmla="*/ 46 h 48"/>
                  <a:gd name="T12" fmla="*/ 8 w 24"/>
                  <a:gd name="T13" fmla="*/ 44 h 48"/>
                  <a:gd name="T14" fmla="*/ 10 w 24"/>
                  <a:gd name="T15" fmla="*/ 43 h 48"/>
                  <a:gd name="T16" fmla="*/ 10 w 24"/>
                  <a:gd name="T17" fmla="*/ 43 h 48"/>
                  <a:gd name="T18" fmla="*/ 12 w 24"/>
                  <a:gd name="T19" fmla="*/ 27 h 48"/>
                  <a:gd name="T20" fmla="*/ 6 w 24"/>
                  <a:gd name="T21" fmla="*/ 27 h 48"/>
                  <a:gd name="T22" fmla="*/ 12 w 24"/>
                  <a:gd name="T23" fmla="*/ 29 h 48"/>
                  <a:gd name="T24" fmla="*/ 18 w 24"/>
                  <a:gd name="T25" fmla="*/ 13 h 48"/>
                  <a:gd name="T26" fmla="*/ 13 w 24"/>
                  <a:gd name="T27" fmla="*/ 12 h 48"/>
                  <a:gd name="T28" fmla="*/ 18 w 24"/>
                  <a:gd name="T29" fmla="*/ 15 h 48"/>
                  <a:gd name="T30" fmla="*/ 24 w 24"/>
                  <a:gd name="T31" fmla="*/ 6 h 48"/>
                  <a:gd name="T32" fmla="*/ 24 w 24"/>
                  <a:gd name="T33" fmla="*/ 5 h 48"/>
                  <a:gd name="T34" fmla="*/ 24 w 24"/>
                  <a:gd name="T35" fmla="*/ 3 h 48"/>
                  <a:gd name="T36" fmla="*/ 24 w 24"/>
                  <a:gd name="T37" fmla="*/ 1 h 48"/>
                  <a:gd name="T38" fmla="*/ 22 w 24"/>
                  <a:gd name="T39" fmla="*/ 0 h 48"/>
                  <a:gd name="T40" fmla="*/ 20 w 24"/>
                  <a:gd name="T41" fmla="*/ 0 h 48"/>
                  <a:gd name="T42" fmla="*/ 18 w 24"/>
                  <a:gd name="T43" fmla="*/ 0 h 48"/>
                  <a:gd name="T44" fmla="*/ 17 w 24"/>
                  <a:gd name="T45" fmla="*/ 0 h 48"/>
                  <a:gd name="T46" fmla="*/ 15 w 24"/>
                  <a:gd name="T47" fmla="*/ 1 h 48"/>
                  <a:gd name="T48" fmla="*/ 10 w 24"/>
                  <a:gd name="T49" fmla="*/ 10 h 48"/>
                  <a:gd name="T50" fmla="*/ 8 w 24"/>
                  <a:gd name="T51" fmla="*/ 12 h 48"/>
                  <a:gd name="T52" fmla="*/ 1 w 24"/>
                  <a:gd name="T53" fmla="*/ 27 h 48"/>
                  <a:gd name="T54" fmla="*/ 1 w 24"/>
                  <a:gd name="T55" fmla="*/ 29 h 48"/>
                  <a:gd name="T56" fmla="*/ 1 w 24"/>
                  <a:gd name="T57" fmla="*/ 29 h 48"/>
                  <a:gd name="T58" fmla="*/ 0 w 24"/>
                  <a:gd name="T5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48">
                    <a:moveTo>
                      <a:pt x="0" y="44"/>
                    </a:moveTo>
                    <a:lnTo>
                      <a:pt x="1" y="44"/>
                    </a:lnTo>
                    <a:lnTo>
                      <a:pt x="3" y="46"/>
                    </a:lnTo>
                    <a:lnTo>
                      <a:pt x="5" y="48"/>
                    </a:lnTo>
                    <a:lnTo>
                      <a:pt x="5" y="48"/>
                    </a:lnTo>
                    <a:lnTo>
                      <a:pt x="6" y="46"/>
                    </a:lnTo>
                    <a:lnTo>
                      <a:pt x="8" y="44"/>
                    </a:lnTo>
                    <a:lnTo>
                      <a:pt x="10" y="43"/>
                    </a:lnTo>
                    <a:lnTo>
                      <a:pt x="10" y="43"/>
                    </a:lnTo>
                    <a:lnTo>
                      <a:pt x="12" y="27"/>
                    </a:lnTo>
                    <a:lnTo>
                      <a:pt x="6" y="27"/>
                    </a:lnTo>
                    <a:lnTo>
                      <a:pt x="12" y="29"/>
                    </a:lnTo>
                    <a:lnTo>
                      <a:pt x="18" y="13"/>
                    </a:lnTo>
                    <a:lnTo>
                      <a:pt x="13" y="12"/>
                    </a:lnTo>
                    <a:lnTo>
                      <a:pt x="18" y="15"/>
                    </a:lnTo>
                    <a:lnTo>
                      <a:pt x="24" y="6"/>
                    </a:lnTo>
                    <a:lnTo>
                      <a:pt x="24" y="5"/>
                    </a:lnTo>
                    <a:lnTo>
                      <a:pt x="24" y="3"/>
                    </a:lnTo>
                    <a:lnTo>
                      <a:pt x="24" y="1"/>
                    </a:lnTo>
                    <a:lnTo>
                      <a:pt x="22" y="0"/>
                    </a:lnTo>
                    <a:lnTo>
                      <a:pt x="20" y="0"/>
                    </a:lnTo>
                    <a:lnTo>
                      <a:pt x="18" y="0"/>
                    </a:lnTo>
                    <a:lnTo>
                      <a:pt x="17" y="0"/>
                    </a:lnTo>
                    <a:lnTo>
                      <a:pt x="15" y="1"/>
                    </a:lnTo>
                    <a:lnTo>
                      <a:pt x="10" y="10"/>
                    </a:lnTo>
                    <a:lnTo>
                      <a:pt x="8" y="12"/>
                    </a:lnTo>
                    <a:lnTo>
                      <a:pt x="1" y="27"/>
                    </a:lnTo>
                    <a:lnTo>
                      <a:pt x="1" y="29"/>
                    </a:lnTo>
                    <a:lnTo>
                      <a:pt x="1" y="29"/>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73" name="Freeform 61"/>
              <p:cNvSpPr>
                <a:spLocks/>
              </p:cNvSpPr>
              <p:nvPr/>
            </p:nvSpPr>
            <p:spPr bwMode="auto">
              <a:xfrm>
                <a:off x="3190" y="2398"/>
                <a:ext cx="43" cy="35"/>
              </a:xfrm>
              <a:custGeom>
                <a:avLst/>
                <a:gdLst>
                  <a:gd name="T0" fmla="*/ 1 w 43"/>
                  <a:gd name="T1" fmla="*/ 24 h 35"/>
                  <a:gd name="T2" fmla="*/ 0 w 43"/>
                  <a:gd name="T3" fmla="*/ 26 h 35"/>
                  <a:gd name="T4" fmla="*/ 0 w 43"/>
                  <a:gd name="T5" fmla="*/ 28 h 35"/>
                  <a:gd name="T6" fmla="*/ 0 w 43"/>
                  <a:gd name="T7" fmla="*/ 29 h 35"/>
                  <a:gd name="T8" fmla="*/ 0 w 43"/>
                  <a:gd name="T9" fmla="*/ 31 h 35"/>
                  <a:gd name="T10" fmla="*/ 1 w 43"/>
                  <a:gd name="T11" fmla="*/ 33 h 35"/>
                  <a:gd name="T12" fmla="*/ 3 w 43"/>
                  <a:gd name="T13" fmla="*/ 35 h 35"/>
                  <a:gd name="T14" fmla="*/ 5 w 43"/>
                  <a:gd name="T15" fmla="*/ 35 h 35"/>
                  <a:gd name="T16" fmla="*/ 7 w 43"/>
                  <a:gd name="T17" fmla="*/ 33 h 35"/>
                  <a:gd name="T18" fmla="*/ 7 w 43"/>
                  <a:gd name="T19" fmla="*/ 33 h 35"/>
                  <a:gd name="T20" fmla="*/ 25 w 43"/>
                  <a:gd name="T21" fmla="*/ 19 h 35"/>
                  <a:gd name="T22" fmla="*/ 41 w 43"/>
                  <a:gd name="T23" fmla="*/ 11 h 35"/>
                  <a:gd name="T24" fmla="*/ 43 w 43"/>
                  <a:gd name="T25" fmla="*/ 9 h 35"/>
                  <a:gd name="T26" fmla="*/ 43 w 43"/>
                  <a:gd name="T27" fmla="*/ 7 h 35"/>
                  <a:gd name="T28" fmla="*/ 43 w 43"/>
                  <a:gd name="T29" fmla="*/ 5 h 35"/>
                  <a:gd name="T30" fmla="*/ 43 w 43"/>
                  <a:gd name="T31" fmla="*/ 4 h 35"/>
                  <a:gd name="T32" fmla="*/ 41 w 43"/>
                  <a:gd name="T33" fmla="*/ 2 h 35"/>
                  <a:gd name="T34" fmla="*/ 39 w 43"/>
                  <a:gd name="T35" fmla="*/ 0 h 35"/>
                  <a:gd name="T36" fmla="*/ 37 w 43"/>
                  <a:gd name="T37" fmla="*/ 0 h 35"/>
                  <a:gd name="T38" fmla="*/ 36 w 43"/>
                  <a:gd name="T39" fmla="*/ 2 h 35"/>
                  <a:gd name="T40" fmla="*/ 20 w 43"/>
                  <a:gd name="T41" fmla="*/ 11 h 35"/>
                  <a:gd name="T42" fmla="*/ 1 w 43"/>
                  <a:gd name="T4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35">
                    <a:moveTo>
                      <a:pt x="1" y="24"/>
                    </a:moveTo>
                    <a:lnTo>
                      <a:pt x="0" y="26"/>
                    </a:lnTo>
                    <a:lnTo>
                      <a:pt x="0" y="28"/>
                    </a:lnTo>
                    <a:lnTo>
                      <a:pt x="0" y="29"/>
                    </a:lnTo>
                    <a:lnTo>
                      <a:pt x="0" y="31"/>
                    </a:lnTo>
                    <a:lnTo>
                      <a:pt x="1" y="33"/>
                    </a:lnTo>
                    <a:lnTo>
                      <a:pt x="3" y="35"/>
                    </a:lnTo>
                    <a:lnTo>
                      <a:pt x="5" y="35"/>
                    </a:lnTo>
                    <a:lnTo>
                      <a:pt x="7" y="33"/>
                    </a:lnTo>
                    <a:lnTo>
                      <a:pt x="7" y="33"/>
                    </a:lnTo>
                    <a:lnTo>
                      <a:pt x="25" y="19"/>
                    </a:lnTo>
                    <a:lnTo>
                      <a:pt x="41" y="11"/>
                    </a:lnTo>
                    <a:lnTo>
                      <a:pt x="43" y="9"/>
                    </a:lnTo>
                    <a:lnTo>
                      <a:pt x="43" y="7"/>
                    </a:lnTo>
                    <a:lnTo>
                      <a:pt x="43" y="5"/>
                    </a:lnTo>
                    <a:lnTo>
                      <a:pt x="43" y="4"/>
                    </a:lnTo>
                    <a:lnTo>
                      <a:pt x="41" y="2"/>
                    </a:lnTo>
                    <a:lnTo>
                      <a:pt x="39" y="0"/>
                    </a:lnTo>
                    <a:lnTo>
                      <a:pt x="37" y="0"/>
                    </a:lnTo>
                    <a:lnTo>
                      <a:pt x="36" y="2"/>
                    </a:lnTo>
                    <a:lnTo>
                      <a:pt x="20" y="11"/>
                    </a:lnTo>
                    <a:lnTo>
                      <a:pt x="1"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74" name="Freeform 62"/>
              <p:cNvSpPr>
                <a:spLocks/>
              </p:cNvSpPr>
              <p:nvPr/>
            </p:nvSpPr>
            <p:spPr bwMode="auto">
              <a:xfrm>
                <a:off x="3250" y="2367"/>
                <a:ext cx="48" cy="26"/>
              </a:xfrm>
              <a:custGeom>
                <a:avLst/>
                <a:gdLst>
                  <a:gd name="T0" fmla="*/ 3 w 48"/>
                  <a:gd name="T1" fmla="*/ 17 h 26"/>
                  <a:gd name="T2" fmla="*/ 1 w 48"/>
                  <a:gd name="T3" fmla="*/ 19 h 26"/>
                  <a:gd name="T4" fmla="*/ 0 w 48"/>
                  <a:gd name="T5" fmla="*/ 21 h 26"/>
                  <a:gd name="T6" fmla="*/ 0 w 48"/>
                  <a:gd name="T7" fmla="*/ 23 h 26"/>
                  <a:gd name="T8" fmla="*/ 1 w 48"/>
                  <a:gd name="T9" fmla="*/ 24 h 26"/>
                  <a:gd name="T10" fmla="*/ 3 w 48"/>
                  <a:gd name="T11" fmla="*/ 26 h 26"/>
                  <a:gd name="T12" fmla="*/ 5 w 48"/>
                  <a:gd name="T13" fmla="*/ 26 h 26"/>
                  <a:gd name="T14" fmla="*/ 7 w 48"/>
                  <a:gd name="T15" fmla="*/ 26 h 26"/>
                  <a:gd name="T16" fmla="*/ 8 w 48"/>
                  <a:gd name="T17" fmla="*/ 26 h 26"/>
                  <a:gd name="T18" fmla="*/ 12 w 48"/>
                  <a:gd name="T19" fmla="*/ 24 h 26"/>
                  <a:gd name="T20" fmla="*/ 10 w 48"/>
                  <a:gd name="T21" fmla="*/ 19 h 26"/>
                  <a:gd name="T22" fmla="*/ 10 w 48"/>
                  <a:gd name="T23" fmla="*/ 24 h 26"/>
                  <a:gd name="T24" fmla="*/ 39 w 48"/>
                  <a:gd name="T25" fmla="*/ 12 h 26"/>
                  <a:gd name="T26" fmla="*/ 44 w 48"/>
                  <a:gd name="T27" fmla="*/ 11 h 26"/>
                  <a:gd name="T28" fmla="*/ 46 w 48"/>
                  <a:gd name="T29" fmla="*/ 9 h 26"/>
                  <a:gd name="T30" fmla="*/ 48 w 48"/>
                  <a:gd name="T31" fmla="*/ 7 h 26"/>
                  <a:gd name="T32" fmla="*/ 48 w 48"/>
                  <a:gd name="T33" fmla="*/ 5 h 26"/>
                  <a:gd name="T34" fmla="*/ 48 w 48"/>
                  <a:gd name="T35" fmla="*/ 4 h 26"/>
                  <a:gd name="T36" fmla="*/ 48 w 48"/>
                  <a:gd name="T37" fmla="*/ 2 h 26"/>
                  <a:gd name="T38" fmla="*/ 46 w 48"/>
                  <a:gd name="T39" fmla="*/ 0 h 26"/>
                  <a:gd name="T40" fmla="*/ 44 w 48"/>
                  <a:gd name="T41" fmla="*/ 0 h 26"/>
                  <a:gd name="T42" fmla="*/ 43 w 48"/>
                  <a:gd name="T43" fmla="*/ 0 h 26"/>
                  <a:gd name="T44" fmla="*/ 37 w 48"/>
                  <a:gd name="T45" fmla="*/ 2 h 26"/>
                  <a:gd name="T46" fmla="*/ 8 w 48"/>
                  <a:gd name="T47" fmla="*/ 14 h 26"/>
                  <a:gd name="T48" fmla="*/ 7 w 48"/>
                  <a:gd name="T49" fmla="*/ 16 h 26"/>
                  <a:gd name="T50" fmla="*/ 3 w 48"/>
                  <a:gd name="T5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26">
                    <a:moveTo>
                      <a:pt x="3" y="17"/>
                    </a:moveTo>
                    <a:lnTo>
                      <a:pt x="1" y="19"/>
                    </a:lnTo>
                    <a:lnTo>
                      <a:pt x="0" y="21"/>
                    </a:lnTo>
                    <a:lnTo>
                      <a:pt x="0" y="23"/>
                    </a:lnTo>
                    <a:lnTo>
                      <a:pt x="1" y="24"/>
                    </a:lnTo>
                    <a:lnTo>
                      <a:pt x="3" y="26"/>
                    </a:lnTo>
                    <a:lnTo>
                      <a:pt x="5" y="26"/>
                    </a:lnTo>
                    <a:lnTo>
                      <a:pt x="7" y="26"/>
                    </a:lnTo>
                    <a:lnTo>
                      <a:pt x="8" y="26"/>
                    </a:lnTo>
                    <a:lnTo>
                      <a:pt x="12" y="24"/>
                    </a:lnTo>
                    <a:lnTo>
                      <a:pt x="10" y="19"/>
                    </a:lnTo>
                    <a:lnTo>
                      <a:pt x="10" y="24"/>
                    </a:lnTo>
                    <a:lnTo>
                      <a:pt x="39" y="12"/>
                    </a:lnTo>
                    <a:lnTo>
                      <a:pt x="44" y="11"/>
                    </a:lnTo>
                    <a:lnTo>
                      <a:pt x="46" y="9"/>
                    </a:lnTo>
                    <a:lnTo>
                      <a:pt x="48" y="7"/>
                    </a:lnTo>
                    <a:lnTo>
                      <a:pt x="48" y="5"/>
                    </a:lnTo>
                    <a:lnTo>
                      <a:pt x="48" y="4"/>
                    </a:lnTo>
                    <a:lnTo>
                      <a:pt x="48" y="2"/>
                    </a:lnTo>
                    <a:lnTo>
                      <a:pt x="46" y="0"/>
                    </a:lnTo>
                    <a:lnTo>
                      <a:pt x="44" y="0"/>
                    </a:lnTo>
                    <a:lnTo>
                      <a:pt x="43" y="0"/>
                    </a:lnTo>
                    <a:lnTo>
                      <a:pt x="37" y="2"/>
                    </a:lnTo>
                    <a:lnTo>
                      <a:pt x="8" y="14"/>
                    </a:lnTo>
                    <a:lnTo>
                      <a:pt x="7" y="16"/>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75" name="Freeform 63"/>
              <p:cNvSpPr>
                <a:spLocks/>
              </p:cNvSpPr>
              <p:nvPr/>
            </p:nvSpPr>
            <p:spPr bwMode="auto">
              <a:xfrm>
                <a:off x="3317" y="2345"/>
                <a:ext cx="49" cy="22"/>
              </a:xfrm>
              <a:custGeom>
                <a:avLst/>
                <a:gdLst>
                  <a:gd name="T0" fmla="*/ 3 w 49"/>
                  <a:gd name="T1" fmla="*/ 12 h 22"/>
                  <a:gd name="T2" fmla="*/ 1 w 49"/>
                  <a:gd name="T3" fmla="*/ 12 h 22"/>
                  <a:gd name="T4" fmla="*/ 0 w 49"/>
                  <a:gd name="T5" fmla="*/ 14 h 22"/>
                  <a:gd name="T6" fmla="*/ 0 w 49"/>
                  <a:gd name="T7" fmla="*/ 15 h 22"/>
                  <a:gd name="T8" fmla="*/ 0 w 49"/>
                  <a:gd name="T9" fmla="*/ 17 h 22"/>
                  <a:gd name="T10" fmla="*/ 0 w 49"/>
                  <a:gd name="T11" fmla="*/ 19 h 22"/>
                  <a:gd name="T12" fmla="*/ 1 w 49"/>
                  <a:gd name="T13" fmla="*/ 21 h 22"/>
                  <a:gd name="T14" fmla="*/ 3 w 49"/>
                  <a:gd name="T15" fmla="*/ 22 h 22"/>
                  <a:gd name="T16" fmla="*/ 5 w 49"/>
                  <a:gd name="T17" fmla="*/ 22 h 22"/>
                  <a:gd name="T18" fmla="*/ 34 w 49"/>
                  <a:gd name="T19" fmla="*/ 14 h 22"/>
                  <a:gd name="T20" fmla="*/ 46 w 49"/>
                  <a:gd name="T21" fmla="*/ 10 h 22"/>
                  <a:gd name="T22" fmla="*/ 46 w 49"/>
                  <a:gd name="T23" fmla="*/ 9 h 22"/>
                  <a:gd name="T24" fmla="*/ 48 w 49"/>
                  <a:gd name="T25" fmla="*/ 7 h 22"/>
                  <a:gd name="T26" fmla="*/ 49 w 49"/>
                  <a:gd name="T27" fmla="*/ 5 h 22"/>
                  <a:gd name="T28" fmla="*/ 49 w 49"/>
                  <a:gd name="T29" fmla="*/ 5 h 22"/>
                  <a:gd name="T30" fmla="*/ 48 w 49"/>
                  <a:gd name="T31" fmla="*/ 3 h 22"/>
                  <a:gd name="T32" fmla="*/ 46 w 49"/>
                  <a:gd name="T33" fmla="*/ 2 h 22"/>
                  <a:gd name="T34" fmla="*/ 44 w 49"/>
                  <a:gd name="T35" fmla="*/ 0 h 22"/>
                  <a:gd name="T36" fmla="*/ 44 w 49"/>
                  <a:gd name="T37" fmla="*/ 0 h 22"/>
                  <a:gd name="T38" fmla="*/ 32 w 49"/>
                  <a:gd name="T39" fmla="*/ 3 h 22"/>
                  <a:gd name="T40" fmla="*/ 3 w 49"/>
                  <a:gd name="T4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2">
                    <a:moveTo>
                      <a:pt x="3" y="12"/>
                    </a:moveTo>
                    <a:lnTo>
                      <a:pt x="1" y="12"/>
                    </a:lnTo>
                    <a:lnTo>
                      <a:pt x="0" y="14"/>
                    </a:lnTo>
                    <a:lnTo>
                      <a:pt x="0" y="15"/>
                    </a:lnTo>
                    <a:lnTo>
                      <a:pt x="0" y="17"/>
                    </a:lnTo>
                    <a:lnTo>
                      <a:pt x="0" y="19"/>
                    </a:lnTo>
                    <a:lnTo>
                      <a:pt x="1" y="21"/>
                    </a:lnTo>
                    <a:lnTo>
                      <a:pt x="3" y="22"/>
                    </a:lnTo>
                    <a:lnTo>
                      <a:pt x="5" y="22"/>
                    </a:lnTo>
                    <a:lnTo>
                      <a:pt x="34" y="14"/>
                    </a:lnTo>
                    <a:lnTo>
                      <a:pt x="46" y="10"/>
                    </a:lnTo>
                    <a:lnTo>
                      <a:pt x="46" y="9"/>
                    </a:lnTo>
                    <a:lnTo>
                      <a:pt x="48" y="7"/>
                    </a:lnTo>
                    <a:lnTo>
                      <a:pt x="49" y="5"/>
                    </a:lnTo>
                    <a:lnTo>
                      <a:pt x="49" y="5"/>
                    </a:lnTo>
                    <a:lnTo>
                      <a:pt x="48" y="3"/>
                    </a:lnTo>
                    <a:lnTo>
                      <a:pt x="46" y="2"/>
                    </a:lnTo>
                    <a:lnTo>
                      <a:pt x="44" y="0"/>
                    </a:lnTo>
                    <a:lnTo>
                      <a:pt x="44" y="0"/>
                    </a:lnTo>
                    <a:lnTo>
                      <a:pt x="32" y="3"/>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76" name="Freeform 64"/>
              <p:cNvSpPr>
                <a:spLocks/>
              </p:cNvSpPr>
              <p:nvPr/>
            </p:nvSpPr>
            <p:spPr bwMode="auto">
              <a:xfrm>
                <a:off x="3385" y="2330"/>
                <a:ext cx="52" cy="18"/>
              </a:xfrm>
              <a:custGeom>
                <a:avLst/>
                <a:gdLst>
                  <a:gd name="T0" fmla="*/ 5 w 52"/>
                  <a:gd name="T1" fmla="*/ 8 h 18"/>
                  <a:gd name="T2" fmla="*/ 4 w 52"/>
                  <a:gd name="T3" fmla="*/ 8 h 18"/>
                  <a:gd name="T4" fmla="*/ 2 w 52"/>
                  <a:gd name="T5" fmla="*/ 10 h 18"/>
                  <a:gd name="T6" fmla="*/ 0 w 52"/>
                  <a:gd name="T7" fmla="*/ 12 h 18"/>
                  <a:gd name="T8" fmla="*/ 0 w 52"/>
                  <a:gd name="T9" fmla="*/ 13 h 18"/>
                  <a:gd name="T10" fmla="*/ 2 w 52"/>
                  <a:gd name="T11" fmla="*/ 15 h 18"/>
                  <a:gd name="T12" fmla="*/ 4 w 52"/>
                  <a:gd name="T13" fmla="*/ 17 h 18"/>
                  <a:gd name="T14" fmla="*/ 5 w 52"/>
                  <a:gd name="T15" fmla="*/ 18 h 18"/>
                  <a:gd name="T16" fmla="*/ 7 w 52"/>
                  <a:gd name="T17" fmla="*/ 18 h 18"/>
                  <a:gd name="T18" fmla="*/ 35 w 52"/>
                  <a:gd name="T19" fmla="*/ 12 h 18"/>
                  <a:gd name="T20" fmla="*/ 48 w 52"/>
                  <a:gd name="T21" fmla="*/ 10 h 18"/>
                  <a:gd name="T22" fmla="*/ 50 w 52"/>
                  <a:gd name="T23" fmla="*/ 10 h 18"/>
                  <a:gd name="T24" fmla="*/ 52 w 52"/>
                  <a:gd name="T25" fmla="*/ 8 h 18"/>
                  <a:gd name="T26" fmla="*/ 52 w 52"/>
                  <a:gd name="T27" fmla="*/ 6 h 18"/>
                  <a:gd name="T28" fmla="*/ 52 w 52"/>
                  <a:gd name="T29" fmla="*/ 5 h 18"/>
                  <a:gd name="T30" fmla="*/ 52 w 52"/>
                  <a:gd name="T31" fmla="*/ 3 h 18"/>
                  <a:gd name="T32" fmla="*/ 50 w 52"/>
                  <a:gd name="T33" fmla="*/ 1 h 18"/>
                  <a:gd name="T34" fmla="*/ 48 w 52"/>
                  <a:gd name="T35" fmla="*/ 0 h 18"/>
                  <a:gd name="T36" fmla="*/ 47 w 52"/>
                  <a:gd name="T37" fmla="*/ 0 h 18"/>
                  <a:gd name="T38" fmla="*/ 33 w 52"/>
                  <a:gd name="T39" fmla="*/ 1 h 18"/>
                  <a:gd name="T40" fmla="*/ 5 w 52"/>
                  <a:gd name="T4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8">
                    <a:moveTo>
                      <a:pt x="5" y="8"/>
                    </a:moveTo>
                    <a:lnTo>
                      <a:pt x="4" y="8"/>
                    </a:lnTo>
                    <a:lnTo>
                      <a:pt x="2" y="10"/>
                    </a:lnTo>
                    <a:lnTo>
                      <a:pt x="0" y="12"/>
                    </a:lnTo>
                    <a:lnTo>
                      <a:pt x="0" y="13"/>
                    </a:lnTo>
                    <a:lnTo>
                      <a:pt x="2" y="15"/>
                    </a:lnTo>
                    <a:lnTo>
                      <a:pt x="4" y="17"/>
                    </a:lnTo>
                    <a:lnTo>
                      <a:pt x="5" y="18"/>
                    </a:lnTo>
                    <a:lnTo>
                      <a:pt x="7" y="18"/>
                    </a:lnTo>
                    <a:lnTo>
                      <a:pt x="35" y="12"/>
                    </a:lnTo>
                    <a:lnTo>
                      <a:pt x="48" y="10"/>
                    </a:lnTo>
                    <a:lnTo>
                      <a:pt x="50" y="10"/>
                    </a:lnTo>
                    <a:lnTo>
                      <a:pt x="52" y="8"/>
                    </a:lnTo>
                    <a:lnTo>
                      <a:pt x="52" y="6"/>
                    </a:lnTo>
                    <a:lnTo>
                      <a:pt x="52" y="5"/>
                    </a:lnTo>
                    <a:lnTo>
                      <a:pt x="52" y="3"/>
                    </a:lnTo>
                    <a:lnTo>
                      <a:pt x="50" y="1"/>
                    </a:lnTo>
                    <a:lnTo>
                      <a:pt x="48" y="0"/>
                    </a:lnTo>
                    <a:lnTo>
                      <a:pt x="47" y="0"/>
                    </a:lnTo>
                    <a:lnTo>
                      <a:pt x="33" y="1"/>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77" name="Freeform 65"/>
              <p:cNvSpPr>
                <a:spLocks/>
              </p:cNvSpPr>
              <p:nvPr/>
            </p:nvSpPr>
            <p:spPr bwMode="auto">
              <a:xfrm>
                <a:off x="3457" y="2321"/>
                <a:ext cx="52" cy="15"/>
              </a:xfrm>
              <a:custGeom>
                <a:avLst/>
                <a:gdLst>
                  <a:gd name="T0" fmla="*/ 4 w 52"/>
                  <a:gd name="T1" fmla="*/ 5 h 15"/>
                  <a:gd name="T2" fmla="*/ 2 w 52"/>
                  <a:gd name="T3" fmla="*/ 5 h 15"/>
                  <a:gd name="T4" fmla="*/ 0 w 52"/>
                  <a:gd name="T5" fmla="*/ 7 h 15"/>
                  <a:gd name="T6" fmla="*/ 0 w 52"/>
                  <a:gd name="T7" fmla="*/ 9 h 15"/>
                  <a:gd name="T8" fmla="*/ 0 w 52"/>
                  <a:gd name="T9" fmla="*/ 10 h 15"/>
                  <a:gd name="T10" fmla="*/ 0 w 52"/>
                  <a:gd name="T11" fmla="*/ 12 h 15"/>
                  <a:gd name="T12" fmla="*/ 2 w 52"/>
                  <a:gd name="T13" fmla="*/ 14 h 15"/>
                  <a:gd name="T14" fmla="*/ 4 w 52"/>
                  <a:gd name="T15" fmla="*/ 15 h 15"/>
                  <a:gd name="T16" fmla="*/ 6 w 52"/>
                  <a:gd name="T17" fmla="*/ 15 h 15"/>
                  <a:gd name="T18" fmla="*/ 38 w 52"/>
                  <a:gd name="T19" fmla="*/ 10 h 15"/>
                  <a:gd name="T20" fmla="*/ 47 w 52"/>
                  <a:gd name="T21" fmla="*/ 10 h 15"/>
                  <a:gd name="T22" fmla="*/ 48 w 52"/>
                  <a:gd name="T23" fmla="*/ 9 h 15"/>
                  <a:gd name="T24" fmla="*/ 50 w 52"/>
                  <a:gd name="T25" fmla="*/ 7 h 15"/>
                  <a:gd name="T26" fmla="*/ 52 w 52"/>
                  <a:gd name="T27" fmla="*/ 5 h 15"/>
                  <a:gd name="T28" fmla="*/ 52 w 52"/>
                  <a:gd name="T29" fmla="*/ 3 h 15"/>
                  <a:gd name="T30" fmla="*/ 50 w 52"/>
                  <a:gd name="T31" fmla="*/ 2 h 15"/>
                  <a:gd name="T32" fmla="*/ 48 w 52"/>
                  <a:gd name="T33" fmla="*/ 0 h 15"/>
                  <a:gd name="T34" fmla="*/ 47 w 52"/>
                  <a:gd name="T35" fmla="*/ 0 h 15"/>
                  <a:gd name="T36" fmla="*/ 45 w 52"/>
                  <a:gd name="T37" fmla="*/ 0 h 15"/>
                  <a:gd name="T38" fmla="*/ 36 w 52"/>
                  <a:gd name="T39" fmla="*/ 0 h 15"/>
                  <a:gd name="T40" fmla="*/ 4 w 52"/>
                  <a:gd name="T4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5">
                    <a:moveTo>
                      <a:pt x="4" y="5"/>
                    </a:moveTo>
                    <a:lnTo>
                      <a:pt x="2" y="5"/>
                    </a:lnTo>
                    <a:lnTo>
                      <a:pt x="0" y="7"/>
                    </a:lnTo>
                    <a:lnTo>
                      <a:pt x="0" y="9"/>
                    </a:lnTo>
                    <a:lnTo>
                      <a:pt x="0" y="10"/>
                    </a:lnTo>
                    <a:lnTo>
                      <a:pt x="0" y="12"/>
                    </a:lnTo>
                    <a:lnTo>
                      <a:pt x="2" y="14"/>
                    </a:lnTo>
                    <a:lnTo>
                      <a:pt x="4" y="15"/>
                    </a:lnTo>
                    <a:lnTo>
                      <a:pt x="6" y="15"/>
                    </a:lnTo>
                    <a:lnTo>
                      <a:pt x="38" y="10"/>
                    </a:lnTo>
                    <a:lnTo>
                      <a:pt x="47" y="10"/>
                    </a:lnTo>
                    <a:lnTo>
                      <a:pt x="48" y="9"/>
                    </a:lnTo>
                    <a:lnTo>
                      <a:pt x="50" y="7"/>
                    </a:lnTo>
                    <a:lnTo>
                      <a:pt x="52" y="5"/>
                    </a:lnTo>
                    <a:lnTo>
                      <a:pt x="52" y="3"/>
                    </a:lnTo>
                    <a:lnTo>
                      <a:pt x="50" y="2"/>
                    </a:lnTo>
                    <a:lnTo>
                      <a:pt x="48" y="0"/>
                    </a:lnTo>
                    <a:lnTo>
                      <a:pt x="47" y="0"/>
                    </a:lnTo>
                    <a:lnTo>
                      <a:pt x="45" y="0"/>
                    </a:lnTo>
                    <a:lnTo>
                      <a:pt x="36" y="0"/>
                    </a:lnTo>
                    <a:lnTo>
                      <a:pt x="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78" name="Freeform 66"/>
              <p:cNvSpPr>
                <a:spLocks/>
              </p:cNvSpPr>
              <p:nvPr/>
            </p:nvSpPr>
            <p:spPr bwMode="auto">
              <a:xfrm>
                <a:off x="3530" y="2318"/>
                <a:ext cx="51" cy="12"/>
              </a:xfrm>
              <a:custGeom>
                <a:avLst/>
                <a:gdLst>
                  <a:gd name="T0" fmla="*/ 5 w 51"/>
                  <a:gd name="T1" fmla="*/ 1 h 12"/>
                  <a:gd name="T2" fmla="*/ 3 w 51"/>
                  <a:gd name="T3" fmla="*/ 1 h 12"/>
                  <a:gd name="T4" fmla="*/ 1 w 51"/>
                  <a:gd name="T5" fmla="*/ 1 h 12"/>
                  <a:gd name="T6" fmla="*/ 0 w 51"/>
                  <a:gd name="T7" fmla="*/ 3 h 12"/>
                  <a:gd name="T8" fmla="*/ 0 w 51"/>
                  <a:gd name="T9" fmla="*/ 5 h 12"/>
                  <a:gd name="T10" fmla="*/ 0 w 51"/>
                  <a:gd name="T11" fmla="*/ 6 h 12"/>
                  <a:gd name="T12" fmla="*/ 0 w 51"/>
                  <a:gd name="T13" fmla="*/ 8 h 12"/>
                  <a:gd name="T14" fmla="*/ 1 w 51"/>
                  <a:gd name="T15" fmla="*/ 10 h 12"/>
                  <a:gd name="T16" fmla="*/ 3 w 51"/>
                  <a:gd name="T17" fmla="*/ 12 h 12"/>
                  <a:gd name="T18" fmla="*/ 41 w 51"/>
                  <a:gd name="T19" fmla="*/ 10 h 12"/>
                  <a:gd name="T20" fmla="*/ 44 w 51"/>
                  <a:gd name="T21" fmla="*/ 10 h 12"/>
                  <a:gd name="T22" fmla="*/ 46 w 51"/>
                  <a:gd name="T23" fmla="*/ 10 h 12"/>
                  <a:gd name="T24" fmla="*/ 48 w 51"/>
                  <a:gd name="T25" fmla="*/ 8 h 12"/>
                  <a:gd name="T26" fmla="*/ 49 w 51"/>
                  <a:gd name="T27" fmla="*/ 6 h 12"/>
                  <a:gd name="T28" fmla="*/ 51 w 51"/>
                  <a:gd name="T29" fmla="*/ 5 h 12"/>
                  <a:gd name="T30" fmla="*/ 51 w 51"/>
                  <a:gd name="T31" fmla="*/ 3 h 12"/>
                  <a:gd name="T32" fmla="*/ 49 w 51"/>
                  <a:gd name="T33" fmla="*/ 1 h 12"/>
                  <a:gd name="T34" fmla="*/ 48 w 51"/>
                  <a:gd name="T35" fmla="*/ 0 h 12"/>
                  <a:gd name="T36" fmla="*/ 46 w 51"/>
                  <a:gd name="T37" fmla="*/ 0 h 12"/>
                  <a:gd name="T38" fmla="*/ 42 w 51"/>
                  <a:gd name="T39" fmla="*/ 0 h 12"/>
                  <a:gd name="T40" fmla="*/ 5 w 51"/>
                  <a:gd name="T4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2">
                    <a:moveTo>
                      <a:pt x="5" y="1"/>
                    </a:moveTo>
                    <a:lnTo>
                      <a:pt x="3" y="1"/>
                    </a:lnTo>
                    <a:lnTo>
                      <a:pt x="1" y="1"/>
                    </a:lnTo>
                    <a:lnTo>
                      <a:pt x="0" y="3"/>
                    </a:lnTo>
                    <a:lnTo>
                      <a:pt x="0" y="5"/>
                    </a:lnTo>
                    <a:lnTo>
                      <a:pt x="0" y="6"/>
                    </a:lnTo>
                    <a:lnTo>
                      <a:pt x="0" y="8"/>
                    </a:lnTo>
                    <a:lnTo>
                      <a:pt x="1" y="10"/>
                    </a:lnTo>
                    <a:lnTo>
                      <a:pt x="3" y="12"/>
                    </a:lnTo>
                    <a:lnTo>
                      <a:pt x="41" y="10"/>
                    </a:lnTo>
                    <a:lnTo>
                      <a:pt x="44" y="10"/>
                    </a:lnTo>
                    <a:lnTo>
                      <a:pt x="46" y="10"/>
                    </a:lnTo>
                    <a:lnTo>
                      <a:pt x="48" y="8"/>
                    </a:lnTo>
                    <a:lnTo>
                      <a:pt x="49" y="6"/>
                    </a:lnTo>
                    <a:lnTo>
                      <a:pt x="51" y="5"/>
                    </a:lnTo>
                    <a:lnTo>
                      <a:pt x="51" y="3"/>
                    </a:lnTo>
                    <a:lnTo>
                      <a:pt x="49" y="1"/>
                    </a:lnTo>
                    <a:lnTo>
                      <a:pt x="48" y="0"/>
                    </a:lnTo>
                    <a:lnTo>
                      <a:pt x="46" y="0"/>
                    </a:lnTo>
                    <a:lnTo>
                      <a:pt x="42"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79" name="Freeform 67"/>
              <p:cNvSpPr>
                <a:spLocks/>
              </p:cNvSpPr>
              <p:nvPr/>
            </p:nvSpPr>
            <p:spPr bwMode="auto">
              <a:xfrm>
                <a:off x="3602" y="2314"/>
                <a:ext cx="51" cy="12"/>
              </a:xfrm>
              <a:custGeom>
                <a:avLst/>
                <a:gdLst>
                  <a:gd name="T0" fmla="*/ 5 w 51"/>
                  <a:gd name="T1" fmla="*/ 2 h 12"/>
                  <a:gd name="T2" fmla="*/ 3 w 51"/>
                  <a:gd name="T3" fmla="*/ 2 h 12"/>
                  <a:gd name="T4" fmla="*/ 1 w 51"/>
                  <a:gd name="T5" fmla="*/ 4 h 12"/>
                  <a:gd name="T6" fmla="*/ 0 w 51"/>
                  <a:gd name="T7" fmla="*/ 5 h 12"/>
                  <a:gd name="T8" fmla="*/ 0 w 51"/>
                  <a:gd name="T9" fmla="*/ 7 h 12"/>
                  <a:gd name="T10" fmla="*/ 0 w 51"/>
                  <a:gd name="T11" fmla="*/ 9 h 12"/>
                  <a:gd name="T12" fmla="*/ 0 w 51"/>
                  <a:gd name="T13" fmla="*/ 10 h 12"/>
                  <a:gd name="T14" fmla="*/ 1 w 51"/>
                  <a:gd name="T15" fmla="*/ 12 h 12"/>
                  <a:gd name="T16" fmla="*/ 3 w 51"/>
                  <a:gd name="T17" fmla="*/ 12 h 12"/>
                  <a:gd name="T18" fmla="*/ 18 w 51"/>
                  <a:gd name="T19" fmla="*/ 12 h 12"/>
                  <a:gd name="T20" fmla="*/ 20 w 51"/>
                  <a:gd name="T21" fmla="*/ 12 h 12"/>
                  <a:gd name="T22" fmla="*/ 46 w 51"/>
                  <a:gd name="T23" fmla="*/ 10 h 12"/>
                  <a:gd name="T24" fmla="*/ 48 w 51"/>
                  <a:gd name="T25" fmla="*/ 9 h 12"/>
                  <a:gd name="T26" fmla="*/ 49 w 51"/>
                  <a:gd name="T27" fmla="*/ 7 h 12"/>
                  <a:gd name="T28" fmla="*/ 51 w 51"/>
                  <a:gd name="T29" fmla="*/ 5 h 12"/>
                  <a:gd name="T30" fmla="*/ 51 w 51"/>
                  <a:gd name="T31" fmla="*/ 4 h 12"/>
                  <a:gd name="T32" fmla="*/ 49 w 51"/>
                  <a:gd name="T33" fmla="*/ 2 h 12"/>
                  <a:gd name="T34" fmla="*/ 48 w 51"/>
                  <a:gd name="T35" fmla="*/ 0 h 12"/>
                  <a:gd name="T36" fmla="*/ 46 w 51"/>
                  <a:gd name="T37" fmla="*/ 0 h 12"/>
                  <a:gd name="T38" fmla="*/ 44 w 51"/>
                  <a:gd name="T39" fmla="*/ 0 h 12"/>
                  <a:gd name="T40" fmla="*/ 18 w 51"/>
                  <a:gd name="T41" fmla="*/ 2 h 12"/>
                  <a:gd name="T42" fmla="*/ 18 w 51"/>
                  <a:gd name="T43" fmla="*/ 7 h 12"/>
                  <a:gd name="T44" fmla="*/ 20 w 51"/>
                  <a:gd name="T45" fmla="*/ 2 h 12"/>
                  <a:gd name="T46" fmla="*/ 5 w 51"/>
                  <a:gd name="T4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12">
                    <a:moveTo>
                      <a:pt x="5" y="2"/>
                    </a:moveTo>
                    <a:lnTo>
                      <a:pt x="3" y="2"/>
                    </a:lnTo>
                    <a:lnTo>
                      <a:pt x="1" y="4"/>
                    </a:lnTo>
                    <a:lnTo>
                      <a:pt x="0" y="5"/>
                    </a:lnTo>
                    <a:lnTo>
                      <a:pt x="0" y="7"/>
                    </a:lnTo>
                    <a:lnTo>
                      <a:pt x="0" y="9"/>
                    </a:lnTo>
                    <a:lnTo>
                      <a:pt x="0" y="10"/>
                    </a:lnTo>
                    <a:lnTo>
                      <a:pt x="1" y="12"/>
                    </a:lnTo>
                    <a:lnTo>
                      <a:pt x="3" y="12"/>
                    </a:lnTo>
                    <a:lnTo>
                      <a:pt x="18" y="12"/>
                    </a:lnTo>
                    <a:lnTo>
                      <a:pt x="20" y="12"/>
                    </a:lnTo>
                    <a:lnTo>
                      <a:pt x="46" y="10"/>
                    </a:lnTo>
                    <a:lnTo>
                      <a:pt x="48" y="9"/>
                    </a:lnTo>
                    <a:lnTo>
                      <a:pt x="49" y="7"/>
                    </a:lnTo>
                    <a:lnTo>
                      <a:pt x="51" y="5"/>
                    </a:lnTo>
                    <a:lnTo>
                      <a:pt x="51" y="4"/>
                    </a:lnTo>
                    <a:lnTo>
                      <a:pt x="49" y="2"/>
                    </a:lnTo>
                    <a:lnTo>
                      <a:pt x="48" y="0"/>
                    </a:lnTo>
                    <a:lnTo>
                      <a:pt x="46" y="0"/>
                    </a:lnTo>
                    <a:lnTo>
                      <a:pt x="44" y="0"/>
                    </a:lnTo>
                    <a:lnTo>
                      <a:pt x="18" y="2"/>
                    </a:lnTo>
                    <a:lnTo>
                      <a:pt x="18" y="7"/>
                    </a:lnTo>
                    <a:lnTo>
                      <a:pt x="20" y="2"/>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80" name="Freeform 68"/>
              <p:cNvSpPr>
                <a:spLocks/>
              </p:cNvSpPr>
              <p:nvPr/>
            </p:nvSpPr>
            <p:spPr bwMode="auto">
              <a:xfrm>
                <a:off x="3672" y="2304"/>
                <a:ext cx="51" cy="17"/>
              </a:xfrm>
              <a:custGeom>
                <a:avLst/>
                <a:gdLst>
                  <a:gd name="T0" fmla="*/ 5 w 51"/>
                  <a:gd name="T1" fmla="*/ 7 h 17"/>
                  <a:gd name="T2" fmla="*/ 3 w 51"/>
                  <a:gd name="T3" fmla="*/ 7 h 17"/>
                  <a:gd name="T4" fmla="*/ 2 w 51"/>
                  <a:gd name="T5" fmla="*/ 8 h 17"/>
                  <a:gd name="T6" fmla="*/ 0 w 51"/>
                  <a:gd name="T7" fmla="*/ 10 h 17"/>
                  <a:gd name="T8" fmla="*/ 0 w 51"/>
                  <a:gd name="T9" fmla="*/ 12 h 17"/>
                  <a:gd name="T10" fmla="*/ 2 w 51"/>
                  <a:gd name="T11" fmla="*/ 14 h 17"/>
                  <a:gd name="T12" fmla="*/ 3 w 51"/>
                  <a:gd name="T13" fmla="*/ 15 h 17"/>
                  <a:gd name="T14" fmla="*/ 5 w 51"/>
                  <a:gd name="T15" fmla="*/ 17 h 17"/>
                  <a:gd name="T16" fmla="*/ 7 w 51"/>
                  <a:gd name="T17" fmla="*/ 17 h 17"/>
                  <a:gd name="T18" fmla="*/ 48 w 51"/>
                  <a:gd name="T19" fmla="*/ 10 h 17"/>
                  <a:gd name="T20" fmla="*/ 50 w 51"/>
                  <a:gd name="T21" fmla="*/ 8 h 17"/>
                  <a:gd name="T22" fmla="*/ 51 w 51"/>
                  <a:gd name="T23" fmla="*/ 7 h 17"/>
                  <a:gd name="T24" fmla="*/ 51 w 51"/>
                  <a:gd name="T25" fmla="*/ 5 h 17"/>
                  <a:gd name="T26" fmla="*/ 51 w 51"/>
                  <a:gd name="T27" fmla="*/ 3 h 17"/>
                  <a:gd name="T28" fmla="*/ 51 w 51"/>
                  <a:gd name="T29" fmla="*/ 2 h 17"/>
                  <a:gd name="T30" fmla="*/ 50 w 51"/>
                  <a:gd name="T31" fmla="*/ 0 h 17"/>
                  <a:gd name="T32" fmla="*/ 48 w 51"/>
                  <a:gd name="T33" fmla="*/ 0 h 17"/>
                  <a:gd name="T34" fmla="*/ 46 w 51"/>
                  <a:gd name="T35" fmla="*/ 0 h 17"/>
                  <a:gd name="T36" fmla="*/ 5 w 51"/>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7">
                    <a:moveTo>
                      <a:pt x="5" y="7"/>
                    </a:moveTo>
                    <a:lnTo>
                      <a:pt x="3" y="7"/>
                    </a:lnTo>
                    <a:lnTo>
                      <a:pt x="2" y="8"/>
                    </a:lnTo>
                    <a:lnTo>
                      <a:pt x="0" y="10"/>
                    </a:lnTo>
                    <a:lnTo>
                      <a:pt x="0" y="12"/>
                    </a:lnTo>
                    <a:lnTo>
                      <a:pt x="2" y="14"/>
                    </a:lnTo>
                    <a:lnTo>
                      <a:pt x="3" y="15"/>
                    </a:lnTo>
                    <a:lnTo>
                      <a:pt x="5" y="17"/>
                    </a:lnTo>
                    <a:lnTo>
                      <a:pt x="7" y="17"/>
                    </a:lnTo>
                    <a:lnTo>
                      <a:pt x="48" y="10"/>
                    </a:lnTo>
                    <a:lnTo>
                      <a:pt x="50" y="8"/>
                    </a:lnTo>
                    <a:lnTo>
                      <a:pt x="51" y="7"/>
                    </a:lnTo>
                    <a:lnTo>
                      <a:pt x="51" y="5"/>
                    </a:lnTo>
                    <a:lnTo>
                      <a:pt x="51" y="3"/>
                    </a:lnTo>
                    <a:lnTo>
                      <a:pt x="51" y="2"/>
                    </a:lnTo>
                    <a:lnTo>
                      <a:pt x="50" y="0"/>
                    </a:lnTo>
                    <a:lnTo>
                      <a:pt x="48" y="0"/>
                    </a:lnTo>
                    <a:lnTo>
                      <a:pt x="46" y="0"/>
                    </a:lnTo>
                    <a:lnTo>
                      <a:pt x="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81" name="Freeform 69"/>
              <p:cNvSpPr>
                <a:spLocks/>
              </p:cNvSpPr>
              <p:nvPr/>
            </p:nvSpPr>
            <p:spPr bwMode="auto">
              <a:xfrm>
                <a:off x="3744" y="2287"/>
                <a:ext cx="50" cy="20"/>
              </a:xfrm>
              <a:custGeom>
                <a:avLst/>
                <a:gdLst>
                  <a:gd name="T0" fmla="*/ 4 w 50"/>
                  <a:gd name="T1" fmla="*/ 10 h 20"/>
                  <a:gd name="T2" fmla="*/ 2 w 50"/>
                  <a:gd name="T3" fmla="*/ 12 h 20"/>
                  <a:gd name="T4" fmla="*/ 0 w 50"/>
                  <a:gd name="T5" fmla="*/ 13 h 20"/>
                  <a:gd name="T6" fmla="*/ 0 w 50"/>
                  <a:gd name="T7" fmla="*/ 15 h 20"/>
                  <a:gd name="T8" fmla="*/ 0 w 50"/>
                  <a:gd name="T9" fmla="*/ 17 h 20"/>
                  <a:gd name="T10" fmla="*/ 0 w 50"/>
                  <a:gd name="T11" fmla="*/ 19 h 20"/>
                  <a:gd name="T12" fmla="*/ 2 w 50"/>
                  <a:gd name="T13" fmla="*/ 20 h 20"/>
                  <a:gd name="T14" fmla="*/ 4 w 50"/>
                  <a:gd name="T15" fmla="*/ 20 h 20"/>
                  <a:gd name="T16" fmla="*/ 5 w 50"/>
                  <a:gd name="T17" fmla="*/ 20 h 20"/>
                  <a:gd name="T18" fmla="*/ 22 w 50"/>
                  <a:gd name="T19" fmla="*/ 17 h 20"/>
                  <a:gd name="T20" fmla="*/ 45 w 50"/>
                  <a:gd name="T21" fmla="*/ 10 h 20"/>
                  <a:gd name="T22" fmla="*/ 46 w 50"/>
                  <a:gd name="T23" fmla="*/ 10 h 20"/>
                  <a:gd name="T24" fmla="*/ 48 w 50"/>
                  <a:gd name="T25" fmla="*/ 8 h 20"/>
                  <a:gd name="T26" fmla="*/ 50 w 50"/>
                  <a:gd name="T27" fmla="*/ 7 h 20"/>
                  <a:gd name="T28" fmla="*/ 50 w 50"/>
                  <a:gd name="T29" fmla="*/ 5 h 20"/>
                  <a:gd name="T30" fmla="*/ 48 w 50"/>
                  <a:gd name="T31" fmla="*/ 3 h 20"/>
                  <a:gd name="T32" fmla="*/ 46 w 50"/>
                  <a:gd name="T33" fmla="*/ 1 h 20"/>
                  <a:gd name="T34" fmla="*/ 45 w 50"/>
                  <a:gd name="T35" fmla="*/ 0 h 20"/>
                  <a:gd name="T36" fmla="*/ 43 w 50"/>
                  <a:gd name="T37" fmla="*/ 0 h 20"/>
                  <a:gd name="T38" fmla="*/ 21 w 50"/>
                  <a:gd name="T39" fmla="*/ 7 h 20"/>
                  <a:gd name="T40" fmla="*/ 4 w 50"/>
                  <a:gd name="T4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20">
                    <a:moveTo>
                      <a:pt x="4" y="10"/>
                    </a:moveTo>
                    <a:lnTo>
                      <a:pt x="2" y="12"/>
                    </a:lnTo>
                    <a:lnTo>
                      <a:pt x="0" y="13"/>
                    </a:lnTo>
                    <a:lnTo>
                      <a:pt x="0" y="15"/>
                    </a:lnTo>
                    <a:lnTo>
                      <a:pt x="0" y="17"/>
                    </a:lnTo>
                    <a:lnTo>
                      <a:pt x="0" y="19"/>
                    </a:lnTo>
                    <a:lnTo>
                      <a:pt x="2" y="20"/>
                    </a:lnTo>
                    <a:lnTo>
                      <a:pt x="4" y="20"/>
                    </a:lnTo>
                    <a:lnTo>
                      <a:pt x="5" y="20"/>
                    </a:lnTo>
                    <a:lnTo>
                      <a:pt x="22" y="17"/>
                    </a:lnTo>
                    <a:lnTo>
                      <a:pt x="45" y="10"/>
                    </a:lnTo>
                    <a:lnTo>
                      <a:pt x="46" y="10"/>
                    </a:lnTo>
                    <a:lnTo>
                      <a:pt x="48" y="8"/>
                    </a:lnTo>
                    <a:lnTo>
                      <a:pt x="50" y="7"/>
                    </a:lnTo>
                    <a:lnTo>
                      <a:pt x="50" y="5"/>
                    </a:lnTo>
                    <a:lnTo>
                      <a:pt x="48" y="3"/>
                    </a:lnTo>
                    <a:lnTo>
                      <a:pt x="46" y="1"/>
                    </a:lnTo>
                    <a:lnTo>
                      <a:pt x="45" y="0"/>
                    </a:lnTo>
                    <a:lnTo>
                      <a:pt x="43" y="0"/>
                    </a:lnTo>
                    <a:lnTo>
                      <a:pt x="21" y="7"/>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82" name="Freeform 70"/>
              <p:cNvSpPr>
                <a:spLocks/>
              </p:cNvSpPr>
              <p:nvPr/>
            </p:nvSpPr>
            <p:spPr bwMode="auto">
              <a:xfrm>
                <a:off x="3813" y="2264"/>
                <a:ext cx="50" cy="24"/>
              </a:xfrm>
              <a:custGeom>
                <a:avLst/>
                <a:gdLst>
                  <a:gd name="T0" fmla="*/ 5 w 50"/>
                  <a:gd name="T1" fmla="*/ 14 h 24"/>
                  <a:gd name="T2" fmla="*/ 3 w 50"/>
                  <a:gd name="T3" fmla="*/ 14 h 24"/>
                  <a:gd name="T4" fmla="*/ 1 w 50"/>
                  <a:gd name="T5" fmla="*/ 16 h 24"/>
                  <a:gd name="T6" fmla="*/ 0 w 50"/>
                  <a:gd name="T7" fmla="*/ 17 h 24"/>
                  <a:gd name="T8" fmla="*/ 0 w 50"/>
                  <a:gd name="T9" fmla="*/ 19 h 24"/>
                  <a:gd name="T10" fmla="*/ 1 w 50"/>
                  <a:gd name="T11" fmla="*/ 21 h 24"/>
                  <a:gd name="T12" fmla="*/ 3 w 50"/>
                  <a:gd name="T13" fmla="*/ 23 h 24"/>
                  <a:gd name="T14" fmla="*/ 5 w 50"/>
                  <a:gd name="T15" fmla="*/ 24 h 24"/>
                  <a:gd name="T16" fmla="*/ 7 w 50"/>
                  <a:gd name="T17" fmla="*/ 24 h 24"/>
                  <a:gd name="T18" fmla="*/ 38 w 50"/>
                  <a:gd name="T19" fmla="*/ 14 h 24"/>
                  <a:gd name="T20" fmla="*/ 44 w 50"/>
                  <a:gd name="T21" fmla="*/ 11 h 24"/>
                  <a:gd name="T22" fmla="*/ 46 w 50"/>
                  <a:gd name="T23" fmla="*/ 9 h 24"/>
                  <a:gd name="T24" fmla="*/ 48 w 50"/>
                  <a:gd name="T25" fmla="*/ 7 h 24"/>
                  <a:gd name="T26" fmla="*/ 50 w 50"/>
                  <a:gd name="T27" fmla="*/ 5 h 24"/>
                  <a:gd name="T28" fmla="*/ 50 w 50"/>
                  <a:gd name="T29" fmla="*/ 4 h 24"/>
                  <a:gd name="T30" fmla="*/ 48 w 50"/>
                  <a:gd name="T31" fmla="*/ 2 h 24"/>
                  <a:gd name="T32" fmla="*/ 46 w 50"/>
                  <a:gd name="T33" fmla="*/ 0 h 24"/>
                  <a:gd name="T34" fmla="*/ 44 w 50"/>
                  <a:gd name="T35" fmla="*/ 0 h 24"/>
                  <a:gd name="T36" fmla="*/ 43 w 50"/>
                  <a:gd name="T37" fmla="*/ 0 h 24"/>
                  <a:gd name="T38" fmla="*/ 36 w 50"/>
                  <a:gd name="T39" fmla="*/ 4 h 24"/>
                  <a:gd name="T40" fmla="*/ 5 w 50"/>
                  <a:gd name="T4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24">
                    <a:moveTo>
                      <a:pt x="5" y="14"/>
                    </a:moveTo>
                    <a:lnTo>
                      <a:pt x="3" y="14"/>
                    </a:lnTo>
                    <a:lnTo>
                      <a:pt x="1" y="16"/>
                    </a:lnTo>
                    <a:lnTo>
                      <a:pt x="0" y="17"/>
                    </a:lnTo>
                    <a:lnTo>
                      <a:pt x="0" y="19"/>
                    </a:lnTo>
                    <a:lnTo>
                      <a:pt x="1" y="21"/>
                    </a:lnTo>
                    <a:lnTo>
                      <a:pt x="3" y="23"/>
                    </a:lnTo>
                    <a:lnTo>
                      <a:pt x="5" y="24"/>
                    </a:lnTo>
                    <a:lnTo>
                      <a:pt x="7" y="24"/>
                    </a:lnTo>
                    <a:lnTo>
                      <a:pt x="38" y="14"/>
                    </a:lnTo>
                    <a:lnTo>
                      <a:pt x="44" y="11"/>
                    </a:lnTo>
                    <a:lnTo>
                      <a:pt x="46" y="9"/>
                    </a:lnTo>
                    <a:lnTo>
                      <a:pt x="48" y="7"/>
                    </a:lnTo>
                    <a:lnTo>
                      <a:pt x="50" y="5"/>
                    </a:lnTo>
                    <a:lnTo>
                      <a:pt x="50" y="4"/>
                    </a:lnTo>
                    <a:lnTo>
                      <a:pt x="48" y="2"/>
                    </a:lnTo>
                    <a:lnTo>
                      <a:pt x="46" y="0"/>
                    </a:lnTo>
                    <a:lnTo>
                      <a:pt x="44" y="0"/>
                    </a:lnTo>
                    <a:lnTo>
                      <a:pt x="43" y="0"/>
                    </a:lnTo>
                    <a:lnTo>
                      <a:pt x="36" y="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83" name="Freeform 71"/>
              <p:cNvSpPr>
                <a:spLocks/>
              </p:cNvSpPr>
              <p:nvPr/>
            </p:nvSpPr>
            <p:spPr bwMode="auto">
              <a:xfrm>
                <a:off x="3880" y="2233"/>
                <a:ext cx="43" cy="28"/>
              </a:xfrm>
              <a:custGeom>
                <a:avLst/>
                <a:gdLst>
                  <a:gd name="T0" fmla="*/ 5 w 43"/>
                  <a:gd name="T1" fmla="*/ 18 h 28"/>
                  <a:gd name="T2" fmla="*/ 3 w 43"/>
                  <a:gd name="T3" fmla="*/ 19 h 28"/>
                  <a:gd name="T4" fmla="*/ 1 w 43"/>
                  <a:gd name="T5" fmla="*/ 21 h 28"/>
                  <a:gd name="T6" fmla="*/ 0 w 43"/>
                  <a:gd name="T7" fmla="*/ 23 h 28"/>
                  <a:gd name="T8" fmla="*/ 0 w 43"/>
                  <a:gd name="T9" fmla="*/ 24 h 28"/>
                  <a:gd name="T10" fmla="*/ 1 w 43"/>
                  <a:gd name="T11" fmla="*/ 26 h 28"/>
                  <a:gd name="T12" fmla="*/ 3 w 43"/>
                  <a:gd name="T13" fmla="*/ 28 h 28"/>
                  <a:gd name="T14" fmla="*/ 5 w 43"/>
                  <a:gd name="T15" fmla="*/ 28 h 28"/>
                  <a:gd name="T16" fmla="*/ 7 w 43"/>
                  <a:gd name="T17" fmla="*/ 28 h 28"/>
                  <a:gd name="T18" fmla="*/ 7 w 43"/>
                  <a:gd name="T19" fmla="*/ 28 h 28"/>
                  <a:gd name="T20" fmla="*/ 8 w 43"/>
                  <a:gd name="T21" fmla="*/ 28 h 28"/>
                  <a:gd name="T22" fmla="*/ 41 w 43"/>
                  <a:gd name="T23" fmla="*/ 11 h 28"/>
                  <a:gd name="T24" fmla="*/ 41 w 43"/>
                  <a:gd name="T25" fmla="*/ 7 h 28"/>
                  <a:gd name="T26" fmla="*/ 43 w 43"/>
                  <a:gd name="T27" fmla="*/ 6 h 28"/>
                  <a:gd name="T28" fmla="*/ 43 w 43"/>
                  <a:gd name="T29" fmla="*/ 6 h 28"/>
                  <a:gd name="T30" fmla="*/ 41 w 43"/>
                  <a:gd name="T31" fmla="*/ 4 h 28"/>
                  <a:gd name="T32" fmla="*/ 39 w 43"/>
                  <a:gd name="T33" fmla="*/ 2 h 28"/>
                  <a:gd name="T34" fmla="*/ 37 w 43"/>
                  <a:gd name="T35" fmla="*/ 0 h 28"/>
                  <a:gd name="T36" fmla="*/ 37 w 43"/>
                  <a:gd name="T37" fmla="*/ 0 h 28"/>
                  <a:gd name="T38" fmla="*/ 36 w 43"/>
                  <a:gd name="T39" fmla="*/ 2 h 28"/>
                  <a:gd name="T40" fmla="*/ 3 w 43"/>
                  <a:gd name="T41" fmla="*/ 19 h 28"/>
                  <a:gd name="T42" fmla="*/ 7 w 43"/>
                  <a:gd name="T43" fmla="*/ 23 h 28"/>
                  <a:gd name="T44" fmla="*/ 5 w 43"/>
                  <a:gd name="T4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28">
                    <a:moveTo>
                      <a:pt x="5" y="18"/>
                    </a:moveTo>
                    <a:lnTo>
                      <a:pt x="3" y="19"/>
                    </a:lnTo>
                    <a:lnTo>
                      <a:pt x="1" y="21"/>
                    </a:lnTo>
                    <a:lnTo>
                      <a:pt x="0" y="23"/>
                    </a:lnTo>
                    <a:lnTo>
                      <a:pt x="0" y="24"/>
                    </a:lnTo>
                    <a:lnTo>
                      <a:pt x="1" y="26"/>
                    </a:lnTo>
                    <a:lnTo>
                      <a:pt x="3" y="28"/>
                    </a:lnTo>
                    <a:lnTo>
                      <a:pt x="5" y="28"/>
                    </a:lnTo>
                    <a:lnTo>
                      <a:pt x="7" y="28"/>
                    </a:lnTo>
                    <a:lnTo>
                      <a:pt x="7" y="28"/>
                    </a:lnTo>
                    <a:lnTo>
                      <a:pt x="8" y="28"/>
                    </a:lnTo>
                    <a:lnTo>
                      <a:pt x="41" y="11"/>
                    </a:lnTo>
                    <a:lnTo>
                      <a:pt x="41" y="7"/>
                    </a:lnTo>
                    <a:lnTo>
                      <a:pt x="43" y="6"/>
                    </a:lnTo>
                    <a:lnTo>
                      <a:pt x="43" y="6"/>
                    </a:lnTo>
                    <a:lnTo>
                      <a:pt x="41" y="4"/>
                    </a:lnTo>
                    <a:lnTo>
                      <a:pt x="39" y="2"/>
                    </a:lnTo>
                    <a:lnTo>
                      <a:pt x="37" y="0"/>
                    </a:lnTo>
                    <a:lnTo>
                      <a:pt x="37" y="0"/>
                    </a:lnTo>
                    <a:lnTo>
                      <a:pt x="36" y="2"/>
                    </a:lnTo>
                    <a:lnTo>
                      <a:pt x="3" y="19"/>
                    </a:lnTo>
                    <a:lnTo>
                      <a:pt x="7" y="23"/>
                    </a:lnTo>
                    <a:lnTo>
                      <a:pt x="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13384" name="Freeform 72"/>
              <p:cNvSpPr>
                <a:spLocks/>
              </p:cNvSpPr>
              <p:nvPr/>
            </p:nvSpPr>
            <p:spPr bwMode="auto">
              <a:xfrm>
                <a:off x="3875" y="2158"/>
                <a:ext cx="108" cy="117"/>
              </a:xfrm>
              <a:custGeom>
                <a:avLst/>
                <a:gdLst>
                  <a:gd name="T0" fmla="*/ 85 w 108"/>
                  <a:gd name="T1" fmla="*/ 117 h 117"/>
                  <a:gd name="T2" fmla="*/ 108 w 108"/>
                  <a:gd name="T3" fmla="*/ 0 h 117"/>
                  <a:gd name="T4" fmla="*/ 0 w 108"/>
                  <a:gd name="T5" fmla="*/ 50 h 117"/>
                  <a:gd name="T6" fmla="*/ 85 w 108"/>
                  <a:gd name="T7" fmla="*/ 117 h 117"/>
                </a:gdLst>
                <a:ahLst/>
                <a:cxnLst>
                  <a:cxn ang="0">
                    <a:pos x="T0" y="T1"/>
                  </a:cxn>
                  <a:cxn ang="0">
                    <a:pos x="T2" y="T3"/>
                  </a:cxn>
                  <a:cxn ang="0">
                    <a:pos x="T4" y="T5"/>
                  </a:cxn>
                  <a:cxn ang="0">
                    <a:pos x="T6" y="T7"/>
                  </a:cxn>
                </a:cxnLst>
                <a:rect l="0" t="0" r="r" b="b"/>
                <a:pathLst>
                  <a:path w="108" h="117">
                    <a:moveTo>
                      <a:pt x="85" y="117"/>
                    </a:moveTo>
                    <a:lnTo>
                      <a:pt x="108" y="0"/>
                    </a:lnTo>
                    <a:lnTo>
                      <a:pt x="0" y="50"/>
                    </a:lnTo>
                    <a:lnTo>
                      <a:pt x="85"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grpSp>
        <p:sp>
          <p:nvSpPr>
            <p:cNvPr id="13385" name="Oval 73"/>
            <p:cNvSpPr>
              <a:spLocks noChangeArrowheads="1"/>
            </p:cNvSpPr>
            <p:nvPr/>
          </p:nvSpPr>
          <p:spPr bwMode="auto">
            <a:xfrm>
              <a:off x="3408" y="3216"/>
              <a:ext cx="166" cy="166"/>
            </a:xfrm>
            <a:prstGeom prst="ellipse">
              <a:avLst/>
            </a:prstGeom>
            <a:solidFill>
              <a:schemeClr val="folHlink"/>
            </a:solidFill>
            <a:ln w="15875">
              <a:solidFill>
                <a:srgbClr val="000000"/>
              </a:solidFill>
              <a:round/>
              <a:headEnd/>
              <a:tailEnd/>
            </a:ln>
          </p:spPr>
          <p:txBody>
            <a:bodyPr/>
            <a:lstStyle/>
            <a:p>
              <a:endParaRPr lang="th-TH">
                <a:latin typeface="TH Sarabun New" panose="020B0500040200020003" pitchFamily="34" charset="-34"/>
                <a:cs typeface="TH Sarabun New" panose="020B0500040200020003" pitchFamily="34" charset="-34"/>
              </a:endParaRPr>
            </a:p>
          </p:txBody>
        </p:sp>
      </p:grpSp>
      <p:sp>
        <p:nvSpPr>
          <p:cNvPr id="13390" name="Rectangle 78"/>
          <p:cNvSpPr>
            <a:spLocks noChangeArrowheads="1"/>
          </p:cNvSpPr>
          <p:nvPr/>
        </p:nvSpPr>
        <p:spPr bwMode="auto">
          <a:xfrm>
            <a:off x="4800600" y="1143000"/>
            <a:ext cx="3505200" cy="3486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694801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89"/>
                                        </p:tgtEl>
                                        <p:attrNameLst>
                                          <p:attrName>style.visibility</p:attrName>
                                        </p:attrNameLst>
                                      </p:cBhvr>
                                      <p:to>
                                        <p:strVal val="visible"/>
                                      </p:to>
                                    </p:set>
                                    <p:anim calcmode="lin" valueType="num">
                                      <p:cBhvr additive="base">
                                        <p:cTn id="7" dur="500" fill="hold"/>
                                        <p:tgtEl>
                                          <p:spTgt spid="13389"/>
                                        </p:tgtEl>
                                        <p:attrNameLst>
                                          <p:attrName>ppt_x</p:attrName>
                                        </p:attrNameLst>
                                      </p:cBhvr>
                                      <p:tavLst>
                                        <p:tav tm="0">
                                          <p:val>
                                            <p:strVal val="0-#ppt_w/2"/>
                                          </p:val>
                                        </p:tav>
                                        <p:tav tm="100000">
                                          <p:val>
                                            <p:strVal val="#ppt_x"/>
                                          </p:val>
                                        </p:tav>
                                      </p:tavLst>
                                    </p:anim>
                                    <p:anim calcmode="lin" valueType="num">
                                      <p:cBhvr additive="base">
                                        <p:cTn id="8" dur="500" fill="hold"/>
                                        <p:tgtEl>
                                          <p:spTgt spid="1338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3387"/>
                                        </p:tgtEl>
                                        <p:attrNameLst>
                                          <p:attrName>style.visibility</p:attrName>
                                        </p:attrNameLst>
                                      </p:cBhvr>
                                      <p:to>
                                        <p:strVal val="visible"/>
                                      </p:to>
                                    </p:set>
                                    <p:animEffect transition="in" filter="dissolve">
                                      <p:cBhvr>
                                        <p:cTn id="12" dur="500"/>
                                        <p:tgtEl>
                                          <p:spTgt spid="13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390"/>
                                        </p:tgtEl>
                                        <p:attrNameLst>
                                          <p:attrName>style.visibility</p:attrName>
                                        </p:attrNameLst>
                                      </p:cBhvr>
                                      <p:to>
                                        <p:strVal val="visible"/>
                                      </p:to>
                                    </p:set>
                                    <p:anim calcmode="lin" valueType="num">
                                      <p:cBhvr additive="base">
                                        <p:cTn id="17" dur="500" fill="hold"/>
                                        <p:tgtEl>
                                          <p:spTgt spid="13390"/>
                                        </p:tgtEl>
                                        <p:attrNameLst>
                                          <p:attrName>ppt_x</p:attrName>
                                        </p:attrNameLst>
                                      </p:cBhvr>
                                      <p:tavLst>
                                        <p:tav tm="0">
                                          <p:val>
                                            <p:strVal val="1+#ppt_w/2"/>
                                          </p:val>
                                        </p:tav>
                                        <p:tav tm="100000">
                                          <p:val>
                                            <p:strVal val="#ppt_x"/>
                                          </p:val>
                                        </p:tav>
                                      </p:tavLst>
                                    </p:anim>
                                    <p:anim calcmode="lin" valueType="num">
                                      <p:cBhvr additive="base">
                                        <p:cTn id="18" dur="500" fill="hold"/>
                                        <p:tgtEl>
                                          <p:spTgt spid="1339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9" presetClass="entr" presetSubtype="0" fill="hold" nodeType="afterEffect">
                                  <p:stCondLst>
                                    <p:cond delay="0"/>
                                  </p:stCondLst>
                                  <p:childTnLst>
                                    <p:set>
                                      <p:cBhvr>
                                        <p:cTn id="21" dur="1" fill="hold">
                                          <p:stCondLst>
                                            <p:cond delay="0"/>
                                          </p:stCondLst>
                                        </p:cTn>
                                        <p:tgtEl>
                                          <p:spTgt spid="13388"/>
                                        </p:tgtEl>
                                        <p:attrNameLst>
                                          <p:attrName>style.visibility</p:attrName>
                                        </p:attrNameLst>
                                      </p:cBhvr>
                                      <p:to>
                                        <p:strVal val="visible"/>
                                      </p:to>
                                    </p:set>
                                    <p:animEffect transition="in" filter="dissolve">
                                      <p:cBhvr>
                                        <p:cTn id="22" dur="500"/>
                                        <p:tgtEl>
                                          <p:spTgt spid="13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9" grpId="0" animBg="1"/>
      <p:bldP spid="1339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ตัวแทนหมายเลขภาพนิ่ง 6"/>
          <p:cNvSpPr>
            <a:spLocks noGrp="1"/>
          </p:cNvSpPr>
          <p:nvPr>
            <p:ph type="sldNum" sz="quarter" idx="12"/>
          </p:nvPr>
        </p:nvSpPr>
        <p:spPr>
          <a:xfrm>
            <a:off x="8485584" y="4659982"/>
            <a:ext cx="429816" cy="342900"/>
          </a:xfrm>
        </p:spPr>
        <p:txBody>
          <a:bodyPr/>
          <a:lstStyle/>
          <a:p>
            <a:fld id="{1537696E-9640-46E5-9627-449696284A7C}" type="slidenum">
              <a:rPr lang="en-US" altLang="th-TH" b="1">
                <a:solidFill>
                  <a:srgbClr val="0033CC"/>
                </a:solidFill>
                <a:latin typeface="TH Sarabun New" panose="020B0500040200020003" pitchFamily="34" charset="-34"/>
                <a:cs typeface="TH Sarabun New" panose="020B0500040200020003" pitchFamily="34" charset="-34"/>
              </a:rPr>
              <a:pPr/>
              <a:t>13</a:t>
            </a:fld>
            <a:endParaRPr lang="en-US" altLang="th-TH" b="1">
              <a:solidFill>
                <a:srgbClr val="0033CC"/>
              </a:solidFill>
              <a:latin typeface="TH Sarabun New" panose="020B0500040200020003" pitchFamily="34" charset="-34"/>
              <a:cs typeface="TH Sarabun New" panose="020B0500040200020003" pitchFamily="34" charset="-34"/>
            </a:endParaRPr>
          </a:p>
        </p:txBody>
      </p:sp>
      <p:sp>
        <p:nvSpPr>
          <p:cNvPr id="14339" name="Rectangle 3"/>
          <p:cNvSpPr>
            <a:spLocks noGrp="1" noChangeArrowheads="1"/>
          </p:cNvSpPr>
          <p:nvPr>
            <p:ph type="body" sz="half" idx="1"/>
          </p:nvPr>
        </p:nvSpPr>
        <p:spPr>
          <a:xfrm>
            <a:off x="251520" y="1600200"/>
            <a:ext cx="4038600" cy="3086100"/>
          </a:xfrm>
          <a:solidFill>
            <a:srgbClr val="FFFF99"/>
          </a:solidFill>
          <a:ln>
            <a:solidFill>
              <a:schemeClr val="tx1"/>
            </a:solidFill>
            <a:miter lim="800000"/>
            <a:headEnd/>
            <a:tailEnd/>
          </a:ln>
        </p:spPr>
        <p:txBody>
          <a:bodyPr/>
          <a:lstStyle/>
          <a:p>
            <a:pPr marL="277813" indent="-277813">
              <a:buFontTx/>
              <a:buAutoNum type="arabicPeriod"/>
            </a:pPr>
            <a:endParaRPr lang="en-US" altLang="th-TH" sz="1100" b="1">
              <a:latin typeface="TH Sarabun New" panose="020B0500040200020003" pitchFamily="34" charset="-34"/>
              <a:cs typeface="TH Sarabun New" panose="020B0500040200020003" pitchFamily="34" charset="-34"/>
            </a:endParaRPr>
          </a:p>
          <a:p>
            <a:pPr marL="277813" indent="-277813">
              <a:buFontTx/>
              <a:buAutoNum type="arabicPeriod"/>
            </a:pPr>
            <a:r>
              <a:rPr lang="en-US" altLang="th-TH" sz="2000" b="1">
                <a:latin typeface="TH Sarabun New" panose="020B0500040200020003" pitchFamily="34" charset="-34"/>
                <a:cs typeface="TH Sarabun New" panose="020B0500040200020003" pitchFamily="34" charset="-34"/>
              </a:rPr>
              <a:t>The service provided can be differentiated</a:t>
            </a:r>
          </a:p>
          <a:p>
            <a:pPr marL="635000" lvl="1" indent="-242888"/>
            <a:r>
              <a:rPr lang="en-US" altLang="th-TH" sz="1800">
                <a:latin typeface="TH Sarabun New" panose="020B0500040200020003" pitchFamily="34" charset="-34"/>
                <a:cs typeface="TH Sarabun New" panose="020B0500040200020003" pitchFamily="34" charset="-34"/>
              </a:rPr>
              <a:t>Ex. Supermarket express lanes</a:t>
            </a:r>
          </a:p>
          <a:p>
            <a:pPr marL="277813" indent="-277813">
              <a:buFontTx/>
              <a:buAutoNum type="arabicPeriod"/>
            </a:pPr>
            <a:r>
              <a:rPr lang="en-US" altLang="th-TH" sz="2000" b="1">
                <a:latin typeface="TH Sarabun New" panose="020B0500040200020003" pitchFamily="34" charset="-34"/>
                <a:cs typeface="TH Sarabun New" panose="020B0500040200020003" pitchFamily="34" charset="-34"/>
              </a:rPr>
              <a:t>Labor specialization possible</a:t>
            </a:r>
          </a:p>
          <a:p>
            <a:pPr marL="277813" indent="-277813">
              <a:buFontTx/>
              <a:buAutoNum type="arabicPeriod"/>
            </a:pPr>
            <a:r>
              <a:rPr lang="en-US" altLang="th-TH" sz="2000" b="1">
                <a:latin typeface="TH Sarabun New" panose="020B0500040200020003" pitchFamily="34" charset="-34"/>
                <a:cs typeface="TH Sarabun New" panose="020B0500040200020003" pitchFamily="34" charset="-34"/>
              </a:rPr>
              <a:t>Customer has more flexibility</a:t>
            </a:r>
          </a:p>
          <a:p>
            <a:pPr marL="277813" indent="-277813">
              <a:buFontTx/>
              <a:buAutoNum type="arabicPeriod"/>
            </a:pPr>
            <a:r>
              <a:rPr lang="en-US" altLang="th-TH" sz="2000" b="1">
                <a:latin typeface="TH Sarabun New" panose="020B0500040200020003" pitchFamily="34" charset="-34"/>
                <a:cs typeface="TH Sarabun New" panose="020B0500040200020003" pitchFamily="34" charset="-34"/>
              </a:rPr>
              <a:t>Balking behavior may be deterred</a:t>
            </a:r>
          </a:p>
          <a:p>
            <a:pPr marL="635000" lvl="1" indent="-242888"/>
            <a:r>
              <a:rPr lang="en-US" altLang="th-TH" sz="1600">
                <a:latin typeface="TH Sarabun New" panose="020B0500040200020003" pitchFamily="34" charset="-34"/>
                <a:cs typeface="TH Sarabun New" panose="020B0500040200020003" pitchFamily="34" charset="-34"/>
              </a:rPr>
              <a:t>Several medium-length lines are less intimidating than one very long line</a:t>
            </a:r>
          </a:p>
        </p:txBody>
      </p:sp>
      <p:sp>
        <p:nvSpPr>
          <p:cNvPr id="14340" name="Rectangle 4"/>
          <p:cNvSpPr>
            <a:spLocks noGrp="1" noChangeArrowheads="1"/>
          </p:cNvSpPr>
          <p:nvPr>
            <p:ph type="body" sz="half" idx="2"/>
          </p:nvPr>
        </p:nvSpPr>
        <p:spPr>
          <a:xfrm>
            <a:off x="4404420" y="1600200"/>
            <a:ext cx="4354388" cy="3086100"/>
          </a:xfrm>
          <a:solidFill>
            <a:srgbClr val="FFFF99"/>
          </a:solidFill>
          <a:ln>
            <a:solidFill>
              <a:schemeClr val="tx1"/>
            </a:solidFill>
            <a:miter lim="800000"/>
            <a:headEnd/>
            <a:tailEnd/>
          </a:ln>
        </p:spPr>
        <p:txBody>
          <a:bodyPr/>
          <a:lstStyle/>
          <a:p>
            <a:pPr marL="277813" indent="-277813">
              <a:buFontTx/>
              <a:buAutoNum type="arabicPeriod"/>
            </a:pPr>
            <a:endParaRPr lang="en-US" altLang="th-TH" sz="1100" dirty="0">
              <a:latin typeface="TH Sarabun New" panose="020B0500040200020003" pitchFamily="34" charset="-34"/>
              <a:cs typeface="TH Sarabun New" panose="020B0500040200020003" pitchFamily="34" charset="-34"/>
            </a:endParaRPr>
          </a:p>
          <a:p>
            <a:pPr marL="277813" indent="-277813">
              <a:buFontTx/>
              <a:buAutoNum type="arabicPeriod"/>
            </a:pPr>
            <a:r>
              <a:rPr lang="en-US" altLang="th-TH" sz="2000" b="1" dirty="0">
                <a:latin typeface="TH Sarabun New" panose="020B0500040200020003" pitchFamily="34" charset="-34"/>
                <a:cs typeface="TH Sarabun New" panose="020B0500040200020003" pitchFamily="34" charset="-34"/>
              </a:rPr>
              <a:t>Guarantees fairness</a:t>
            </a:r>
          </a:p>
          <a:p>
            <a:pPr marL="635000" lvl="1" indent="-242888"/>
            <a:r>
              <a:rPr lang="en-US" altLang="th-TH" sz="1800" dirty="0">
                <a:latin typeface="TH Sarabun New" panose="020B0500040200020003" pitchFamily="34" charset="-34"/>
                <a:cs typeface="TH Sarabun New" panose="020B0500040200020003" pitchFamily="34" charset="-34"/>
              </a:rPr>
              <a:t>FIFO applied to all arrivals</a:t>
            </a:r>
          </a:p>
          <a:p>
            <a:pPr marL="277813" indent="-277813">
              <a:buFontTx/>
              <a:buAutoNum type="arabicPeriod"/>
            </a:pPr>
            <a:r>
              <a:rPr lang="en-US" altLang="th-TH" sz="2000" b="1" dirty="0">
                <a:latin typeface="TH Sarabun New" panose="020B0500040200020003" pitchFamily="34" charset="-34"/>
                <a:cs typeface="TH Sarabun New" panose="020B0500040200020003" pitchFamily="34" charset="-34"/>
              </a:rPr>
              <a:t>No customer anxiety regarding choice of queue</a:t>
            </a:r>
          </a:p>
          <a:p>
            <a:pPr marL="277813" indent="-277813">
              <a:buFontTx/>
              <a:buAutoNum type="arabicPeriod"/>
            </a:pPr>
            <a:r>
              <a:rPr lang="en-US" altLang="th-TH" sz="2000" b="1" dirty="0">
                <a:latin typeface="TH Sarabun New" panose="020B0500040200020003" pitchFamily="34" charset="-34"/>
                <a:cs typeface="TH Sarabun New" panose="020B0500040200020003" pitchFamily="34" charset="-34"/>
              </a:rPr>
              <a:t>Avoids “cutting in” problems</a:t>
            </a:r>
          </a:p>
          <a:p>
            <a:pPr marL="277813" indent="-277813">
              <a:buFontTx/>
              <a:buAutoNum type="arabicPeriod"/>
            </a:pPr>
            <a:r>
              <a:rPr lang="en-US" altLang="th-TH" sz="2000" b="1" dirty="0">
                <a:latin typeface="TH Sarabun New" panose="020B0500040200020003" pitchFamily="34" charset="-34"/>
                <a:cs typeface="TH Sarabun New" panose="020B0500040200020003" pitchFamily="34" charset="-34"/>
              </a:rPr>
              <a:t>The most efficient set up for minimizing time </a:t>
            </a:r>
            <a:r>
              <a:rPr lang="en-US" altLang="th-TH" sz="2000" b="1" dirty="0" smtClean="0">
                <a:latin typeface="TH Sarabun New" panose="020B0500040200020003" pitchFamily="34" charset="-34"/>
                <a:cs typeface="TH Sarabun New" panose="020B0500040200020003" pitchFamily="34" charset="-34"/>
              </a:rPr>
              <a:t>  in </a:t>
            </a:r>
            <a:r>
              <a:rPr lang="en-US" altLang="th-TH" sz="2000" b="1" dirty="0">
                <a:latin typeface="TH Sarabun New" panose="020B0500040200020003" pitchFamily="34" charset="-34"/>
                <a:cs typeface="TH Sarabun New" panose="020B0500040200020003" pitchFamily="34" charset="-34"/>
              </a:rPr>
              <a:t>the queue</a:t>
            </a:r>
          </a:p>
          <a:p>
            <a:pPr marL="277813" indent="-277813">
              <a:buFontTx/>
              <a:buAutoNum type="arabicPeriod"/>
            </a:pPr>
            <a:r>
              <a:rPr lang="en-US" altLang="th-TH" sz="2000" b="1" dirty="0">
                <a:latin typeface="TH Sarabun New" panose="020B0500040200020003" pitchFamily="34" charset="-34"/>
                <a:cs typeface="TH Sarabun New" panose="020B0500040200020003" pitchFamily="34" charset="-34"/>
              </a:rPr>
              <a:t>Jockeying (line switching) is avoided</a:t>
            </a:r>
          </a:p>
        </p:txBody>
      </p:sp>
      <p:sp>
        <p:nvSpPr>
          <p:cNvPr id="14341" name="Rectangle 5"/>
          <p:cNvSpPr>
            <a:spLocks noChangeArrowheads="1"/>
          </p:cNvSpPr>
          <p:nvPr/>
        </p:nvSpPr>
        <p:spPr bwMode="auto">
          <a:xfrm>
            <a:off x="304800" y="1714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Multiple </a:t>
            </a:r>
            <a:r>
              <a:rPr lang="en-US" altLang="th-TH" sz="3600" b="1" dirty="0" err="1">
                <a:solidFill>
                  <a:schemeClr val="tx2"/>
                </a:solidFill>
                <a:latin typeface="TH Sarabun New" panose="020B0500040200020003" pitchFamily="34" charset="-34"/>
                <a:cs typeface="TH Sarabun New" panose="020B0500040200020003" pitchFamily="34" charset="-34"/>
              </a:rPr>
              <a:t>v.s</a:t>
            </a:r>
            <a:r>
              <a:rPr lang="en-US" altLang="th-TH" sz="3600" b="1" dirty="0">
                <a:solidFill>
                  <a:schemeClr val="tx2"/>
                </a:solidFill>
                <a:latin typeface="TH Sarabun New" panose="020B0500040200020003" pitchFamily="34" charset="-34"/>
                <a:cs typeface="TH Sarabun New" panose="020B0500040200020003" pitchFamily="34" charset="-34"/>
              </a:rPr>
              <a:t>. Single Customer Queue Configuration</a:t>
            </a:r>
          </a:p>
        </p:txBody>
      </p:sp>
      <p:grpSp>
        <p:nvGrpSpPr>
          <p:cNvPr id="14342" name="Group 6"/>
          <p:cNvGrpSpPr>
            <a:grpSpLocks/>
          </p:cNvGrpSpPr>
          <p:nvPr/>
        </p:nvGrpSpPr>
        <p:grpSpPr bwMode="auto">
          <a:xfrm>
            <a:off x="228600" y="904875"/>
            <a:ext cx="8686800" cy="180975"/>
            <a:chOff x="384" y="625"/>
            <a:chExt cx="4992" cy="151"/>
          </a:xfrm>
        </p:grpSpPr>
        <p:grpSp>
          <p:nvGrpSpPr>
            <p:cNvPr id="14343" name="Group 7"/>
            <p:cNvGrpSpPr>
              <a:grpSpLocks/>
            </p:cNvGrpSpPr>
            <p:nvPr/>
          </p:nvGrpSpPr>
          <p:grpSpPr bwMode="auto">
            <a:xfrm>
              <a:off x="384" y="625"/>
              <a:ext cx="4992" cy="144"/>
              <a:chOff x="384" y="625"/>
              <a:chExt cx="4992" cy="144"/>
            </a:xfrm>
          </p:grpSpPr>
          <p:pic>
            <p:nvPicPr>
              <p:cNvPr id="14344" name="Picture 8"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6" name="Picture 10"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14347" name="Text Box 11"/>
          <p:cNvSpPr txBox="1">
            <a:spLocks noChangeArrowheads="1"/>
          </p:cNvSpPr>
          <p:nvPr/>
        </p:nvSpPr>
        <p:spPr bwMode="auto">
          <a:xfrm>
            <a:off x="251520" y="1200150"/>
            <a:ext cx="4038600" cy="52322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h-TH" sz="2800" b="1">
                <a:latin typeface="TH Sarabun New" panose="020B0500040200020003" pitchFamily="34" charset="-34"/>
                <a:cs typeface="TH Sarabun New" panose="020B0500040200020003" pitchFamily="34" charset="-34"/>
              </a:rPr>
              <a:t>Multiple Line Advantages</a:t>
            </a:r>
          </a:p>
        </p:txBody>
      </p:sp>
      <p:sp>
        <p:nvSpPr>
          <p:cNvPr id="14348" name="Text Box 12"/>
          <p:cNvSpPr txBox="1">
            <a:spLocks noChangeArrowheads="1"/>
          </p:cNvSpPr>
          <p:nvPr/>
        </p:nvSpPr>
        <p:spPr bwMode="auto">
          <a:xfrm>
            <a:off x="4404420" y="1200150"/>
            <a:ext cx="4354388" cy="52322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th-TH" sz="2800" b="1" dirty="0">
                <a:latin typeface="TH Sarabun New" panose="020B0500040200020003" pitchFamily="34" charset="-34"/>
                <a:cs typeface="TH Sarabun New" panose="020B0500040200020003" pitchFamily="34" charset="-34"/>
              </a:rPr>
              <a:t>Single Line Advantages</a:t>
            </a:r>
          </a:p>
        </p:txBody>
      </p:sp>
    </p:spTree>
    <p:extLst>
      <p:ext uri="{BB962C8B-B14F-4D97-AF65-F5344CB8AC3E}">
        <p14:creationId xmlns:p14="http://schemas.microsoft.com/office/powerpoint/2010/main" val="30476917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a:xfrm>
            <a:off x="8388424" y="4659982"/>
            <a:ext cx="357808" cy="342900"/>
          </a:xfrm>
        </p:spPr>
        <p:txBody>
          <a:bodyPr/>
          <a:lstStyle/>
          <a:p>
            <a:fld id="{46FAFFF1-D8F9-47D5-8AEF-12526825C09A}" type="slidenum">
              <a:rPr lang="en-US" altLang="th-TH" b="1">
                <a:solidFill>
                  <a:srgbClr val="0033CC"/>
                </a:solidFill>
                <a:latin typeface="TH Sarabun New" panose="020B0500040200020003" pitchFamily="34" charset="-34"/>
                <a:cs typeface="TH Sarabun New" panose="020B0500040200020003" pitchFamily="34" charset="-34"/>
              </a:rPr>
              <a:pPr/>
              <a:t>14</a:t>
            </a:fld>
            <a:endParaRPr lang="en-US" altLang="th-TH" b="1" dirty="0">
              <a:solidFill>
                <a:srgbClr val="0033CC"/>
              </a:solidFill>
              <a:latin typeface="TH Sarabun New" panose="020B0500040200020003" pitchFamily="34" charset="-34"/>
              <a:cs typeface="TH Sarabun New" panose="020B0500040200020003" pitchFamily="34" charset="-34"/>
            </a:endParaRPr>
          </a:p>
        </p:txBody>
      </p:sp>
      <p:sp>
        <p:nvSpPr>
          <p:cNvPr id="16387" name="Rectangle 3"/>
          <p:cNvSpPr>
            <a:spLocks noGrp="1" noChangeArrowheads="1"/>
          </p:cNvSpPr>
          <p:nvPr>
            <p:ph type="body" idx="1"/>
          </p:nvPr>
        </p:nvSpPr>
        <p:spPr>
          <a:xfrm>
            <a:off x="228600" y="801235"/>
            <a:ext cx="8458200" cy="4056515"/>
          </a:xfrm>
        </p:spPr>
        <p:txBody>
          <a:bodyPr/>
          <a:lstStyle/>
          <a:p>
            <a:pPr>
              <a:buFont typeface="Wingdings" pitchFamily="2" charset="2"/>
              <a:buChar char="v"/>
            </a:pPr>
            <a:r>
              <a:rPr lang="en-US" altLang="th-TH" sz="2000" dirty="0">
                <a:latin typeface="TH Sarabun New" panose="020B0500040200020003" pitchFamily="34" charset="-34"/>
                <a:cs typeface="TH Sarabun New" panose="020B0500040200020003" pitchFamily="34" charset="-34"/>
              </a:rPr>
              <a:t>The Service Mechanism</a:t>
            </a:r>
          </a:p>
          <a:p>
            <a:pPr lvl="1"/>
            <a:r>
              <a:rPr lang="en-US" altLang="th-TH" sz="1800" dirty="0">
                <a:solidFill>
                  <a:schemeClr val="accent2"/>
                </a:solidFill>
                <a:latin typeface="TH Sarabun New" panose="020B0500040200020003" pitchFamily="34" charset="-34"/>
                <a:cs typeface="TH Sarabun New" panose="020B0500040200020003" pitchFamily="34" charset="-34"/>
              </a:rPr>
              <a:t>Can involve one or several service facilities  with one or several parallel service channels (</a:t>
            </a:r>
            <a:r>
              <a:rPr lang="en-US" altLang="th-TH" sz="1800" b="1" dirty="0">
                <a:solidFill>
                  <a:schemeClr val="accent2"/>
                </a:solidFill>
                <a:latin typeface="TH Sarabun New" panose="020B0500040200020003" pitchFamily="34" charset="-34"/>
                <a:cs typeface="TH Sarabun New" panose="020B0500040200020003" pitchFamily="34" charset="-34"/>
              </a:rPr>
              <a:t>servers</a:t>
            </a:r>
            <a:r>
              <a:rPr lang="en-US" altLang="th-TH" sz="1800" dirty="0">
                <a:solidFill>
                  <a:schemeClr val="accent2"/>
                </a:solidFill>
                <a:latin typeface="TH Sarabun New" panose="020B0500040200020003" pitchFamily="34" charset="-34"/>
                <a:cs typeface="TH Sarabun New" panose="020B0500040200020003" pitchFamily="34" charset="-34"/>
              </a:rPr>
              <a:t>) </a:t>
            </a:r>
            <a:endParaRPr lang="en-US" altLang="th-TH" sz="1800" dirty="0" smtClean="0">
              <a:solidFill>
                <a:schemeClr val="accent2"/>
              </a:solidFill>
              <a:latin typeface="TH Sarabun New" panose="020B0500040200020003" pitchFamily="34" charset="-34"/>
              <a:cs typeface="TH Sarabun New" panose="020B0500040200020003" pitchFamily="34" charset="-34"/>
            </a:endParaRPr>
          </a:p>
          <a:p>
            <a:pPr marL="457200" lvl="1" indent="0">
              <a:buNone/>
            </a:pPr>
            <a:r>
              <a:rPr lang="en-US" altLang="th-TH" sz="1800" dirty="0">
                <a:solidFill>
                  <a:schemeClr val="accent2"/>
                </a:solidFill>
                <a:latin typeface="TH Sarabun New" panose="020B0500040200020003" pitchFamily="34" charset="-34"/>
                <a:cs typeface="TH Sarabun New" panose="020B0500040200020003" pitchFamily="34" charset="-34"/>
              </a:rPr>
              <a:t> </a:t>
            </a:r>
            <a:r>
              <a:rPr lang="en-US" altLang="th-TH" sz="1800" dirty="0" smtClean="0">
                <a:solidFill>
                  <a:schemeClr val="accent2"/>
                </a:solidFill>
                <a:latin typeface="TH Sarabun New" panose="020B0500040200020003" pitchFamily="34" charset="-34"/>
                <a:cs typeface="TH Sarabun New" panose="020B0500040200020003" pitchFamily="34" charset="-34"/>
              </a:rPr>
              <a:t>     </a:t>
            </a:r>
            <a:r>
              <a:rPr lang="en-US" altLang="th-TH" sz="1800" dirty="0" smtClean="0">
                <a:solidFill>
                  <a:schemeClr val="accent2"/>
                </a:solidFill>
                <a:latin typeface="TH Sarabun New" panose="020B0500040200020003" pitchFamily="34" charset="-34"/>
                <a:cs typeface="TH Sarabun New" panose="020B0500040200020003" pitchFamily="34" charset="-34"/>
              </a:rPr>
              <a:t>- </a:t>
            </a:r>
            <a:r>
              <a:rPr lang="en-US" altLang="th-TH" sz="1800" dirty="0">
                <a:latin typeface="TH Sarabun New" panose="020B0500040200020003" pitchFamily="34" charset="-34"/>
                <a:cs typeface="TH Sarabun New" panose="020B0500040200020003" pitchFamily="34" charset="-34"/>
              </a:rPr>
              <a:t>Specification is required</a:t>
            </a:r>
          </a:p>
          <a:p>
            <a:pPr lvl="1"/>
            <a:r>
              <a:rPr lang="en-US" altLang="th-TH" sz="1800" dirty="0">
                <a:solidFill>
                  <a:schemeClr val="accent2"/>
                </a:solidFill>
                <a:latin typeface="TH Sarabun New" panose="020B0500040200020003" pitchFamily="34" charset="-34"/>
                <a:cs typeface="TH Sarabun New" panose="020B0500040200020003" pitchFamily="34" charset="-34"/>
              </a:rPr>
              <a:t>The service provided by a server is characterized by its service time</a:t>
            </a:r>
          </a:p>
          <a:p>
            <a:pPr lvl="2"/>
            <a:r>
              <a:rPr lang="en-US" altLang="th-TH" sz="1800" dirty="0">
                <a:latin typeface="TH Sarabun New" panose="020B0500040200020003" pitchFamily="34" charset="-34"/>
                <a:cs typeface="TH Sarabun New" panose="020B0500040200020003" pitchFamily="34" charset="-34"/>
              </a:rPr>
              <a:t>Specification is required and typically involves data gathering and statistical analysis.</a:t>
            </a:r>
          </a:p>
          <a:p>
            <a:pPr lvl="2"/>
            <a:r>
              <a:rPr lang="en-US" altLang="th-TH" sz="1800" dirty="0">
                <a:latin typeface="TH Sarabun New" panose="020B0500040200020003" pitchFamily="34" charset="-34"/>
                <a:cs typeface="TH Sarabun New" panose="020B0500040200020003" pitchFamily="34" charset="-34"/>
              </a:rPr>
              <a:t>Most analytical queuing models are based on the assumption of exponentially distributed service </a:t>
            </a:r>
            <a:r>
              <a:rPr lang="en-US" altLang="th-TH" sz="1800" dirty="0" smtClean="0">
                <a:latin typeface="TH Sarabun New" panose="020B0500040200020003" pitchFamily="34" charset="-34"/>
                <a:cs typeface="TH Sarabun New" panose="020B0500040200020003" pitchFamily="34" charset="-34"/>
              </a:rPr>
              <a:t>      times</a:t>
            </a:r>
            <a:r>
              <a:rPr lang="en-US" altLang="th-TH" sz="1800" dirty="0">
                <a:latin typeface="TH Sarabun New" panose="020B0500040200020003" pitchFamily="34" charset="-34"/>
                <a:cs typeface="TH Sarabun New" panose="020B0500040200020003" pitchFamily="34" charset="-34"/>
              </a:rPr>
              <a:t>, with some generalizations.</a:t>
            </a:r>
          </a:p>
          <a:p>
            <a:pPr>
              <a:buFont typeface="Wingdings" pitchFamily="2" charset="2"/>
              <a:buChar char="v"/>
            </a:pPr>
            <a:r>
              <a:rPr lang="en-US" altLang="th-TH" sz="2000" dirty="0">
                <a:latin typeface="TH Sarabun New" panose="020B0500040200020003" pitchFamily="34" charset="-34"/>
                <a:cs typeface="TH Sarabun New" panose="020B0500040200020003" pitchFamily="34" charset="-34"/>
              </a:rPr>
              <a:t>The queue discipline</a:t>
            </a:r>
          </a:p>
          <a:p>
            <a:pPr lvl="1"/>
            <a:r>
              <a:rPr lang="en-US" altLang="th-TH" sz="1800" dirty="0">
                <a:solidFill>
                  <a:schemeClr val="accent2"/>
                </a:solidFill>
                <a:latin typeface="TH Sarabun New" panose="020B0500040200020003" pitchFamily="34" charset="-34"/>
                <a:cs typeface="TH Sarabun New" panose="020B0500040200020003" pitchFamily="34" charset="-34"/>
              </a:rPr>
              <a:t>Specifies the order by which jobs in the queue are being served.</a:t>
            </a:r>
          </a:p>
          <a:p>
            <a:pPr lvl="1"/>
            <a:r>
              <a:rPr lang="en-US" altLang="th-TH" sz="1800" dirty="0">
                <a:solidFill>
                  <a:schemeClr val="accent2"/>
                </a:solidFill>
                <a:latin typeface="TH Sarabun New" panose="020B0500040200020003" pitchFamily="34" charset="-34"/>
                <a:cs typeface="TH Sarabun New" panose="020B0500040200020003" pitchFamily="34" charset="-34"/>
              </a:rPr>
              <a:t>Most commonly used principle is FIFO.</a:t>
            </a:r>
          </a:p>
          <a:p>
            <a:pPr lvl="1"/>
            <a:r>
              <a:rPr lang="en-US" altLang="th-TH" sz="1800" dirty="0">
                <a:solidFill>
                  <a:schemeClr val="accent2"/>
                </a:solidFill>
                <a:latin typeface="TH Sarabun New" panose="020B0500040200020003" pitchFamily="34" charset="-34"/>
                <a:cs typeface="TH Sarabun New" panose="020B0500040200020003" pitchFamily="34" charset="-34"/>
              </a:rPr>
              <a:t>Other rules are, for example, LIFO, SPT, EDD…</a:t>
            </a:r>
          </a:p>
          <a:p>
            <a:pPr lvl="1"/>
            <a:r>
              <a:rPr lang="en-US" altLang="th-TH" sz="1800" dirty="0">
                <a:solidFill>
                  <a:schemeClr val="accent2"/>
                </a:solidFill>
                <a:latin typeface="TH Sarabun New" panose="020B0500040200020003" pitchFamily="34" charset="-34"/>
                <a:cs typeface="TH Sarabun New" panose="020B0500040200020003" pitchFamily="34" charset="-34"/>
              </a:rPr>
              <a:t>Can entail prioritization based on customer type.</a:t>
            </a:r>
            <a:endParaRPr lang="en-US" altLang="th-TH" sz="1800" dirty="0">
              <a:latin typeface="TH Sarabun New" panose="020B0500040200020003" pitchFamily="34" charset="-34"/>
              <a:cs typeface="TH Sarabun New" panose="020B0500040200020003" pitchFamily="34" charset="-34"/>
            </a:endParaRPr>
          </a:p>
        </p:txBody>
      </p:sp>
      <p:grpSp>
        <p:nvGrpSpPr>
          <p:cNvPr id="16389" name="Group 5"/>
          <p:cNvGrpSpPr>
            <a:grpSpLocks/>
          </p:cNvGrpSpPr>
          <p:nvPr/>
        </p:nvGrpSpPr>
        <p:grpSpPr bwMode="auto">
          <a:xfrm>
            <a:off x="228600" y="628650"/>
            <a:ext cx="8686800" cy="180975"/>
            <a:chOff x="384" y="625"/>
            <a:chExt cx="4992" cy="151"/>
          </a:xfrm>
        </p:grpSpPr>
        <p:grpSp>
          <p:nvGrpSpPr>
            <p:cNvPr id="16390" name="Group 6"/>
            <p:cNvGrpSpPr>
              <a:grpSpLocks/>
            </p:cNvGrpSpPr>
            <p:nvPr/>
          </p:nvGrpSpPr>
          <p:grpSpPr bwMode="auto">
            <a:xfrm>
              <a:off x="384" y="625"/>
              <a:ext cx="4992" cy="144"/>
              <a:chOff x="384" y="625"/>
              <a:chExt cx="4992" cy="144"/>
            </a:xfrm>
          </p:grpSpPr>
          <p:pic>
            <p:nvPicPr>
              <p:cNvPr id="16391" name="Picture 7"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16393" name="Picture 9"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16397" name="Rectangle 13"/>
          <p:cNvSpPr>
            <a:spLocks noChangeArrowheads="1"/>
          </p:cNvSpPr>
          <p:nvPr/>
        </p:nvSpPr>
        <p:spPr bwMode="auto">
          <a:xfrm>
            <a:off x="228600" y="57150"/>
            <a:ext cx="891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Components of a Basic Queuing Process (IV)</a:t>
            </a:r>
          </a:p>
        </p:txBody>
      </p:sp>
    </p:spTree>
    <p:extLst>
      <p:ext uri="{BB962C8B-B14F-4D97-AF65-F5344CB8AC3E}">
        <p14:creationId xmlns:p14="http://schemas.microsoft.com/office/powerpoint/2010/main" val="126272665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a:xfrm>
            <a:off x="8385185" y="4659982"/>
            <a:ext cx="357808" cy="342900"/>
          </a:xfrm>
        </p:spPr>
        <p:txBody>
          <a:bodyPr/>
          <a:lstStyle/>
          <a:p>
            <a:fld id="{1B1A6EFA-BF98-48A4-9A40-45E1686229F2}" type="slidenum">
              <a:rPr lang="en-US" altLang="th-TH" b="1">
                <a:solidFill>
                  <a:srgbClr val="0033CC"/>
                </a:solidFill>
                <a:latin typeface="TH Sarabun New" panose="020B0500040200020003" pitchFamily="34" charset="-34"/>
                <a:cs typeface="TH Sarabun New" panose="020B0500040200020003" pitchFamily="34" charset="-34"/>
              </a:rPr>
              <a:pPr/>
              <a:t>15</a:t>
            </a:fld>
            <a:endParaRPr lang="en-US" altLang="th-TH" b="1">
              <a:solidFill>
                <a:srgbClr val="0033CC"/>
              </a:solidFill>
              <a:latin typeface="TH Sarabun New" panose="020B0500040200020003" pitchFamily="34" charset="-34"/>
              <a:cs typeface="TH Sarabun New" panose="020B0500040200020003" pitchFamily="34" charset="-34"/>
            </a:endParaRPr>
          </a:p>
        </p:txBody>
      </p:sp>
      <p:sp>
        <p:nvSpPr>
          <p:cNvPr id="67586" name="Rectangle 2"/>
          <p:cNvSpPr>
            <a:spLocks noGrp="1" noChangeArrowheads="1"/>
          </p:cNvSpPr>
          <p:nvPr>
            <p:ph type="body" idx="1"/>
          </p:nvPr>
        </p:nvSpPr>
        <p:spPr>
          <a:xfrm>
            <a:off x="228600" y="857250"/>
            <a:ext cx="8534400" cy="4000500"/>
          </a:xfrm>
        </p:spPr>
        <p:txBody>
          <a:bodyPr/>
          <a:lstStyle/>
          <a:p>
            <a:pPr marL="346075" indent="-346075">
              <a:lnSpc>
                <a:spcPct val="90000"/>
              </a:lnSpc>
              <a:buFont typeface="Wingdings" pitchFamily="2" charset="2"/>
              <a:buAutoNum type="arabicPeriod"/>
            </a:pPr>
            <a:r>
              <a:rPr lang="en-US" altLang="th-TH" sz="2000">
                <a:latin typeface="TH Sarabun New" panose="020B0500040200020003" pitchFamily="34" charset="-34"/>
                <a:cs typeface="TH Sarabun New" panose="020B0500040200020003" pitchFamily="34" charset="-34"/>
              </a:rPr>
              <a:t>Concealing the queue from arriving customers</a:t>
            </a:r>
          </a:p>
          <a:p>
            <a:pPr marL="741363" lvl="1" indent="-280988">
              <a:lnSpc>
                <a:spcPct val="90000"/>
              </a:lnSpc>
            </a:pPr>
            <a:r>
              <a:rPr lang="en-US" altLang="th-TH" sz="1800">
                <a:solidFill>
                  <a:schemeClr val="accent2"/>
                </a:solidFill>
                <a:latin typeface="TH Sarabun New" panose="020B0500040200020003" pitchFamily="34" charset="-34"/>
                <a:cs typeface="TH Sarabun New" panose="020B0500040200020003" pitchFamily="34" charset="-34"/>
              </a:rPr>
              <a:t>Ex. Restaurants divert people to the bar or use pagers, amusement parks require people to buy tickets outside the park, banks broadcast news on TV at various stations along the queue, casinos snake night club queues through slot machine areas.</a:t>
            </a:r>
          </a:p>
          <a:p>
            <a:pPr marL="346075" indent="-346075">
              <a:lnSpc>
                <a:spcPct val="90000"/>
              </a:lnSpc>
              <a:buFontTx/>
              <a:buAutoNum type="arabicPeriod"/>
            </a:pPr>
            <a:r>
              <a:rPr lang="en-US" altLang="th-TH" sz="2000">
                <a:latin typeface="TH Sarabun New" panose="020B0500040200020003" pitchFamily="34" charset="-34"/>
                <a:cs typeface="TH Sarabun New" panose="020B0500040200020003" pitchFamily="34" charset="-34"/>
              </a:rPr>
              <a:t>Use the customer as a resource</a:t>
            </a:r>
          </a:p>
          <a:p>
            <a:pPr marL="741363" lvl="1" indent="-280988">
              <a:lnSpc>
                <a:spcPct val="90000"/>
              </a:lnSpc>
            </a:pPr>
            <a:r>
              <a:rPr lang="en-US" altLang="th-TH" sz="1800">
                <a:solidFill>
                  <a:schemeClr val="accent2"/>
                </a:solidFill>
                <a:latin typeface="TH Sarabun New" panose="020B0500040200020003" pitchFamily="34" charset="-34"/>
                <a:cs typeface="TH Sarabun New" panose="020B0500040200020003" pitchFamily="34" charset="-34"/>
              </a:rPr>
              <a:t>Ex. Patient filling out medical history form while waiting for physician</a:t>
            </a:r>
          </a:p>
          <a:p>
            <a:pPr marL="346075" indent="-346075">
              <a:lnSpc>
                <a:spcPct val="90000"/>
              </a:lnSpc>
              <a:buFontTx/>
              <a:buAutoNum type="arabicPeriod"/>
            </a:pPr>
            <a:r>
              <a:rPr lang="en-US" altLang="th-TH" sz="2000">
                <a:latin typeface="TH Sarabun New" panose="020B0500040200020003" pitchFamily="34" charset="-34"/>
                <a:cs typeface="TH Sarabun New" panose="020B0500040200020003" pitchFamily="34" charset="-34"/>
              </a:rPr>
              <a:t>Making the customer’s wait comfortable and distracting their attention</a:t>
            </a:r>
          </a:p>
          <a:p>
            <a:pPr marL="741363" lvl="1" indent="-280988">
              <a:lnSpc>
                <a:spcPct val="90000"/>
              </a:lnSpc>
            </a:pPr>
            <a:r>
              <a:rPr lang="en-US" altLang="th-TH" sz="1800">
                <a:solidFill>
                  <a:schemeClr val="accent2"/>
                </a:solidFill>
                <a:latin typeface="TH Sarabun New" panose="020B0500040200020003" pitchFamily="34" charset="-34"/>
                <a:cs typeface="TH Sarabun New" panose="020B0500040200020003" pitchFamily="34" charset="-34"/>
              </a:rPr>
              <a:t>Ex. Complementary drinks at restaurants, computer games, internet stations, food courts, shops, etc. at airports</a:t>
            </a:r>
          </a:p>
          <a:p>
            <a:pPr marL="346075" indent="-346075">
              <a:lnSpc>
                <a:spcPct val="90000"/>
              </a:lnSpc>
              <a:buFontTx/>
              <a:buAutoNum type="arabicPeriod" startAt="4"/>
            </a:pPr>
            <a:r>
              <a:rPr lang="en-US" altLang="th-TH" sz="2000">
                <a:latin typeface="TH Sarabun New" panose="020B0500040200020003" pitchFamily="34" charset="-34"/>
                <a:cs typeface="TH Sarabun New" panose="020B0500040200020003" pitchFamily="34" charset="-34"/>
              </a:rPr>
              <a:t>Explain reason for the wait</a:t>
            </a:r>
          </a:p>
          <a:p>
            <a:pPr marL="346075" indent="-346075">
              <a:lnSpc>
                <a:spcPct val="90000"/>
              </a:lnSpc>
              <a:buFontTx/>
              <a:buAutoNum type="arabicPeriod" startAt="4"/>
            </a:pPr>
            <a:r>
              <a:rPr lang="en-US" altLang="th-TH" sz="2000">
                <a:latin typeface="TH Sarabun New" panose="020B0500040200020003" pitchFamily="34" charset="-34"/>
                <a:cs typeface="TH Sarabun New" panose="020B0500040200020003" pitchFamily="34" charset="-34"/>
              </a:rPr>
              <a:t>Provide pessimistic estimates of the remaining wait time</a:t>
            </a:r>
          </a:p>
          <a:p>
            <a:pPr marL="741363" lvl="1" indent="-280988">
              <a:lnSpc>
                <a:spcPct val="90000"/>
              </a:lnSpc>
            </a:pPr>
            <a:r>
              <a:rPr lang="en-US" altLang="th-TH" sz="1800">
                <a:solidFill>
                  <a:schemeClr val="accent2"/>
                </a:solidFill>
                <a:latin typeface="TH Sarabun New" panose="020B0500040200020003" pitchFamily="34" charset="-34"/>
                <a:cs typeface="TH Sarabun New" panose="020B0500040200020003" pitchFamily="34" charset="-34"/>
              </a:rPr>
              <a:t>Wait seems shorter if a time estimate is given.</a:t>
            </a:r>
          </a:p>
          <a:p>
            <a:pPr marL="346075" indent="-346075">
              <a:lnSpc>
                <a:spcPct val="90000"/>
              </a:lnSpc>
              <a:buFontTx/>
              <a:buAutoNum type="arabicPeriod" startAt="4"/>
            </a:pPr>
            <a:r>
              <a:rPr lang="en-US" altLang="th-TH" sz="2000">
                <a:latin typeface="TH Sarabun New" panose="020B0500040200020003" pitchFamily="34" charset="-34"/>
                <a:cs typeface="TH Sarabun New" panose="020B0500040200020003" pitchFamily="34" charset="-34"/>
              </a:rPr>
              <a:t>Be fair and open about the queuing disciplines used</a:t>
            </a:r>
          </a:p>
        </p:txBody>
      </p:sp>
      <p:grpSp>
        <p:nvGrpSpPr>
          <p:cNvPr id="67587" name="Group 3"/>
          <p:cNvGrpSpPr>
            <a:grpSpLocks/>
          </p:cNvGrpSpPr>
          <p:nvPr/>
        </p:nvGrpSpPr>
        <p:grpSpPr bwMode="auto">
          <a:xfrm>
            <a:off x="228600" y="676275"/>
            <a:ext cx="8686800" cy="180975"/>
            <a:chOff x="384" y="625"/>
            <a:chExt cx="4992" cy="151"/>
          </a:xfrm>
        </p:grpSpPr>
        <p:grpSp>
          <p:nvGrpSpPr>
            <p:cNvPr id="67588" name="Group 4"/>
            <p:cNvGrpSpPr>
              <a:grpSpLocks/>
            </p:cNvGrpSpPr>
            <p:nvPr/>
          </p:nvGrpSpPr>
          <p:grpSpPr bwMode="auto">
            <a:xfrm>
              <a:off x="384" y="625"/>
              <a:ext cx="4992" cy="144"/>
              <a:chOff x="384" y="625"/>
              <a:chExt cx="4992" cy="144"/>
            </a:xfrm>
          </p:grpSpPr>
          <p:pic>
            <p:nvPicPr>
              <p:cNvPr id="67589" name="Picture 5"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67591" name="Picture 7"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67592" name="Rectangle 8"/>
          <p:cNvSpPr>
            <a:spLocks noChangeArrowheads="1"/>
          </p:cNvSpPr>
          <p:nvPr/>
        </p:nvSpPr>
        <p:spPr bwMode="auto">
          <a:xfrm>
            <a:off x="228600" y="147637"/>
            <a:ext cx="815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th-TH" sz="3600" b="1" dirty="0">
                <a:solidFill>
                  <a:schemeClr val="tx2"/>
                </a:solidFill>
                <a:latin typeface="TH Sarabun New" panose="020B0500040200020003" pitchFamily="34" charset="-34"/>
                <a:cs typeface="TH Sarabun New" panose="020B0500040200020003" pitchFamily="34" charset="-34"/>
              </a:rPr>
              <a:t>Mitigating Effects of Long Queues</a:t>
            </a:r>
          </a:p>
        </p:txBody>
      </p:sp>
    </p:spTree>
    <p:extLst>
      <p:ext uri="{BB962C8B-B14F-4D97-AF65-F5344CB8AC3E}">
        <p14:creationId xmlns:p14="http://schemas.microsoft.com/office/powerpoint/2010/main" val="593835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ตัวแทนหมายเลขภาพนิ่ง 5"/>
          <p:cNvSpPr>
            <a:spLocks noGrp="1"/>
          </p:cNvSpPr>
          <p:nvPr>
            <p:ph type="sldNum" sz="quarter" idx="12"/>
          </p:nvPr>
        </p:nvSpPr>
        <p:spPr>
          <a:xfrm>
            <a:off x="8305800" y="4681088"/>
            <a:ext cx="429816" cy="342900"/>
          </a:xfrm>
        </p:spPr>
        <p:txBody>
          <a:bodyPr/>
          <a:lstStyle/>
          <a:p>
            <a:fld id="{4234508B-1B8C-4989-9DD9-9B511826405F}" type="slidenum">
              <a:rPr lang="en-US" altLang="th-TH" b="1">
                <a:solidFill>
                  <a:srgbClr val="0033CC"/>
                </a:solidFill>
                <a:latin typeface="TH Sarabun New" panose="020B0500040200020003" pitchFamily="34" charset="-34"/>
                <a:cs typeface="TH Sarabun New" panose="020B0500040200020003" pitchFamily="34" charset="-34"/>
              </a:rPr>
              <a:pPr/>
              <a:t>16</a:t>
            </a:fld>
            <a:endParaRPr lang="en-US" altLang="th-TH" b="1" dirty="0">
              <a:solidFill>
                <a:srgbClr val="0033CC"/>
              </a:solidFill>
              <a:latin typeface="TH Sarabun New" panose="020B0500040200020003" pitchFamily="34" charset="-34"/>
              <a:cs typeface="TH Sarabun New" panose="020B0500040200020003" pitchFamily="34" charset="-34"/>
            </a:endParaRPr>
          </a:p>
        </p:txBody>
      </p:sp>
      <p:sp>
        <p:nvSpPr>
          <p:cNvPr id="17436" name="Oval 28"/>
          <p:cNvSpPr>
            <a:spLocks noChangeArrowheads="1"/>
          </p:cNvSpPr>
          <p:nvPr/>
        </p:nvSpPr>
        <p:spPr bwMode="auto">
          <a:xfrm>
            <a:off x="2224088" y="3948113"/>
            <a:ext cx="2209800" cy="62865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17425" name="Rectangle 17"/>
          <p:cNvSpPr>
            <a:spLocks noChangeArrowheads="1"/>
          </p:cNvSpPr>
          <p:nvPr/>
        </p:nvSpPr>
        <p:spPr bwMode="auto">
          <a:xfrm>
            <a:off x="5029200" y="2114550"/>
            <a:ext cx="2438400" cy="2343150"/>
          </a:xfrm>
          <a:prstGeom prst="rect">
            <a:avLst/>
          </a:prstGeom>
          <a:solidFill>
            <a:srgbClr val="FF818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17421" name="Rectangle 13"/>
          <p:cNvSpPr>
            <a:spLocks noChangeArrowheads="1"/>
          </p:cNvSpPr>
          <p:nvPr/>
        </p:nvSpPr>
        <p:spPr bwMode="auto">
          <a:xfrm>
            <a:off x="2514600" y="3028950"/>
            <a:ext cx="1828800" cy="4572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grpSp>
        <p:nvGrpSpPr>
          <p:cNvPr id="17412" name="Group 4"/>
          <p:cNvGrpSpPr>
            <a:grpSpLocks/>
          </p:cNvGrpSpPr>
          <p:nvPr/>
        </p:nvGrpSpPr>
        <p:grpSpPr bwMode="auto">
          <a:xfrm>
            <a:off x="228600" y="685800"/>
            <a:ext cx="8686800" cy="180975"/>
            <a:chOff x="384" y="625"/>
            <a:chExt cx="4992" cy="151"/>
          </a:xfrm>
        </p:grpSpPr>
        <p:grpSp>
          <p:nvGrpSpPr>
            <p:cNvPr id="17413" name="Group 5"/>
            <p:cNvGrpSpPr>
              <a:grpSpLocks/>
            </p:cNvGrpSpPr>
            <p:nvPr/>
          </p:nvGrpSpPr>
          <p:grpSpPr bwMode="auto">
            <a:xfrm>
              <a:off x="384" y="625"/>
              <a:ext cx="4992" cy="144"/>
              <a:chOff x="384" y="625"/>
              <a:chExt cx="4992" cy="144"/>
            </a:xfrm>
          </p:grpSpPr>
          <p:pic>
            <p:nvPicPr>
              <p:cNvPr id="17414"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17416"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17418" name="Rectangle 10"/>
          <p:cNvSpPr>
            <a:spLocks noChangeArrowheads="1"/>
          </p:cNvSpPr>
          <p:nvPr/>
        </p:nvSpPr>
        <p:spPr bwMode="auto">
          <a:xfrm>
            <a:off x="304800" y="571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A Commonly Seen Queuing Model (I)</a:t>
            </a:r>
          </a:p>
        </p:txBody>
      </p:sp>
      <p:sp>
        <p:nvSpPr>
          <p:cNvPr id="17420" name="Text Box 12"/>
          <p:cNvSpPr txBox="1">
            <a:spLocks noChangeArrowheads="1"/>
          </p:cNvSpPr>
          <p:nvPr/>
        </p:nvSpPr>
        <p:spPr bwMode="auto">
          <a:xfrm>
            <a:off x="2590800" y="30861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latin typeface="TH Sarabun New" panose="020B0500040200020003" pitchFamily="34" charset="-34"/>
                <a:cs typeface="TH Sarabun New" panose="020B0500040200020003" pitchFamily="34" charset="-34"/>
              </a:rPr>
              <a:t>C C C … C</a:t>
            </a:r>
          </a:p>
        </p:txBody>
      </p:sp>
      <p:sp>
        <p:nvSpPr>
          <p:cNvPr id="17422" name="Line 14"/>
          <p:cNvSpPr>
            <a:spLocks noChangeShapeType="1"/>
          </p:cNvSpPr>
          <p:nvPr/>
        </p:nvSpPr>
        <p:spPr bwMode="auto">
          <a:xfrm flipV="1">
            <a:off x="533400" y="3257550"/>
            <a:ext cx="1981200" cy="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17423" name="Text Box 15"/>
          <p:cNvSpPr txBox="1">
            <a:spLocks noChangeArrowheads="1"/>
          </p:cNvSpPr>
          <p:nvPr/>
        </p:nvSpPr>
        <p:spPr bwMode="auto">
          <a:xfrm>
            <a:off x="381000" y="2914651"/>
            <a:ext cx="182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b="1">
                <a:latin typeface="TH Sarabun New" panose="020B0500040200020003" pitchFamily="34" charset="-34"/>
                <a:cs typeface="TH Sarabun New" panose="020B0500040200020003" pitchFamily="34" charset="-34"/>
              </a:rPr>
              <a:t>Customers (C)</a:t>
            </a:r>
          </a:p>
        </p:txBody>
      </p:sp>
      <p:sp>
        <p:nvSpPr>
          <p:cNvPr id="17424" name="Text Box 16"/>
          <p:cNvSpPr txBox="1">
            <a:spLocks noChangeArrowheads="1"/>
          </p:cNvSpPr>
          <p:nvPr/>
        </p:nvSpPr>
        <p:spPr bwMode="auto">
          <a:xfrm>
            <a:off x="5257800" y="2139702"/>
            <a:ext cx="2057400"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600" b="1" dirty="0">
                <a:latin typeface="TH Sarabun New" panose="020B0500040200020003" pitchFamily="34" charset="-34"/>
                <a:cs typeface="TH Sarabun New" panose="020B0500040200020003" pitchFamily="34" charset="-34"/>
              </a:rPr>
              <a:t>C   S = Server</a:t>
            </a:r>
          </a:p>
          <a:p>
            <a:pPr>
              <a:spcBef>
                <a:spcPct val="50000"/>
              </a:spcBef>
            </a:pPr>
            <a:r>
              <a:rPr lang="en-US" altLang="th-TH" sz="1600" b="1" dirty="0">
                <a:latin typeface="TH Sarabun New" panose="020B0500040200020003" pitchFamily="34" charset="-34"/>
                <a:cs typeface="TH Sarabun New" panose="020B0500040200020003" pitchFamily="34" charset="-34"/>
              </a:rPr>
              <a:t>C   S</a:t>
            </a:r>
          </a:p>
          <a:p>
            <a:pPr>
              <a:spcBef>
                <a:spcPct val="50000"/>
              </a:spcBef>
            </a:pPr>
            <a:r>
              <a:rPr lang="en-US" altLang="th-TH" sz="1600" b="1" dirty="0">
                <a:latin typeface="TH Sarabun New" panose="020B0500040200020003" pitchFamily="34" charset="-34"/>
                <a:cs typeface="TH Sarabun New" panose="020B0500040200020003" pitchFamily="34" charset="-34"/>
              </a:rPr>
              <a:t>   •</a:t>
            </a:r>
          </a:p>
          <a:p>
            <a:pPr>
              <a:spcBef>
                <a:spcPct val="50000"/>
              </a:spcBef>
            </a:pPr>
            <a:r>
              <a:rPr lang="en-US" altLang="th-TH" sz="1600" b="1" dirty="0">
                <a:latin typeface="TH Sarabun New" panose="020B0500040200020003" pitchFamily="34" charset="-34"/>
                <a:cs typeface="TH Sarabun New" panose="020B0500040200020003" pitchFamily="34" charset="-34"/>
              </a:rPr>
              <a:t>   </a:t>
            </a:r>
            <a:r>
              <a:rPr lang="en-US" altLang="th-TH" sz="1600" b="1" dirty="0" smtClean="0">
                <a:latin typeface="TH Sarabun New" panose="020B0500040200020003" pitchFamily="34" charset="-34"/>
                <a:cs typeface="TH Sarabun New" panose="020B0500040200020003" pitchFamily="34" charset="-34"/>
              </a:rPr>
              <a:t>•</a:t>
            </a:r>
            <a:endParaRPr lang="en-US" altLang="th-TH" sz="1600" b="1" dirty="0">
              <a:latin typeface="TH Sarabun New" panose="020B0500040200020003" pitchFamily="34" charset="-34"/>
              <a:cs typeface="TH Sarabun New" panose="020B0500040200020003" pitchFamily="34" charset="-34"/>
            </a:endParaRPr>
          </a:p>
          <a:p>
            <a:pPr>
              <a:spcBef>
                <a:spcPct val="50000"/>
              </a:spcBef>
            </a:pPr>
            <a:r>
              <a:rPr lang="en-US" altLang="th-TH" sz="1600" b="1" dirty="0">
                <a:latin typeface="TH Sarabun New" panose="020B0500040200020003" pitchFamily="34" charset="-34"/>
                <a:cs typeface="TH Sarabun New" panose="020B0500040200020003" pitchFamily="34" charset="-34"/>
              </a:rPr>
              <a:t>   </a:t>
            </a:r>
            <a:r>
              <a:rPr lang="en-US" altLang="th-TH" sz="1600" b="1" dirty="0" smtClean="0">
                <a:latin typeface="TH Sarabun New" panose="020B0500040200020003" pitchFamily="34" charset="-34"/>
                <a:cs typeface="TH Sarabun New" panose="020B0500040200020003" pitchFamily="34" charset="-34"/>
              </a:rPr>
              <a:t>•</a:t>
            </a:r>
            <a:endParaRPr lang="en-US" altLang="th-TH" sz="1600" b="1" dirty="0">
              <a:latin typeface="TH Sarabun New" panose="020B0500040200020003" pitchFamily="34" charset="-34"/>
              <a:cs typeface="TH Sarabun New" panose="020B0500040200020003" pitchFamily="34" charset="-34"/>
            </a:endParaRPr>
          </a:p>
          <a:p>
            <a:pPr>
              <a:spcBef>
                <a:spcPct val="50000"/>
              </a:spcBef>
            </a:pPr>
            <a:r>
              <a:rPr lang="en-US" altLang="th-TH" sz="1600" b="1" dirty="0">
                <a:latin typeface="TH Sarabun New" panose="020B0500040200020003" pitchFamily="34" charset="-34"/>
                <a:cs typeface="TH Sarabun New" panose="020B0500040200020003" pitchFamily="34" charset="-34"/>
              </a:rPr>
              <a:t>C   S</a:t>
            </a:r>
          </a:p>
        </p:txBody>
      </p:sp>
      <p:sp>
        <p:nvSpPr>
          <p:cNvPr id="17426" name="Line 18"/>
          <p:cNvSpPr>
            <a:spLocks noChangeShapeType="1"/>
          </p:cNvSpPr>
          <p:nvPr/>
        </p:nvSpPr>
        <p:spPr bwMode="auto">
          <a:xfrm>
            <a:off x="4343400" y="3257550"/>
            <a:ext cx="685800" cy="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17427" name="Line 19"/>
          <p:cNvSpPr>
            <a:spLocks noChangeShapeType="1"/>
          </p:cNvSpPr>
          <p:nvPr/>
        </p:nvSpPr>
        <p:spPr bwMode="auto">
          <a:xfrm flipV="1">
            <a:off x="7467600" y="3257550"/>
            <a:ext cx="838200" cy="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17430" name="Text Box 22"/>
          <p:cNvSpPr txBox="1">
            <a:spLocks noChangeArrowheads="1"/>
          </p:cNvSpPr>
          <p:nvPr/>
        </p:nvSpPr>
        <p:spPr bwMode="auto">
          <a:xfrm>
            <a:off x="2362200" y="4057650"/>
            <a:ext cx="198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i="1">
                <a:latin typeface="TH Sarabun New" panose="020B0500040200020003" pitchFamily="34" charset="-34"/>
                <a:cs typeface="TH Sarabun New" panose="020B0500040200020003" pitchFamily="34" charset="-34"/>
              </a:rPr>
              <a:t>Customer  =C</a:t>
            </a:r>
          </a:p>
        </p:txBody>
      </p:sp>
      <p:sp>
        <p:nvSpPr>
          <p:cNvPr id="17431" name="Line 23"/>
          <p:cNvSpPr>
            <a:spLocks noChangeShapeType="1"/>
          </p:cNvSpPr>
          <p:nvPr/>
        </p:nvSpPr>
        <p:spPr bwMode="auto">
          <a:xfrm flipH="1" flipV="1">
            <a:off x="3048000" y="3314700"/>
            <a:ext cx="304800" cy="6286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17432" name="Rectangle 24"/>
          <p:cNvSpPr>
            <a:spLocks noChangeArrowheads="1"/>
          </p:cNvSpPr>
          <p:nvPr/>
        </p:nvSpPr>
        <p:spPr bwMode="auto">
          <a:xfrm>
            <a:off x="2133600" y="1600200"/>
            <a:ext cx="5715000" cy="30861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17433" name="Text Box 25"/>
          <p:cNvSpPr txBox="1">
            <a:spLocks noChangeArrowheads="1"/>
          </p:cNvSpPr>
          <p:nvPr/>
        </p:nvSpPr>
        <p:spPr bwMode="auto">
          <a:xfrm>
            <a:off x="3352800" y="1039416"/>
            <a:ext cx="350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800" b="1" u="sng">
                <a:latin typeface="TH Sarabun New" panose="020B0500040200020003" pitchFamily="34" charset="-34"/>
                <a:cs typeface="TH Sarabun New" panose="020B0500040200020003" pitchFamily="34" charset="-34"/>
              </a:rPr>
              <a:t>The Queuing System</a:t>
            </a:r>
          </a:p>
        </p:txBody>
      </p:sp>
      <p:sp>
        <p:nvSpPr>
          <p:cNvPr id="17434" name="Text Box 26"/>
          <p:cNvSpPr txBox="1">
            <a:spLocks noChangeArrowheads="1"/>
          </p:cNvSpPr>
          <p:nvPr/>
        </p:nvSpPr>
        <p:spPr bwMode="auto">
          <a:xfrm>
            <a:off x="2590800" y="2628900"/>
            <a:ext cx="167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u="sng">
                <a:latin typeface="TH Sarabun New" panose="020B0500040200020003" pitchFamily="34" charset="-34"/>
                <a:cs typeface="TH Sarabun New" panose="020B0500040200020003" pitchFamily="34" charset="-34"/>
              </a:rPr>
              <a:t>The Queue</a:t>
            </a:r>
          </a:p>
        </p:txBody>
      </p:sp>
      <p:sp>
        <p:nvSpPr>
          <p:cNvPr id="17435" name="Text Box 27"/>
          <p:cNvSpPr txBox="1">
            <a:spLocks noChangeArrowheads="1"/>
          </p:cNvSpPr>
          <p:nvPr/>
        </p:nvSpPr>
        <p:spPr bwMode="auto">
          <a:xfrm>
            <a:off x="4876800" y="1714500"/>
            <a:ext cx="289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u="sng">
                <a:latin typeface="TH Sarabun New" panose="020B0500040200020003" pitchFamily="34" charset="-34"/>
                <a:cs typeface="TH Sarabun New" panose="020B0500040200020003" pitchFamily="34" charset="-34"/>
              </a:rPr>
              <a:t>The Service Facility</a:t>
            </a:r>
          </a:p>
        </p:txBody>
      </p:sp>
    </p:spTree>
    <p:extLst>
      <p:ext uri="{BB962C8B-B14F-4D97-AF65-F5344CB8AC3E}">
        <p14:creationId xmlns:p14="http://schemas.microsoft.com/office/powerpoint/2010/main" val="10477640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ตัวแทนหมายเลขภาพนิ่ง 5"/>
          <p:cNvSpPr>
            <a:spLocks noGrp="1"/>
          </p:cNvSpPr>
          <p:nvPr>
            <p:ph type="sldNum" sz="quarter" idx="12"/>
          </p:nvPr>
        </p:nvSpPr>
        <p:spPr>
          <a:xfrm>
            <a:off x="8316416" y="4659982"/>
            <a:ext cx="429816" cy="342900"/>
          </a:xfrm>
        </p:spPr>
        <p:txBody>
          <a:bodyPr/>
          <a:lstStyle/>
          <a:p>
            <a:fld id="{5F5C1DB7-555F-4604-BB06-41C6B0BBE34D}" type="slidenum">
              <a:rPr lang="en-US" altLang="th-TH" b="1">
                <a:solidFill>
                  <a:srgbClr val="0033CC"/>
                </a:solidFill>
                <a:latin typeface="TH Sarabun New" panose="020B0500040200020003" pitchFamily="34" charset="-34"/>
                <a:cs typeface="TH Sarabun New" panose="020B0500040200020003" pitchFamily="34" charset="-34"/>
              </a:rPr>
              <a:pPr/>
              <a:t>17</a:t>
            </a:fld>
            <a:endParaRPr lang="en-US" altLang="th-TH" b="1" dirty="0">
              <a:solidFill>
                <a:srgbClr val="0033CC"/>
              </a:solidFill>
              <a:latin typeface="TH Sarabun New" panose="020B0500040200020003" pitchFamily="34" charset="-34"/>
              <a:cs typeface="TH Sarabun New" panose="020B0500040200020003" pitchFamily="34" charset="-34"/>
            </a:endParaRPr>
          </a:p>
        </p:txBody>
      </p:sp>
      <p:sp>
        <p:nvSpPr>
          <p:cNvPr id="18435" name="Rectangle 3"/>
          <p:cNvSpPr>
            <a:spLocks noGrp="1" noChangeArrowheads="1"/>
          </p:cNvSpPr>
          <p:nvPr>
            <p:ph type="body" idx="1"/>
          </p:nvPr>
        </p:nvSpPr>
        <p:spPr>
          <a:xfrm>
            <a:off x="304800" y="866775"/>
            <a:ext cx="8458200" cy="3990975"/>
          </a:xfrm>
        </p:spPr>
        <p:txBody>
          <a:bodyPr/>
          <a:lstStyle/>
          <a:p>
            <a:pPr>
              <a:lnSpc>
                <a:spcPct val="90000"/>
              </a:lnSpc>
            </a:pPr>
            <a:r>
              <a:rPr lang="en-US" altLang="th-TH" sz="2000" dirty="0">
                <a:latin typeface="TH Sarabun New" panose="020B0500040200020003" pitchFamily="34" charset="-34"/>
                <a:cs typeface="TH Sarabun New" panose="020B0500040200020003" pitchFamily="34" charset="-34"/>
              </a:rPr>
              <a:t>Service times as well as </a:t>
            </a:r>
            <a:r>
              <a:rPr lang="en-US" altLang="th-TH" sz="2000" dirty="0" err="1">
                <a:latin typeface="TH Sarabun New" panose="020B0500040200020003" pitchFamily="34" charset="-34"/>
                <a:cs typeface="TH Sarabun New" panose="020B0500040200020003" pitchFamily="34" charset="-34"/>
              </a:rPr>
              <a:t>interarrival</a:t>
            </a:r>
            <a:r>
              <a:rPr lang="en-US" altLang="th-TH" sz="2000" dirty="0">
                <a:latin typeface="TH Sarabun New" panose="020B0500040200020003" pitchFamily="34" charset="-34"/>
                <a:cs typeface="TH Sarabun New" panose="020B0500040200020003" pitchFamily="34" charset="-34"/>
              </a:rPr>
              <a:t> times are assumed independent and identically distributed</a:t>
            </a:r>
          </a:p>
          <a:p>
            <a:pPr lvl="1">
              <a:lnSpc>
                <a:spcPct val="90000"/>
              </a:lnSpc>
            </a:pPr>
            <a:r>
              <a:rPr lang="en-US" altLang="th-TH" sz="1800" dirty="0">
                <a:solidFill>
                  <a:schemeClr val="accent2"/>
                </a:solidFill>
                <a:latin typeface="TH Sarabun New" panose="020B0500040200020003" pitchFamily="34" charset="-34"/>
                <a:cs typeface="TH Sarabun New" panose="020B0500040200020003" pitchFamily="34" charset="-34"/>
              </a:rPr>
              <a:t>If not otherwise specified</a:t>
            </a:r>
          </a:p>
          <a:p>
            <a:pPr>
              <a:lnSpc>
                <a:spcPct val="90000"/>
              </a:lnSpc>
            </a:pPr>
            <a:r>
              <a:rPr lang="en-US" altLang="th-TH" sz="2000" dirty="0">
                <a:latin typeface="TH Sarabun New" panose="020B0500040200020003" pitchFamily="34" charset="-34"/>
                <a:cs typeface="TH Sarabun New" panose="020B0500040200020003" pitchFamily="34" charset="-34"/>
              </a:rPr>
              <a:t>Commonly used notation principle: A/B/C</a:t>
            </a:r>
          </a:p>
          <a:p>
            <a:pPr lvl="1">
              <a:lnSpc>
                <a:spcPct val="90000"/>
              </a:lnSpc>
            </a:pPr>
            <a:r>
              <a:rPr lang="en-US" altLang="th-TH" sz="1800" dirty="0">
                <a:solidFill>
                  <a:schemeClr val="accent2"/>
                </a:solidFill>
                <a:latin typeface="TH Sarabun New" panose="020B0500040200020003" pitchFamily="34" charset="-34"/>
                <a:cs typeface="TH Sarabun New" panose="020B0500040200020003" pitchFamily="34" charset="-34"/>
              </a:rPr>
              <a:t>A = The </a:t>
            </a:r>
            <a:r>
              <a:rPr lang="en-US" altLang="th-TH" sz="1800" dirty="0" err="1">
                <a:solidFill>
                  <a:schemeClr val="accent2"/>
                </a:solidFill>
                <a:latin typeface="TH Sarabun New" panose="020B0500040200020003" pitchFamily="34" charset="-34"/>
                <a:cs typeface="TH Sarabun New" panose="020B0500040200020003" pitchFamily="34" charset="-34"/>
              </a:rPr>
              <a:t>interarrival</a:t>
            </a:r>
            <a:r>
              <a:rPr lang="en-US" altLang="th-TH" sz="1800" dirty="0">
                <a:solidFill>
                  <a:schemeClr val="accent2"/>
                </a:solidFill>
                <a:latin typeface="TH Sarabun New" panose="020B0500040200020003" pitchFamily="34" charset="-34"/>
                <a:cs typeface="TH Sarabun New" panose="020B0500040200020003" pitchFamily="34" charset="-34"/>
              </a:rPr>
              <a:t> time distribution</a:t>
            </a:r>
          </a:p>
          <a:p>
            <a:pPr lvl="1">
              <a:lnSpc>
                <a:spcPct val="90000"/>
              </a:lnSpc>
            </a:pPr>
            <a:r>
              <a:rPr lang="en-US" altLang="th-TH" sz="1800" dirty="0">
                <a:solidFill>
                  <a:schemeClr val="accent2"/>
                </a:solidFill>
                <a:latin typeface="TH Sarabun New" panose="020B0500040200020003" pitchFamily="34" charset="-34"/>
                <a:cs typeface="TH Sarabun New" panose="020B0500040200020003" pitchFamily="34" charset="-34"/>
              </a:rPr>
              <a:t>B = The service time distribution</a:t>
            </a:r>
          </a:p>
          <a:p>
            <a:pPr lvl="1">
              <a:lnSpc>
                <a:spcPct val="90000"/>
              </a:lnSpc>
            </a:pPr>
            <a:r>
              <a:rPr lang="en-US" altLang="th-TH" sz="1800" dirty="0">
                <a:solidFill>
                  <a:schemeClr val="accent2"/>
                </a:solidFill>
                <a:latin typeface="TH Sarabun New" panose="020B0500040200020003" pitchFamily="34" charset="-34"/>
                <a:cs typeface="TH Sarabun New" panose="020B0500040200020003" pitchFamily="34" charset="-34"/>
              </a:rPr>
              <a:t>C = The number of parallel servers</a:t>
            </a:r>
          </a:p>
          <a:p>
            <a:pPr>
              <a:lnSpc>
                <a:spcPct val="90000"/>
              </a:lnSpc>
            </a:pPr>
            <a:r>
              <a:rPr lang="en-US" altLang="th-TH" sz="2000" dirty="0">
                <a:latin typeface="TH Sarabun New" panose="020B0500040200020003" pitchFamily="34" charset="-34"/>
                <a:cs typeface="TH Sarabun New" panose="020B0500040200020003" pitchFamily="34" charset="-34"/>
              </a:rPr>
              <a:t>Commonly used distributions</a:t>
            </a:r>
          </a:p>
          <a:p>
            <a:pPr lvl="1">
              <a:lnSpc>
                <a:spcPct val="90000"/>
              </a:lnSpc>
            </a:pPr>
            <a:r>
              <a:rPr lang="en-US" altLang="th-TH" sz="1800" dirty="0">
                <a:solidFill>
                  <a:schemeClr val="accent2"/>
                </a:solidFill>
                <a:latin typeface="TH Sarabun New" panose="020B0500040200020003" pitchFamily="34" charset="-34"/>
                <a:cs typeface="TH Sarabun New" panose="020B0500040200020003" pitchFamily="34" charset="-34"/>
              </a:rPr>
              <a:t>M = Markovian (exponential) - </a:t>
            </a:r>
            <a:r>
              <a:rPr lang="en-US" altLang="th-TH" sz="1800" b="1" i="1" dirty="0">
                <a:solidFill>
                  <a:schemeClr val="accent2"/>
                </a:solidFill>
                <a:latin typeface="TH Sarabun New" panose="020B0500040200020003" pitchFamily="34" charset="-34"/>
                <a:cs typeface="TH Sarabun New" panose="020B0500040200020003" pitchFamily="34" charset="-34"/>
              </a:rPr>
              <a:t>Memoryless</a:t>
            </a:r>
            <a:endParaRPr lang="en-US" altLang="th-TH" sz="1800" dirty="0">
              <a:solidFill>
                <a:schemeClr val="accent2"/>
              </a:solidFill>
              <a:latin typeface="TH Sarabun New" panose="020B0500040200020003" pitchFamily="34" charset="-34"/>
              <a:cs typeface="TH Sarabun New" panose="020B0500040200020003" pitchFamily="34" charset="-34"/>
            </a:endParaRPr>
          </a:p>
          <a:p>
            <a:pPr lvl="1">
              <a:lnSpc>
                <a:spcPct val="90000"/>
              </a:lnSpc>
            </a:pPr>
            <a:r>
              <a:rPr lang="en-US" altLang="th-TH" sz="1800" dirty="0">
                <a:solidFill>
                  <a:schemeClr val="accent2"/>
                </a:solidFill>
                <a:latin typeface="TH Sarabun New" panose="020B0500040200020003" pitchFamily="34" charset="-34"/>
                <a:cs typeface="TH Sarabun New" panose="020B0500040200020003" pitchFamily="34" charset="-34"/>
              </a:rPr>
              <a:t>D = Deterministic distribution</a:t>
            </a:r>
          </a:p>
          <a:p>
            <a:pPr lvl="1">
              <a:lnSpc>
                <a:spcPct val="90000"/>
              </a:lnSpc>
            </a:pPr>
            <a:r>
              <a:rPr lang="en-US" altLang="th-TH" sz="1800" dirty="0">
                <a:solidFill>
                  <a:schemeClr val="accent2"/>
                </a:solidFill>
                <a:latin typeface="TH Sarabun New" panose="020B0500040200020003" pitchFamily="34" charset="-34"/>
                <a:cs typeface="TH Sarabun New" panose="020B0500040200020003" pitchFamily="34" charset="-34"/>
              </a:rPr>
              <a:t>G = General distribution</a:t>
            </a:r>
          </a:p>
          <a:p>
            <a:pPr>
              <a:lnSpc>
                <a:spcPct val="90000"/>
              </a:lnSpc>
            </a:pPr>
            <a:r>
              <a:rPr lang="en-US" altLang="th-TH" sz="2000" dirty="0">
                <a:latin typeface="TH Sarabun New" panose="020B0500040200020003" pitchFamily="34" charset="-34"/>
                <a:cs typeface="TH Sarabun New" panose="020B0500040200020003" pitchFamily="34" charset="-34"/>
              </a:rPr>
              <a:t>Example: M/M/c</a:t>
            </a:r>
          </a:p>
          <a:p>
            <a:pPr lvl="1">
              <a:lnSpc>
                <a:spcPct val="90000"/>
              </a:lnSpc>
            </a:pPr>
            <a:r>
              <a:rPr lang="en-US" altLang="th-TH" sz="1800" dirty="0">
                <a:solidFill>
                  <a:schemeClr val="accent2"/>
                </a:solidFill>
                <a:latin typeface="TH Sarabun New" panose="020B0500040200020003" pitchFamily="34" charset="-34"/>
                <a:cs typeface="TH Sarabun New" panose="020B0500040200020003" pitchFamily="34" charset="-34"/>
              </a:rPr>
              <a:t>Queuing system with exponentially distributed service and inter-arrival times and c servers</a:t>
            </a:r>
            <a:r>
              <a:rPr lang="en-US" altLang="th-TH" sz="1600" dirty="0">
                <a:solidFill>
                  <a:schemeClr val="accent2"/>
                </a:solidFill>
                <a:latin typeface="TH Sarabun New" panose="020B0500040200020003" pitchFamily="34" charset="-34"/>
                <a:cs typeface="TH Sarabun New" panose="020B0500040200020003" pitchFamily="34" charset="-34"/>
              </a:rPr>
              <a:t> </a:t>
            </a:r>
          </a:p>
        </p:txBody>
      </p:sp>
      <p:grpSp>
        <p:nvGrpSpPr>
          <p:cNvPr id="18436" name="Group 4"/>
          <p:cNvGrpSpPr>
            <a:grpSpLocks/>
          </p:cNvGrpSpPr>
          <p:nvPr/>
        </p:nvGrpSpPr>
        <p:grpSpPr bwMode="auto">
          <a:xfrm>
            <a:off x="228600" y="685800"/>
            <a:ext cx="8686800" cy="180975"/>
            <a:chOff x="384" y="625"/>
            <a:chExt cx="4992" cy="151"/>
          </a:xfrm>
        </p:grpSpPr>
        <p:grpSp>
          <p:nvGrpSpPr>
            <p:cNvPr id="18437" name="Group 5"/>
            <p:cNvGrpSpPr>
              <a:grpSpLocks/>
            </p:cNvGrpSpPr>
            <p:nvPr/>
          </p:nvGrpSpPr>
          <p:grpSpPr bwMode="auto">
            <a:xfrm>
              <a:off x="384" y="625"/>
              <a:ext cx="4992" cy="144"/>
              <a:chOff x="384" y="625"/>
              <a:chExt cx="4992" cy="144"/>
            </a:xfrm>
          </p:grpSpPr>
          <p:pic>
            <p:nvPicPr>
              <p:cNvPr id="18438"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18440"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18441" name="Rectangle 9"/>
          <p:cNvSpPr>
            <a:spLocks noChangeArrowheads="1"/>
          </p:cNvSpPr>
          <p:nvPr/>
        </p:nvSpPr>
        <p:spPr bwMode="auto">
          <a:xfrm>
            <a:off x="304800" y="571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A Commonly Seen Queuing Model (II)</a:t>
            </a:r>
          </a:p>
        </p:txBody>
      </p:sp>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491630"/>
            <a:ext cx="27527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7728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additive="base">
                                        <p:cTn id="7" dur="500" fill="hold"/>
                                        <p:tgtEl>
                                          <p:spTgt spid="18441"/>
                                        </p:tgtEl>
                                        <p:attrNameLst>
                                          <p:attrName>ppt_x</p:attrName>
                                        </p:attrNameLst>
                                      </p:cBhvr>
                                      <p:tavLst>
                                        <p:tav tm="0">
                                          <p:val>
                                            <p:strVal val="#ppt_x"/>
                                          </p:val>
                                        </p:tav>
                                        <p:tav tm="100000">
                                          <p:val>
                                            <p:strVal val="#ppt_x"/>
                                          </p:val>
                                        </p:tav>
                                      </p:tavLst>
                                    </p:anim>
                                    <p:anim calcmode="lin" valueType="num">
                                      <p:cBhvr additive="base">
                                        <p:cTn id="8" dur="500" fill="hold"/>
                                        <p:tgtEl>
                                          <p:spTgt spid="184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ตัวแทนหมายเลขภาพนิ่ง 5"/>
          <p:cNvSpPr>
            <a:spLocks noGrp="1"/>
          </p:cNvSpPr>
          <p:nvPr>
            <p:ph type="sldNum" sz="quarter" idx="12"/>
          </p:nvPr>
        </p:nvSpPr>
        <p:spPr>
          <a:xfrm>
            <a:off x="8485584" y="4646890"/>
            <a:ext cx="429816" cy="342900"/>
          </a:xfrm>
        </p:spPr>
        <p:txBody>
          <a:bodyPr/>
          <a:lstStyle/>
          <a:p>
            <a:fld id="{C02A98FA-93AB-45C9-AAA2-AA97CFBF79C3}" type="slidenum">
              <a:rPr lang="en-US" altLang="th-TH" b="1">
                <a:solidFill>
                  <a:srgbClr val="0033CC"/>
                </a:solidFill>
                <a:latin typeface="TH Sarabun New" panose="020B0500040200020003" pitchFamily="34" charset="-34"/>
                <a:cs typeface="TH Sarabun New" panose="020B0500040200020003" pitchFamily="34" charset="-34"/>
              </a:rPr>
              <a:pPr/>
              <a:t>18</a:t>
            </a:fld>
            <a:endParaRPr lang="en-US" altLang="th-TH" b="1">
              <a:solidFill>
                <a:srgbClr val="0033CC"/>
              </a:solidFill>
              <a:latin typeface="TH Sarabun New" panose="020B0500040200020003" pitchFamily="34" charset="-34"/>
              <a:cs typeface="TH Sarabun New" panose="020B0500040200020003" pitchFamily="34" charset="-34"/>
            </a:endParaRPr>
          </a:p>
        </p:txBody>
      </p:sp>
      <p:sp>
        <p:nvSpPr>
          <p:cNvPr id="25614" name="Rectangle 14"/>
          <p:cNvSpPr>
            <a:spLocks noChangeArrowheads="1"/>
          </p:cNvSpPr>
          <p:nvPr/>
        </p:nvSpPr>
        <p:spPr bwMode="auto">
          <a:xfrm>
            <a:off x="685800" y="1943100"/>
            <a:ext cx="7924800" cy="1828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5612" name="Rectangle 12"/>
          <p:cNvSpPr>
            <a:spLocks noChangeArrowheads="1"/>
          </p:cNvSpPr>
          <p:nvPr/>
        </p:nvSpPr>
        <p:spPr bwMode="auto">
          <a:xfrm>
            <a:off x="6477000" y="3943350"/>
            <a:ext cx="2133600" cy="5143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5603" name="Rectangle 3"/>
          <p:cNvSpPr>
            <a:spLocks noGrp="1" noChangeArrowheads="1"/>
          </p:cNvSpPr>
          <p:nvPr>
            <p:ph type="body" idx="1"/>
          </p:nvPr>
        </p:nvSpPr>
        <p:spPr>
          <a:xfrm>
            <a:off x="381000" y="1028700"/>
            <a:ext cx="8077200" cy="3829050"/>
          </a:xfrm>
        </p:spPr>
        <p:txBody>
          <a:bodyPr/>
          <a:lstStyle/>
          <a:p>
            <a:pPr marL="457200" indent="-457200">
              <a:lnSpc>
                <a:spcPct val="90000"/>
              </a:lnSpc>
              <a:tabLst>
                <a:tab pos="793750" algn="l"/>
                <a:tab pos="854075" algn="l"/>
              </a:tabLst>
            </a:pPr>
            <a:r>
              <a:rPr lang="en-US" altLang="th-TH" sz="2400" dirty="0">
                <a:latin typeface="TH Sarabun New" panose="020B0500040200020003" pitchFamily="34" charset="-34"/>
                <a:cs typeface="TH Sarabun New" panose="020B0500040200020003" pitchFamily="34" charset="-34"/>
              </a:rPr>
              <a:t>The most commonly used queuing models are based on the assumption of exponentially distributed service times and </a:t>
            </a:r>
            <a:r>
              <a:rPr lang="en-US" altLang="th-TH" sz="2400" dirty="0" err="1">
                <a:latin typeface="TH Sarabun New" panose="020B0500040200020003" pitchFamily="34" charset="-34"/>
                <a:cs typeface="TH Sarabun New" panose="020B0500040200020003" pitchFamily="34" charset="-34"/>
              </a:rPr>
              <a:t>interarrival</a:t>
            </a:r>
            <a:r>
              <a:rPr lang="en-US" altLang="th-TH" sz="2400" dirty="0">
                <a:latin typeface="TH Sarabun New" panose="020B0500040200020003" pitchFamily="34" charset="-34"/>
                <a:cs typeface="TH Sarabun New" panose="020B0500040200020003" pitchFamily="34" charset="-34"/>
              </a:rPr>
              <a:t> times.</a:t>
            </a:r>
          </a:p>
          <a:p>
            <a:pPr marL="457200" indent="-457200">
              <a:lnSpc>
                <a:spcPct val="90000"/>
              </a:lnSpc>
              <a:buFontTx/>
              <a:buNone/>
              <a:tabLst>
                <a:tab pos="793750" algn="l"/>
                <a:tab pos="854075" algn="l"/>
              </a:tabLst>
            </a:pPr>
            <a:endParaRPr lang="en-US" altLang="th-TH" sz="2400" b="1" dirty="0">
              <a:latin typeface="TH Sarabun New" panose="020B0500040200020003" pitchFamily="34" charset="-34"/>
              <a:cs typeface="TH Sarabun New" panose="020B0500040200020003" pitchFamily="34" charset="-34"/>
            </a:endParaRPr>
          </a:p>
          <a:p>
            <a:pPr marL="457200" indent="-457200">
              <a:lnSpc>
                <a:spcPct val="90000"/>
              </a:lnSpc>
              <a:buFontTx/>
              <a:buNone/>
              <a:tabLst>
                <a:tab pos="793750" algn="l"/>
                <a:tab pos="854075" algn="l"/>
              </a:tabLst>
            </a:pPr>
            <a:r>
              <a:rPr lang="en-US" altLang="th-TH" sz="2400" dirty="0">
                <a:latin typeface="TH Sarabun New" panose="020B0500040200020003" pitchFamily="34" charset="-34"/>
                <a:cs typeface="TH Sarabun New" panose="020B0500040200020003" pitchFamily="34" charset="-34"/>
              </a:rPr>
              <a:t>	</a:t>
            </a:r>
            <a:r>
              <a:rPr lang="en-US" altLang="th-TH" sz="2400" b="1" dirty="0">
                <a:latin typeface="TH Sarabun New" panose="020B0500040200020003" pitchFamily="34" charset="-34"/>
                <a:cs typeface="TH Sarabun New" panose="020B0500040200020003" pitchFamily="34" charset="-34"/>
              </a:rPr>
              <a:t>Definition: </a:t>
            </a:r>
            <a:r>
              <a:rPr lang="en-US" altLang="th-TH" sz="2400" dirty="0">
                <a:latin typeface="TH Sarabun New" panose="020B0500040200020003" pitchFamily="34" charset="-34"/>
                <a:cs typeface="TH Sarabun New" panose="020B0500040200020003" pitchFamily="34" charset="-34"/>
              </a:rPr>
              <a:t>A stochastic (or random) variable </a:t>
            </a:r>
            <a:r>
              <a:rPr lang="en-US" altLang="th-TH" sz="2400" dirty="0" err="1">
                <a:latin typeface="TH Sarabun New" panose="020B0500040200020003" pitchFamily="34" charset="-34"/>
                <a:cs typeface="TH Sarabun New" panose="020B0500040200020003" pitchFamily="34" charset="-34"/>
              </a:rPr>
              <a:t>T</a:t>
            </a:r>
            <a:r>
              <a:rPr lang="en-US" altLang="th-TH" sz="2400" dirty="0" err="1">
                <a:latin typeface="TH Sarabun New" panose="020B0500040200020003" pitchFamily="34" charset="-34"/>
                <a:cs typeface="TH Sarabun New" panose="020B0500040200020003" pitchFamily="34" charset="-34"/>
                <a:sym typeface="Symbol" pitchFamily="18" charset="2"/>
              </a:rPr>
              <a:t>exp</a:t>
            </a:r>
            <a:r>
              <a:rPr lang="en-US" altLang="th-TH" sz="2400" dirty="0">
                <a:latin typeface="TH Sarabun New" panose="020B0500040200020003" pitchFamily="34" charset="-34"/>
                <a:cs typeface="TH Sarabun New" panose="020B0500040200020003" pitchFamily="34" charset="-34"/>
                <a:sym typeface="Symbol" pitchFamily="18" charset="2"/>
              </a:rPr>
              <a:t>( ), i.e.,</a:t>
            </a:r>
            <a:r>
              <a:rPr lang="en-US" altLang="th-TH" sz="2400" dirty="0">
                <a:latin typeface="TH Sarabun New" panose="020B0500040200020003" pitchFamily="34" charset="-34"/>
                <a:cs typeface="TH Sarabun New" panose="020B0500040200020003" pitchFamily="34" charset="-34"/>
              </a:rPr>
              <a:t> is exponentially distributed with parameter </a:t>
            </a:r>
            <a:r>
              <a:rPr lang="en-US" altLang="th-TH" sz="2400" dirty="0">
                <a:latin typeface="TH Sarabun New" panose="020B0500040200020003" pitchFamily="34" charset="-34"/>
                <a:cs typeface="TH Sarabun New" panose="020B0500040200020003" pitchFamily="34" charset="-34"/>
                <a:sym typeface="Symbol" pitchFamily="18" charset="2"/>
              </a:rPr>
              <a:t>, if its frequency function is:</a:t>
            </a:r>
          </a:p>
          <a:p>
            <a:pPr marL="457200" indent="-457200">
              <a:lnSpc>
                <a:spcPct val="90000"/>
              </a:lnSpc>
              <a:buFontTx/>
              <a:buNone/>
              <a:tabLst>
                <a:tab pos="793750" algn="l"/>
                <a:tab pos="854075" algn="l"/>
              </a:tabLst>
            </a:pPr>
            <a:endParaRPr lang="en-US" altLang="th-TH" sz="2800" dirty="0">
              <a:latin typeface="TH Sarabun New" panose="020B0500040200020003" pitchFamily="34" charset="-34"/>
              <a:cs typeface="TH Sarabun New" panose="020B0500040200020003" pitchFamily="34" charset="-34"/>
              <a:sym typeface="Symbol" pitchFamily="18" charset="2"/>
            </a:endParaRPr>
          </a:p>
          <a:p>
            <a:pPr marL="457200" indent="-457200">
              <a:lnSpc>
                <a:spcPct val="90000"/>
              </a:lnSpc>
              <a:buFontTx/>
              <a:buNone/>
              <a:tabLst>
                <a:tab pos="793750" algn="l"/>
                <a:tab pos="854075" algn="l"/>
              </a:tabLst>
            </a:pPr>
            <a:endParaRPr lang="en-US" altLang="th-TH" sz="2800" dirty="0">
              <a:latin typeface="TH Sarabun New" panose="020B0500040200020003" pitchFamily="34" charset="-34"/>
              <a:cs typeface="TH Sarabun New" panose="020B0500040200020003" pitchFamily="34" charset="-34"/>
              <a:sym typeface="Symbol" pitchFamily="18" charset="2"/>
            </a:endParaRPr>
          </a:p>
          <a:p>
            <a:pPr marL="457200" indent="-457200">
              <a:lnSpc>
                <a:spcPct val="90000"/>
              </a:lnSpc>
              <a:buFontTx/>
              <a:buNone/>
              <a:tabLst>
                <a:tab pos="793750" algn="l"/>
                <a:tab pos="854075" algn="l"/>
              </a:tabLst>
            </a:pPr>
            <a:endParaRPr lang="en-US" altLang="th-TH" sz="2800" dirty="0">
              <a:latin typeface="TH Sarabun New" panose="020B0500040200020003" pitchFamily="34" charset="-34"/>
              <a:cs typeface="TH Sarabun New" panose="020B0500040200020003" pitchFamily="34" charset="-34"/>
              <a:sym typeface="Symbol" pitchFamily="18" charset="2"/>
            </a:endParaRPr>
          </a:p>
          <a:p>
            <a:pPr marL="457200" indent="-457200">
              <a:lnSpc>
                <a:spcPct val="90000"/>
              </a:lnSpc>
              <a:buFontTx/>
              <a:buNone/>
              <a:tabLst>
                <a:tab pos="793750" algn="l"/>
                <a:tab pos="854075" algn="l"/>
              </a:tabLst>
            </a:pPr>
            <a:endParaRPr lang="en-US" altLang="th-TH" sz="2800" dirty="0">
              <a:latin typeface="TH Sarabun New" panose="020B0500040200020003" pitchFamily="34" charset="-34"/>
              <a:cs typeface="TH Sarabun New" panose="020B0500040200020003" pitchFamily="34" charset="-34"/>
              <a:sym typeface="Symbol" pitchFamily="18" charset="2"/>
            </a:endParaRPr>
          </a:p>
          <a:p>
            <a:pPr marL="457200" indent="-457200">
              <a:lnSpc>
                <a:spcPct val="90000"/>
              </a:lnSpc>
              <a:buFontTx/>
              <a:buNone/>
              <a:tabLst>
                <a:tab pos="793750" algn="l"/>
                <a:tab pos="854075" algn="l"/>
              </a:tabLst>
            </a:pPr>
            <a:r>
              <a:rPr lang="en-US" altLang="th-TH" sz="2800" dirty="0">
                <a:latin typeface="TH Sarabun New" panose="020B0500040200020003" pitchFamily="34" charset="-34"/>
                <a:cs typeface="TH Sarabun New" panose="020B0500040200020003" pitchFamily="34" charset="-34"/>
                <a:sym typeface="Symbol" pitchFamily="18" charset="2"/>
              </a:rPr>
              <a:t>	</a:t>
            </a:r>
            <a:endParaRPr lang="en-US" altLang="th-TH" sz="2800" b="1" baseline="30000" dirty="0">
              <a:latin typeface="TH Sarabun New" panose="020B0500040200020003" pitchFamily="34" charset="-34"/>
              <a:cs typeface="TH Sarabun New" panose="020B0500040200020003" pitchFamily="34" charset="-34"/>
              <a:sym typeface="Symbol" pitchFamily="18" charset="2"/>
            </a:endParaRPr>
          </a:p>
        </p:txBody>
      </p:sp>
      <p:grpSp>
        <p:nvGrpSpPr>
          <p:cNvPr id="25604" name="Group 4"/>
          <p:cNvGrpSpPr>
            <a:grpSpLocks/>
          </p:cNvGrpSpPr>
          <p:nvPr/>
        </p:nvGrpSpPr>
        <p:grpSpPr bwMode="auto">
          <a:xfrm>
            <a:off x="228600" y="742950"/>
            <a:ext cx="8686800" cy="180975"/>
            <a:chOff x="384" y="625"/>
            <a:chExt cx="4992" cy="151"/>
          </a:xfrm>
        </p:grpSpPr>
        <p:grpSp>
          <p:nvGrpSpPr>
            <p:cNvPr id="25605" name="Group 5"/>
            <p:cNvGrpSpPr>
              <a:grpSpLocks/>
            </p:cNvGrpSpPr>
            <p:nvPr/>
          </p:nvGrpSpPr>
          <p:grpSpPr bwMode="auto">
            <a:xfrm>
              <a:off x="384" y="625"/>
              <a:ext cx="4992" cy="144"/>
              <a:chOff x="384" y="625"/>
              <a:chExt cx="4992" cy="144"/>
            </a:xfrm>
          </p:grpSpPr>
          <p:pic>
            <p:nvPicPr>
              <p:cNvPr id="25606" name="Picture 6"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25608" name="Picture 8"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25609" name="Rectangle 9"/>
          <p:cNvSpPr>
            <a:spLocks noChangeArrowheads="1"/>
          </p:cNvSpPr>
          <p:nvPr/>
        </p:nvSpPr>
        <p:spPr bwMode="auto">
          <a:xfrm>
            <a:off x="304800" y="571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a:solidFill>
                  <a:schemeClr val="tx2"/>
                </a:solidFill>
                <a:latin typeface="TH Sarabun New" panose="020B0500040200020003" pitchFamily="34" charset="-34"/>
                <a:cs typeface="TH Sarabun New" panose="020B0500040200020003" pitchFamily="34" charset="-34"/>
              </a:rPr>
              <a:t>The Exponential Distribution and Queuing</a:t>
            </a:r>
          </a:p>
        </p:txBody>
      </p:sp>
      <p:graphicFrame>
        <p:nvGraphicFramePr>
          <p:cNvPr id="25610" name="Object 10"/>
          <p:cNvGraphicFramePr>
            <a:graphicFrameLocks noChangeAspect="1"/>
          </p:cNvGraphicFramePr>
          <p:nvPr>
            <p:extLst>
              <p:ext uri="{D42A27DB-BD31-4B8C-83A1-F6EECF244321}">
                <p14:modId xmlns:p14="http://schemas.microsoft.com/office/powerpoint/2010/main" val="2508002472"/>
              </p:ext>
            </p:extLst>
          </p:nvPr>
        </p:nvGraphicFramePr>
        <p:xfrm>
          <a:off x="2438400" y="2895600"/>
          <a:ext cx="3441700" cy="704850"/>
        </p:xfrm>
        <a:graphic>
          <a:graphicData uri="http://schemas.openxmlformats.org/presentationml/2006/ole">
            <mc:AlternateContent xmlns:mc="http://schemas.openxmlformats.org/markup-compatibility/2006">
              <mc:Choice xmlns:v="urn:schemas-microsoft-com:vml" Requires="v">
                <p:oleObj spid="_x0000_s1086" name="Equation" r:id="rId6" imgW="3441600" imgH="939600" progId="Equation.3">
                  <p:embed/>
                </p:oleObj>
              </mc:Choice>
              <mc:Fallback>
                <p:oleObj name="Equation" r:id="rId6" imgW="3441600" imgH="939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895600"/>
                        <a:ext cx="344170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1" name="Object 11"/>
          <p:cNvGraphicFramePr>
            <a:graphicFrameLocks noChangeAspect="1"/>
          </p:cNvGraphicFramePr>
          <p:nvPr>
            <p:extLst>
              <p:ext uri="{D42A27DB-BD31-4B8C-83A1-F6EECF244321}">
                <p14:modId xmlns:p14="http://schemas.microsoft.com/office/powerpoint/2010/main" val="1759199295"/>
              </p:ext>
            </p:extLst>
          </p:nvPr>
        </p:nvGraphicFramePr>
        <p:xfrm>
          <a:off x="6553200" y="4000500"/>
          <a:ext cx="1841500" cy="333375"/>
        </p:xfrm>
        <a:graphic>
          <a:graphicData uri="http://schemas.openxmlformats.org/presentationml/2006/ole">
            <mc:AlternateContent xmlns:mc="http://schemas.openxmlformats.org/markup-compatibility/2006">
              <mc:Choice xmlns:v="urn:schemas-microsoft-com:vml" Requires="v">
                <p:oleObj spid="_x0000_s1087" name="Equation" r:id="rId8" imgW="1841400" imgH="444240" progId="Equation.3">
                  <p:embed/>
                </p:oleObj>
              </mc:Choice>
              <mc:Fallback>
                <p:oleObj name="Equation" r:id="rId8" imgW="184140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4000500"/>
                        <a:ext cx="184150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16" name="Text Box 16"/>
          <p:cNvSpPr txBox="1">
            <a:spLocks noChangeArrowheads="1"/>
          </p:cNvSpPr>
          <p:nvPr/>
        </p:nvSpPr>
        <p:spPr bwMode="auto">
          <a:xfrm>
            <a:off x="107504" y="3771900"/>
            <a:ext cx="69342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41363" algn="l"/>
                <a:tab pos="854075" algn="l"/>
                <a:tab pos="1198563" algn="l"/>
              </a:tabLst>
              <a:defRPr sz="2400">
                <a:solidFill>
                  <a:schemeClr val="tx1"/>
                </a:solidFill>
                <a:latin typeface="Times New Roman" pitchFamily="18" charset="0"/>
              </a:defRPr>
            </a:lvl1pPr>
            <a:lvl2pPr>
              <a:tabLst>
                <a:tab pos="741363" algn="l"/>
                <a:tab pos="854075" algn="l"/>
                <a:tab pos="1198563" algn="l"/>
              </a:tabLst>
              <a:defRPr sz="2400">
                <a:solidFill>
                  <a:schemeClr val="tx1"/>
                </a:solidFill>
                <a:latin typeface="Times New Roman" pitchFamily="18" charset="0"/>
              </a:defRPr>
            </a:lvl2pPr>
            <a:lvl3pPr>
              <a:tabLst>
                <a:tab pos="741363" algn="l"/>
                <a:tab pos="854075" algn="l"/>
                <a:tab pos="1198563" algn="l"/>
              </a:tabLst>
              <a:defRPr sz="2400">
                <a:solidFill>
                  <a:schemeClr val="tx1"/>
                </a:solidFill>
                <a:latin typeface="Times New Roman" pitchFamily="18" charset="0"/>
              </a:defRPr>
            </a:lvl3pPr>
            <a:lvl4pPr>
              <a:tabLst>
                <a:tab pos="741363" algn="l"/>
                <a:tab pos="854075" algn="l"/>
                <a:tab pos="1198563" algn="l"/>
              </a:tabLst>
              <a:defRPr sz="2400">
                <a:solidFill>
                  <a:schemeClr val="tx1"/>
                </a:solidFill>
                <a:latin typeface="Times New Roman" pitchFamily="18" charset="0"/>
              </a:defRPr>
            </a:lvl4pPr>
            <a:lvl5pPr>
              <a:tabLst>
                <a:tab pos="741363" algn="l"/>
                <a:tab pos="854075" algn="l"/>
                <a:tab pos="1198563" algn="l"/>
              </a:tabLst>
              <a:defRPr sz="2400">
                <a:solidFill>
                  <a:schemeClr val="tx1"/>
                </a:solidFill>
                <a:latin typeface="Times New Roman" pitchFamily="18" charset="0"/>
              </a:defRPr>
            </a:lvl5pPr>
            <a:lvl6pPr fontAlgn="base">
              <a:spcBef>
                <a:spcPct val="0"/>
              </a:spcBef>
              <a:spcAft>
                <a:spcPct val="0"/>
              </a:spcAft>
              <a:tabLst>
                <a:tab pos="741363" algn="l"/>
                <a:tab pos="854075" algn="l"/>
                <a:tab pos="1198563" algn="l"/>
              </a:tabLst>
              <a:defRPr sz="2400">
                <a:solidFill>
                  <a:schemeClr val="tx1"/>
                </a:solidFill>
                <a:latin typeface="Times New Roman" pitchFamily="18" charset="0"/>
              </a:defRPr>
            </a:lvl6pPr>
            <a:lvl7pPr fontAlgn="base">
              <a:spcBef>
                <a:spcPct val="0"/>
              </a:spcBef>
              <a:spcAft>
                <a:spcPct val="0"/>
              </a:spcAft>
              <a:tabLst>
                <a:tab pos="741363" algn="l"/>
                <a:tab pos="854075" algn="l"/>
                <a:tab pos="1198563" algn="l"/>
              </a:tabLst>
              <a:defRPr sz="2400">
                <a:solidFill>
                  <a:schemeClr val="tx1"/>
                </a:solidFill>
                <a:latin typeface="Times New Roman" pitchFamily="18" charset="0"/>
              </a:defRPr>
            </a:lvl7pPr>
            <a:lvl8pPr fontAlgn="base">
              <a:spcBef>
                <a:spcPct val="0"/>
              </a:spcBef>
              <a:spcAft>
                <a:spcPct val="0"/>
              </a:spcAft>
              <a:tabLst>
                <a:tab pos="741363" algn="l"/>
                <a:tab pos="854075" algn="l"/>
                <a:tab pos="1198563" algn="l"/>
              </a:tabLst>
              <a:defRPr sz="2400">
                <a:solidFill>
                  <a:schemeClr val="tx1"/>
                </a:solidFill>
                <a:latin typeface="Times New Roman" pitchFamily="18" charset="0"/>
              </a:defRPr>
            </a:lvl8pPr>
            <a:lvl9pPr fontAlgn="base">
              <a:spcBef>
                <a:spcPct val="0"/>
              </a:spcBef>
              <a:spcAft>
                <a:spcPct val="0"/>
              </a:spcAft>
              <a:tabLst>
                <a:tab pos="741363" algn="l"/>
                <a:tab pos="854075" algn="l"/>
                <a:tab pos="1198563" algn="l"/>
              </a:tabLst>
              <a:defRPr sz="2400">
                <a:solidFill>
                  <a:schemeClr val="tx1"/>
                </a:solidFill>
                <a:latin typeface="Times New Roman" pitchFamily="18" charset="0"/>
              </a:defRPr>
            </a:lvl9pPr>
          </a:lstStyle>
          <a:p>
            <a:pPr>
              <a:lnSpc>
                <a:spcPct val="90000"/>
              </a:lnSpc>
              <a:spcBef>
                <a:spcPct val="20000"/>
              </a:spcBef>
            </a:pPr>
            <a:r>
              <a:rPr lang="en-US" altLang="th-TH" sz="2000">
                <a:latin typeface="TH Sarabun New" panose="020B0500040200020003" pitchFamily="34" charset="-34"/>
                <a:cs typeface="TH Sarabun New" panose="020B0500040200020003" pitchFamily="34" charset="-34"/>
                <a:sym typeface="Symbol" pitchFamily="18" charset="2"/>
              </a:rPr>
              <a:t>	 	The Cumulative Distribution Function is: </a:t>
            </a:r>
          </a:p>
          <a:p>
            <a:pPr>
              <a:lnSpc>
                <a:spcPct val="90000"/>
              </a:lnSpc>
              <a:spcBef>
                <a:spcPct val="20000"/>
              </a:spcBef>
            </a:pPr>
            <a:r>
              <a:rPr lang="en-US" altLang="th-TH" sz="2000">
                <a:latin typeface="TH Sarabun New" panose="020B0500040200020003" pitchFamily="34" charset="-34"/>
                <a:cs typeface="TH Sarabun New" panose="020B0500040200020003" pitchFamily="34" charset="-34"/>
                <a:sym typeface="Symbol" pitchFamily="18" charset="2"/>
              </a:rPr>
              <a:t>		The mean = </a:t>
            </a:r>
            <a:r>
              <a:rPr lang="en-US" altLang="th-TH" sz="2000" b="1">
                <a:latin typeface="TH Sarabun New" panose="020B0500040200020003" pitchFamily="34" charset="-34"/>
                <a:cs typeface="TH Sarabun New" panose="020B0500040200020003" pitchFamily="34" charset="-34"/>
                <a:sym typeface="Symbol" pitchFamily="18" charset="2"/>
              </a:rPr>
              <a:t>E[T] = 1/</a:t>
            </a:r>
          </a:p>
          <a:p>
            <a:pPr>
              <a:lnSpc>
                <a:spcPct val="90000"/>
              </a:lnSpc>
              <a:spcBef>
                <a:spcPct val="20000"/>
              </a:spcBef>
            </a:pPr>
            <a:r>
              <a:rPr lang="en-US" altLang="th-TH" sz="2000">
                <a:latin typeface="TH Sarabun New" panose="020B0500040200020003" pitchFamily="34" charset="-34"/>
                <a:cs typeface="TH Sarabun New" panose="020B0500040200020003" pitchFamily="34" charset="-34"/>
                <a:sym typeface="Symbol" pitchFamily="18" charset="2"/>
              </a:rPr>
              <a:t>		The Variance  = </a:t>
            </a:r>
            <a:r>
              <a:rPr lang="en-US" altLang="th-TH" sz="2000" b="1">
                <a:latin typeface="TH Sarabun New" panose="020B0500040200020003" pitchFamily="34" charset="-34"/>
                <a:cs typeface="TH Sarabun New" panose="020B0500040200020003" pitchFamily="34" charset="-34"/>
                <a:sym typeface="Symbol" pitchFamily="18" charset="2"/>
              </a:rPr>
              <a:t>Var[T] = 1/ </a:t>
            </a:r>
            <a:r>
              <a:rPr lang="en-US" altLang="th-TH" sz="2000" b="1" baseline="30000">
                <a:latin typeface="TH Sarabun New" panose="020B0500040200020003" pitchFamily="34" charset="-34"/>
                <a:cs typeface="TH Sarabun New" panose="020B0500040200020003" pitchFamily="34" charset="-34"/>
                <a:sym typeface="Symbol" pitchFamily="18" charset="2"/>
              </a:rPr>
              <a:t>2</a:t>
            </a:r>
          </a:p>
        </p:txBody>
      </p:sp>
    </p:spTree>
    <p:extLst>
      <p:ext uri="{BB962C8B-B14F-4D97-AF65-F5344CB8AC3E}">
        <p14:creationId xmlns:p14="http://schemas.microsoft.com/office/powerpoint/2010/main" val="4070621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 calcmode="lin" valueType="num">
                                      <p:cBhvr>
                                        <p:cTn id="7" dur="500" fill="hold"/>
                                        <p:tgtEl>
                                          <p:spTgt spid="25609"/>
                                        </p:tgtEl>
                                        <p:attrNameLst>
                                          <p:attrName>ppt_w</p:attrName>
                                        </p:attrNameLst>
                                      </p:cBhvr>
                                      <p:tavLst>
                                        <p:tav tm="0">
                                          <p:val>
                                            <p:fltVal val="0"/>
                                          </p:val>
                                        </p:tav>
                                        <p:tav tm="100000">
                                          <p:val>
                                            <p:strVal val="#ppt_w"/>
                                          </p:val>
                                        </p:tav>
                                      </p:tavLst>
                                    </p:anim>
                                    <p:anim calcmode="lin" valueType="num">
                                      <p:cBhvr>
                                        <p:cTn id="8" dur="500" fill="hold"/>
                                        <p:tgtEl>
                                          <p:spTgt spid="2560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25610"/>
                                        </p:tgtEl>
                                        <p:attrNameLst>
                                          <p:attrName>style.visibility</p:attrName>
                                        </p:attrNameLst>
                                      </p:cBhvr>
                                      <p:to>
                                        <p:strVal val="visible"/>
                                      </p:to>
                                    </p:set>
                                    <p:anim calcmode="lin" valueType="num">
                                      <p:cBhvr>
                                        <p:cTn id="12" dur="1000" fill="hold"/>
                                        <p:tgtEl>
                                          <p:spTgt spid="25610"/>
                                        </p:tgtEl>
                                        <p:attrNameLst>
                                          <p:attrName>ppt_w</p:attrName>
                                        </p:attrNameLst>
                                      </p:cBhvr>
                                      <p:tavLst>
                                        <p:tav tm="0">
                                          <p:val>
                                            <p:fltVal val="0"/>
                                          </p:val>
                                        </p:tav>
                                        <p:tav tm="100000">
                                          <p:val>
                                            <p:strVal val="#ppt_w"/>
                                          </p:val>
                                        </p:tav>
                                      </p:tavLst>
                                    </p:anim>
                                    <p:anim calcmode="lin" valueType="num">
                                      <p:cBhvr>
                                        <p:cTn id="13" dur="1000" fill="hold"/>
                                        <p:tgtEl>
                                          <p:spTgt spid="25610"/>
                                        </p:tgtEl>
                                        <p:attrNameLst>
                                          <p:attrName>ppt_h</p:attrName>
                                        </p:attrNameLst>
                                      </p:cBhvr>
                                      <p:tavLst>
                                        <p:tav tm="0">
                                          <p:val>
                                            <p:fltVal val="0"/>
                                          </p:val>
                                        </p:tav>
                                        <p:tav tm="100000">
                                          <p:val>
                                            <p:strVal val="#ppt_h"/>
                                          </p:val>
                                        </p:tav>
                                      </p:tavLst>
                                    </p:anim>
                                    <p:anim calcmode="lin" valueType="num">
                                      <p:cBhvr>
                                        <p:cTn id="14" dur="1000" fill="hold"/>
                                        <p:tgtEl>
                                          <p:spTgt spid="256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5610"/>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1500"/>
                            </p:stCondLst>
                            <p:childTnLst>
                              <p:par>
                                <p:cTn id="17" presetID="2" presetClass="entr" presetSubtype="9" fill="hold" grpId="0" nodeType="afterEffect">
                                  <p:stCondLst>
                                    <p:cond delay="0"/>
                                  </p:stCondLst>
                                  <p:childTnLst>
                                    <p:set>
                                      <p:cBhvr>
                                        <p:cTn id="18" dur="1" fill="hold">
                                          <p:stCondLst>
                                            <p:cond delay="0"/>
                                          </p:stCondLst>
                                        </p:cTn>
                                        <p:tgtEl>
                                          <p:spTgt spid="25614"/>
                                        </p:tgtEl>
                                        <p:attrNameLst>
                                          <p:attrName>style.visibility</p:attrName>
                                        </p:attrNameLst>
                                      </p:cBhvr>
                                      <p:to>
                                        <p:strVal val="visible"/>
                                      </p:to>
                                    </p:set>
                                    <p:anim calcmode="lin" valueType="num">
                                      <p:cBhvr additive="base">
                                        <p:cTn id="19" dur="500" fill="hold"/>
                                        <p:tgtEl>
                                          <p:spTgt spid="25614"/>
                                        </p:tgtEl>
                                        <p:attrNameLst>
                                          <p:attrName>ppt_x</p:attrName>
                                        </p:attrNameLst>
                                      </p:cBhvr>
                                      <p:tavLst>
                                        <p:tav tm="0">
                                          <p:val>
                                            <p:strVal val="0-#ppt_w/2"/>
                                          </p:val>
                                        </p:tav>
                                        <p:tav tm="100000">
                                          <p:val>
                                            <p:strVal val="#ppt_x"/>
                                          </p:val>
                                        </p:tav>
                                      </p:tavLst>
                                    </p:anim>
                                    <p:anim calcmode="lin" valueType="num">
                                      <p:cBhvr additive="base">
                                        <p:cTn id="20" dur="500" fill="hold"/>
                                        <p:tgtEl>
                                          <p:spTgt spid="25614"/>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25616"/>
                                        </p:tgtEl>
                                        <p:attrNameLst>
                                          <p:attrName>style.visibility</p:attrName>
                                        </p:attrNameLst>
                                      </p:cBhvr>
                                      <p:to>
                                        <p:strVal val="visible"/>
                                      </p:to>
                                    </p:set>
                                    <p:anim calcmode="lin" valueType="num">
                                      <p:cBhvr additive="base">
                                        <p:cTn id="24" dur="500" fill="hold"/>
                                        <p:tgtEl>
                                          <p:spTgt spid="25616"/>
                                        </p:tgtEl>
                                        <p:attrNameLst>
                                          <p:attrName>ppt_x</p:attrName>
                                        </p:attrNameLst>
                                      </p:cBhvr>
                                      <p:tavLst>
                                        <p:tav tm="0">
                                          <p:val>
                                            <p:strVal val="0-#ppt_w/2"/>
                                          </p:val>
                                        </p:tav>
                                        <p:tav tm="100000">
                                          <p:val>
                                            <p:strVal val="#ppt_x"/>
                                          </p:val>
                                        </p:tav>
                                      </p:tavLst>
                                    </p:anim>
                                    <p:anim calcmode="lin" valueType="num">
                                      <p:cBhvr additive="base">
                                        <p:cTn id="25" dur="500" fill="hold"/>
                                        <p:tgtEl>
                                          <p:spTgt spid="25616"/>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500"/>
                            </p:stCondLst>
                            <p:childTnLst>
                              <p:par>
                                <p:cTn id="27" presetID="23" presetClass="entr" presetSubtype="16" fill="hold" nodeType="afterEffect">
                                  <p:stCondLst>
                                    <p:cond delay="0"/>
                                  </p:stCondLst>
                                  <p:childTnLst>
                                    <p:set>
                                      <p:cBhvr>
                                        <p:cTn id="28" dur="1" fill="hold">
                                          <p:stCondLst>
                                            <p:cond delay="0"/>
                                          </p:stCondLst>
                                        </p:cTn>
                                        <p:tgtEl>
                                          <p:spTgt spid="25611"/>
                                        </p:tgtEl>
                                        <p:attrNameLst>
                                          <p:attrName>style.visibility</p:attrName>
                                        </p:attrNameLst>
                                      </p:cBhvr>
                                      <p:to>
                                        <p:strVal val="visible"/>
                                      </p:to>
                                    </p:set>
                                    <p:anim calcmode="lin" valueType="num">
                                      <p:cBhvr>
                                        <p:cTn id="29" dur="500" fill="hold"/>
                                        <p:tgtEl>
                                          <p:spTgt spid="25611"/>
                                        </p:tgtEl>
                                        <p:attrNameLst>
                                          <p:attrName>ppt_w</p:attrName>
                                        </p:attrNameLst>
                                      </p:cBhvr>
                                      <p:tavLst>
                                        <p:tav tm="0">
                                          <p:val>
                                            <p:fltVal val="0"/>
                                          </p:val>
                                        </p:tav>
                                        <p:tav tm="100000">
                                          <p:val>
                                            <p:strVal val="#ppt_w"/>
                                          </p:val>
                                        </p:tav>
                                      </p:tavLst>
                                    </p:anim>
                                    <p:anim calcmode="lin" valueType="num">
                                      <p:cBhvr>
                                        <p:cTn id="30" dur="500" fill="hold"/>
                                        <p:tgtEl>
                                          <p:spTgt spid="25611"/>
                                        </p:tgtEl>
                                        <p:attrNameLst>
                                          <p:attrName>ppt_h</p:attrName>
                                        </p:attrNameLst>
                                      </p:cBhvr>
                                      <p:tavLst>
                                        <p:tav tm="0">
                                          <p:val>
                                            <p:fltVal val="0"/>
                                          </p:val>
                                        </p:tav>
                                        <p:tav tm="100000">
                                          <p:val>
                                            <p:strVal val="#ppt_h"/>
                                          </p:val>
                                        </p:tav>
                                      </p:tavLst>
                                    </p:anim>
                                  </p:childTnLst>
                                </p:cTn>
                              </p:par>
                            </p:childTnLst>
                          </p:cTn>
                        </p:par>
                        <p:par>
                          <p:cTn id="31" fill="hold" nodeType="afterGroup">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25612"/>
                                        </p:tgtEl>
                                        <p:attrNameLst>
                                          <p:attrName>style.visibility</p:attrName>
                                        </p:attrNameLst>
                                      </p:cBhvr>
                                      <p:to>
                                        <p:strVal val="visible"/>
                                      </p:to>
                                    </p:set>
                                    <p:anim calcmode="lin" valueType="num">
                                      <p:cBhvr additive="base">
                                        <p:cTn id="34" dur="500" fill="hold"/>
                                        <p:tgtEl>
                                          <p:spTgt spid="25612"/>
                                        </p:tgtEl>
                                        <p:attrNameLst>
                                          <p:attrName>ppt_x</p:attrName>
                                        </p:attrNameLst>
                                      </p:cBhvr>
                                      <p:tavLst>
                                        <p:tav tm="0">
                                          <p:val>
                                            <p:strVal val="1+#ppt_w/2"/>
                                          </p:val>
                                        </p:tav>
                                        <p:tav tm="100000">
                                          <p:val>
                                            <p:strVal val="#ppt_x"/>
                                          </p:val>
                                        </p:tav>
                                      </p:tavLst>
                                    </p:anim>
                                    <p:anim calcmode="lin" valueType="num">
                                      <p:cBhvr additive="base">
                                        <p:cTn id="35" dur="500" fill="hold"/>
                                        <p:tgtEl>
                                          <p:spTgt spid="25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nimBg="1"/>
      <p:bldP spid="25612" grpId="0" animBg="1"/>
      <p:bldP spid="25609" grpId="0" autoUpdateAnimBg="0"/>
      <p:bldP spid="2561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ตัวแทนหมายเลขภาพนิ่ง 5"/>
          <p:cNvSpPr>
            <a:spLocks noGrp="1"/>
          </p:cNvSpPr>
          <p:nvPr>
            <p:ph type="sldNum" sz="quarter" idx="12"/>
          </p:nvPr>
        </p:nvSpPr>
        <p:spPr>
          <a:xfrm>
            <a:off x="8369424" y="4686300"/>
            <a:ext cx="379040" cy="342900"/>
          </a:xfrm>
        </p:spPr>
        <p:txBody>
          <a:bodyPr/>
          <a:lstStyle/>
          <a:p>
            <a:fld id="{17FCAA39-9EEE-4832-91CA-13993D364E28}" type="slidenum">
              <a:rPr lang="en-US" altLang="th-TH" b="1">
                <a:solidFill>
                  <a:srgbClr val="0033CC"/>
                </a:solidFill>
                <a:latin typeface="TH Sarabun New" panose="020B0500040200020003" pitchFamily="34" charset="-34"/>
                <a:cs typeface="TH Sarabun New" panose="020B0500040200020003" pitchFamily="34" charset="-34"/>
              </a:rPr>
              <a:pPr/>
              <a:t>19</a:t>
            </a:fld>
            <a:endParaRPr lang="en-US" altLang="th-TH" b="1" dirty="0">
              <a:solidFill>
                <a:srgbClr val="0033CC"/>
              </a:solidFill>
              <a:latin typeface="TH Sarabun New" panose="020B0500040200020003" pitchFamily="34" charset="-34"/>
              <a:cs typeface="TH Sarabun New" panose="020B0500040200020003" pitchFamily="34" charset="-34"/>
            </a:endParaRPr>
          </a:p>
        </p:txBody>
      </p:sp>
      <p:grpSp>
        <p:nvGrpSpPr>
          <p:cNvPr id="26628" name="Group 4"/>
          <p:cNvGrpSpPr>
            <a:grpSpLocks/>
          </p:cNvGrpSpPr>
          <p:nvPr/>
        </p:nvGrpSpPr>
        <p:grpSpPr bwMode="auto">
          <a:xfrm>
            <a:off x="228600" y="790575"/>
            <a:ext cx="8686800" cy="180975"/>
            <a:chOff x="384" y="625"/>
            <a:chExt cx="4992" cy="151"/>
          </a:xfrm>
        </p:grpSpPr>
        <p:grpSp>
          <p:nvGrpSpPr>
            <p:cNvPr id="26629" name="Group 5"/>
            <p:cNvGrpSpPr>
              <a:grpSpLocks/>
            </p:cNvGrpSpPr>
            <p:nvPr/>
          </p:nvGrpSpPr>
          <p:grpSpPr bwMode="auto">
            <a:xfrm>
              <a:off x="384" y="625"/>
              <a:ext cx="4992" cy="144"/>
              <a:chOff x="384" y="625"/>
              <a:chExt cx="4992" cy="144"/>
            </a:xfrm>
          </p:grpSpPr>
          <p:pic>
            <p:nvPicPr>
              <p:cNvPr id="26630"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26632"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26633" name="Rectangle 9"/>
          <p:cNvSpPr>
            <a:spLocks noChangeArrowheads="1"/>
          </p:cNvSpPr>
          <p:nvPr/>
        </p:nvSpPr>
        <p:spPr bwMode="auto">
          <a:xfrm>
            <a:off x="304800" y="1714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a:solidFill>
                  <a:schemeClr val="tx2"/>
                </a:solidFill>
                <a:latin typeface="TH Sarabun New" panose="020B0500040200020003" pitchFamily="34" charset="-34"/>
                <a:cs typeface="TH Sarabun New" panose="020B0500040200020003" pitchFamily="34" charset="-34"/>
              </a:rPr>
              <a:t>The Exponential Distribution</a:t>
            </a:r>
          </a:p>
        </p:txBody>
      </p:sp>
      <p:grpSp>
        <p:nvGrpSpPr>
          <p:cNvPr id="26635" name="Group 11"/>
          <p:cNvGrpSpPr>
            <a:grpSpLocks/>
          </p:cNvGrpSpPr>
          <p:nvPr/>
        </p:nvGrpSpPr>
        <p:grpSpPr bwMode="auto">
          <a:xfrm>
            <a:off x="2176463" y="1327548"/>
            <a:ext cx="188912" cy="2701528"/>
            <a:chOff x="1412" y="1115"/>
            <a:chExt cx="119" cy="2269"/>
          </a:xfrm>
        </p:grpSpPr>
        <p:sp>
          <p:nvSpPr>
            <p:cNvPr id="26636" name="Line 12"/>
            <p:cNvSpPr>
              <a:spLocks noChangeShapeType="1"/>
            </p:cNvSpPr>
            <p:nvPr/>
          </p:nvSpPr>
          <p:spPr bwMode="auto">
            <a:xfrm flipV="1">
              <a:off x="1471" y="1229"/>
              <a:ext cx="1" cy="215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h-TH">
                <a:latin typeface="TH Sarabun New" panose="020B0500040200020003" pitchFamily="34" charset="-34"/>
                <a:cs typeface="TH Sarabun New" panose="020B0500040200020003" pitchFamily="34" charset="-34"/>
              </a:endParaRPr>
            </a:p>
          </p:txBody>
        </p:sp>
        <p:sp>
          <p:nvSpPr>
            <p:cNvPr id="26637" name="Freeform 13"/>
            <p:cNvSpPr>
              <a:spLocks/>
            </p:cNvSpPr>
            <p:nvPr/>
          </p:nvSpPr>
          <p:spPr bwMode="auto">
            <a:xfrm>
              <a:off x="1412" y="1115"/>
              <a:ext cx="119" cy="118"/>
            </a:xfrm>
            <a:custGeom>
              <a:avLst/>
              <a:gdLst>
                <a:gd name="T0" fmla="*/ 119 w 119"/>
                <a:gd name="T1" fmla="*/ 118 h 118"/>
                <a:gd name="T2" fmla="*/ 59 w 119"/>
                <a:gd name="T3" fmla="*/ 0 h 118"/>
                <a:gd name="T4" fmla="*/ 0 w 119"/>
                <a:gd name="T5" fmla="*/ 118 h 118"/>
                <a:gd name="T6" fmla="*/ 119 w 119"/>
                <a:gd name="T7" fmla="*/ 118 h 118"/>
              </a:gdLst>
              <a:ahLst/>
              <a:cxnLst>
                <a:cxn ang="0">
                  <a:pos x="T0" y="T1"/>
                </a:cxn>
                <a:cxn ang="0">
                  <a:pos x="T2" y="T3"/>
                </a:cxn>
                <a:cxn ang="0">
                  <a:pos x="T4" y="T5"/>
                </a:cxn>
                <a:cxn ang="0">
                  <a:pos x="T6" y="T7"/>
                </a:cxn>
              </a:cxnLst>
              <a:rect l="0" t="0" r="r" b="b"/>
              <a:pathLst>
                <a:path w="119" h="118">
                  <a:moveTo>
                    <a:pt x="119" y="118"/>
                  </a:moveTo>
                  <a:lnTo>
                    <a:pt x="59" y="0"/>
                  </a:lnTo>
                  <a:lnTo>
                    <a:pt x="0" y="118"/>
                  </a:lnTo>
                  <a:lnTo>
                    <a:pt x="119"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grpSp>
      <p:grpSp>
        <p:nvGrpSpPr>
          <p:cNvPr id="26638" name="Group 14"/>
          <p:cNvGrpSpPr>
            <a:grpSpLocks/>
          </p:cNvGrpSpPr>
          <p:nvPr/>
        </p:nvGrpSpPr>
        <p:grpSpPr bwMode="auto">
          <a:xfrm>
            <a:off x="2270125" y="3960019"/>
            <a:ext cx="5043488" cy="141685"/>
            <a:chOff x="1471" y="3326"/>
            <a:chExt cx="3177" cy="119"/>
          </a:xfrm>
        </p:grpSpPr>
        <p:sp>
          <p:nvSpPr>
            <p:cNvPr id="26639" name="Line 15"/>
            <p:cNvSpPr>
              <a:spLocks noChangeShapeType="1"/>
            </p:cNvSpPr>
            <p:nvPr/>
          </p:nvSpPr>
          <p:spPr bwMode="auto">
            <a:xfrm>
              <a:off x="1471" y="3384"/>
              <a:ext cx="3063"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h-TH">
                <a:latin typeface="TH Sarabun New" panose="020B0500040200020003" pitchFamily="34" charset="-34"/>
                <a:cs typeface="TH Sarabun New" panose="020B0500040200020003" pitchFamily="34" charset="-34"/>
              </a:endParaRPr>
            </a:p>
          </p:txBody>
        </p:sp>
        <p:sp>
          <p:nvSpPr>
            <p:cNvPr id="26640" name="Freeform 16"/>
            <p:cNvSpPr>
              <a:spLocks/>
            </p:cNvSpPr>
            <p:nvPr/>
          </p:nvSpPr>
          <p:spPr bwMode="auto">
            <a:xfrm>
              <a:off x="4531" y="3326"/>
              <a:ext cx="117" cy="119"/>
            </a:xfrm>
            <a:custGeom>
              <a:avLst/>
              <a:gdLst>
                <a:gd name="T0" fmla="*/ 0 w 117"/>
                <a:gd name="T1" fmla="*/ 119 h 119"/>
                <a:gd name="T2" fmla="*/ 117 w 117"/>
                <a:gd name="T3" fmla="*/ 58 h 119"/>
                <a:gd name="T4" fmla="*/ 0 w 117"/>
                <a:gd name="T5" fmla="*/ 0 h 119"/>
                <a:gd name="T6" fmla="*/ 0 w 117"/>
                <a:gd name="T7" fmla="*/ 119 h 119"/>
              </a:gdLst>
              <a:ahLst/>
              <a:cxnLst>
                <a:cxn ang="0">
                  <a:pos x="T0" y="T1"/>
                </a:cxn>
                <a:cxn ang="0">
                  <a:pos x="T2" y="T3"/>
                </a:cxn>
                <a:cxn ang="0">
                  <a:pos x="T4" y="T5"/>
                </a:cxn>
                <a:cxn ang="0">
                  <a:pos x="T6" y="T7"/>
                </a:cxn>
              </a:cxnLst>
              <a:rect l="0" t="0" r="r" b="b"/>
              <a:pathLst>
                <a:path w="117" h="119">
                  <a:moveTo>
                    <a:pt x="0" y="119"/>
                  </a:moveTo>
                  <a:lnTo>
                    <a:pt x="117" y="58"/>
                  </a:lnTo>
                  <a:lnTo>
                    <a:pt x="0" y="0"/>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grpSp>
      <p:sp>
        <p:nvSpPr>
          <p:cNvPr id="26641" name="Rectangle 17"/>
          <p:cNvSpPr>
            <a:spLocks noChangeArrowheads="1"/>
          </p:cNvSpPr>
          <p:nvPr/>
        </p:nvSpPr>
        <p:spPr bwMode="auto">
          <a:xfrm>
            <a:off x="4430713" y="4137423"/>
            <a:ext cx="2667000" cy="3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26642" name="Rectangle 18"/>
          <p:cNvSpPr>
            <a:spLocks noChangeArrowheads="1"/>
          </p:cNvSpPr>
          <p:nvPr/>
        </p:nvSpPr>
        <p:spPr bwMode="auto">
          <a:xfrm>
            <a:off x="4676776" y="4242197"/>
            <a:ext cx="18194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sz="2000" b="1">
                <a:solidFill>
                  <a:srgbClr val="00B050"/>
                </a:solidFill>
                <a:latin typeface="TH Sarabun New" panose="020B0500040200020003" pitchFamily="34" charset="-34"/>
                <a:cs typeface="TH Sarabun New" panose="020B0500040200020003" pitchFamily="34" charset="-34"/>
              </a:rPr>
              <a:t>Time between arrivals</a:t>
            </a:r>
          </a:p>
        </p:txBody>
      </p:sp>
      <p:sp>
        <p:nvSpPr>
          <p:cNvPr id="26643" name="Freeform 19"/>
          <p:cNvSpPr>
            <a:spLocks/>
          </p:cNvSpPr>
          <p:nvPr/>
        </p:nvSpPr>
        <p:spPr bwMode="auto">
          <a:xfrm>
            <a:off x="2279651" y="1784748"/>
            <a:ext cx="4143375" cy="2135981"/>
          </a:xfrm>
          <a:custGeom>
            <a:avLst/>
            <a:gdLst>
              <a:gd name="T0" fmla="*/ 0 w 2632"/>
              <a:gd name="T1" fmla="*/ 0 h 1905"/>
              <a:gd name="T2" fmla="*/ 32 w 2632"/>
              <a:gd name="T3" fmla="*/ 183 h 1905"/>
              <a:gd name="T4" fmla="*/ 64 w 2632"/>
              <a:gd name="T5" fmla="*/ 365 h 1905"/>
              <a:gd name="T6" fmla="*/ 100 w 2632"/>
              <a:gd name="T7" fmla="*/ 542 h 1905"/>
              <a:gd name="T8" fmla="*/ 119 w 2632"/>
              <a:gd name="T9" fmla="*/ 627 h 1905"/>
              <a:gd name="T10" fmla="*/ 140 w 2632"/>
              <a:gd name="T11" fmla="*/ 712 h 1905"/>
              <a:gd name="T12" fmla="*/ 160 w 2632"/>
              <a:gd name="T13" fmla="*/ 794 h 1905"/>
              <a:gd name="T14" fmla="*/ 183 w 2632"/>
              <a:gd name="T15" fmla="*/ 871 h 1905"/>
              <a:gd name="T16" fmla="*/ 208 w 2632"/>
              <a:gd name="T17" fmla="*/ 947 h 1905"/>
              <a:gd name="T18" fmla="*/ 234 w 2632"/>
              <a:gd name="T19" fmla="*/ 1019 h 1905"/>
              <a:gd name="T20" fmla="*/ 262 w 2632"/>
              <a:gd name="T21" fmla="*/ 1089 h 1905"/>
              <a:gd name="T22" fmla="*/ 295 w 2632"/>
              <a:gd name="T23" fmla="*/ 1153 h 1905"/>
              <a:gd name="T24" fmla="*/ 327 w 2632"/>
              <a:gd name="T25" fmla="*/ 1213 h 1905"/>
              <a:gd name="T26" fmla="*/ 363 w 2632"/>
              <a:gd name="T27" fmla="*/ 1270 h 1905"/>
              <a:gd name="T28" fmla="*/ 401 w 2632"/>
              <a:gd name="T29" fmla="*/ 1321 h 1905"/>
              <a:gd name="T30" fmla="*/ 438 w 2632"/>
              <a:gd name="T31" fmla="*/ 1368 h 1905"/>
              <a:gd name="T32" fmla="*/ 478 w 2632"/>
              <a:gd name="T33" fmla="*/ 1410 h 1905"/>
              <a:gd name="T34" fmla="*/ 520 w 2632"/>
              <a:gd name="T35" fmla="*/ 1448 h 1905"/>
              <a:gd name="T36" fmla="*/ 563 w 2632"/>
              <a:gd name="T37" fmla="*/ 1482 h 1905"/>
              <a:gd name="T38" fmla="*/ 609 w 2632"/>
              <a:gd name="T39" fmla="*/ 1512 h 1905"/>
              <a:gd name="T40" fmla="*/ 654 w 2632"/>
              <a:gd name="T41" fmla="*/ 1541 h 1905"/>
              <a:gd name="T42" fmla="*/ 703 w 2632"/>
              <a:gd name="T43" fmla="*/ 1565 h 1905"/>
              <a:gd name="T44" fmla="*/ 754 w 2632"/>
              <a:gd name="T45" fmla="*/ 1588 h 1905"/>
              <a:gd name="T46" fmla="*/ 807 w 2632"/>
              <a:gd name="T47" fmla="*/ 1610 h 1905"/>
              <a:gd name="T48" fmla="*/ 862 w 2632"/>
              <a:gd name="T49" fmla="*/ 1629 h 1905"/>
              <a:gd name="T50" fmla="*/ 921 w 2632"/>
              <a:gd name="T51" fmla="*/ 1648 h 1905"/>
              <a:gd name="T52" fmla="*/ 981 w 2632"/>
              <a:gd name="T53" fmla="*/ 1667 h 1905"/>
              <a:gd name="T54" fmla="*/ 1043 w 2632"/>
              <a:gd name="T55" fmla="*/ 1686 h 1905"/>
              <a:gd name="T56" fmla="*/ 1110 w 2632"/>
              <a:gd name="T57" fmla="*/ 1705 h 1905"/>
              <a:gd name="T58" fmla="*/ 1180 w 2632"/>
              <a:gd name="T59" fmla="*/ 1724 h 1905"/>
              <a:gd name="T60" fmla="*/ 1251 w 2632"/>
              <a:gd name="T61" fmla="*/ 1743 h 1905"/>
              <a:gd name="T62" fmla="*/ 1329 w 2632"/>
              <a:gd name="T63" fmla="*/ 1760 h 1905"/>
              <a:gd name="T64" fmla="*/ 1408 w 2632"/>
              <a:gd name="T65" fmla="*/ 1777 h 1905"/>
              <a:gd name="T66" fmla="*/ 1490 w 2632"/>
              <a:gd name="T67" fmla="*/ 1792 h 1905"/>
              <a:gd name="T68" fmla="*/ 1577 w 2632"/>
              <a:gd name="T69" fmla="*/ 1805 h 1905"/>
              <a:gd name="T70" fmla="*/ 1664 w 2632"/>
              <a:gd name="T71" fmla="*/ 1818 h 1905"/>
              <a:gd name="T72" fmla="*/ 1754 w 2632"/>
              <a:gd name="T73" fmla="*/ 1830 h 1905"/>
              <a:gd name="T74" fmla="*/ 1847 w 2632"/>
              <a:gd name="T75" fmla="*/ 1841 h 1905"/>
              <a:gd name="T76" fmla="*/ 2036 w 2632"/>
              <a:gd name="T77" fmla="*/ 1860 h 1905"/>
              <a:gd name="T78" fmla="*/ 2231 w 2632"/>
              <a:gd name="T79" fmla="*/ 1875 h 1905"/>
              <a:gd name="T80" fmla="*/ 2431 w 2632"/>
              <a:gd name="T81" fmla="*/ 1890 h 1905"/>
              <a:gd name="T82" fmla="*/ 2632 w 2632"/>
              <a:gd name="T83"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2" h="1905">
                <a:moveTo>
                  <a:pt x="0" y="0"/>
                </a:moveTo>
                <a:lnTo>
                  <a:pt x="32" y="183"/>
                </a:lnTo>
                <a:lnTo>
                  <a:pt x="64" y="365"/>
                </a:lnTo>
                <a:lnTo>
                  <a:pt x="100" y="542"/>
                </a:lnTo>
                <a:lnTo>
                  <a:pt x="119" y="627"/>
                </a:lnTo>
                <a:lnTo>
                  <a:pt x="140" y="712"/>
                </a:lnTo>
                <a:lnTo>
                  <a:pt x="160" y="794"/>
                </a:lnTo>
                <a:lnTo>
                  <a:pt x="183" y="871"/>
                </a:lnTo>
                <a:lnTo>
                  <a:pt x="208" y="947"/>
                </a:lnTo>
                <a:lnTo>
                  <a:pt x="234" y="1019"/>
                </a:lnTo>
                <a:lnTo>
                  <a:pt x="262" y="1089"/>
                </a:lnTo>
                <a:lnTo>
                  <a:pt x="295" y="1153"/>
                </a:lnTo>
                <a:lnTo>
                  <a:pt x="327" y="1213"/>
                </a:lnTo>
                <a:lnTo>
                  <a:pt x="363" y="1270"/>
                </a:lnTo>
                <a:lnTo>
                  <a:pt x="401" y="1321"/>
                </a:lnTo>
                <a:lnTo>
                  <a:pt x="438" y="1368"/>
                </a:lnTo>
                <a:lnTo>
                  <a:pt x="478" y="1410"/>
                </a:lnTo>
                <a:lnTo>
                  <a:pt x="520" y="1448"/>
                </a:lnTo>
                <a:lnTo>
                  <a:pt x="563" y="1482"/>
                </a:lnTo>
                <a:lnTo>
                  <a:pt x="609" y="1512"/>
                </a:lnTo>
                <a:lnTo>
                  <a:pt x="654" y="1541"/>
                </a:lnTo>
                <a:lnTo>
                  <a:pt x="703" y="1565"/>
                </a:lnTo>
                <a:lnTo>
                  <a:pt x="754" y="1588"/>
                </a:lnTo>
                <a:lnTo>
                  <a:pt x="807" y="1610"/>
                </a:lnTo>
                <a:lnTo>
                  <a:pt x="862" y="1629"/>
                </a:lnTo>
                <a:lnTo>
                  <a:pt x="921" y="1648"/>
                </a:lnTo>
                <a:lnTo>
                  <a:pt x="981" y="1667"/>
                </a:lnTo>
                <a:lnTo>
                  <a:pt x="1043" y="1686"/>
                </a:lnTo>
                <a:lnTo>
                  <a:pt x="1110" y="1705"/>
                </a:lnTo>
                <a:lnTo>
                  <a:pt x="1180" y="1724"/>
                </a:lnTo>
                <a:lnTo>
                  <a:pt x="1251" y="1743"/>
                </a:lnTo>
                <a:lnTo>
                  <a:pt x="1329" y="1760"/>
                </a:lnTo>
                <a:lnTo>
                  <a:pt x="1408" y="1777"/>
                </a:lnTo>
                <a:lnTo>
                  <a:pt x="1490" y="1792"/>
                </a:lnTo>
                <a:lnTo>
                  <a:pt x="1577" y="1805"/>
                </a:lnTo>
                <a:lnTo>
                  <a:pt x="1664" y="1818"/>
                </a:lnTo>
                <a:lnTo>
                  <a:pt x="1754" y="1830"/>
                </a:lnTo>
                <a:lnTo>
                  <a:pt x="1847" y="1841"/>
                </a:lnTo>
                <a:lnTo>
                  <a:pt x="2036" y="1860"/>
                </a:lnTo>
                <a:lnTo>
                  <a:pt x="2231" y="1875"/>
                </a:lnTo>
                <a:lnTo>
                  <a:pt x="2431" y="1890"/>
                </a:lnTo>
                <a:lnTo>
                  <a:pt x="2632" y="1905"/>
                </a:lnTo>
              </a:path>
            </a:pathLst>
          </a:custGeom>
          <a:noFill/>
          <a:ln w="1752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h-TH">
              <a:latin typeface="TH Sarabun New" panose="020B0500040200020003" pitchFamily="34" charset="-34"/>
              <a:cs typeface="TH Sarabun New" panose="020B0500040200020003" pitchFamily="34" charset="-34"/>
            </a:endParaRPr>
          </a:p>
        </p:txBody>
      </p:sp>
      <p:sp>
        <p:nvSpPr>
          <p:cNvPr id="26644" name="Rectangle 20"/>
          <p:cNvSpPr>
            <a:spLocks noChangeArrowheads="1"/>
          </p:cNvSpPr>
          <p:nvPr/>
        </p:nvSpPr>
        <p:spPr bwMode="auto">
          <a:xfrm>
            <a:off x="3133726" y="4029076"/>
            <a:ext cx="931863" cy="3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atin typeface="TH Sarabun New" panose="020B0500040200020003" pitchFamily="34" charset="-34"/>
              <a:cs typeface="TH Sarabun New" panose="020B0500040200020003" pitchFamily="34" charset="-34"/>
            </a:endParaRPr>
          </a:p>
        </p:txBody>
      </p:sp>
      <p:sp>
        <p:nvSpPr>
          <p:cNvPr id="26663" name="Rectangle 39"/>
          <p:cNvSpPr>
            <a:spLocks noChangeArrowheads="1"/>
          </p:cNvSpPr>
          <p:nvPr/>
        </p:nvSpPr>
        <p:spPr bwMode="auto">
          <a:xfrm>
            <a:off x="2349500" y="4114800"/>
            <a:ext cx="1934468" cy="30777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th-TH" sz="2000" dirty="0" smtClean="0">
                <a:solidFill>
                  <a:schemeClr val="accent2"/>
                </a:solidFill>
                <a:latin typeface="TH Sarabun New" panose="020B0500040200020003" pitchFamily="34" charset="-34"/>
                <a:cs typeface="TH Sarabun New" panose="020B0500040200020003" pitchFamily="34" charset="-34"/>
              </a:rPr>
              <a:t>Mean= E[T] =</a:t>
            </a:r>
            <a:r>
              <a:rPr lang="en-US" altLang="th-TH" sz="2000" dirty="0">
                <a:solidFill>
                  <a:schemeClr val="accent2"/>
                </a:solidFill>
                <a:latin typeface="TH Sarabun New" panose="020B0500040200020003" pitchFamily="34" charset="-34"/>
                <a:cs typeface="TH Sarabun New" panose="020B0500040200020003" pitchFamily="34" charset="-34"/>
              </a:rPr>
              <a:t>1/</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a:t>
            </a:r>
            <a:endParaRPr lang="en-US" altLang="th-TH" sz="2000" dirty="0">
              <a:solidFill>
                <a:schemeClr val="accent2"/>
              </a:solidFill>
              <a:latin typeface="TH Sarabun New" panose="020B0500040200020003" pitchFamily="34" charset="-34"/>
              <a:cs typeface="TH Sarabun New" panose="020B0500040200020003" pitchFamily="34" charset="-34"/>
            </a:endParaRPr>
          </a:p>
        </p:txBody>
      </p:sp>
      <p:sp>
        <p:nvSpPr>
          <p:cNvPr id="26664" name="Rectangle 40"/>
          <p:cNvSpPr>
            <a:spLocks noChangeArrowheads="1"/>
          </p:cNvSpPr>
          <p:nvPr/>
        </p:nvSpPr>
        <p:spPr bwMode="auto">
          <a:xfrm rot="16200000">
            <a:off x="1011735" y="2934594"/>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sz="2000" b="1" dirty="0">
                <a:solidFill>
                  <a:srgbClr val="00B050"/>
                </a:solidFill>
                <a:latin typeface="TH Sarabun New" panose="020B0500040200020003" pitchFamily="34" charset="-34"/>
                <a:cs typeface="TH Sarabun New" panose="020B0500040200020003" pitchFamily="34" charset="-34"/>
              </a:rPr>
              <a:t>Probability density</a:t>
            </a:r>
          </a:p>
        </p:txBody>
      </p:sp>
      <p:sp>
        <p:nvSpPr>
          <p:cNvPr id="26665" name="Text Box 41"/>
          <p:cNvSpPr txBox="1">
            <a:spLocks noChangeArrowheads="1"/>
          </p:cNvSpPr>
          <p:nvPr/>
        </p:nvSpPr>
        <p:spPr bwMode="auto">
          <a:xfrm>
            <a:off x="7467600" y="3600450"/>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latin typeface="TH Sarabun New" panose="020B0500040200020003" pitchFamily="34" charset="-34"/>
                <a:cs typeface="TH Sarabun New" panose="020B0500040200020003" pitchFamily="34" charset="-34"/>
              </a:rPr>
              <a:t>t</a:t>
            </a:r>
          </a:p>
        </p:txBody>
      </p:sp>
      <p:sp>
        <p:nvSpPr>
          <p:cNvPr id="26666" name="Text Box 42"/>
          <p:cNvSpPr txBox="1">
            <a:spLocks noChangeArrowheads="1"/>
          </p:cNvSpPr>
          <p:nvPr/>
        </p:nvSpPr>
        <p:spPr bwMode="auto">
          <a:xfrm>
            <a:off x="1476375" y="1098947"/>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latin typeface="TH Sarabun New" panose="020B0500040200020003" pitchFamily="34" charset="-34"/>
                <a:cs typeface="TH Sarabun New" panose="020B0500040200020003" pitchFamily="34" charset="-34"/>
              </a:rPr>
              <a:t>f</a:t>
            </a:r>
            <a:r>
              <a:rPr lang="en-US" altLang="th-TH" b="1" baseline="-25000">
                <a:latin typeface="TH Sarabun New" panose="020B0500040200020003" pitchFamily="34" charset="-34"/>
                <a:cs typeface="TH Sarabun New" panose="020B0500040200020003" pitchFamily="34" charset="-34"/>
              </a:rPr>
              <a:t>T</a:t>
            </a:r>
            <a:r>
              <a:rPr lang="en-US" altLang="th-TH" b="1">
                <a:latin typeface="TH Sarabun New" panose="020B0500040200020003" pitchFamily="34" charset="-34"/>
                <a:cs typeface="TH Sarabun New" panose="020B0500040200020003" pitchFamily="34" charset="-34"/>
              </a:rPr>
              <a:t>(t)</a:t>
            </a:r>
          </a:p>
        </p:txBody>
      </p:sp>
      <p:sp>
        <p:nvSpPr>
          <p:cNvPr id="26667" name="Text Box 43"/>
          <p:cNvSpPr txBox="1">
            <a:spLocks noChangeArrowheads="1"/>
          </p:cNvSpPr>
          <p:nvPr/>
        </p:nvSpPr>
        <p:spPr bwMode="auto">
          <a:xfrm>
            <a:off x="1704975" y="1613297"/>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latin typeface="TH Sarabun New" panose="020B0500040200020003" pitchFamily="34" charset="-34"/>
                <a:cs typeface="TH Sarabun New" panose="020B0500040200020003" pitchFamily="34" charset="-34"/>
                <a:sym typeface="Symbol" pitchFamily="18" charset="2"/>
              </a:rPr>
              <a:t></a:t>
            </a:r>
            <a:endParaRPr lang="en-US" altLang="th-TH" b="1">
              <a:latin typeface="TH Sarabun New" panose="020B0500040200020003" pitchFamily="34" charset="-34"/>
              <a:cs typeface="TH Sarabun New" panose="020B0500040200020003" pitchFamily="34" charset="-34"/>
            </a:endParaRPr>
          </a:p>
        </p:txBody>
      </p:sp>
      <p:sp>
        <p:nvSpPr>
          <p:cNvPr id="26668" name="Line 44"/>
          <p:cNvSpPr>
            <a:spLocks noChangeShapeType="1"/>
          </p:cNvSpPr>
          <p:nvPr/>
        </p:nvSpPr>
        <p:spPr bwMode="auto">
          <a:xfrm>
            <a:off x="2197100" y="177165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26670" name="Line 46"/>
          <p:cNvSpPr>
            <a:spLocks noChangeShapeType="1"/>
          </p:cNvSpPr>
          <p:nvPr/>
        </p:nvSpPr>
        <p:spPr bwMode="auto">
          <a:xfrm>
            <a:off x="3276600" y="3486150"/>
            <a:ext cx="0" cy="542926"/>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2" name="สี่เหลี่ยมผืนผ้า 1"/>
          <p:cNvSpPr/>
          <p:nvPr/>
        </p:nvSpPr>
        <p:spPr>
          <a:xfrm>
            <a:off x="4430713" y="1613297"/>
            <a:ext cx="1155767" cy="1030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H Sarabun New" panose="020B0500040200020003" pitchFamily="34" charset="-34"/>
                <a:cs typeface="TH Sarabun New" panose="020B0500040200020003" pitchFamily="34" charset="-34"/>
              </a:rPr>
              <a:t>SDU-COM-SCI</a:t>
            </a:r>
            <a:endParaRPr lang="th-TH"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32626532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643"/>
                                        </p:tgtEl>
                                        <p:attrNameLst>
                                          <p:attrName>style.visibility</p:attrName>
                                        </p:attrNameLst>
                                      </p:cBhvr>
                                      <p:to>
                                        <p:strVal val="visible"/>
                                      </p:to>
                                    </p:set>
                                    <p:anim calcmode="lin" valueType="num">
                                      <p:cBhvr>
                                        <p:cTn id="7" dur="1000" fill="hold"/>
                                        <p:tgtEl>
                                          <p:spTgt spid="26643"/>
                                        </p:tgtEl>
                                        <p:attrNameLst>
                                          <p:attrName>ppt_w</p:attrName>
                                        </p:attrNameLst>
                                      </p:cBhvr>
                                      <p:tavLst>
                                        <p:tav tm="0">
                                          <p:val>
                                            <p:fltVal val="0"/>
                                          </p:val>
                                        </p:tav>
                                        <p:tav tm="100000">
                                          <p:val>
                                            <p:strVal val="#ppt_w"/>
                                          </p:val>
                                        </p:tav>
                                      </p:tavLst>
                                    </p:anim>
                                    <p:anim calcmode="lin" valueType="num">
                                      <p:cBhvr>
                                        <p:cTn id="8" dur="1000" fill="hold"/>
                                        <p:tgtEl>
                                          <p:spTgt spid="26643"/>
                                        </p:tgtEl>
                                        <p:attrNameLst>
                                          <p:attrName>ppt_h</p:attrName>
                                        </p:attrNameLst>
                                      </p:cBhvr>
                                      <p:tavLst>
                                        <p:tav tm="0">
                                          <p:val>
                                            <p:fltVal val="0"/>
                                          </p:val>
                                        </p:tav>
                                        <p:tav tm="100000">
                                          <p:val>
                                            <p:strVal val="#ppt_h"/>
                                          </p:val>
                                        </p:tav>
                                      </p:tavLst>
                                    </p:anim>
                                    <p:anim calcmode="lin" valueType="num">
                                      <p:cBhvr>
                                        <p:cTn id="9" dur="1000" fill="hold"/>
                                        <p:tgtEl>
                                          <p:spTgt spid="266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6663"/>
                                        </p:tgtEl>
                                        <p:attrNameLst>
                                          <p:attrName>style.visibility</p:attrName>
                                        </p:attrNameLst>
                                      </p:cBhvr>
                                      <p:to>
                                        <p:strVal val="visible"/>
                                      </p:to>
                                    </p:set>
                                    <p:anim calcmode="lin" valueType="num">
                                      <p:cBhvr additive="base">
                                        <p:cTn id="15" dur="500" fill="hold"/>
                                        <p:tgtEl>
                                          <p:spTgt spid="26663"/>
                                        </p:tgtEl>
                                        <p:attrNameLst>
                                          <p:attrName>ppt_x</p:attrName>
                                        </p:attrNameLst>
                                      </p:cBhvr>
                                      <p:tavLst>
                                        <p:tav tm="0">
                                          <p:val>
                                            <p:strVal val="#ppt_x"/>
                                          </p:val>
                                        </p:tav>
                                        <p:tav tm="100000">
                                          <p:val>
                                            <p:strVal val="#ppt_x"/>
                                          </p:val>
                                        </p:tav>
                                      </p:tavLst>
                                    </p:anim>
                                    <p:anim calcmode="lin" valueType="num">
                                      <p:cBhvr additive="base">
                                        <p:cTn id="16" dur="500" fill="hold"/>
                                        <p:tgtEl>
                                          <p:spTgt spid="2666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26670"/>
                                        </p:tgtEl>
                                        <p:attrNameLst>
                                          <p:attrName>style.visibility</p:attrName>
                                        </p:attrNameLst>
                                      </p:cBhvr>
                                      <p:to>
                                        <p:strVal val="visible"/>
                                      </p:to>
                                    </p:set>
                                    <p:anim calcmode="lin" valueType="num">
                                      <p:cBhvr>
                                        <p:cTn id="20" dur="500" fill="hold"/>
                                        <p:tgtEl>
                                          <p:spTgt spid="26670"/>
                                        </p:tgtEl>
                                        <p:attrNameLst>
                                          <p:attrName>ppt_w</p:attrName>
                                        </p:attrNameLst>
                                      </p:cBhvr>
                                      <p:tavLst>
                                        <p:tav tm="0">
                                          <p:val>
                                            <p:fltVal val="0"/>
                                          </p:val>
                                        </p:tav>
                                        <p:tav tm="100000">
                                          <p:val>
                                            <p:strVal val="#ppt_w"/>
                                          </p:val>
                                        </p:tav>
                                      </p:tavLst>
                                    </p:anim>
                                    <p:anim calcmode="lin" valueType="num">
                                      <p:cBhvr>
                                        <p:cTn id="21" dur="500" fill="hold"/>
                                        <p:tgtEl>
                                          <p:spTgt spid="266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3" grpId="0" animBg="1"/>
      <p:bldP spid="26663" grpId="0" autoUpdateAnimBg="0"/>
      <p:bldP spid="2667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ตัวแทนหมายเลขภาพนิ่ง 5"/>
          <p:cNvSpPr>
            <a:spLocks noGrp="1"/>
          </p:cNvSpPr>
          <p:nvPr>
            <p:ph type="sldNum" sz="quarter" idx="12"/>
          </p:nvPr>
        </p:nvSpPr>
        <p:spPr>
          <a:xfrm>
            <a:off x="8555360" y="4659982"/>
            <a:ext cx="360040" cy="342900"/>
          </a:xfrm>
        </p:spPr>
        <p:txBody>
          <a:bodyPr/>
          <a:lstStyle/>
          <a:p>
            <a:fld id="{DD35B05A-02CD-4A20-A362-31C12CD5FAE4}" type="slidenum">
              <a:rPr lang="en-US" altLang="th-TH" sz="1600" b="1">
                <a:solidFill>
                  <a:srgbClr val="0033CC"/>
                </a:solidFill>
                <a:latin typeface="TH Sarabun New" panose="020B0500040200020003" pitchFamily="34" charset="-34"/>
                <a:cs typeface="TH Sarabun New" panose="020B0500040200020003" pitchFamily="34" charset="-34"/>
              </a:rPr>
              <a:pPr/>
              <a:t>2</a:t>
            </a:fld>
            <a:endParaRPr lang="en-US" altLang="th-TH" sz="1600" b="1" dirty="0">
              <a:solidFill>
                <a:srgbClr val="0033CC"/>
              </a:solidFill>
              <a:latin typeface="TH Sarabun New" panose="020B0500040200020003" pitchFamily="34" charset="-34"/>
              <a:cs typeface="TH Sarabun New" panose="020B0500040200020003" pitchFamily="34" charset="-34"/>
            </a:endParaRPr>
          </a:p>
        </p:txBody>
      </p:sp>
      <p:sp>
        <p:nvSpPr>
          <p:cNvPr id="4098" name="Rectangle 2"/>
          <p:cNvSpPr>
            <a:spLocks noGrp="1" noChangeArrowheads="1"/>
          </p:cNvSpPr>
          <p:nvPr>
            <p:ph type="title"/>
          </p:nvPr>
        </p:nvSpPr>
        <p:spPr>
          <a:xfrm>
            <a:off x="228600" y="57150"/>
            <a:ext cx="8229600" cy="685800"/>
          </a:xfrm>
        </p:spPr>
        <p:txBody>
          <a:bodyPr/>
          <a:lstStyle/>
          <a:p>
            <a:pPr algn="l"/>
            <a:r>
              <a:rPr lang="en-US" altLang="th-TH" sz="4000" b="1" dirty="0">
                <a:solidFill>
                  <a:srgbClr val="FF0066"/>
                </a:solidFill>
                <a:latin typeface="TH Sarabun New" panose="020B0500040200020003" pitchFamily="34" charset="-34"/>
                <a:cs typeface="TH Sarabun New" panose="020B0500040200020003" pitchFamily="34" charset="-34"/>
              </a:rPr>
              <a:t>Overview (I)</a:t>
            </a:r>
          </a:p>
        </p:txBody>
      </p:sp>
      <p:sp>
        <p:nvSpPr>
          <p:cNvPr id="4099" name="Rectangle 3"/>
          <p:cNvSpPr>
            <a:spLocks noGrp="1" noChangeArrowheads="1"/>
          </p:cNvSpPr>
          <p:nvPr>
            <p:ph type="body" idx="1"/>
          </p:nvPr>
        </p:nvSpPr>
        <p:spPr>
          <a:xfrm>
            <a:off x="323528" y="857250"/>
            <a:ext cx="6192688" cy="4162772"/>
          </a:xfrm>
        </p:spPr>
        <p:txBody>
          <a:bodyPr/>
          <a:lstStyle/>
          <a:p>
            <a:r>
              <a:rPr lang="en-US" altLang="th-TH" sz="2000" dirty="0">
                <a:latin typeface="TH Sarabun New" panose="020B0500040200020003" pitchFamily="34" charset="-34"/>
                <a:cs typeface="TH Sarabun New" panose="020B0500040200020003" pitchFamily="34" charset="-34"/>
              </a:rPr>
              <a:t>What is queuing/ queuing theory?</a:t>
            </a:r>
          </a:p>
          <a:p>
            <a:pPr lvl="1"/>
            <a:r>
              <a:rPr lang="en-US" altLang="th-TH" sz="1800" dirty="0">
                <a:solidFill>
                  <a:schemeClr val="accent2"/>
                </a:solidFill>
                <a:latin typeface="TH Sarabun New" panose="020B0500040200020003" pitchFamily="34" charset="-34"/>
                <a:cs typeface="TH Sarabun New" panose="020B0500040200020003" pitchFamily="34" charset="-34"/>
              </a:rPr>
              <a:t>Why is it an important tool?</a:t>
            </a:r>
          </a:p>
          <a:p>
            <a:pPr lvl="1"/>
            <a:r>
              <a:rPr lang="en-US" altLang="th-TH" sz="1800" dirty="0">
                <a:solidFill>
                  <a:schemeClr val="accent2"/>
                </a:solidFill>
                <a:latin typeface="TH Sarabun New" panose="020B0500040200020003" pitchFamily="34" charset="-34"/>
                <a:cs typeface="TH Sarabun New" panose="020B0500040200020003" pitchFamily="34" charset="-34"/>
              </a:rPr>
              <a:t>Examples of different queuing systems</a:t>
            </a:r>
          </a:p>
          <a:p>
            <a:r>
              <a:rPr lang="en-US" altLang="th-TH" sz="2000" dirty="0">
                <a:latin typeface="TH Sarabun New" panose="020B0500040200020003" pitchFamily="34" charset="-34"/>
                <a:cs typeface="TH Sarabun New" panose="020B0500040200020003" pitchFamily="34" charset="-34"/>
              </a:rPr>
              <a:t>Components of a queuing system</a:t>
            </a:r>
          </a:p>
          <a:p>
            <a:r>
              <a:rPr lang="en-US" altLang="th-TH" sz="2000" dirty="0">
                <a:latin typeface="TH Sarabun New" panose="020B0500040200020003" pitchFamily="34" charset="-34"/>
                <a:cs typeface="TH Sarabun New" panose="020B0500040200020003" pitchFamily="34" charset="-34"/>
              </a:rPr>
              <a:t>The exponential distribution &amp; queuing</a:t>
            </a:r>
          </a:p>
          <a:p>
            <a:r>
              <a:rPr lang="en-US" altLang="th-TH" sz="2000" dirty="0">
                <a:latin typeface="TH Sarabun New" panose="020B0500040200020003" pitchFamily="34" charset="-34"/>
                <a:cs typeface="TH Sarabun New" panose="020B0500040200020003" pitchFamily="34" charset="-34"/>
              </a:rPr>
              <a:t>Stochastic processes</a:t>
            </a:r>
          </a:p>
          <a:p>
            <a:pPr lvl="1"/>
            <a:r>
              <a:rPr lang="en-US" altLang="th-TH" sz="1800" dirty="0">
                <a:solidFill>
                  <a:schemeClr val="accent2"/>
                </a:solidFill>
                <a:latin typeface="TH Sarabun New" panose="020B0500040200020003" pitchFamily="34" charset="-34"/>
                <a:cs typeface="TH Sarabun New" panose="020B0500040200020003" pitchFamily="34" charset="-34"/>
              </a:rPr>
              <a:t>Some definitions</a:t>
            </a:r>
          </a:p>
          <a:p>
            <a:pPr lvl="1"/>
            <a:r>
              <a:rPr lang="en-US" altLang="th-TH" sz="1800" dirty="0">
                <a:solidFill>
                  <a:schemeClr val="accent2"/>
                </a:solidFill>
                <a:latin typeface="TH Sarabun New" panose="020B0500040200020003" pitchFamily="34" charset="-34"/>
                <a:cs typeface="TH Sarabun New" panose="020B0500040200020003" pitchFamily="34" charset="-34"/>
              </a:rPr>
              <a:t>The Poisson process</a:t>
            </a:r>
            <a:endParaRPr lang="en-US" altLang="th-TH" sz="1800" dirty="0">
              <a:latin typeface="TH Sarabun New" panose="020B0500040200020003" pitchFamily="34" charset="-34"/>
              <a:cs typeface="TH Sarabun New" panose="020B0500040200020003" pitchFamily="34" charset="-34"/>
            </a:endParaRPr>
          </a:p>
          <a:p>
            <a:r>
              <a:rPr lang="en-US" altLang="th-TH" sz="2000" dirty="0">
                <a:latin typeface="TH Sarabun New" panose="020B0500040200020003" pitchFamily="34" charset="-34"/>
                <a:cs typeface="TH Sarabun New" panose="020B0500040200020003" pitchFamily="34" charset="-34"/>
              </a:rPr>
              <a:t>Terminology and notation</a:t>
            </a:r>
          </a:p>
          <a:p>
            <a:r>
              <a:rPr lang="en-US" altLang="th-TH" sz="2000" dirty="0">
                <a:latin typeface="TH Sarabun New" panose="020B0500040200020003" pitchFamily="34" charset="-34"/>
                <a:cs typeface="TH Sarabun New" panose="020B0500040200020003" pitchFamily="34" charset="-34"/>
              </a:rPr>
              <a:t>Little’s formula</a:t>
            </a:r>
          </a:p>
          <a:p>
            <a:r>
              <a:rPr lang="en-US" altLang="th-TH" sz="2000" dirty="0">
                <a:latin typeface="TH Sarabun New" panose="020B0500040200020003" pitchFamily="34" charset="-34"/>
                <a:cs typeface="TH Sarabun New" panose="020B0500040200020003" pitchFamily="34" charset="-34"/>
              </a:rPr>
              <a:t>Birth and Death Processes</a:t>
            </a:r>
          </a:p>
        </p:txBody>
      </p:sp>
      <p:grpSp>
        <p:nvGrpSpPr>
          <p:cNvPr id="4100" name="Group 4"/>
          <p:cNvGrpSpPr>
            <a:grpSpLocks/>
          </p:cNvGrpSpPr>
          <p:nvPr/>
        </p:nvGrpSpPr>
        <p:grpSpPr bwMode="auto">
          <a:xfrm>
            <a:off x="228600" y="676275"/>
            <a:ext cx="8686800" cy="180975"/>
            <a:chOff x="384" y="625"/>
            <a:chExt cx="4992" cy="151"/>
          </a:xfrm>
        </p:grpSpPr>
        <p:grpSp>
          <p:nvGrpSpPr>
            <p:cNvPr id="4101" name="Group 5"/>
            <p:cNvGrpSpPr>
              <a:grpSpLocks/>
            </p:cNvGrpSpPr>
            <p:nvPr/>
          </p:nvGrpSpPr>
          <p:grpSpPr bwMode="auto">
            <a:xfrm>
              <a:off x="384" y="625"/>
              <a:ext cx="4992" cy="144"/>
              <a:chOff x="384" y="625"/>
              <a:chExt cx="4992" cy="144"/>
            </a:xfrm>
          </p:grpSpPr>
          <p:pic>
            <p:nvPicPr>
              <p:cNvPr id="4102"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4104"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pic>
        <p:nvPicPr>
          <p:cNvPr id="70658" name="Picture 2" descr="ผลการค้นหารูปภาพสำหรับ queuing 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987574"/>
            <a:ext cx="4320480" cy="3234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75252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a:xfrm>
            <a:off x="8244408" y="4659982"/>
            <a:ext cx="501824" cy="342900"/>
          </a:xfrm>
        </p:spPr>
        <p:txBody>
          <a:bodyPr/>
          <a:lstStyle/>
          <a:p>
            <a:fld id="{6A3ABDE4-5FBA-43AD-A6DB-E848ED9F5074}" type="slidenum">
              <a:rPr lang="en-US" altLang="th-TH" b="1">
                <a:solidFill>
                  <a:srgbClr val="0033CC"/>
                </a:solidFill>
                <a:latin typeface="TH Sarabun New" panose="020B0500040200020003" pitchFamily="34" charset="-34"/>
                <a:cs typeface="TH Sarabun New" panose="020B0500040200020003" pitchFamily="34" charset="-34"/>
              </a:rPr>
              <a:pPr/>
              <a:t>20</a:t>
            </a:fld>
            <a:endParaRPr lang="en-US" altLang="th-TH" b="1" dirty="0">
              <a:solidFill>
                <a:srgbClr val="0033CC"/>
              </a:solidFill>
              <a:latin typeface="TH Sarabun New" panose="020B0500040200020003" pitchFamily="34" charset="-34"/>
              <a:cs typeface="TH Sarabun New" panose="020B0500040200020003" pitchFamily="34" charset="-34"/>
            </a:endParaRPr>
          </a:p>
        </p:txBody>
      </p:sp>
      <p:sp>
        <p:nvSpPr>
          <p:cNvPr id="27651" name="Rectangle 3"/>
          <p:cNvSpPr>
            <a:spLocks noGrp="1" noChangeArrowheads="1"/>
          </p:cNvSpPr>
          <p:nvPr>
            <p:ph type="body" idx="1"/>
          </p:nvPr>
        </p:nvSpPr>
        <p:spPr>
          <a:xfrm>
            <a:off x="685800" y="1143000"/>
            <a:ext cx="7772400" cy="3429000"/>
          </a:xfrm>
        </p:spPr>
        <p:txBody>
          <a:bodyPr/>
          <a:lstStyle/>
          <a:p>
            <a:pPr marL="457200" indent="-457200">
              <a:lnSpc>
                <a:spcPct val="90000"/>
              </a:lnSpc>
              <a:buFont typeface="Wingdings" pitchFamily="2" charset="2"/>
              <a:buChar char="v"/>
            </a:pPr>
            <a:r>
              <a:rPr lang="en-US" altLang="th-TH" sz="2400" b="1" dirty="0">
                <a:latin typeface="TH Sarabun New" panose="020B0500040200020003" pitchFamily="34" charset="-34"/>
                <a:cs typeface="TH Sarabun New" panose="020B0500040200020003" pitchFamily="34" charset="-34"/>
              </a:rPr>
              <a:t>Property 1: </a:t>
            </a:r>
            <a:r>
              <a:rPr lang="en-US" altLang="th-TH" sz="2400" dirty="0" err="1">
                <a:latin typeface="TH Sarabun New" panose="020B0500040200020003" pitchFamily="34" charset="-34"/>
                <a:cs typeface="TH Sarabun New" panose="020B0500040200020003" pitchFamily="34" charset="-34"/>
              </a:rPr>
              <a:t>f</a:t>
            </a:r>
            <a:r>
              <a:rPr lang="en-US" altLang="th-TH" sz="2400" baseline="-25000" dirty="0" err="1">
                <a:latin typeface="TH Sarabun New" panose="020B0500040200020003" pitchFamily="34" charset="-34"/>
                <a:cs typeface="TH Sarabun New" panose="020B0500040200020003" pitchFamily="34" charset="-34"/>
              </a:rPr>
              <a:t>T</a:t>
            </a:r>
            <a:r>
              <a:rPr lang="en-US" altLang="th-TH" sz="2400" dirty="0">
                <a:latin typeface="TH Sarabun New" panose="020B0500040200020003" pitchFamily="34" charset="-34"/>
                <a:cs typeface="TH Sarabun New" panose="020B0500040200020003" pitchFamily="34" charset="-34"/>
              </a:rPr>
              <a:t>(t) is strictly decreasing in t</a:t>
            </a:r>
          </a:p>
          <a:p>
            <a:pPr marL="457200" indent="-457200">
              <a:lnSpc>
                <a:spcPct val="90000"/>
              </a:lnSpc>
              <a:buFontTx/>
              <a:buNone/>
            </a:pPr>
            <a:r>
              <a:rPr lang="en-US" altLang="th-TH" sz="2400" dirty="0">
                <a:latin typeface="TH Sarabun New" panose="020B0500040200020003" pitchFamily="34" charset="-34"/>
                <a:cs typeface="TH Sarabun New" panose="020B0500040200020003" pitchFamily="34" charset="-34"/>
                <a:sym typeface="Symbol" pitchFamily="18" charset="2"/>
              </a:rPr>
              <a:t>		P(0Tt) &gt; P(t T t+t)	for all t, t0</a:t>
            </a:r>
          </a:p>
          <a:p>
            <a:pPr marL="457200" indent="-457200">
              <a:lnSpc>
                <a:spcPct val="90000"/>
              </a:lnSpc>
              <a:buFont typeface="Wingdings" pitchFamily="2" charset="2"/>
              <a:buChar char="Ø"/>
            </a:pPr>
            <a:r>
              <a:rPr lang="en-US" altLang="th-TH" sz="2400" b="1" dirty="0" smtClean="0">
                <a:latin typeface="TH Sarabun New" panose="020B0500040200020003" pitchFamily="34" charset="-34"/>
                <a:cs typeface="TH Sarabun New" panose="020B0500040200020003" pitchFamily="34" charset="-34"/>
              </a:rPr>
              <a:t>Implications</a:t>
            </a:r>
            <a:endParaRPr lang="en-US" altLang="th-TH" sz="2400" b="1" dirty="0">
              <a:latin typeface="TH Sarabun New" panose="020B0500040200020003" pitchFamily="34" charset="-34"/>
              <a:cs typeface="TH Sarabun New" panose="020B0500040200020003" pitchFamily="34" charset="-34"/>
            </a:endParaRPr>
          </a:p>
          <a:p>
            <a:pPr marL="857250" lvl="1">
              <a:lnSpc>
                <a:spcPct val="90000"/>
              </a:lnSpc>
            </a:pPr>
            <a:r>
              <a:rPr lang="en-US" altLang="th-TH" sz="2000" dirty="0">
                <a:solidFill>
                  <a:schemeClr val="accent2"/>
                </a:solidFill>
                <a:latin typeface="TH Sarabun New" panose="020B0500040200020003" pitchFamily="34" charset="-34"/>
                <a:cs typeface="TH Sarabun New" panose="020B0500040200020003" pitchFamily="34" charset="-34"/>
              </a:rPr>
              <a:t>Many realizations of T (</a:t>
            </a:r>
            <a:r>
              <a:rPr lang="en-US" altLang="th-TH" sz="2000" dirty="0" err="1">
                <a:solidFill>
                  <a:schemeClr val="accent2"/>
                </a:solidFill>
                <a:latin typeface="TH Sarabun New" panose="020B0500040200020003" pitchFamily="34" charset="-34"/>
                <a:cs typeface="TH Sarabun New" panose="020B0500040200020003" pitchFamily="34" charset="-34"/>
              </a:rPr>
              <a:t>i.e.,values</a:t>
            </a:r>
            <a:r>
              <a:rPr lang="en-US" altLang="th-TH" sz="2000" dirty="0">
                <a:solidFill>
                  <a:schemeClr val="accent2"/>
                </a:solidFill>
                <a:latin typeface="TH Sarabun New" panose="020B0500040200020003" pitchFamily="34" charset="-34"/>
                <a:cs typeface="TH Sarabun New" panose="020B0500040200020003" pitchFamily="34" charset="-34"/>
              </a:rPr>
              <a:t> of t) will be small; between zero and the mean</a:t>
            </a:r>
          </a:p>
          <a:p>
            <a:pPr marL="857250" lvl="1">
              <a:lnSpc>
                <a:spcPct val="90000"/>
              </a:lnSpc>
            </a:pPr>
            <a:r>
              <a:rPr lang="en-US" altLang="th-TH" sz="2000" dirty="0">
                <a:solidFill>
                  <a:schemeClr val="accent2"/>
                </a:solidFill>
                <a:latin typeface="TH Sarabun New" panose="020B0500040200020003" pitchFamily="34" charset="-34"/>
                <a:cs typeface="TH Sarabun New" panose="020B0500040200020003" pitchFamily="34" charset="-34"/>
              </a:rPr>
              <a:t>Not suitable for describing the service time of standardized operations when all times </a:t>
            </a:r>
            <a:r>
              <a:rPr lang="en-US" altLang="th-TH" sz="2000" dirty="0" smtClean="0">
                <a:solidFill>
                  <a:schemeClr val="accent2"/>
                </a:solidFill>
                <a:latin typeface="TH Sarabun New" panose="020B0500040200020003" pitchFamily="34" charset="-34"/>
                <a:cs typeface="TH Sarabun New" panose="020B0500040200020003" pitchFamily="34" charset="-34"/>
              </a:rPr>
              <a:t> should </a:t>
            </a:r>
            <a:r>
              <a:rPr lang="en-US" altLang="th-TH" sz="2000" dirty="0">
                <a:solidFill>
                  <a:schemeClr val="accent2"/>
                </a:solidFill>
                <a:latin typeface="TH Sarabun New" panose="020B0500040200020003" pitchFamily="34" charset="-34"/>
                <a:cs typeface="TH Sarabun New" panose="020B0500040200020003" pitchFamily="34" charset="-34"/>
              </a:rPr>
              <a:t>be centered around the mean</a:t>
            </a:r>
          </a:p>
          <a:p>
            <a:pPr marL="1250950" lvl="2" indent="-219075">
              <a:lnSpc>
                <a:spcPct val="90000"/>
              </a:lnSpc>
            </a:pPr>
            <a:r>
              <a:rPr lang="en-US" altLang="th-TH" sz="1800" dirty="0">
                <a:solidFill>
                  <a:schemeClr val="accent2"/>
                </a:solidFill>
                <a:latin typeface="TH Sarabun New" panose="020B0500040200020003" pitchFamily="34" charset="-34"/>
                <a:cs typeface="TH Sarabun New" panose="020B0500040200020003" pitchFamily="34" charset="-34"/>
              </a:rPr>
              <a:t>Ex. Machine processing time in manufacturing</a:t>
            </a:r>
          </a:p>
          <a:p>
            <a:pPr marL="857250" lvl="1">
              <a:lnSpc>
                <a:spcPct val="90000"/>
              </a:lnSpc>
            </a:pPr>
            <a:r>
              <a:rPr lang="en-US" altLang="th-TH" sz="2000" dirty="0">
                <a:solidFill>
                  <a:schemeClr val="accent2"/>
                </a:solidFill>
                <a:latin typeface="TH Sarabun New" panose="020B0500040200020003" pitchFamily="34" charset="-34"/>
                <a:cs typeface="TH Sarabun New" panose="020B0500040200020003" pitchFamily="34" charset="-34"/>
              </a:rPr>
              <a:t>Often reasonable in service situations when different customers require different types of service</a:t>
            </a:r>
          </a:p>
          <a:p>
            <a:pPr marL="857250" lvl="1">
              <a:lnSpc>
                <a:spcPct val="90000"/>
              </a:lnSpc>
            </a:pPr>
            <a:r>
              <a:rPr lang="en-US" altLang="th-TH" sz="2000" dirty="0">
                <a:solidFill>
                  <a:schemeClr val="accent2"/>
                </a:solidFill>
                <a:latin typeface="TH Sarabun New" panose="020B0500040200020003" pitchFamily="34" charset="-34"/>
                <a:cs typeface="TH Sarabun New" panose="020B0500040200020003" pitchFamily="34" charset="-34"/>
              </a:rPr>
              <a:t>Often a reasonable description of the time between customer arrivals </a:t>
            </a:r>
          </a:p>
        </p:txBody>
      </p:sp>
      <p:grpSp>
        <p:nvGrpSpPr>
          <p:cNvPr id="27652" name="Group 4"/>
          <p:cNvGrpSpPr>
            <a:grpSpLocks/>
          </p:cNvGrpSpPr>
          <p:nvPr/>
        </p:nvGrpSpPr>
        <p:grpSpPr bwMode="auto">
          <a:xfrm>
            <a:off x="228600" y="790575"/>
            <a:ext cx="8686800" cy="180975"/>
            <a:chOff x="384" y="625"/>
            <a:chExt cx="4992" cy="151"/>
          </a:xfrm>
        </p:grpSpPr>
        <p:grpSp>
          <p:nvGrpSpPr>
            <p:cNvPr id="27653" name="Group 5"/>
            <p:cNvGrpSpPr>
              <a:grpSpLocks/>
            </p:cNvGrpSpPr>
            <p:nvPr/>
          </p:nvGrpSpPr>
          <p:grpSpPr bwMode="auto">
            <a:xfrm>
              <a:off x="384" y="625"/>
              <a:ext cx="4992" cy="144"/>
              <a:chOff x="384" y="625"/>
              <a:chExt cx="4992" cy="144"/>
            </a:xfrm>
          </p:grpSpPr>
          <p:pic>
            <p:nvPicPr>
              <p:cNvPr id="27654"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27656"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27657" name="Rectangle 9"/>
          <p:cNvSpPr>
            <a:spLocks noChangeArrowheads="1"/>
          </p:cNvSpPr>
          <p:nvPr/>
        </p:nvSpPr>
        <p:spPr bwMode="auto">
          <a:xfrm>
            <a:off x="304800" y="1714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a:solidFill>
                  <a:schemeClr val="tx2"/>
                </a:solidFill>
                <a:latin typeface="TH Sarabun New" panose="020B0500040200020003" pitchFamily="34" charset="-34"/>
                <a:cs typeface="TH Sarabun New" panose="020B0500040200020003" pitchFamily="34" charset="-34"/>
              </a:rPr>
              <a:t>Properties of the Exp-distribution (I)</a:t>
            </a:r>
          </a:p>
        </p:txBody>
      </p:sp>
    </p:spTree>
    <p:extLst>
      <p:ext uri="{BB962C8B-B14F-4D97-AF65-F5344CB8AC3E}">
        <p14:creationId xmlns:p14="http://schemas.microsoft.com/office/powerpoint/2010/main" val="32392398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แทนหมายเลขภาพนิ่ง 3"/>
          <p:cNvSpPr>
            <a:spLocks noGrp="1"/>
          </p:cNvSpPr>
          <p:nvPr>
            <p:ph type="sldNum" sz="quarter" idx="12"/>
          </p:nvPr>
        </p:nvSpPr>
        <p:spPr>
          <a:xfrm>
            <a:off x="8388424" y="4659982"/>
            <a:ext cx="429816" cy="342900"/>
          </a:xfrm>
        </p:spPr>
        <p:txBody>
          <a:bodyPr/>
          <a:lstStyle/>
          <a:p>
            <a:fld id="{DF839166-ED67-49F2-B3B5-119BFA42B143}" type="slidenum">
              <a:rPr lang="en-US" altLang="th-TH" b="1">
                <a:solidFill>
                  <a:srgbClr val="0033CC"/>
                </a:solidFill>
                <a:latin typeface="TH Sarabun New" panose="020B0500040200020003" pitchFamily="34" charset="-34"/>
                <a:cs typeface="TH Sarabun New" panose="020B0500040200020003" pitchFamily="34" charset="-34"/>
              </a:rPr>
              <a:pPr/>
              <a:t>21</a:t>
            </a:fld>
            <a:endParaRPr lang="en-US" altLang="th-TH" b="1">
              <a:solidFill>
                <a:srgbClr val="0033CC"/>
              </a:solidFill>
              <a:latin typeface="TH Sarabun New" panose="020B0500040200020003" pitchFamily="34" charset="-34"/>
              <a:cs typeface="TH Sarabun New" panose="020B0500040200020003" pitchFamily="34" charset="-34"/>
            </a:endParaRPr>
          </a:p>
        </p:txBody>
      </p:sp>
      <p:sp>
        <p:nvSpPr>
          <p:cNvPr id="28674" name="Rectangle 2"/>
          <p:cNvSpPr>
            <a:spLocks noChangeArrowheads="1"/>
          </p:cNvSpPr>
          <p:nvPr/>
        </p:nvSpPr>
        <p:spPr bwMode="auto">
          <a:xfrm>
            <a:off x="304800" y="1143000"/>
            <a:ext cx="8153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857250" indent="-285750">
              <a:defRPr sz="2400">
                <a:solidFill>
                  <a:schemeClr val="tx1"/>
                </a:solidFill>
                <a:latin typeface="Times New Roman" pitchFamily="18" charset="0"/>
              </a:defRPr>
            </a:lvl2pPr>
            <a:lvl3pPr marL="1250950" indent="-219075">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Font typeface="Wingdings" pitchFamily="2" charset="2"/>
              <a:buChar char="v"/>
            </a:pPr>
            <a:r>
              <a:rPr lang="en-US" altLang="th-TH" b="1" dirty="0">
                <a:latin typeface="TH Sarabun New" panose="020B0500040200020003" pitchFamily="34" charset="-34"/>
                <a:cs typeface="TH Sarabun New" panose="020B0500040200020003" pitchFamily="34" charset="-34"/>
              </a:rPr>
              <a:t>Property 2: </a:t>
            </a:r>
            <a:r>
              <a:rPr lang="en-US" altLang="th-TH" dirty="0">
                <a:latin typeface="TH Sarabun New" panose="020B0500040200020003" pitchFamily="34" charset="-34"/>
                <a:cs typeface="TH Sarabun New" panose="020B0500040200020003" pitchFamily="34" charset="-34"/>
              </a:rPr>
              <a:t>Lack of memory</a:t>
            </a:r>
          </a:p>
          <a:p>
            <a:pPr>
              <a:lnSpc>
                <a:spcPct val="90000"/>
              </a:lnSpc>
              <a:spcBef>
                <a:spcPct val="20000"/>
              </a:spcBef>
            </a:pPr>
            <a:r>
              <a:rPr lang="en-US" altLang="th-TH" dirty="0">
                <a:latin typeface="TH Sarabun New" panose="020B0500040200020003" pitchFamily="34" charset="-34"/>
                <a:cs typeface="TH Sarabun New" panose="020B0500040200020003" pitchFamily="34" charset="-34"/>
                <a:sym typeface="Symbol" pitchFamily="18" charset="2"/>
              </a:rPr>
              <a:t>		P(T&gt;t+t | T&gt;t) = P(T &gt;t)	for all t, t0</a:t>
            </a:r>
          </a:p>
          <a:p>
            <a:pPr>
              <a:lnSpc>
                <a:spcPct val="90000"/>
              </a:lnSpc>
              <a:spcBef>
                <a:spcPct val="20000"/>
              </a:spcBef>
              <a:buFont typeface="Wingdings" pitchFamily="2" charset="2"/>
              <a:buChar char="Ø"/>
            </a:pPr>
            <a:r>
              <a:rPr lang="en-US" altLang="th-TH" b="1" dirty="0" smtClean="0">
                <a:latin typeface="TH Sarabun New" panose="020B0500040200020003" pitchFamily="34" charset="-34"/>
                <a:cs typeface="TH Sarabun New" panose="020B0500040200020003" pitchFamily="34" charset="-34"/>
              </a:rPr>
              <a:t>Implications</a:t>
            </a:r>
            <a:endParaRPr lang="en-US" altLang="th-TH" b="1" dirty="0">
              <a:latin typeface="TH Sarabun New" panose="020B0500040200020003" pitchFamily="34" charset="-34"/>
              <a:cs typeface="TH Sarabun New" panose="020B0500040200020003" pitchFamily="34" charset="-34"/>
            </a:endParaRPr>
          </a:p>
          <a:p>
            <a:pPr lvl="1">
              <a:lnSpc>
                <a:spcPct val="90000"/>
              </a:lnSpc>
              <a:spcBef>
                <a:spcPct val="20000"/>
              </a:spcBef>
              <a:buFontTx/>
              <a:buChar char="–"/>
            </a:pPr>
            <a:r>
              <a:rPr lang="en-US" altLang="th-TH" sz="2000" dirty="0">
                <a:solidFill>
                  <a:schemeClr val="accent2"/>
                </a:solidFill>
                <a:latin typeface="TH Sarabun New" panose="020B0500040200020003" pitchFamily="34" charset="-34"/>
                <a:cs typeface="TH Sarabun New" panose="020B0500040200020003" pitchFamily="34" charset="-34"/>
              </a:rPr>
              <a:t>It does not matter when the last customer arrived, (or how long service time the last </a:t>
            </a:r>
            <a:r>
              <a:rPr lang="en-US" altLang="th-TH" sz="2000" dirty="0" smtClean="0">
                <a:solidFill>
                  <a:schemeClr val="accent2"/>
                </a:solidFill>
                <a:latin typeface="TH Sarabun New" panose="020B0500040200020003" pitchFamily="34" charset="-34"/>
                <a:cs typeface="TH Sarabun New" panose="020B0500040200020003" pitchFamily="34" charset="-34"/>
              </a:rPr>
              <a:t>job     required</a:t>
            </a:r>
            <a:r>
              <a:rPr lang="en-US" altLang="th-TH" sz="2000" dirty="0">
                <a:solidFill>
                  <a:schemeClr val="accent2"/>
                </a:solidFill>
                <a:latin typeface="TH Sarabun New" panose="020B0500040200020003" pitchFamily="34" charset="-34"/>
                <a:cs typeface="TH Sarabun New" panose="020B0500040200020003" pitchFamily="34" charset="-34"/>
              </a:rPr>
              <a:t>) the distribution of the time until the next one arrives (or the distribution </a:t>
            </a:r>
            <a:r>
              <a:rPr lang="en-US" altLang="th-TH" sz="2000" dirty="0" smtClean="0">
                <a:solidFill>
                  <a:schemeClr val="accent2"/>
                </a:solidFill>
                <a:latin typeface="TH Sarabun New" panose="020B0500040200020003" pitchFamily="34" charset="-34"/>
                <a:cs typeface="TH Sarabun New" panose="020B0500040200020003" pitchFamily="34" charset="-34"/>
              </a:rPr>
              <a:t> of </a:t>
            </a:r>
            <a:r>
              <a:rPr lang="en-US" altLang="th-TH" sz="2000" dirty="0">
                <a:solidFill>
                  <a:schemeClr val="accent2"/>
                </a:solidFill>
                <a:latin typeface="TH Sarabun New" panose="020B0500040200020003" pitchFamily="34" charset="-34"/>
                <a:cs typeface="TH Sarabun New" panose="020B0500040200020003" pitchFamily="34" charset="-34"/>
              </a:rPr>
              <a:t>the </a:t>
            </a:r>
            <a:r>
              <a:rPr lang="en-US" altLang="th-TH" sz="2000" dirty="0" smtClean="0">
                <a:solidFill>
                  <a:schemeClr val="accent2"/>
                </a:solidFill>
                <a:latin typeface="TH Sarabun New" panose="020B0500040200020003" pitchFamily="34" charset="-34"/>
                <a:cs typeface="TH Sarabun New" panose="020B0500040200020003" pitchFamily="34" charset="-34"/>
              </a:rPr>
              <a:t>  next </a:t>
            </a:r>
            <a:r>
              <a:rPr lang="en-US" altLang="th-TH" sz="2000" dirty="0">
                <a:solidFill>
                  <a:schemeClr val="accent2"/>
                </a:solidFill>
                <a:latin typeface="TH Sarabun New" panose="020B0500040200020003" pitchFamily="34" charset="-34"/>
                <a:cs typeface="TH Sarabun New" panose="020B0500040200020003" pitchFamily="34" charset="-34"/>
              </a:rPr>
              <a:t>service time) is always the same.</a:t>
            </a:r>
          </a:p>
          <a:p>
            <a:pPr lvl="1">
              <a:lnSpc>
                <a:spcPct val="90000"/>
              </a:lnSpc>
              <a:spcBef>
                <a:spcPct val="20000"/>
              </a:spcBef>
              <a:buFontTx/>
              <a:buChar char="–"/>
            </a:pPr>
            <a:r>
              <a:rPr lang="en-US" altLang="th-TH" sz="2000" dirty="0">
                <a:solidFill>
                  <a:schemeClr val="accent2"/>
                </a:solidFill>
                <a:latin typeface="TH Sarabun New" panose="020B0500040200020003" pitchFamily="34" charset="-34"/>
                <a:cs typeface="TH Sarabun New" panose="020B0500040200020003" pitchFamily="34" charset="-34"/>
              </a:rPr>
              <a:t>Usually a fair assumption for </a:t>
            </a:r>
            <a:r>
              <a:rPr lang="en-US" altLang="th-TH" sz="2000" dirty="0" err="1">
                <a:solidFill>
                  <a:schemeClr val="accent2"/>
                </a:solidFill>
                <a:latin typeface="TH Sarabun New" panose="020B0500040200020003" pitchFamily="34" charset="-34"/>
                <a:cs typeface="TH Sarabun New" panose="020B0500040200020003" pitchFamily="34" charset="-34"/>
              </a:rPr>
              <a:t>interarrival</a:t>
            </a:r>
            <a:r>
              <a:rPr lang="en-US" altLang="th-TH" sz="2000" dirty="0">
                <a:solidFill>
                  <a:schemeClr val="accent2"/>
                </a:solidFill>
                <a:latin typeface="TH Sarabun New" panose="020B0500040200020003" pitchFamily="34" charset="-34"/>
                <a:cs typeface="TH Sarabun New" panose="020B0500040200020003" pitchFamily="34" charset="-34"/>
              </a:rPr>
              <a:t> times</a:t>
            </a:r>
          </a:p>
          <a:p>
            <a:pPr lvl="1">
              <a:lnSpc>
                <a:spcPct val="90000"/>
              </a:lnSpc>
              <a:spcBef>
                <a:spcPct val="20000"/>
              </a:spcBef>
              <a:buFontTx/>
              <a:buChar char="–"/>
            </a:pPr>
            <a:r>
              <a:rPr lang="en-US" altLang="th-TH" sz="2000" dirty="0">
                <a:solidFill>
                  <a:schemeClr val="accent2"/>
                </a:solidFill>
                <a:latin typeface="TH Sarabun New" panose="020B0500040200020003" pitchFamily="34" charset="-34"/>
                <a:cs typeface="TH Sarabun New" panose="020B0500040200020003" pitchFamily="34" charset="-34"/>
              </a:rPr>
              <a:t>For service times, this can be more questionable. However,  it is definitely reasonable </a:t>
            </a:r>
            <a:r>
              <a:rPr lang="en-US" altLang="th-TH" sz="2000" dirty="0" smtClean="0">
                <a:solidFill>
                  <a:schemeClr val="accent2"/>
                </a:solidFill>
                <a:latin typeface="TH Sarabun New" panose="020B0500040200020003" pitchFamily="34" charset="-34"/>
                <a:cs typeface="TH Sarabun New" panose="020B0500040200020003" pitchFamily="34" charset="-34"/>
              </a:rPr>
              <a:t> if    different </a:t>
            </a:r>
            <a:r>
              <a:rPr lang="en-US" altLang="th-TH" sz="2000" dirty="0">
                <a:solidFill>
                  <a:schemeClr val="accent2"/>
                </a:solidFill>
                <a:latin typeface="TH Sarabun New" panose="020B0500040200020003" pitchFamily="34" charset="-34"/>
                <a:cs typeface="TH Sarabun New" panose="020B0500040200020003" pitchFamily="34" charset="-34"/>
              </a:rPr>
              <a:t>customers/jobs require different service</a:t>
            </a:r>
          </a:p>
        </p:txBody>
      </p:sp>
      <p:grpSp>
        <p:nvGrpSpPr>
          <p:cNvPr id="28675" name="Group 3"/>
          <p:cNvGrpSpPr>
            <a:grpSpLocks/>
          </p:cNvGrpSpPr>
          <p:nvPr/>
        </p:nvGrpSpPr>
        <p:grpSpPr bwMode="auto">
          <a:xfrm>
            <a:off x="228600" y="790575"/>
            <a:ext cx="8686800" cy="180975"/>
            <a:chOff x="384" y="625"/>
            <a:chExt cx="4992" cy="151"/>
          </a:xfrm>
        </p:grpSpPr>
        <p:grpSp>
          <p:nvGrpSpPr>
            <p:cNvPr id="28676" name="Group 4"/>
            <p:cNvGrpSpPr>
              <a:grpSpLocks/>
            </p:cNvGrpSpPr>
            <p:nvPr/>
          </p:nvGrpSpPr>
          <p:grpSpPr bwMode="auto">
            <a:xfrm>
              <a:off x="384" y="625"/>
              <a:ext cx="4992" cy="144"/>
              <a:chOff x="384" y="625"/>
              <a:chExt cx="4992" cy="144"/>
            </a:xfrm>
          </p:grpSpPr>
          <p:pic>
            <p:nvPicPr>
              <p:cNvPr id="28677" name="Picture 5"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28679" name="Picture 7"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28680" name="Rectangle 8"/>
          <p:cNvSpPr>
            <a:spLocks noChangeArrowheads="1"/>
          </p:cNvSpPr>
          <p:nvPr/>
        </p:nvSpPr>
        <p:spPr bwMode="auto">
          <a:xfrm>
            <a:off x="304800" y="1714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Properties of the </a:t>
            </a:r>
            <a:r>
              <a:rPr lang="en-US" altLang="th-TH" sz="3600" b="1" dirty="0" err="1">
                <a:solidFill>
                  <a:schemeClr val="tx2"/>
                </a:solidFill>
                <a:latin typeface="TH Sarabun New" panose="020B0500040200020003" pitchFamily="34" charset="-34"/>
                <a:cs typeface="TH Sarabun New" panose="020B0500040200020003" pitchFamily="34" charset="-34"/>
              </a:rPr>
              <a:t>Exp</a:t>
            </a:r>
            <a:r>
              <a:rPr lang="en-US" altLang="th-TH" sz="3600" b="1" dirty="0">
                <a:solidFill>
                  <a:schemeClr val="tx2"/>
                </a:solidFill>
                <a:latin typeface="TH Sarabun New" panose="020B0500040200020003" pitchFamily="34" charset="-34"/>
                <a:cs typeface="TH Sarabun New" panose="020B0500040200020003" pitchFamily="34" charset="-34"/>
              </a:rPr>
              <a:t>-distribution (II)</a:t>
            </a:r>
          </a:p>
        </p:txBody>
      </p:sp>
    </p:spTree>
    <p:extLst>
      <p:ext uri="{BB962C8B-B14F-4D97-AF65-F5344CB8AC3E}">
        <p14:creationId xmlns:p14="http://schemas.microsoft.com/office/powerpoint/2010/main" val="39168237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fade">
                                      <p:cBhvr>
                                        <p:cTn id="7" dur="800" decel="100000"/>
                                        <p:tgtEl>
                                          <p:spTgt spid="28680"/>
                                        </p:tgtEl>
                                      </p:cBhvr>
                                    </p:animEffect>
                                    <p:anim calcmode="lin" valueType="num">
                                      <p:cBhvr>
                                        <p:cTn id="8" dur="800" decel="100000" fill="hold"/>
                                        <p:tgtEl>
                                          <p:spTgt spid="28680"/>
                                        </p:tgtEl>
                                        <p:attrNameLst>
                                          <p:attrName>style.rotation</p:attrName>
                                        </p:attrNameLst>
                                      </p:cBhvr>
                                      <p:tavLst>
                                        <p:tav tm="0">
                                          <p:val>
                                            <p:fltVal val="-90"/>
                                          </p:val>
                                        </p:tav>
                                        <p:tav tm="100000">
                                          <p:val>
                                            <p:fltVal val="0"/>
                                          </p:val>
                                        </p:tav>
                                      </p:tavLst>
                                    </p:anim>
                                    <p:anim calcmode="lin" valueType="num">
                                      <p:cBhvr>
                                        <p:cTn id="9" dur="800" decel="100000" fill="hold"/>
                                        <p:tgtEl>
                                          <p:spTgt spid="28680"/>
                                        </p:tgtEl>
                                        <p:attrNameLst>
                                          <p:attrName>ppt_x</p:attrName>
                                        </p:attrNameLst>
                                      </p:cBhvr>
                                      <p:tavLst>
                                        <p:tav tm="0">
                                          <p:val>
                                            <p:strVal val="#ppt_x+0.4"/>
                                          </p:val>
                                        </p:tav>
                                        <p:tav tm="100000">
                                          <p:val>
                                            <p:strVal val="#ppt_x-0.05"/>
                                          </p:val>
                                        </p:tav>
                                      </p:tavLst>
                                    </p:anim>
                                    <p:anim calcmode="lin" valueType="num">
                                      <p:cBhvr>
                                        <p:cTn id="10" dur="800" decel="100000" fill="hold"/>
                                        <p:tgtEl>
                                          <p:spTgt spid="2868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68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68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8674"/>
                                        </p:tgtEl>
                                        <p:attrNameLst>
                                          <p:attrName>style.visibility</p:attrName>
                                        </p:attrNameLst>
                                      </p:cBhvr>
                                      <p:to>
                                        <p:strVal val="visible"/>
                                      </p:to>
                                    </p:set>
                                    <p:anim calcmode="lin" valueType="num">
                                      <p:cBhvr>
                                        <p:cTn id="16" dur="500" fill="hold"/>
                                        <p:tgtEl>
                                          <p:spTgt spid="28674"/>
                                        </p:tgtEl>
                                        <p:attrNameLst>
                                          <p:attrName>ppt_w</p:attrName>
                                        </p:attrNameLst>
                                      </p:cBhvr>
                                      <p:tavLst>
                                        <p:tav tm="0">
                                          <p:val>
                                            <p:fltVal val="0"/>
                                          </p:val>
                                        </p:tav>
                                        <p:tav tm="100000">
                                          <p:val>
                                            <p:strVal val="#ppt_w"/>
                                          </p:val>
                                        </p:tav>
                                      </p:tavLst>
                                    </p:anim>
                                    <p:anim calcmode="lin" valueType="num">
                                      <p:cBhvr>
                                        <p:cTn id="17" dur="500" fill="hold"/>
                                        <p:tgtEl>
                                          <p:spTgt spid="286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ตัวแทนหมายเลขภาพนิ่ง 3"/>
          <p:cNvSpPr>
            <a:spLocks noGrp="1"/>
          </p:cNvSpPr>
          <p:nvPr>
            <p:ph type="sldNum" sz="quarter" idx="12"/>
          </p:nvPr>
        </p:nvSpPr>
        <p:spPr>
          <a:xfrm>
            <a:off x="8485584" y="4659982"/>
            <a:ext cx="429816" cy="342900"/>
          </a:xfrm>
        </p:spPr>
        <p:txBody>
          <a:bodyPr/>
          <a:lstStyle/>
          <a:p>
            <a:fld id="{E78A5028-9DFB-4AA5-B50A-1E9C10BB4AF4}" type="slidenum">
              <a:rPr lang="en-US" altLang="th-TH" b="1">
                <a:solidFill>
                  <a:srgbClr val="0033CC"/>
                </a:solidFill>
                <a:latin typeface="TH Sarabun New" panose="020B0500040200020003" pitchFamily="34" charset="-34"/>
                <a:cs typeface="TH Sarabun New" panose="020B0500040200020003" pitchFamily="34" charset="-34"/>
              </a:rPr>
              <a:pPr/>
              <a:t>22</a:t>
            </a:fld>
            <a:endParaRPr lang="en-US" altLang="th-TH" b="1">
              <a:solidFill>
                <a:srgbClr val="0033CC"/>
              </a:solidFill>
              <a:latin typeface="TH Sarabun New" panose="020B0500040200020003" pitchFamily="34" charset="-34"/>
              <a:cs typeface="TH Sarabun New" panose="020B0500040200020003" pitchFamily="34" charset="-34"/>
            </a:endParaRPr>
          </a:p>
        </p:txBody>
      </p:sp>
      <p:sp>
        <p:nvSpPr>
          <p:cNvPr id="29698" name="Rectangle 2"/>
          <p:cNvSpPr>
            <a:spLocks noChangeArrowheads="1"/>
          </p:cNvSpPr>
          <p:nvPr/>
        </p:nvSpPr>
        <p:spPr bwMode="auto">
          <a:xfrm>
            <a:off x="228600" y="914400"/>
            <a:ext cx="8519864"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857250" indent="-285750">
              <a:defRPr sz="2400">
                <a:solidFill>
                  <a:schemeClr val="tx1"/>
                </a:solidFill>
                <a:latin typeface="Times New Roman" pitchFamily="18" charset="0"/>
              </a:defRPr>
            </a:lvl2pPr>
            <a:lvl3pPr marL="1250950" indent="-219075">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Font typeface="Wingdings" pitchFamily="2" charset="2"/>
              <a:buChar char="v"/>
            </a:pPr>
            <a:r>
              <a:rPr lang="en-US" altLang="th-TH" b="1" dirty="0">
                <a:latin typeface="TH Sarabun New" panose="020B0500040200020003" pitchFamily="34" charset="-34"/>
                <a:cs typeface="TH Sarabun New" panose="020B0500040200020003" pitchFamily="34" charset="-34"/>
              </a:rPr>
              <a:t>Property 3: </a:t>
            </a:r>
            <a:r>
              <a:rPr lang="en-US" altLang="th-TH" dirty="0">
                <a:latin typeface="TH Sarabun New" panose="020B0500040200020003" pitchFamily="34" charset="-34"/>
                <a:cs typeface="TH Sarabun New" panose="020B0500040200020003" pitchFamily="34" charset="-34"/>
              </a:rPr>
              <a:t>The minimum of independent exponentially distributed random variables is exponentially distributed</a:t>
            </a:r>
          </a:p>
          <a:p>
            <a:pPr>
              <a:lnSpc>
                <a:spcPct val="90000"/>
              </a:lnSpc>
              <a:spcBef>
                <a:spcPct val="20000"/>
              </a:spcBef>
              <a:buFont typeface="Wingdings" pitchFamily="2" charset="2"/>
              <a:buNone/>
            </a:pPr>
            <a:r>
              <a:rPr lang="en-US" altLang="th-TH" dirty="0">
                <a:latin typeface="TH Sarabun New" panose="020B0500040200020003" pitchFamily="34" charset="-34"/>
                <a:cs typeface="TH Sarabun New" panose="020B0500040200020003" pitchFamily="34" charset="-34"/>
              </a:rPr>
              <a:t>	Assume that {T</a:t>
            </a:r>
            <a:r>
              <a:rPr lang="en-US" altLang="th-TH" baseline="-14000" dirty="0">
                <a:latin typeface="TH Sarabun New" panose="020B0500040200020003" pitchFamily="34" charset="-34"/>
                <a:cs typeface="TH Sarabun New" panose="020B0500040200020003" pitchFamily="34" charset="-34"/>
              </a:rPr>
              <a:t>1</a:t>
            </a:r>
            <a:r>
              <a:rPr lang="en-US" altLang="th-TH" dirty="0">
                <a:latin typeface="TH Sarabun New" panose="020B0500040200020003" pitchFamily="34" charset="-34"/>
                <a:cs typeface="TH Sarabun New" panose="020B0500040200020003" pitchFamily="34" charset="-34"/>
              </a:rPr>
              <a:t>, T</a:t>
            </a:r>
            <a:r>
              <a:rPr lang="en-US" altLang="th-TH" baseline="-14000" dirty="0">
                <a:latin typeface="TH Sarabun New" panose="020B0500040200020003" pitchFamily="34" charset="-34"/>
                <a:cs typeface="TH Sarabun New" panose="020B0500040200020003" pitchFamily="34" charset="-34"/>
              </a:rPr>
              <a:t>2</a:t>
            </a:r>
            <a:r>
              <a:rPr lang="en-US" altLang="th-TH" dirty="0">
                <a:latin typeface="TH Sarabun New" panose="020B0500040200020003" pitchFamily="34" charset="-34"/>
                <a:cs typeface="TH Sarabun New" panose="020B0500040200020003" pitchFamily="34" charset="-34"/>
              </a:rPr>
              <a:t>, …, </a:t>
            </a:r>
            <a:r>
              <a:rPr lang="en-US" altLang="th-TH" dirty="0" err="1">
                <a:latin typeface="TH Sarabun New" panose="020B0500040200020003" pitchFamily="34" charset="-34"/>
                <a:cs typeface="TH Sarabun New" panose="020B0500040200020003" pitchFamily="34" charset="-34"/>
              </a:rPr>
              <a:t>T</a:t>
            </a:r>
            <a:r>
              <a:rPr lang="en-US" altLang="th-TH" baseline="-14000" dirty="0" err="1">
                <a:latin typeface="TH Sarabun New" panose="020B0500040200020003" pitchFamily="34" charset="-34"/>
                <a:cs typeface="TH Sarabun New" panose="020B0500040200020003" pitchFamily="34" charset="-34"/>
              </a:rPr>
              <a:t>n</a:t>
            </a:r>
            <a:r>
              <a:rPr lang="en-US" altLang="th-TH" dirty="0">
                <a:latin typeface="TH Sarabun New" panose="020B0500040200020003" pitchFamily="34" charset="-34"/>
                <a:cs typeface="TH Sarabun New" panose="020B0500040200020003" pitchFamily="34" charset="-34"/>
              </a:rPr>
              <a:t>} represent n independent and exponentially distributed </a:t>
            </a:r>
            <a:r>
              <a:rPr lang="en-US" altLang="th-TH" dirty="0" smtClean="0">
                <a:latin typeface="TH Sarabun New" panose="020B0500040200020003" pitchFamily="34" charset="-34"/>
                <a:cs typeface="TH Sarabun New" panose="020B0500040200020003" pitchFamily="34" charset="-34"/>
              </a:rPr>
              <a:t>    stochastic </a:t>
            </a:r>
            <a:r>
              <a:rPr lang="en-US" altLang="th-TH" dirty="0">
                <a:latin typeface="TH Sarabun New" panose="020B0500040200020003" pitchFamily="34" charset="-34"/>
                <a:cs typeface="TH Sarabun New" panose="020B0500040200020003" pitchFamily="34" charset="-34"/>
              </a:rPr>
              <a:t>variables with parameters {</a:t>
            </a:r>
            <a:r>
              <a:rPr lang="en-US" altLang="th-TH" dirty="0">
                <a:latin typeface="TH Sarabun New" panose="020B0500040200020003" pitchFamily="34" charset="-34"/>
                <a:cs typeface="TH Sarabun New" panose="020B0500040200020003" pitchFamily="34" charset="-34"/>
                <a:sym typeface="Symbol" pitchFamily="18" charset="2"/>
              </a:rPr>
              <a:t></a:t>
            </a:r>
            <a:r>
              <a:rPr lang="en-US" altLang="th-TH" baseline="-14000" dirty="0">
                <a:latin typeface="TH Sarabun New" panose="020B0500040200020003" pitchFamily="34" charset="-34"/>
                <a:cs typeface="TH Sarabun New" panose="020B0500040200020003" pitchFamily="34" charset="-34"/>
                <a:sym typeface="Symbol" pitchFamily="18" charset="2"/>
              </a:rPr>
              <a:t>1</a:t>
            </a:r>
            <a:r>
              <a:rPr lang="en-US" altLang="th-TH" dirty="0">
                <a:latin typeface="TH Sarabun New" panose="020B0500040200020003" pitchFamily="34" charset="-34"/>
                <a:cs typeface="TH Sarabun New" panose="020B0500040200020003" pitchFamily="34" charset="-34"/>
                <a:sym typeface="Symbol" pitchFamily="18" charset="2"/>
              </a:rPr>
              <a:t>, </a:t>
            </a:r>
            <a:r>
              <a:rPr lang="en-US" altLang="th-TH" baseline="-14000" dirty="0">
                <a:latin typeface="TH Sarabun New" panose="020B0500040200020003" pitchFamily="34" charset="-34"/>
                <a:cs typeface="TH Sarabun New" panose="020B0500040200020003" pitchFamily="34" charset="-34"/>
                <a:sym typeface="Symbol" pitchFamily="18" charset="2"/>
              </a:rPr>
              <a:t>2</a:t>
            </a:r>
            <a:r>
              <a:rPr lang="en-US" altLang="th-TH" dirty="0">
                <a:latin typeface="TH Sarabun New" panose="020B0500040200020003" pitchFamily="34" charset="-34"/>
                <a:cs typeface="TH Sarabun New" panose="020B0500040200020003" pitchFamily="34" charset="-34"/>
                <a:sym typeface="Symbol" pitchFamily="18" charset="2"/>
              </a:rPr>
              <a:t>, …, </a:t>
            </a:r>
            <a:r>
              <a:rPr lang="en-US" altLang="th-TH" baseline="-14000" dirty="0">
                <a:latin typeface="TH Sarabun New" panose="020B0500040200020003" pitchFamily="34" charset="-34"/>
                <a:cs typeface="TH Sarabun New" panose="020B0500040200020003" pitchFamily="34" charset="-34"/>
                <a:sym typeface="Symbol" pitchFamily="18" charset="2"/>
              </a:rPr>
              <a:t>n</a:t>
            </a:r>
            <a:r>
              <a:rPr lang="en-US" altLang="th-TH" dirty="0">
                <a:latin typeface="TH Sarabun New" panose="020B0500040200020003" pitchFamily="34" charset="-34"/>
                <a:cs typeface="TH Sarabun New" panose="020B0500040200020003" pitchFamily="34" charset="-34"/>
                <a:sym typeface="Symbol" pitchFamily="18" charset="2"/>
              </a:rPr>
              <a:t>}.</a:t>
            </a:r>
          </a:p>
          <a:p>
            <a:pPr>
              <a:lnSpc>
                <a:spcPct val="90000"/>
              </a:lnSpc>
              <a:spcBef>
                <a:spcPct val="20000"/>
              </a:spcBef>
              <a:buFont typeface="Wingdings" pitchFamily="2" charset="2"/>
              <a:buChar char="v"/>
            </a:pPr>
            <a:endParaRPr lang="en-US" altLang="th-TH" sz="1000" dirty="0">
              <a:latin typeface="TH Sarabun New" panose="020B0500040200020003" pitchFamily="34" charset="-34"/>
              <a:cs typeface="TH Sarabun New" panose="020B0500040200020003" pitchFamily="34" charset="-34"/>
              <a:sym typeface="Symbol" pitchFamily="18" charset="2"/>
            </a:endParaRPr>
          </a:p>
          <a:p>
            <a:pPr>
              <a:lnSpc>
                <a:spcPct val="90000"/>
              </a:lnSpc>
              <a:spcBef>
                <a:spcPct val="20000"/>
              </a:spcBef>
            </a:pPr>
            <a:r>
              <a:rPr lang="en-US" altLang="th-TH" dirty="0">
                <a:latin typeface="TH Sarabun New" panose="020B0500040200020003" pitchFamily="34" charset="-34"/>
                <a:cs typeface="TH Sarabun New" panose="020B0500040200020003" pitchFamily="34" charset="-34"/>
                <a:sym typeface="Symbol" pitchFamily="18" charset="2"/>
              </a:rPr>
              <a:t>	Let U=min </a:t>
            </a:r>
            <a:r>
              <a:rPr lang="en-US" altLang="th-TH" dirty="0">
                <a:latin typeface="TH Sarabun New" panose="020B0500040200020003" pitchFamily="34" charset="-34"/>
                <a:cs typeface="TH Sarabun New" panose="020B0500040200020003" pitchFamily="34" charset="-34"/>
              </a:rPr>
              <a:t>{T</a:t>
            </a:r>
            <a:r>
              <a:rPr lang="en-US" altLang="th-TH" baseline="-14000" dirty="0">
                <a:latin typeface="TH Sarabun New" panose="020B0500040200020003" pitchFamily="34" charset="-34"/>
                <a:cs typeface="TH Sarabun New" panose="020B0500040200020003" pitchFamily="34" charset="-34"/>
              </a:rPr>
              <a:t>1</a:t>
            </a:r>
            <a:r>
              <a:rPr lang="en-US" altLang="th-TH" dirty="0">
                <a:latin typeface="TH Sarabun New" panose="020B0500040200020003" pitchFamily="34" charset="-34"/>
                <a:cs typeface="TH Sarabun New" panose="020B0500040200020003" pitchFamily="34" charset="-34"/>
              </a:rPr>
              <a:t>, T</a:t>
            </a:r>
            <a:r>
              <a:rPr lang="en-US" altLang="th-TH" baseline="-14000" dirty="0">
                <a:latin typeface="TH Sarabun New" panose="020B0500040200020003" pitchFamily="34" charset="-34"/>
                <a:cs typeface="TH Sarabun New" panose="020B0500040200020003" pitchFamily="34" charset="-34"/>
              </a:rPr>
              <a:t>2</a:t>
            </a:r>
            <a:r>
              <a:rPr lang="en-US" altLang="th-TH" dirty="0">
                <a:latin typeface="TH Sarabun New" panose="020B0500040200020003" pitchFamily="34" charset="-34"/>
                <a:cs typeface="TH Sarabun New" panose="020B0500040200020003" pitchFamily="34" charset="-34"/>
              </a:rPr>
              <a:t>, …, </a:t>
            </a:r>
            <a:r>
              <a:rPr lang="en-US" altLang="th-TH" dirty="0" err="1">
                <a:latin typeface="TH Sarabun New" panose="020B0500040200020003" pitchFamily="34" charset="-34"/>
                <a:cs typeface="TH Sarabun New" panose="020B0500040200020003" pitchFamily="34" charset="-34"/>
              </a:rPr>
              <a:t>T</a:t>
            </a:r>
            <a:r>
              <a:rPr lang="en-US" altLang="th-TH" baseline="-14000" dirty="0" err="1">
                <a:latin typeface="TH Sarabun New" panose="020B0500040200020003" pitchFamily="34" charset="-34"/>
                <a:cs typeface="TH Sarabun New" panose="020B0500040200020003" pitchFamily="34" charset="-34"/>
              </a:rPr>
              <a:t>n</a:t>
            </a:r>
            <a:r>
              <a:rPr lang="en-US" altLang="th-TH" dirty="0">
                <a:latin typeface="TH Sarabun New" panose="020B0500040200020003" pitchFamily="34" charset="-34"/>
                <a:cs typeface="TH Sarabun New" panose="020B0500040200020003" pitchFamily="34" charset="-34"/>
              </a:rPr>
              <a:t>} </a:t>
            </a:r>
            <a:r>
              <a:rPr lang="en-US" altLang="th-TH" dirty="0" smtClean="0">
                <a:latin typeface="TH Sarabun New" panose="020B0500040200020003" pitchFamily="34" charset="-34"/>
                <a:cs typeface="TH Sarabun New" panose="020B0500040200020003" pitchFamily="34" charset="-34"/>
                <a:sym typeface="Symbol" pitchFamily="18" charset="2"/>
              </a:rPr>
              <a:t></a:t>
            </a:r>
          </a:p>
          <a:p>
            <a:pPr>
              <a:lnSpc>
                <a:spcPct val="90000"/>
              </a:lnSpc>
              <a:spcBef>
                <a:spcPct val="20000"/>
              </a:spcBef>
              <a:buFont typeface="Wingdings" pitchFamily="2" charset="2"/>
              <a:buChar char="Ø"/>
            </a:pPr>
            <a:r>
              <a:rPr lang="en-US" altLang="th-TH" b="1" dirty="0" smtClean="0">
                <a:latin typeface="TH Sarabun New" panose="020B0500040200020003" pitchFamily="34" charset="-34"/>
                <a:cs typeface="TH Sarabun New" panose="020B0500040200020003" pitchFamily="34" charset="-34"/>
              </a:rPr>
              <a:t>Implications</a:t>
            </a:r>
          </a:p>
          <a:p>
            <a:pPr lvl="1">
              <a:lnSpc>
                <a:spcPct val="90000"/>
              </a:lnSpc>
              <a:spcBef>
                <a:spcPct val="20000"/>
              </a:spcBef>
              <a:buFontTx/>
              <a:buChar char="–"/>
            </a:pPr>
            <a:r>
              <a:rPr lang="en-US" altLang="th-TH" sz="2000" dirty="0" smtClean="0">
                <a:solidFill>
                  <a:schemeClr val="accent2"/>
                </a:solidFill>
                <a:latin typeface="TH Sarabun New" panose="020B0500040200020003" pitchFamily="34" charset="-34"/>
                <a:cs typeface="TH Sarabun New" panose="020B0500040200020003" pitchFamily="34" charset="-34"/>
              </a:rPr>
              <a:t>Arrivals </a:t>
            </a:r>
            <a:r>
              <a:rPr lang="en-US" altLang="th-TH" sz="2000" dirty="0">
                <a:solidFill>
                  <a:schemeClr val="accent2"/>
                </a:solidFill>
                <a:latin typeface="TH Sarabun New" panose="020B0500040200020003" pitchFamily="34" charset="-34"/>
                <a:cs typeface="TH Sarabun New" panose="020B0500040200020003" pitchFamily="34" charset="-34"/>
              </a:rPr>
              <a:t>with exponentially distributed </a:t>
            </a:r>
            <a:r>
              <a:rPr lang="en-US" altLang="th-TH" sz="2000" dirty="0" err="1">
                <a:solidFill>
                  <a:schemeClr val="accent2"/>
                </a:solidFill>
                <a:latin typeface="TH Sarabun New" panose="020B0500040200020003" pitchFamily="34" charset="-34"/>
                <a:cs typeface="TH Sarabun New" panose="020B0500040200020003" pitchFamily="34" charset="-34"/>
              </a:rPr>
              <a:t>interarrival</a:t>
            </a:r>
            <a:r>
              <a:rPr lang="en-US" altLang="th-TH" sz="2000" dirty="0">
                <a:solidFill>
                  <a:schemeClr val="accent2"/>
                </a:solidFill>
                <a:latin typeface="TH Sarabun New" panose="020B0500040200020003" pitchFamily="34" charset="-34"/>
                <a:cs typeface="TH Sarabun New" panose="020B0500040200020003" pitchFamily="34" charset="-34"/>
              </a:rPr>
              <a:t> times from n different input sources with </a:t>
            </a:r>
            <a:r>
              <a:rPr lang="en-US" altLang="th-TH" sz="2000" dirty="0" smtClean="0">
                <a:solidFill>
                  <a:schemeClr val="accent2"/>
                </a:solidFill>
                <a:latin typeface="TH Sarabun New" panose="020B0500040200020003" pitchFamily="34" charset="-34"/>
                <a:cs typeface="TH Sarabun New" panose="020B0500040200020003" pitchFamily="34" charset="-34"/>
              </a:rPr>
              <a:t>       arrival </a:t>
            </a:r>
            <a:r>
              <a:rPr lang="en-US" altLang="th-TH" sz="2000" dirty="0">
                <a:solidFill>
                  <a:schemeClr val="accent2"/>
                </a:solidFill>
                <a:latin typeface="TH Sarabun New" panose="020B0500040200020003" pitchFamily="34" charset="-34"/>
                <a:cs typeface="TH Sarabun New" panose="020B0500040200020003" pitchFamily="34" charset="-34"/>
              </a:rPr>
              <a:t>intensities {</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1</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2</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 </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n</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can be treated as a homogeneous process with exponentially </a:t>
            </a:r>
            <a:r>
              <a:rPr lang="en-US" altLang="th-TH" sz="2000" dirty="0" smtClean="0">
                <a:solidFill>
                  <a:schemeClr val="accent2"/>
                </a:solidFill>
                <a:latin typeface="TH Sarabun New" panose="020B0500040200020003" pitchFamily="34" charset="-34"/>
                <a:cs typeface="TH Sarabun New" panose="020B0500040200020003" pitchFamily="34" charset="-34"/>
                <a:sym typeface="Symbol" pitchFamily="18" charset="2"/>
              </a:rPr>
              <a:t> distributed </a:t>
            </a:r>
            <a:r>
              <a:rPr lang="en-US" altLang="th-TH" sz="2000" dirty="0" err="1">
                <a:solidFill>
                  <a:schemeClr val="accent2"/>
                </a:solidFill>
                <a:latin typeface="TH Sarabun New" panose="020B0500040200020003" pitchFamily="34" charset="-34"/>
                <a:cs typeface="TH Sarabun New" panose="020B0500040200020003" pitchFamily="34" charset="-34"/>
                <a:sym typeface="Symbol" pitchFamily="18" charset="2"/>
              </a:rPr>
              <a:t>interarrival</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times of intensity = </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1</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2</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n</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a:t>
            </a:r>
          </a:p>
          <a:p>
            <a:pPr lvl="1">
              <a:lnSpc>
                <a:spcPct val="90000"/>
              </a:lnSpc>
              <a:spcBef>
                <a:spcPct val="20000"/>
              </a:spcBef>
              <a:buFontTx/>
              <a:buChar char="–"/>
            </a:pP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Service facilities with n occupied servers in parallel and service intensities </a:t>
            </a:r>
            <a:r>
              <a:rPr lang="en-US" altLang="th-TH" sz="2000" dirty="0">
                <a:solidFill>
                  <a:schemeClr val="accent2"/>
                </a:solidFill>
                <a:latin typeface="TH Sarabun New" panose="020B0500040200020003" pitchFamily="34" charset="-34"/>
                <a:cs typeface="TH Sarabun New" panose="020B0500040200020003" pitchFamily="34" charset="-34"/>
              </a:rPr>
              <a:t>{</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1</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2</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 </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n</a:t>
            </a:r>
            <a:r>
              <a:rPr lang="en-US" altLang="th-TH" sz="2000" dirty="0" smtClean="0">
                <a:solidFill>
                  <a:schemeClr val="accent2"/>
                </a:solidFill>
                <a:latin typeface="TH Sarabun New" panose="020B0500040200020003" pitchFamily="34" charset="-34"/>
                <a:cs typeface="TH Sarabun New" panose="020B0500040200020003" pitchFamily="34" charset="-34"/>
                <a:sym typeface="Symbol" pitchFamily="18" charset="2"/>
              </a:rPr>
              <a:t>} can be </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treated as one server with service intensity = </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1</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2</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n</a:t>
            </a:r>
          </a:p>
        </p:txBody>
      </p:sp>
      <p:grpSp>
        <p:nvGrpSpPr>
          <p:cNvPr id="29699" name="Group 3"/>
          <p:cNvGrpSpPr>
            <a:grpSpLocks/>
          </p:cNvGrpSpPr>
          <p:nvPr/>
        </p:nvGrpSpPr>
        <p:grpSpPr bwMode="auto">
          <a:xfrm>
            <a:off x="228600" y="628650"/>
            <a:ext cx="8686800" cy="180975"/>
            <a:chOff x="384" y="625"/>
            <a:chExt cx="4992" cy="151"/>
          </a:xfrm>
        </p:grpSpPr>
        <p:grpSp>
          <p:nvGrpSpPr>
            <p:cNvPr id="29700" name="Group 4"/>
            <p:cNvGrpSpPr>
              <a:grpSpLocks/>
            </p:cNvGrpSpPr>
            <p:nvPr/>
          </p:nvGrpSpPr>
          <p:grpSpPr bwMode="auto">
            <a:xfrm>
              <a:off x="384" y="625"/>
              <a:ext cx="4992" cy="144"/>
              <a:chOff x="384" y="625"/>
              <a:chExt cx="4992" cy="144"/>
            </a:xfrm>
          </p:grpSpPr>
          <p:pic>
            <p:nvPicPr>
              <p:cNvPr id="29701" name="Picture 5"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29703" name="Picture 7"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29704" name="Rectangle 8"/>
          <p:cNvSpPr>
            <a:spLocks noChangeArrowheads="1"/>
          </p:cNvSpPr>
          <p:nvPr/>
        </p:nvSpPr>
        <p:spPr bwMode="auto">
          <a:xfrm>
            <a:off x="304800" y="57150"/>
            <a:ext cx="8610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Properties of the </a:t>
            </a:r>
            <a:r>
              <a:rPr lang="en-US" altLang="th-TH" sz="3600" b="1" dirty="0" err="1">
                <a:solidFill>
                  <a:schemeClr val="tx2"/>
                </a:solidFill>
                <a:latin typeface="TH Sarabun New" panose="020B0500040200020003" pitchFamily="34" charset="-34"/>
                <a:cs typeface="TH Sarabun New" panose="020B0500040200020003" pitchFamily="34" charset="-34"/>
              </a:rPr>
              <a:t>Exp</a:t>
            </a:r>
            <a:r>
              <a:rPr lang="en-US" altLang="th-TH" sz="3600" b="1" dirty="0">
                <a:solidFill>
                  <a:schemeClr val="tx2"/>
                </a:solidFill>
                <a:latin typeface="TH Sarabun New" panose="020B0500040200020003" pitchFamily="34" charset="-34"/>
                <a:cs typeface="TH Sarabun New" panose="020B0500040200020003" pitchFamily="34" charset="-34"/>
              </a:rPr>
              <a:t>-distribution (III)</a:t>
            </a:r>
          </a:p>
        </p:txBody>
      </p:sp>
      <p:graphicFrame>
        <p:nvGraphicFramePr>
          <p:cNvPr id="29705" name="Object 9"/>
          <p:cNvGraphicFramePr>
            <a:graphicFrameLocks noChangeAspect="1"/>
          </p:cNvGraphicFramePr>
          <p:nvPr>
            <p:extLst>
              <p:ext uri="{D42A27DB-BD31-4B8C-83A1-F6EECF244321}">
                <p14:modId xmlns:p14="http://schemas.microsoft.com/office/powerpoint/2010/main" val="2637469825"/>
              </p:ext>
            </p:extLst>
          </p:nvPr>
        </p:nvGraphicFramePr>
        <p:xfrm>
          <a:off x="5056188" y="2262188"/>
          <a:ext cx="1803400" cy="609600"/>
        </p:xfrm>
        <a:graphic>
          <a:graphicData uri="http://schemas.openxmlformats.org/presentationml/2006/ole">
            <mc:AlternateContent xmlns:mc="http://schemas.openxmlformats.org/markup-compatibility/2006">
              <mc:Choice xmlns:v="urn:schemas-microsoft-com:vml" Requires="v">
                <p:oleObj spid="_x0000_s2080" name="Equation" r:id="rId6" imgW="1803240" imgH="812520" progId="Equation.3">
                  <p:embed/>
                </p:oleObj>
              </mc:Choice>
              <mc:Fallback>
                <p:oleObj name="Equation" r:id="rId6" imgW="1803240" imgH="812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6188" y="2262188"/>
                        <a:ext cx="1803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95053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fade">
                                      <p:cBhvr>
                                        <p:cTn id="7" dur="800" decel="100000"/>
                                        <p:tgtEl>
                                          <p:spTgt spid="29704"/>
                                        </p:tgtEl>
                                      </p:cBhvr>
                                    </p:animEffect>
                                    <p:anim calcmode="lin" valueType="num">
                                      <p:cBhvr>
                                        <p:cTn id="8" dur="800" decel="100000" fill="hold"/>
                                        <p:tgtEl>
                                          <p:spTgt spid="29704"/>
                                        </p:tgtEl>
                                        <p:attrNameLst>
                                          <p:attrName>style.rotation</p:attrName>
                                        </p:attrNameLst>
                                      </p:cBhvr>
                                      <p:tavLst>
                                        <p:tav tm="0">
                                          <p:val>
                                            <p:fltVal val="-90"/>
                                          </p:val>
                                        </p:tav>
                                        <p:tav tm="100000">
                                          <p:val>
                                            <p:fltVal val="0"/>
                                          </p:val>
                                        </p:tav>
                                      </p:tavLst>
                                    </p:anim>
                                    <p:anim calcmode="lin" valueType="num">
                                      <p:cBhvr>
                                        <p:cTn id="9" dur="800" decel="100000" fill="hold"/>
                                        <p:tgtEl>
                                          <p:spTgt spid="29704"/>
                                        </p:tgtEl>
                                        <p:attrNameLst>
                                          <p:attrName>ppt_x</p:attrName>
                                        </p:attrNameLst>
                                      </p:cBhvr>
                                      <p:tavLst>
                                        <p:tav tm="0">
                                          <p:val>
                                            <p:strVal val="#ppt_x+0.4"/>
                                          </p:val>
                                        </p:tav>
                                        <p:tav tm="100000">
                                          <p:val>
                                            <p:strVal val="#ppt_x-0.05"/>
                                          </p:val>
                                        </p:tav>
                                      </p:tavLst>
                                    </p:anim>
                                    <p:anim calcmode="lin" valueType="num">
                                      <p:cBhvr>
                                        <p:cTn id="10" dur="800" decel="100000" fill="hold"/>
                                        <p:tgtEl>
                                          <p:spTgt spid="2970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70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704"/>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9698"/>
                                        </p:tgtEl>
                                        <p:attrNameLst>
                                          <p:attrName>style.visibility</p:attrName>
                                        </p:attrNameLst>
                                      </p:cBhvr>
                                      <p:to>
                                        <p:strVal val="visible"/>
                                      </p:to>
                                    </p:set>
                                    <p:anim calcmode="lin" valueType="num">
                                      <p:cBhvr>
                                        <p:cTn id="16" dur="500" fill="hold"/>
                                        <p:tgtEl>
                                          <p:spTgt spid="29698"/>
                                        </p:tgtEl>
                                        <p:attrNameLst>
                                          <p:attrName>ppt_w</p:attrName>
                                        </p:attrNameLst>
                                      </p:cBhvr>
                                      <p:tavLst>
                                        <p:tav tm="0">
                                          <p:val>
                                            <p:fltVal val="0"/>
                                          </p:val>
                                        </p:tav>
                                        <p:tav tm="100000">
                                          <p:val>
                                            <p:strVal val="#ppt_w"/>
                                          </p:val>
                                        </p:tav>
                                      </p:tavLst>
                                    </p:anim>
                                    <p:anim calcmode="lin" valueType="num">
                                      <p:cBhvr>
                                        <p:cTn id="17" dur="500" fill="hold"/>
                                        <p:tgtEl>
                                          <p:spTgt spid="29698"/>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29705"/>
                                        </p:tgtEl>
                                        <p:attrNameLst>
                                          <p:attrName>style.visibility</p:attrName>
                                        </p:attrNameLst>
                                      </p:cBhvr>
                                      <p:to>
                                        <p:strVal val="visible"/>
                                      </p:to>
                                    </p:set>
                                    <p:anim calcmode="lin" valueType="num">
                                      <p:cBhvr>
                                        <p:cTn id="20" dur="500" fill="hold"/>
                                        <p:tgtEl>
                                          <p:spTgt spid="29705"/>
                                        </p:tgtEl>
                                        <p:attrNameLst>
                                          <p:attrName>ppt_w</p:attrName>
                                        </p:attrNameLst>
                                      </p:cBhvr>
                                      <p:tavLst>
                                        <p:tav tm="0">
                                          <p:val>
                                            <p:fltVal val="0"/>
                                          </p:val>
                                        </p:tav>
                                        <p:tav tm="100000">
                                          <p:val>
                                            <p:strVal val="#ppt_w"/>
                                          </p:val>
                                        </p:tav>
                                      </p:tavLst>
                                    </p:anim>
                                    <p:anim calcmode="lin" valueType="num">
                                      <p:cBhvr>
                                        <p:cTn id="21" dur="500" fill="hold"/>
                                        <p:tgtEl>
                                          <p:spTgt spid="297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ตัวแทนหมายเลขภาพนิ่ง 3"/>
          <p:cNvSpPr>
            <a:spLocks noGrp="1"/>
          </p:cNvSpPr>
          <p:nvPr>
            <p:ph type="sldNum" sz="quarter" idx="12"/>
          </p:nvPr>
        </p:nvSpPr>
        <p:spPr>
          <a:xfrm>
            <a:off x="8471892" y="4587974"/>
            <a:ext cx="429816" cy="342900"/>
          </a:xfrm>
        </p:spPr>
        <p:txBody>
          <a:bodyPr/>
          <a:lstStyle/>
          <a:p>
            <a:fld id="{F92E85B4-016E-4AB5-9C74-EF06102FA340}" type="slidenum">
              <a:rPr lang="en-US" altLang="th-TH" b="1">
                <a:solidFill>
                  <a:srgbClr val="0033CC"/>
                </a:solidFill>
                <a:latin typeface="TH Sarabun New" panose="020B0500040200020003" pitchFamily="34" charset="-34"/>
                <a:cs typeface="TH Sarabun New" panose="020B0500040200020003" pitchFamily="34" charset="-34"/>
              </a:rPr>
              <a:pPr/>
              <a:t>23</a:t>
            </a:fld>
            <a:endParaRPr lang="en-US" altLang="th-TH" b="1" dirty="0">
              <a:solidFill>
                <a:srgbClr val="0033CC"/>
              </a:solidFill>
              <a:latin typeface="TH Sarabun New" panose="020B0500040200020003" pitchFamily="34" charset="-34"/>
              <a:cs typeface="TH Sarabun New" panose="020B0500040200020003" pitchFamily="34" charset="-34"/>
            </a:endParaRPr>
          </a:p>
        </p:txBody>
      </p:sp>
      <p:sp>
        <p:nvSpPr>
          <p:cNvPr id="30722" name="Rectangle 2"/>
          <p:cNvSpPr>
            <a:spLocks noChangeArrowheads="1"/>
          </p:cNvSpPr>
          <p:nvPr/>
        </p:nvSpPr>
        <p:spPr bwMode="auto">
          <a:xfrm>
            <a:off x="457200" y="1085850"/>
            <a:ext cx="8229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857250" indent="-285750">
              <a:defRPr sz="2400">
                <a:solidFill>
                  <a:schemeClr val="tx1"/>
                </a:solidFill>
                <a:latin typeface="Times New Roman" pitchFamily="18" charset="0"/>
              </a:defRPr>
            </a:lvl2pPr>
            <a:lvl3pPr marL="1250950" indent="-219075">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Font typeface="Wingdings" pitchFamily="2" charset="2"/>
              <a:buChar char="v"/>
            </a:pPr>
            <a:r>
              <a:rPr lang="en-US" altLang="th-TH" dirty="0">
                <a:latin typeface="TH Sarabun New" panose="020B0500040200020003" pitchFamily="34" charset="-34"/>
                <a:cs typeface="TH Sarabun New" panose="020B0500040200020003" pitchFamily="34" charset="-34"/>
              </a:rPr>
              <a:t>Relationship to the Poisson distribution and the Poisson Process</a:t>
            </a:r>
          </a:p>
          <a:p>
            <a:pPr>
              <a:lnSpc>
                <a:spcPct val="90000"/>
              </a:lnSpc>
              <a:spcBef>
                <a:spcPct val="20000"/>
              </a:spcBef>
              <a:buFont typeface="Wingdings" pitchFamily="2" charset="2"/>
              <a:buNone/>
            </a:pPr>
            <a:r>
              <a:rPr lang="en-US" altLang="th-TH" dirty="0">
                <a:latin typeface="TH Sarabun New" panose="020B0500040200020003" pitchFamily="34" charset="-34"/>
                <a:cs typeface="TH Sarabun New" panose="020B0500040200020003" pitchFamily="34" charset="-34"/>
              </a:rPr>
              <a:t>	</a:t>
            </a:r>
            <a:r>
              <a:rPr lang="en-US" altLang="th-TH" sz="2200" dirty="0">
                <a:latin typeface="TH Sarabun New" panose="020B0500040200020003" pitchFamily="34" charset="-34"/>
                <a:cs typeface="TH Sarabun New" panose="020B0500040200020003" pitchFamily="34" charset="-34"/>
              </a:rPr>
              <a:t>Let X(t) be the number of events occurring in the interval [0,t]. If the time between consecutive events is T and </a:t>
            </a:r>
            <a:r>
              <a:rPr lang="en-US" altLang="th-TH" sz="2200" dirty="0" err="1">
                <a:latin typeface="TH Sarabun New" panose="020B0500040200020003" pitchFamily="34" charset="-34"/>
                <a:cs typeface="TH Sarabun New" panose="020B0500040200020003" pitchFamily="34" charset="-34"/>
              </a:rPr>
              <a:t>T</a:t>
            </a:r>
            <a:r>
              <a:rPr lang="en-US" altLang="th-TH" sz="2200" dirty="0" err="1">
                <a:latin typeface="TH Sarabun New" panose="020B0500040200020003" pitchFamily="34" charset="-34"/>
                <a:cs typeface="TH Sarabun New" panose="020B0500040200020003" pitchFamily="34" charset="-34"/>
                <a:sym typeface="Symbol" pitchFamily="18" charset="2"/>
              </a:rPr>
              <a:t>exp</a:t>
            </a:r>
            <a:r>
              <a:rPr lang="en-US" altLang="th-TH" sz="2200" dirty="0">
                <a:latin typeface="TH Sarabun New" panose="020B0500040200020003" pitchFamily="34" charset="-34"/>
                <a:cs typeface="TH Sarabun New" panose="020B0500040200020003" pitchFamily="34" charset="-34"/>
                <a:sym typeface="Symbol" pitchFamily="18" charset="2"/>
              </a:rPr>
              <a:t>()</a:t>
            </a:r>
          </a:p>
          <a:p>
            <a:pPr>
              <a:lnSpc>
                <a:spcPct val="90000"/>
              </a:lnSpc>
              <a:spcBef>
                <a:spcPct val="20000"/>
              </a:spcBef>
            </a:pPr>
            <a:r>
              <a:rPr lang="en-US" altLang="th-TH" dirty="0">
                <a:latin typeface="TH Sarabun New" panose="020B0500040200020003" pitchFamily="34" charset="-34"/>
                <a:cs typeface="TH Sarabun New" panose="020B0500040200020003" pitchFamily="34" charset="-34"/>
                <a:sym typeface="Symbol" pitchFamily="18" charset="2"/>
              </a:rPr>
              <a:t>	</a:t>
            </a:r>
            <a:endParaRPr lang="en-US" altLang="th-TH" dirty="0" smtClean="0">
              <a:latin typeface="TH Sarabun New" panose="020B0500040200020003" pitchFamily="34" charset="-34"/>
              <a:cs typeface="TH Sarabun New" panose="020B0500040200020003" pitchFamily="34" charset="-34"/>
              <a:sym typeface="Symbol" pitchFamily="18" charset="2"/>
            </a:endParaRPr>
          </a:p>
          <a:p>
            <a:pPr>
              <a:lnSpc>
                <a:spcPct val="90000"/>
              </a:lnSpc>
              <a:spcBef>
                <a:spcPct val="20000"/>
              </a:spcBef>
            </a:pPr>
            <a:r>
              <a:rPr lang="en-US" altLang="th-TH" dirty="0">
                <a:latin typeface="TH Sarabun New" panose="020B0500040200020003" pitchFamily="34" charset="-34"/>
                <a:cs typeface="TH Sarabun New" panose="020B0500040200020003" pitchFamily="34" charset="-34"/>
                <a:sym typeface="Symbol" pitchFamily="18" charset="2"/>
              </a:rPr>
              <a:t>	</a:t>
            </a:r>
          </a:p>
          <a:p>
            <a:pPr>
              <a:lnSpc>
                <a:spcPct val="90000"/>
              </a:lnSpc>
              <a:spcBef>
                <a:spcPct val="20000"/>
              </a:spcBef>
            </a:pPr>
            <a:endParaRPr lang="en-US" altLang="th-TH" sz="1200" dirty="0">
              <a:latin typeface="TH Sarabun New" panose="020B0500040200020003" pitchFamily="34" charset="-34"/>
              <a:cs typeface="TH Sarabun New" panose="020B0500040200020003" pitchFamily="34" charset="-34"/>
              <a:sym typeface="Symbol" pitchFamily="18" charset="2"/>
            </a:endParaRPr>
          </a:p>
          <a:p>
            <a:pPr>
              <a:lnSpc>
                <a:spcPct val="90000"/>
              </a:lnSpc>
              <a:spcBef>
                <a:spcPct val="20000"/>
              </a:spcBef>
            </a:pPr>
            <a:endParaRPr lang="en-US" altLang="th-TH" sz="1200" dirty="0">
              <a:latin typeface="TH Sarabun New" panose="020B0500040200020003" pitchFamily="34" charset="-34"/>
              <a:cs typeface="TH Sarabun New" panose="020B0500040200020003" pitchFamily="34" charset="-34"/>
              <a:sym typeface="Symbol" pitchFamily="18" charset="2"/>
            </a:endParaRPr>
          </a:p>
          <a:p>
            <a:pPr>
              <a:lnSpc>
                <a:spcPct val="90000"/>
              </a:lnSpc>
              <a:spcBef>
                <a:spcPct val="20000"/>
              </a:spcBef>
            </a:pPr>
            <a:endParaRPr lang="en-US" altLang="th-TH" sz="1200" dirty="0">
              <a:latin typeface="TH Sarabun New" panose="020B0500040200020003" pitchFamily="34" charset="-34"/>
              <a:cs typeface="TH Sarabun New" panose="020B0500040200020003" pitchFamily="34" charset="-34"/>
              <a:sym typeface="Symbol" pitchFamily="18" charset="2"/>
            </a:endParaRPr>
          </a:p>
          <a:p>
            <a:pPr>
              <a:lnSpc>
                <a:spcPct val="90000"/>
              </a:lnSpc>
              <a:spcBef>
                <a:spcPct val="20000"/>
              </a:spcBef>
            </a:pPr>
            <a:r>
              <a:rPr lang="en-US" altLang="th-TH" dirty="0">
                <a:latin typeface="TH Sarabun New" panose="020B0500040200020003" pitchFamily="34" charset="-34"/>
                <a:cs typeface="TH Sarabun New" panose="020B0500040200020003" pitchFamily="34" charset="-34"/>
                <a:sym typeface="Symbol" pitchFamily="18" charset="2"/>
              </a:rPr>
              <a:t>	 X(t)Po(t)  {X(t), t0} constitutes a Poisson Process</a:t>
            </a:r>
          </a:p>
          <a:p>
            <a:pPr>
              <a:lnSpc>
                <a:spcPct val="90000"/>
              </a:lnSpc>
              <a:spcBef>
                <a:spcPct val="20000"/>
              </a:spcBef>
            </a:pPr>
            <a:endPar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endParaRPr>
          </a:p>
        </p:txBody>
      </p:sp>
      <p:grpSp>
        <p:nvGrpSpPr>
          <p:cNvPr id="30723" name="Group 3"/>
          <p:cNvGrpSpPr>
            <a:grpSpLocks/>
          </p:cNvGrpSpPr>
          <p:nvPr/>
        </p:nvGrpSpPr>
        <p:grpSpPr bwMode="auto">
          <a:xfrm>
            <a:off x="228600" y="676275"/>
            <a:ext cx="8686800" cy="180975"/>
            <a:chOff x="384" y="625"/>
            <a:chExt cx="4992" cy="151"/>
          </a:xfrm>
        </p:grpSpPr>
        <p:grpSp>
          <p:nvGrpSpPr>
            <p:cNvPr id="30724" name="Group 4"/>
            <p:cNvGrpSpPr>
              <a:grpSpLocks/>
            </p:cNvGrpSpPr>
            <p:nvPr/>
          </p:nvGrpSpPr>
          <p:grpSpPr bwMode="auto">
            <a:xfrm>
              <a:off x="384" y="625"/>
              <a:ext cx="4992" cy="144"/>
              <a:chOff x="384" y="625"/>
              <a:chExt cx="4992" cy="144"/>
            </a:xfrm>
          </p:grpSpPr>
          <p:pic>
            <p:nvPicPr>
              <p:cNvPr id="30725" name="Picture 5"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30727" name="Picture 7"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30728" name="Rectangle 8"/>
          <p:cNvSpPr>
            <a:spLocks noChangeArrowheads="1"/>
          </p:cNvSpPr>
          <p:nvPr/>
        </p:nvSpPr>
        <p:spPr bwMode="auto">
          <a:xfrm>
            <a:off x="304800" y="114300"/>
            <a:ext cx="8610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a:solidFill>
                  <a:schemeClr val="tx2"/>
                </a:solidFill>
                <a:latin typeface="TH Sarabun New" panose="020B0500040200020003" pitchFamily="34" charset="-34"/>
                <a:cs typeface="TH Sarabun New" panose="020B0500040200020003" pitchFamily="34" charset="-34"/>
              </a:rPr>
              <a:t>Properties of the Exp-distribution (IV)</a:t>
            </a:r>
          </a:p>
        </p:txBody>
      </p:sp>
      <p:grpSp>
        <p:nvGrpSpPr>
          <p:cNvPr id="30732" name="Group 12"/>
          <p:cNvGrpSpPr>
            <a:grpSpLocks/>
          </p:cNvGrpSpPr>
          <p:nvPr/>
        </p:nvGrpSpPr>
        <p:grpSpPr bwMode="auto">
          <a:xfrm>
            <a:off x="1066800" y="2686050"/>
            <a:ext cx="6553200" cy="800100"/>
            <a:chOff x="672" y="2256"/>
            <a:chExt cx="4128" cy="672"/>
          </a:xfrm>
        </p:grpSpPr>
        <p:sp>
          <p:nvSpPr>
            <p:cNvPr id="30730" name="Rectangle 10"/>
            <p:cNvSpPr>
              <a:spLocks noChangeArrowheads="1"/>
            </p:cNvSpPr>
            <p:nvPr/>
          </p:nvSpPr>
          <p:spPr bwMode="auto">
            <a:xfrm>
              <a:off x="1296" y="2256"/>
              <a:ext cx="3504" cy="67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graphicFrame>
          <p:nvGraphicFramePr>
            <p:cNvPr id="30729" name="Object 9"/>
            <p:cNvGraphicFramePr>
              <a:graphicFrameLocks noChangeAspect="1"/>
            </p:cNvGraphicFramePr>
            <p:nvPr/>
          </p:nvGraphicFramePr>
          <p:xfrm>
            <a:off x="1456" y="2352"/>
            <a:ext cx="3248" cy="504"/>
          </p:xfrm>
          <a:graphic>
            <a:graphicData uri="http://schemas.openxmlformats.org/presentationml/2006/ole">
              <mc:AlternateContent xmlns:mc="http://schemas.openxmlformats.org/markup-compatibility/2006">
                <mc:Choice xmlns:v="urn:schemas-microsoft-com:vml" Requires="v">
                  <p:oleObj spid="_x0000_s3105" name="Equation" r:id="rId6" imgW="5155920" imgH="799920" progId="Equation.3">
                    <p:embed/>
                  </p:oleObj>
                </mc:Choice>
                <mc:Fallback>
                  <p:oleObj name="Equation" r:id="rId6" imgW="5155920" imgH="7999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6" y="2352"/>
                          <a:ext cx="3248" cy="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31" name="AutoShape 11"/>
            <p:cNvSpPr>
              <a:spLocks noChangeArrowheads="1"/>
            </p:cNvSpPr>
            <p:nvPr/>
          </p:nvSpPr>
          <p:spPr bwMode="auto">
            <a:xfrm>
              <a:off x="672" y="2448"/>
              <a:ext cx="288" cy="240"/>
            </a:xfrm>
            <a:prstGeom prst="rightArrow">
              <a:avLst>
                <a:gd name="adj1" fmla="val 50000"/>
                <a:gd name="adj2" fmla="val 3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grpSp>
    </p:spTree>
    <p:extLst>
      <p:ext uri="{BB962C8B-B14F-4D97-AF65-F5344CB8AC3E}">
        <p14:creationId xmlns:p14="http://schemas.microsoft.com/office/powerpoint/2010/main" val="8693624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fade">
                                      <p:cBhvr>
                                        <p:cTn id="7" dur="800" decel="100000"/>
                                        <p:tgtEl>
                                          <p:spTgt spid="30728"/>
                                        </p:tgtEl>
                                      </p:cBhvr>
                                    </p:animEffect>
                                    <p:anim calcmode="lin" valueType="num">
                                      <p:cBhvr>
                                        <p:cTn id="8" dur="800" decel="100000" fill="hold"/>
                                        <p:tgtEl>
                                          <p:spTgt spid="30728"/>
                                        </p:tgtEl>
                                        <p:attrNameLst>
                                          <p:attrName>style.rotation</p:attrName>
                                        </p:attrNameLst>
                                      </p:cBhvr>
                                      <p:tavLst>
                                        <p:tav tm="0">
                                          <p:val>
                                            <p:fltVal val="-90"/>
                                          </p:val>
                                        </p:tav>
                                        <p:tav tm="100000">
                                          <p:val>
                                            <p:fltVal val="0"/>
                                          </p:val>
                                        </p:tav>
                                      </p:tavLst>
                                    </p:anim>
                                    <p:anim calcmode="lin" valueType="num">
                                      <p:cBhvr>
                                        <p:cTn id="9" dur="800" decel="100000" fill="hold"/>
                                        <p:tgtEl>
                                          <p:spTgt spid="30728"/>
                                        </p:tgtEl>
                                        <p:attrNameLst>
                                          <p:attrName>ppt_x</p:attrName>
                                        </p:attrNameLst>
                                      </p:cBhvr>
                                      <p:tavLst>
                                        <p:tav tm="0">
                                          <p:val>
                                            <p:strVal val="#ppt_x+0.4"/>
                                          </p:val>
                                        </p:tav>
                                        <p:tav tm="100000">
                                          <p:val>
                                            <p:strVal val="#ppt_x-0.05"/>
                                          </p:val>
                                        </p:tav>
                                      </p:tavLst>
                                    </p:anim>
                                    <p:anim calcmode="lin" valueType="num">
                                      <p:cBhvr>
                                        <p:cTn id="10" dur="800" decel="100000" fill="hold"/>
                                        <p:tgtEl>
                                          <p:spTgt spid="3072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8"/>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30722"/>
                                        </p:tgtEl>
                                        <p:attrNameLst>
                                          <p:attrName>style.visibility</p:attrName>
                                        </p:attrNameLst>
                                      </p:cBhvr>
                                      <p:to>
                                        <p:strVal val="visible"/>
                                      </p:to>
                                    </p:set>
                                    <p:animEffect transition="in" filter="dissolve">
                                      <p:cBhvr>
                                        <p:cTn id="16" dur="500"/>
                                        <p:tgtEl>
                                          <p:spTgt spid="30722"/>
                                        </p:tgtEl>
                                      </p:cBhvr>
                                    </p:animEffect>
                                  </p:childTnLst>
                                </p:cTn>
                              </p:par>
                              <p:par>
                                <p:cTn id="17" presetID="2" presetClass="entr" presetSubtype="8" fill="hold" nodeType="withEffect">
                                  <p:stCondLst>
                                    <p:cond delay="0"/>
                                  </p:stCondLst>
                                  <p:childTnLst>
                                    <p:set>
                                      <p:cBhvr>
                                        <p:cTn id="18" dur="1" fill="hold">
                                          <p:stCondLst>
                                            <p:cond delay="0"/>
                                          </p:stCondLst>
                                        </p:cTn>
                                        <p:tgtEl>
                                          <p:spTgt spid="30732"/>
                                        </p:tgtEl>
                                        <p:attrNameLst>
                                          <p:attrName>style.visibility</p:attrName>
                                        </p:attrNameLst>
                                      </p:cBhvr>
                                      <p:to>
                                        <p:strVal val="visible"/>
                                      </p:to>
                                    </p:set>
                                    <p:anim calcmode="lin" valueType="num">
                                      <p:cBhvr additive="base">
                                        <p:cTn id="19" dur="500" fill="hold"/>
                                        <p:tgtEl>
                                          <p:spTgt spid="30732"/>
                                        </p:tgtEl>
                                        <p:attrNameLst>
                                          <p:attrName>ppt_x</p:attrName>
                                        </p:attrNameLst>
                                      </p:cBhvr>
                                      <p:tavLst>
                                        <p:tav tm="0">
                                          <p:val>
                                            <p:strVal val="0-#ppt_w/2"/>
                                          </p:val>
                                        </p:tav>
                                        <p:tav tm="100000">
                                          <p:val>
                                            <p:strVal val="#ppt_x"/>
                                          </p:val>
                                        </p:tav>
                                      </p:tavLst>
                                    </p:anim>
                                    <p:anim calcmode="lin" valueType="num">
                                      <p:cBhvr additive="base">
                                        <p:cTn id="20" dur="500" fill="hold"/>
                                        <p:tgtEl>
                                          <p:spTgt spid="307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ตัวแทนหมายเลขภาพนิ่ง 5"/>
          <p:cNvSpPr>
            <a:spLocks noGrp="1"/>
          </p:cNvSpPr>
          <p:nvPr>
            <p:ph type="sldNum" sz="quarter" idx="12"/>
          </p:nvPr>
        </p:nvSpPr>
        <p:spPr>
          <a:xfrm>
            <a:off x="8532440" y="4659982"/>
            <a:ext cx="512156" cy="342900"/>
          </a:xfrm>
        </p:spPr>
        <p:txBody>
          <a:bodyPr/>
          <a:lstStyle/>
          <a:p>
            <a:fld id="{539B07EC-CDB6-4A09-A3C8-EFCB3FAE286B}" type="slidenum">
              <a:rPr lang="en-US" altLang="th-TH" b="1">
                <a:solidFill>
                  <a:srgbClr val="0033CC"/>
                </a:solidFill>
                <a:latin typeface="TH Sarabun New" panose="020B0500040200020003" pitchFamily="34" charset="-34"/>
                <a:cs typeface="TH Sarabun New" panose="020B0500040200020003" pitchFamily="34" charset="-34"/>
              </a:rPr>
              <a:pPr/>
              <a:t>24</a:t>
            </a:fld>
            <a:endParaRPr lang="en-US" altLang="th-TH" b="1">
              <a:solidFill>
                <a:srgbClr val="0033CC"/>
              </a:solidFill>
              <a:latin typeface="TH Sarabun New" panose="020B0500040200020003" pitchFamily="34" charset="-34"/>
              <a:cs typeface="TH Sarabun New" panose="020B0500040200020003" pitchFamily="34" charset="-34"/>
            </a:endParaRPr>
          </a:p>
        </p:txBody>
      </p:sp>
      <p:sp>
        <p:nvSpPr>
          <p:cNvPr id="33795" name="Rectangle 3"/>
          <p:cNvSpPr>
            <a:spLocks noGrp="1" noChangeArrowheads="1"/>
          </p:cNvSpPr>
          <p:nvPr>
            <p:ph type="body" idx="1"/>
          </p:nvPr>
        </p:nvSpPr>
        <p:spPr>
          <a:xfrm>
            <a:off x="381000" y="1085850"/>
            <a:ext cx="8305800" cy="3714750"/>
          </a:xfrm>
        </p:spPr>
        <p:txBody>
          <a:bodyPr/>
          <a:lstStyle/>
          <a:p>
            <a:pPr marL="457200" indent="-457200">
              <a:lnSpc>
                <a:spcPct val="90000"/>
              </a:lnSpc>
              <a:buFont typeface="Wingdings" pitchFamily="2" charset="2"/>
              <a:buChar char="v"/>
            </a:pPr>
            <a:r>
              <a:rPr lang="en-US" altLang="th-TH" sz="2000" b="1" i="1" dirty="0">
                <a:latin typeface="TH Sarabun New" panose="020B0500040200020003" pitchFamily="34" charset="-34"/>
                <a:cs typeface="TH Sarabun New" panose="020B0500040200020003" pitchFamily="34" charset="-34"/>
              </a:rPr>
              <a:t>Definition:</a:t>
            </a:r>
            <a:r>
              <a:rPr lang="en-US" altLang="th-TH" sz="2000" dirty="0">
                <a:latin typeface="TH Sarabun New" panose="020B0500040200020003" pitchFamily="34" charset="-34"/>
                <a:cs typeface="TH Sarabun New" panose="020B0500040200020003" pitchFamily="34" charset="-34"/>
              </a:rPr>
              <a:t> A stochastic process in continuous time is a family {X(t)} of stochastic variables defined over a continuous set of t-values.</a:t>
            </a:r>
          </a:p>
          <a:p>
            <a:pPr marL="457200" indent="-457200">
              <a:lnSpc>
                <a:spcPct val="90000"/>
              </a:lnSpc>
            </a:pPr>
            <a:endParaRPr lang="en-US" altLang="th-TH" sz="1100" dirty="0">
              <a:latin typeface="TH Sarabun New" panose="020B0500040200020003" pitchFamily="34" charset="-34"/>
              <a:cs typeface="TH Sarabun New" panose="020B0500040200020003" pitchFamily="34" charset="-34"/>
            </a:endParaRPr>
          </a:p>
          <a:p>
            <a:pPr marL="457200" indent="-457200">
              <a:lnSpc>
                <a:spcPct val="90000"/>
              </a:lnSpc>
            </a:pPr>
            <a:r>
              <a:rPr lang="en-US" altLang="th-TH" sz="2000" i="1" dirty="0">
                <a:solidFill>
                  <a:schemeClr val="accent2"/>
                </a:solidFill>
                <a:latin typeface="TH Sarabun New" panose="020B0500040200020003" pitchFamily="34" charset="-34"/>
                <a:cs typeface="TH Sarabun New" panose="020B0500040200020003" pitchFamily="34" charset="-34"/>
              </a:rPr>
              <a:t>Example: The number of phone calls connected through a switch board </a:t>
            </a:r>
          </a:p>
          <a:p>
            <a:pPr marL="457200" indent="-457200">
              <a:lnSpc>
                <a:spcPct val="90000"/>
              </a:lnSpc>
            </a:pPr>
            <a:endParaRPr lang="en-US" altLang="th-TH" sz="2000" i="1" dirty="0">
              <a:solidFill>
                <a:schemeClr val="accent2"/>
              </a:solidFill>
              <a:latin typeface="TH Sarabun New" panose="020B0500040200020003" pitchFamily="34" charset="-34"/>
              <a:cs typeface="TH Sarabun New" panose="020B0500040200020003" pitchFamily="34" charset="-34"/>
            </a:endParaRPr>
          </a:p>
          <a:p>
            <a:pPr marL="457200" indent="-457200">
              <a:lnSpc>
                <a:spcPct val="90000"/>
              </a:lnSpc>
            </a:pPr>
            <a:endParaRPr lang="en-US" altLang="th-TH" sz="2000" i="1" dirty="0">
              <a:latin typeface="TH Sarabun New" panose="020B0500040200020003" pitchFamily="34" charset="-34"/>
              <a:cs typeface="TH Sarabun New" panose="020B0500040200020003" pitchFamily="34" charset="-34"/>
            </a:endParaRPr>
          </a:p>
          <a:p>
            <a:pPr marL="457200" indent="-457200">
              <a:lnSpc>
                <a:spcPct val="90000"/>
              </a:lnSpc>
            </a:pPr>
            <a:endParaRPr lang="en-US" altLang="th-TH" sz="2000" i="1" dirty="0">
              <a:latin typeface="TH Sarabun New" panose="020B0500040200020003" pitchFamily="34" charset="-34"/>
              <a:cs typeface="TH Sarabun New" panose="020B0500040200020003" pitchFamily="34" charset="-34"/>
            </a:endParaRPr>
          </a:p>
          <a:p>
            <a:pPr marL="457200" indent="-457200">
              <a:lnSpc>
                <a:spcPct val="90000"/>
              </a:lnSpc>
            </a:pPr>
            <a:endParaRPr lang="en-US" altLang="th-TH" sz="2000" i="1" dirty="0">
              <a:latin typeface="TH Sarabun New" panose="020B0500040200020003" pitchFamily="34" charset="-34"/>
              <a:cs typeface="TH Sarabun New" panose="020B0500040200020003" pitchFamily="34" charset="-34"/>
            </a:endParaRPr>
          </a:p>
          <a:p>
            <a:pPr marL="457200" indent="-457200">
              <a:lnSpc>
                <a:spcPct val="90000"/>
              </a:lnSpc>
              <a:buFont typeface="Wingdings" pitchFamily="2" charset="2"/>
              <a:buChar char="v"/>
            </a:pPr>
            <a:r>
              <a:rPr lang="en-US" altLang="th-TH" sz="2000" b="1" i="1" dirty="0">
                <a:latin typeface="TH Sarabun New" panose="020B0500040200020003" pitchFamily="34" charset="-34"/>
                <a:cs typeface="TH Sarabun New" panose="020B0500040200020003" pitchFamily="34" charset="-34"/>
              </a:rPr>
              <a:t>Definition:</a:t>
            </a:r>
            <a:r>
              <a:rPr lang="en-US" altLang="th-TH" sz="2000" i="1" dirty="0">
                <a:latin typeface="TH Sarabun New" panose="020B0500040200020003" pitchFamily="34" charset="-34"/>
                <a:cs typeface="TH Sarabun New" panose="020B0500040200020003" pitchFamily="34" charset="-34"/>
              </a:rPr>
              <a:t> </a:t>
            </a:r>
            <a:r>
              <a:rPr lang="en-US" altLang="th-TH" sz="2000" dirty="0">
                <a:latin typeface="TH Sarabun New" panose="020B0500040200020003" pitchFamily="34" charset="-34"/>
                <a:cs typeface="TH Sarabun New" panose="020B0500040200020003" pitchFamily="34" charset="-34"/>
              </a:rPr>
              <a:t>A stochastic process</a:t>
            </a:r>
            <a:r>
              <a:rPr lang="en-US" altLang="th-TH" sz="2000" i="1" dirty="0">
                <a:latin typeface="TH Sarabun New" panose="020B0500040200020003" pitchFamily="34" charset="-34"/>
                <a:cs typeface="TH Sarabun New" panose="020B0500040200020003" pitchFamily="34" charset="-34"/>
              </a:rPr>
              <a:t> </a:t>
            </a:r>
            <a:r>
              <a:rPr lang="en-US" altLang="th-TH" sz="2000" dirty="0">
                <a:latin typeface="TH Sarabun New" panose="020B0500040200020003" pitchFamily="34" charset="-34"/>
                <a:cs typeface="TH Sarabun New" panose="020B0500040200020003" pitchFamily="34" charset="-34"/>
              </a:rPr>
              <a:t>{X(t)} is said to have independent increments if for all disjoint </a:t>
            </a:r>
            <a:r>
              <a:rPr lang="en-US" altLang="th-TH" sz="2000" dirty="0" smtClean="0">
                <a:latin typeface="TH Sarabun New" panose="020B0500040200020003" pitchFamily="34" charset="-34"/>
                <a:cs typeface="TH Sarabun New" panose="020B0500040200020003" pitchFamily="34" charset="-34"/>
              </a:rPr>
              <a:t>       intervals </a:t>
            </a:r>
            <a:r>
              <a:rPr lang="en-US" altLang="th-TH" sz="2000" dirty="0">
                <a:latin typeface="TH Sarabun New" panose="020B0500040200020003" pitchFamily="34" charset="-34"/>
                <a:cs typeface="TH Sarabun New" panose="020B0500040200020003" pitchFamily="34" charset="-34"/>
              </a:rPr>
              <a:t>(</a:t>
            </a:r>
            <a:r>
              <a:rPr lang="en-US" altLang="th-TH" sz="2000" dirty="0" err="1">
                <a:latin typeface="TH Sarabun New" panose="020B0500040200020003" pitchFamily="34" charset="-34"/>
                <a:cs typeface="TH Sarabun New" panose="020B0500040200020003" pitchFamily="34" charset="-34"/>
              </a:rPr>
              <a:t>t</a:t>
            </a:r>
            <a:r>
              <a:rPr lang="en-US" altLang="th-TH" sz="2000" baseline="-25000" dirty="0" err="1">
                <a:latin typeface="TH Sarabun New" panose="020B0500040200020003" pitchFamily="34" charset="-34"/>
                <a:cs typeface="TH Sarabun New" panose="020B0500040200020003" pitchFamily="34" charset="-34"/>
              </a:rPr>
              <a:t>i</a:t>
            </a:r>
            <a:r>
              <a:rPr lang="en-US" altLang="th-TH" sz="2000" dirty="0">
                <a:latin typeface="TH Sarabun New" panose="020B0500040200020003" pitchFamily="34" charset="-34"/>
                <a:cs typeface="TH Sarabun New" panose="020B0500040200020003" pitchFamily="34" charset="-34"/>
              </a:rPr>
              <a:t>, </a:t>
            </a:r>
            <a:r>
              <a:rPr lang="en-US" altLang="th-TH" sz="2000" dirty="0" err="1">
                <a:latin typeface="TH Sarabun New" panose="020B0500040200020003" pitchFamily="34" charset="-34"/>
                <a:cs typeface="TH Sarabun New" panose="020B0500040200020003" pitchFamily="34" charset="-34"/>
              </a:rPr>
              <a:t>t</a:t>
            </a:r>
            <a:r>
              <a:rPr lang="en-US" altLang="th-TH" sz="2000" baseline="-25000" dirty="0" err="1">
                <a:latin typeface="TH Sarabun New" panose="020B0500040200020003" pitchFamily="34" charset="-34"/>
                <a:cs typeface="TH Sarabun New" panose="020B0500040200020003" pitchFamily="34" charset="-34"/>
              </a:rPr>
              <a:t>i</a:t>
            </a:r>
            <a:r>
              <a:rPr lang="en-US" altLang="th-TH" sz="2000" dirty="0" err="1">
                <a:latin typeface="TH Sarabun New" panose="020B0500040200020003" pitchFamily="34" charset="-34"/>
                <a:cs typeface="TH Sarabun New" panose="020B0500040200020003" pitchFamily="34" charset="-34"/>
              </a:rPr>
              <a:t>+h</a:t>
            </a:r>
            <a:r>
              <a:rPr lang="en-US" altLang="th-TH" sz="2000" baseline="-25000" dirty="0" err="1">
                <a:latin typeface="TH Sarabun New" panose="020B0500040200020003" pitchFamily="34" charset="-34"/>
                <a:cs typeface="TH Sarabun New" panose="020B0500040200020003" pitchFamily="34" charset="-34"/>
              </a:rPr>
              <a:t>i</a:t>
            </a:r>
            <a:r>
              <a:rPr lang="en-US" altLang="th-TH" sz="2000" dirty="0">
                <a:latin typeface="TH Sarabun New" panose="020B0500040200020003" pitchFamily="34" charset="-34"/>
                <a:cs typeface="TH Sarabun New" panose="020B0500040200020003" pitchFamily="34" charset="-34"/>
              </a:rPr>
              <a:t>) the differences X</a:t>
            </a:r>
            <a:r>
              <a:rPr lang="en-US" altLang="th-TH" sz="2000" baseline="-25000" dirty="0">
                <a:latin typeface="TH Sarabun New" panose="020B0500040200020003" pitchFamily="34" charset="-34"/>
                <a:cs typeface="TH Sarabun New" panose="020B0500040200020003" pitchFamily="34" charset="-34"/>
              </a:rPr>
              <a:t>i</a:t>
            </a:r>
            <a:r>
              <a:rPr lang="en-US" altLang="th-TH" sz="2000" dirty="0">
                <a:latin typeface="TH Sarabun New" panose="020B0500040200020003" pitchFamily="34" charset="-34"/>
                <a:cs typeface="TH Sarabun New" panose="020B0500040200020003" pitchFamily="34" charset="-34"/>
              </a:rPr>
              <a:t>(</a:t>
            </a:r>
            <a:r>
              <a:rPr lang="en-US" altLang="th-TH" sz="2000" dirty="0" err="1">
                <a:latin typeface="TH Sarabun New" panose="020B0500040200020003" pitchFamily="34" charset="-34"/>
                <a:cs typeface="TH Sarabun New" panose="020B0500040200020003" pitchFamily="34" charset="-34"/>
              </a:rPr>
              <a:t>t</a:t>
            </a:r>
            <a:r>
              <a:rPr lang="en-US" altLang="th-TH" sz="2000" baseline="-25000" dirty="0" err="1">
                <a:latin typeface="TH Sarabun New" panose="020B0500040200020003" pitchFamily="34" charset="-34"/>
                <a:cs typeface="TH Sarabun New" panose="020B0500040200020003" pitchFamily="34" charset="-34"/>
              </a:rPr>
              <a:t>i</a:t>
            </a:r>
            <a:r>
              <a:rPr lang="en-US" altLang="th-TH" sz="2000" dirty="0" err="1">
                <a:latin typeface="TH Sarabun New" panose="020B0500040200020003" pitchFamily="34" charset="-34"/>
                <a:cs typeface="TH Sarabun New" panose="020B0500040200020003" pitchFamily="34" charset="-34"/>
              </a:rPr>
              <a:t>+h</a:t>
            </a:r>
            <a:r>
              <a:rPr lang="en-US" altLang="th-TH" sz="2000" baseline="-25000" dirty="0" err="1">
                <a:latin typeface="TH Sarabun New" panose="020B0500040200020003" pitchFamily="34" charset="-34"/>
                <a:cs typeface="TH Sarabun New" panose="020B0500040200020003" pitchFamily="34" charset="-34"/>
              </a:rPr>
              <a:t>i</a:t>
            </a:r>
            <a:r>
              <a:rPr lang="en-US" altLang="th-TH" sz="2000" dirty="0">
                <a:latin typeface="TH Sarabun New" panose="020B0500040200020003" pitchFamily="34" charset="-34"/>
                <a:cs typeface="TH Sarabun New" panose="020B0500040200020003" pitchFamily="34" charset="-34"/>
              </a:rPr>
              <a:t>)</a:t>
            </a:r>
            <a:r>
              <a:rPr lang="en-US" altLang="th-TH" sz="2000" dirty="0">
                <a:latin typeface="TH Sarabun New" panose="020B0500040200020003" pitchFamily="34" charset="-34"/>
                <a:cs typeface="TH Sarabun New" panose="020B0500040200020003" pitchFamily="34" charset="-34"/>
                <a:sym typeface="Symbol" pitchFamily="18" charset="2"/>
              </a:rPr>
              <a:t></a:t>
            </a:r>
            <a:r>
              <a:rPr lang="en-US" altLang="th-TH" sz="2000" dirty="0">
                <a:latin typeface="TH Sarabun New" panose="020B0500040200020003" pitchFamily="34" charset="-34"/>
                <a:cs typeface="TH Sarabun New" panose="020B0500040200020003" pitchFamily="34" charset="-34"/>
              </a:rPr>
              <a:t>X</a:t>
            </a:r>
            <a:r>
              <a:rPr lang="en-US" altLang="th-TH" sz="2000" baseline="-25000" dirty="0">
                <a:latin typeface="TH Sarabun New" panose="020B0500040200020003" pitchFamily="34" charset="-34"/>
                <a:cs typeface="TH Sarabun New" panose="020B0500040200020003" pitchFamily="34" charset="-34"/>
              </a:rPr>
              <a:t>i</a:t>
            </a:r>
            <a:r>
              <a:rPr lang="en-US" altLang="th-TH" sz="2000" dirty="0">
                <a:latin typeface="TH Sarabun New" panose="020B0500040200020003" pitchFamily="34" charset="-34"/>
                <a:cs typeface="TH Sarabun New" panose="020B0500040200020003" pitchFamily="34" charset="-34"/>
              </a:rPr>
              <a:t>(</a:t>
            </a:r>
            <a:r>
              <a:rPr lang="en-US" altLang="th-TH" sz="2000" dirty="0" err="1">
                <a:latin typeface="TH Sarabun New" panose="020B0500040200020003" pitchFamily="34" charset="-34"/>
                <a:cs typeface="TH Sarabun New" panose="020B0500040200020003" pitchFamily="34" charset="-34"/>
              </a:rPr>
              <a:t>t</a:t>
            </a:r>
            <a:r>
              <a:rPr lang="en-US" altLang="th-TH" sz="2000" baseline="-25000" dirty="0" err="1">
                <a:latin typeface="TH Sarabun New" panose="020B0500040200020003" pitchFamily="34" charset="-34"/>
                <a:cs typeface="TH Sarabun New" panose="020B0500040200020003" pitchFamily="34" charset="-34"/>
              </a:rPr>
              <a:t>i</a:t>
            </a:r>
            <a:r>
              <a:rPr lang="en-US" altLang="th-TH" sz="2000" dirty="0">
                <a:latin typeface="TH Sarabun New" panose="020B0500040200020003" pitchFamily="34" charset="-34"/>
                <a:cs typeface="TH Sarabun New" panose="020B0500040200020003" pitchFamily="34" charset="-34"/>
              </a:rPr>
              <a:t>) are mutually independent.</a:t>
            </a:r>
          </a:p>
          <a:p>
            <a:pPr marL="457200" indent="-457200">
              <a:lnSpc>
                <a:spcPct val="90000"/>
              </a:lnSpc>
            </a:pPr>
            <a:endParaRPr lang="en-US" altLang="th-TH" sz="2000" dirty="0">
              <a:latin typeface="TH Sarabun New" panose="020B0500040200020003" pitchFamily="34" charset="-34"/>
              <a:cs typeface="TH Sarabun New" panose="020B0500040200020003" pitchFamily="34" charset="-34"/>
            </a:endParaRPr>
          </a:p>
        </p:txBody>
      </p:sp>
      <p:grpSp>
        <p:nvGrpSpPr>
          <p:cNvPr id="33796" name="Group 4"/>
          <p:cNvGrpSpPr>
            <a:grpSpLocks/>
          </p:cNvGrpSpPr>
          <p:nvPr/>
        </p:nvGrpSpPr>
        <p:grpSpPr bwMode="auto">
          <a:xfrm>
            <a:off x="228600" y="790575"/>
            <a:ext cx="8686800" cy="180975"/>
            <a:chOff x="384" y="625"/>
            <a:chExt cx="4992" cy="151"/>
          </a:xfrm>
        </p:grpSpPr>
        <p:grpSp>
          <p:nvGrpSpPr>
            <p:cNvPr id="33797" name="Group 5"/>
            <p:cNvGrpSpPr>
              <a:grpSpLocks/>
            </p:cNvGrpSpPr>
            <p:nvPr/>
          </p:nvGrpSpPr>
          <p:grpSpPr bwMode="auto">
            <a:xfrm>
              <a:off x="384" y="625"/>
              <a:ext cx="4992" cy="144"/>
              <a:chOff x="384" y="625"/>
              <a:chExt cx="4992" cy="144"/>
            </a:xfrm>
          </p:grpSpPr>
          <p:pic>
            <p:nvPicPr>
              <p:cNvPr id="33798"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33800"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33801" name="Rectangle 9"/>
          <p:cNvSpPr>
            <a:spLocks noChangeArrowheads="1"/>
          </p:cNvSpPr>
          <p:nvPr/>
        </p:nvSpPr>
        <p:spPr bwMode="auto">
          <a:xfrm>
            <a:off x="304800" y="11430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a:solidFill>
                  <a:schemeClr val="tx2"/>
                </a:solidFill>
                <a:latin typeface="TH Sarabun New" panose="020B0500040200020003" pitchFamily="34" charset="-34"/>
                <a:cs typeface="TH Sarabun New" panose="020B0500040200020003" pitchFamily="34" charset="-34"/>
              </a:rPr>
              <a:t>Stochastic Processes in Continuous Time</a:t>
            </a:r>
          </a:p>
        </p:txBody>
      </p:sp>
      <p:grpSp>
        <p:nvGrpSpPr>
          <p:cNvPr id="33836" name="Group 44"/>
          <p:cNvGrpSpPr>
            <a:grpSpLocks/>
          </p:cNvGrpSpPr>
          <p:nvPr/>
        </p:nvGrpSpPr>
        <p:grpSpPr bwMode="auto">
          <a:xfrm>
            <a:off x="1181100" y="2472929"/>
            <a:ext cx="6705600" cy="940594"/>
            <a:chOff x="768" y="2400"/>
            <a:chExt cx="4224" cy="790"/>
          </a:xfrm>
        </p:grpSpPr>
        <p:sp>
          <p:nvSpPr>
            <p:cNvPr id="33803" name="Line 11"/>
            <p:cNvSpPr>
              <a:spLocks noChangeShapeType="1"/>
            </p:cNvSpPr>
            <p:nvPr/>
          </p:nvSpPr>
          <p:spPr bwMode="auto">
            <a:xfrm flipV="1">
              <a:off x="1824" y="2400"/>
              <a:ext cx="0" cy="62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04" name="Text Box 12"/>
            <p:cNvSpPr txBox="1">
              <a:spLocks noChangeArrowheads="1"/>
            </p:cNvSpPr>
            <p:nvPr/>
          </p:nvSpPr>
          <p:spPr bwMode="auto">
            <a:xfrm>
              <a:off x="768" y="2400"/>
              <a:ext cx="96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a:latin typeface="TH Sarabun New" panose="020B0500040200020003" pitchFamily="34" charset="-34"/>
                  <a:cs typeface="TH Sarabun New" panose="020B0500040200020003" pitchFamily="34" charset="-34"/>
                </a:rPr>
                <a:t>X(t)=# Calls</a:t>
              </a:r>
            </a:p>
          </p:txBody>
        </p:sp>
        <p:sp>
          <p:nvSpPr>
            <p:cNvPr id="33805" name="Line 13"/>
            <p:cNvSpPr>
              <a:spLocks noChangeShapeType="1"/>
            </p:cNvSpPr>
            <p:nvPr/>
          </p:nvSpPr>
          <p:spPr bwMode="auto">
            <a:xfrm>
              <a:off x="1824" y="3024"/>
              <a:ext cx="2544"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06" name="Text Box 14"/>
            <p:cNvSpPr txBox="1">
              <a:spLocks noChangeArrowheads="1"/>
            </p:cNvSpPr>
            <p:nvPr/>
          </p:nvSpPr>
          <p:spPr bwMode="auto">
            <a:xfrm>
              <a:off x="4512" y="2880"/>
              <a:ext cx="4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a:latin typeface="TH Sarabun New" panose="020B0500040200020003" pitchFamily="34" charset="-34"/>
                  <a:cs typeface="TH Sarabun New" panose="020B0500040200020003" pitchFamily="34" charset="-34"/>
                </a:rPr>
                <a:t>t</a:t>
              </a:r>
            </a:p>
          </p:txBody>
        </p:sp>
        <p:sp>
          <p:nvSpPr>
            <p:cNvPr id="33808" name="Line 16"/>
            <p:cNvSpPr>
              <a:spLocks noChangeShapeType="1"/>
            </p:cNvSpPr>
            <p:nvPr/>
          </p:nvSpPr>
          <p:spPr bwMode="auto">
            <a:xfrm>
              <a:off x="1824" y="288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09" name="Line 17"/>
            <p:cNvSpPr>
              <a:spLocks noChangeShapeType="1"/>
            </p:cNvSpPr>
            <p:nvPr/>
          </p:nvSpPr>
          <p:spPr bwMode="auto">
            <a:xfrm flipV="1">
              <a:off x="2064" y="27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10" name="Line 18"/>
            <p:cNvSpPr>
              <a:spLocks noChangeShapeType="1"/>
            </p:cNvSpPr>
            <p:nvPr/>
          </p:nvSpPr>
          <p:spPr bwMode="auto">
            <a:xfrm>
              <a:off x="2064" y="273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11" name="Line 19"/>
            <p:cNvSpPr>
              <a:spLocks noChangeShapeType="1"/>
            </p:cNvSpPr>
            <p:nvPr/>
          </p:nvSpPr>
          <p:spPr bwMode="auto">
            <a:xfrm flipV="1">
              <a:off x="2208" y="259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12" name="Line 20"/>
            <p:cNvSpPr>
              <a:spLocks noChangeShapeType="1"/>
            </p:cNvSpPr>
            <p:nvPr/>
          </p:nvSpPr>
          <p:spPr bwMode="auto">
            <a:xfrm>
              <a:off x="2208" y="259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13" name="Line 21"/>
            <p:cNvSpPr>
              <a:spLocks noChangeShapeType="1"/>
            </p:cNvSpPr>
            <p:nvPr/>
          </p:nvSpPr>
          <p:spPr bwMode="auto">
            <a:xfrm>
              <a:off x="2352" y="259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14" name="Line 22"/>
            <p:cNvSpPr>
              <a:spLocks noChangeShapeType="1"/>
            </p:cNvSpPr>
            <p:nvPr/>
          </p:nvSpPr>
          <p:spPr bwMode="auto">
            <a:xfrm>
              <a:off x="2352" y="273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15" name="Line 23"/>
            <p:cNvSpPr>
              <a:spLocks noChangeShapeType="1"/>
            </p:cNvSpPr>
            <p:nvPr/>
          </p:nvSpPr>
          <p:spPr bwMode="auto">
            <a:xfrm>
              <a:off x="2640" y="27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16" name="Line 24"/>
            <p:cNvSpPr>
              <a:spLocks noChangeShapeType="1"/>
            </p:cNvSpPr>
            <p:nvPr/>
          </p:nvSpPr>
          <p:spPr bwMode="auto">
            <a:xfrm>
              <a:off x="2640" y="288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17" name="Line 25"/>
            <p:cNvSpPr>
              <a:spLocks noChangeShapeType="1"/>
            </p:cNvSpPr>
            <p:nvPr/>
          </p:nvSpPr>
          <p:spPr bwMode="auto">
            <a:xfrm flipV="1">
              <a:off x="2784" y="27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18" name="Line 26"/>
            <p:cNvSpPr>
              <a:spLocks noChangeShapeType="1"/>
            </p:cNvSpPr>
            <p:nvPr/>
          </p:nvSpPr>
          <p:spPr bwMode="auto">
            <a:xfrm>
              <a:off x="2784" y="273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19" name="Line 27"/>
            <p:cNvSpPr>
              <a:spLocks noChangeShapeType="1"/>
            </p:cNvSpPr>
            <p:nvPr/>
          </p:nvSpPr>
          <p:spPr bwMode="auto">
            <a:xfrm flipV="1">
              <a:off x="2928" y="259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20" name="Line 28"/>
            <p:cNvSpPr>
              <a:spLocks noChangeShapeType="1"/>
            </p:cNvSpPr>
            <p:nvPr/>
          </p:nvSpPr>
          <p:spPr bwMode="auto">
            <a:xfrm>
              <a:off x="2928" y="259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21" name="Line 29"/>
            <p:cNvSpPr>
              <a:spLocks noChangeShapeType="1"/>
            </p:cNvSpPr>
            <p:nvPr/>
          </p:nvSpPr>
          <p:spPr bwMode="auto">
            <a:xfrm flipV="1">
              <a:off x="3072" y="244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22" name="Line 30"/>
            <p:cNvSpPr>
              <a:spLocks noChangeShapeType="1"/>
            </p:cNvSpPr>
            <p:nvPr/>
          </p:nvSpPr>
          <p:spPr bwMode="auto">
            <a:xfrm>
              <a:off x="3072" y="244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23" name="Line 31"/>
            <p:cNvSpPr>
              <a:spLocks noChangeShapeType="1"/>
            </p:cNvSpPr>
            <p:nvPr/>
          </p:nvSpPr>
          <p:spPr bwMode="auto">
            <a:xfrm>
              <a:off x="3312" y="244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24" name="Line 32"/>
            <p:cNvSpPr>
              <a:spLocks noChangeShapeType="1"/>
            </p:cNvSpPr>
            <p:nvPr/>
          </p:nvSpPr>
          <p:spPr bwMode="auto">
            <a:xfrm>
              <a:off x="3312" y="2592"/>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25" name="Line 33"/>
            <p:cNvSpPr>
              <a:spLocks noChangeShapeType="1"/>
            </p:cNvSpPr>
            <p:nvPr/>
          </p:nvSpPr>
          <p:spPr bwMode="auto">
            <a:xfrm>
              <a:off x="3360" y="259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26" name="Line 34"/>
            <p:cNvSpPr>
              <a:spLocks noChangeShapeType="1"/>
            </p:cNvSpPr>
            <p:nvPr/>
          </p:nvSpPr>
          <p:spPr bwMode="auto">
            <a:xfrm>
              <a:off x="3360" y="273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27" name="Line 35"/>
            <p:cNvSpPr>
              <a:spLocks noChangeShapeType="1"/>
            </p:cNvSpPr>
            <p:nvPr/>
          </p:nvSpPr>
          <p:spPr bwMode="auto">
            <a:xfrm>
              <a:off x="3552" y="27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28" name="Line 36"/>
            <p:cNvSpPr>
              <a:spLocks noChangeShapeType="1"/>
            </p:cNvSpPr>
            <p:nvPr/>
          </p:nvSpPr>
          <p:spPr bwMode="auto">
            <a:xfrm>
              <a:off x="3552" y="288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29" name="Line 37"/>
            <p:cNvSpPr>
              <a:spLocks noChangeShapeType="1"/>
            </p:cNvSpPr>
            <p:nvPr/>
          </p:nvSpPr>
          <p:spPr bwMode="auto">
            <a:xfrm>
              <a:off x="3648" y="288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31" name="Line 39"/>
            <p:cNvSpPr>
              <a:spLocks noChangeShapeType="1"/>
            </p:cNvSpPr>
            <p:nvPr/>
          </p:nvSpPr>
          <p:spPr bwMode="auto">
            <a:xfrm flipV="1">
              <a:off x="3888" y="288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32" name="Line 40"/>
            <p:cNvSpPr>
              <a:spLocks noChangeShapeType="1"/>
            </p:cNvSpPr>
            <p:nvPr/>
          </p:nvSpPr>
          <p:spPr bwMode="auto">
            <a:xfrm>
              <a:off x="3888" y="288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3835" name="Line 43"/>
            <p:cNvSpPr>
              <a:spLocks noChangeShapeType="1"/>
            </p:cNvSpPr>
            <p:nvPr/>
          </p:nvSpPr>
          <p:spPr bwMode="auto">
            <a:xfrm>
              <a:off x="4080" y="288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grpSp>
    </p:spTree>
    <p:extLst>
      <p:ext uri="{BB962C8B-B14F-4D97-AF65-F5344CB8AC3E}">
        <p14:creationId xmlns:p14="http://schemas.microsoft.com/office/powerpoint/2010/main" val="31565638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3801"/>
                                        </p:tgtEl>
                                        <p:attrNameLst>
                                          <p:attrName>style.visibility</p:attrName>
                                        </p:attrNameLst>
                                      </p:cBhvr>
                                      <p:to>
                                        <p:strVal val="visible"/>
                                      </p:to>
                                    </p:set>
                                  </p:childTnLst>
                                </p:cTn>
                              </p:par>
                            </p:childTnLst>
                          </p:cTn>
                        </p:par>
                        <p:par>
                          <p:cTn id="7" fill="hold" nodeType="afterGroup">
                            <p:stCondLst>
                              <p:cond delay="500"/>
                            </p:stCondLst>
                            <p:childTnLst>
                              <p:par>
                                <p:cTn id="8" presetID="23" presetClass="entr" presetSubtype="16" fill="hold" nodeType="afterEffect">
                                  <p:stCondLst>
                                    <p:cond delay="0"/>
                                  </p:stCondLst>
                                  <p:childTnLst>
                                    <p:set>
                                      <p:cBhvr>
                                        <p:cTn id="9" dur="1" fill="hold">
                                          <p:stCondLst>
                                            <p:cond delay="0"/>
                                          </p:stCondLst>
                                        </p:cTn>
                                        <p:tgtEl>
                                          <p:spTgt spid="33836"/>
                                        </p:tgtEl>
                                        <p:attrNameLst>
                                          <p:attrName>style.visibility</p:attrName>
                                        </p:attrNameLst>
                                      </p:cBhvr>
                                      <p:to>
                                        <p:strVal val="visible"/>
                                      </p:to>
                                    </p:set>
                                    <p:anim calcmode="lin" valueType="num">
                                      <p:cBhvr>
                                        <p:cTn id="10" dur="500" fill="hold"/>
                                        <p:tgtEl>
                                          <p:spTgt spid="33836"/>
                                        </p:tgtEl>
                                        <p:attrNameLst>
                                          <p:attrName>ppt_w</p:attrName>
                                        </p:attrNameLst>
                                      </p:cBhvr>
                                      <p:tavLst>
                                        <p:tav tm="0">
                                          <p:val>
                                            <p:fltVal val="0"/>
                                          </p:val>
                                        </p:tav>
                                        <p:tav tm="100000">
                                          <p:val>
                                            <p:strVal val="#ppt_w"/>
                                          </p:val>
                                        </p:tav>
                                      </p:tavLst>
                                    </p:anim>
                                    <p:anim calcmode="lin" valueType="num">
                                      <p:cBhvr>
                                        <p:cTn id="11" dur="500" fill="hold"/>
                                        <p:tgtEl>
                                          <p:spTgt spid="338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a:xfrm>
            <a:off x="8466614" y="4659982"/>
            <a:ext cx="429816" cy="342900"/>
          </a:xfrm>
        </p:spPr>
        <p:txBody>
          <a:bodyPr/>
          <a:lstStyle/>
          <a:p>
            <a:fld id="{270A163F-964C-489C-9C53-161CE4870882}" type="slidenum">
              <a:rPr lang="en-US" altLang="th-TH" b="1">
                <a:solidFill>
                  <a:srgbClr val="0033CC"/>
                </a:solidFill>
                <a:latin typeface="TH Sarabun New" panose="020B0500040200020003" pitchFamily="34" charset="-34"/>
                <a:cs typeface="TH Sarabun New" panose="020B0500040200020003" pitchFamily="34" charset="-34"/>
              </a:rPr>
              <a:pPr/>
              <a:t>25</a:t>
            </a:fld>
            <a:endParaRPr lang="en-US" altLang="th-TH" b="1">
              <a:solidFill>
                <a:srgbClr val="0033CC"/>
              </a:solidFill>
              <a:latin typeface="TH Sarabun New" panose="020B0500040200020003" pitchFamily="34" charset="-34"/>
              <a:cs typeface="TH Sarabun New" panose="020B0500040200020003" pitchFamily="34" charset="-34"/>
            </a:endParaRPr>
          </a:p>
        </p:txBody>
      </p:sp>
      <p:sp>
        <p:nvSpPr>
          <p:cNvPr id="34819" name="Rectangle 3"/>
          <p:cNvSpPr>
            <a:spLocks noGrp="1" noChangeArrowheads="1"/>
          </p:cNvSpPr>
          <p:nvPr>
            <p:ph type="body" idx="1"/>
          </p:nvPr>
        </p:nvSpPr>
        <p:spPr>
          <a:xfrm>
            <a:off x="304800" y="1143000"/>
            <a:ext cx="8610600" cy="3660998"/>
          </a:xfrm>
        </p:spPr>
        <p:txBody>
          <a:bodyPr/>
          <a:lstStyle/>
          <a:p>
            <a:pPr marL="396875" indent="-396875">
              <a:buFont typeface="Wingdings" pitchFamily="2" charset="2"/>
              <a:buChar char="v"/>
            </a:pPr>
            <a:r>
              <a:rPr lang="en-US" altLang="th-TH" sz="2400" dirty="0">
                <a:latin typeface="TH Sarabun New" panose="020B0500040200020003" pitchFamily="34" charset="-34"/>
                <a:cs typeface="TH Sarabun New" panose="020B0500040200020003" pitchFamily="34" charset="-34"/>
              </a:rPr>
              <a:t>The standard assumption in many queuing models is that the arrival process is Poisson</a:t>
            </a:r>
          </a:p>
          <a:p>
            <a:pPr marL="396875" indent="-396875">
              <a:buFontTx/>
              <a:buNone/>
            </a:pPr>
            <a:r>
              <a:rPr lang="en-US" altLang="th-TH" sz="2400" b="1" dirty="0" smtClean="0">
                <a:latin typeface="TH Sarabun New" panose="020B0500040200020003" pitchFamily="34" charset="-34"/>
                <a:cs typeface="TH Sarabun New" panose="020B0500040200020003" pitchFamily="34" charset="-34"/>
              </a:rPr>
              <a:t>Two </a:t>
            </a:r>
            <a:r>
              <a:rPr lang="en-US" altLang="th-TH" sz="2400" b="1" dirty="0">
                <a:latin typeface="TH Sarabun New" panose="020B0500040200020003" pitchFamily="34" charset="-34"/>
                <a:cs typeface="TH Sarabun New" panose="020B0500040200020003" pitchFamily="34" charset="-34"/>
              </a:rPr>
              <a:t>equivalent definitions of the Poisson Process</a:t>
            </a:r>
          </a:p>
          <a:p>
            <a:pPr marL="396875" indent="-396875">
              <a:buFontTx/>
              <a:buAutoNum type="arabicPeriod"/>
            </a:pPr>
            <a:r>
              <a:rPr lang="en-US" altLang="th-TH" sz="2400" dirty="0">
                <a:latin typeface="TH Sarabun New" panose="020B0500040200020003" pitchFamily="34" charset="-34"/>
                <a:cs typeface="TH Sarabun New" panose="020B0500040200020003" pitchFamily="34" charset="-34"/>
              </a:rPr>
              <a:t>The times between arrivals are independent, identically distributed and exponential</a:t>
            </a:r>
          </a:p>
          <a:p>
            <a:pPr marL="396875" indent="-396875">
              <a:buFontTx/>
              <a:buAutoNum type="arabicPeriod"/>
            </a:pPr>
            <a:r>
              <a:rPr lang="en-US" altLang="th-TH" sz="2400" dirty="0">
                <a:latin typeface="TH Sarabun New" panose="020B0500040200020003" pitchFamily="34" charset="-34"/>
                <a:cs typeface="TH Sarabun New" panose="020B0500040200020003" pitchFamily="34" charset="-34"/>
              </a:rPr>
              <a:t>X(t) is a Poisson process with arrival rate </a:t>
            </a:r>
            <a:r>
              <a:rPr lang="en-US" altLang="th-TH" sz="2400" dirty="0">
                <a:latin typeface="TH Sarabun New" panose="020B0500040200020003" pitchFamily="34" charset="-34"/>
                <a:cs typeface="TH Sarabun New" panose="020B0500040200020003" pitchFamily="34" charset="-34"/>
                <a:sym typeface="Symbol" pitchFamily="18" charset="2"/>
              </a:rPr>
              <a:t> </a:t>
            </a:r>
            <a:r>
              <a:rPr lang="en-US" altLang="th-TH" sz="2400" dirty="0" err="1">
                <a:latin typeface="TH Sarabun New" panose="020B0500040200020003" pitchFamily="34" charset="-34"/>
                <a:cs typeface="TH Sarabun New" panose="020B0500040200020003" pitchFamily="34" charset="-34"/>
                <a:sym typeface="Symbol" pitchFamily="18" charset="2"/>
              </a:rPr>
              <a:t>iff</a:t>
            </a:r>
            <a:r>
              <a:rPr lang="en-US" altLang="th-TH" sz="2400" dirty="0">
                <a:latin typeface="TH Sarabun New" panose="020B0500040200020003" pitchFamily="34" charset="-34"/>
                <a:cs typeface="TH Sarabun New" panose="020B0500040200020003" pitchFamily="34" charset="-34"/>
                <a:sym typeface="Symbol" pitchFamily="18" charset="2"/>
              </a:rPr>
              <a:t>.</a:t>
            </a:r>
          </a:p>
          <a:p>
            <a:pPr marL="908050" lvl="1" indent="-396875">
              <a:buFontTx/>
              <a:buAutoNum type="alphaLcParenR"/>
            </a:pPr>
            <a:r>
              <a:rPr lang="en-US" altLang="th-TH" sz="2000" dirty="0">
                <a:solidFill>
                  <a:schemeClr val="accent2"/>
                </a:solidFill>
                <a:latin typeface="TH Sarabun New" panose="020B0500040200020003" pitchFamily="34" charset="-34"/>
                <a:cs typeface="TH Sarabun New" panose="020B0500040200020003" pitchFamily="34" charset="-34"/>
              </a:rPr>
              <a:t>X(t) have independent increments</a:t>
            </a:r>
          </a:p>
          <a:p>
            <a:pPr marL="908050" lvl="1" indent="-396875">
              <a:buFontTx/>
              <a:buNone/>
            </a:pPr>
            <a:r>
              <a:rPr lang="en-US" altLang="th-TH" sz="2000" dirty="0">
                <a:solidFill>
                  <a:schemeClr val="accent2"/>
                </a:solidFill>
                <a:latin typeface="TH Sarabun New" panose="020B0500040200020003" pitchFamily="34" charset="-34"/>
                <a:cs typeface="TH Sarabun New" panose="020B0500040200020003" pitchFamily="34" charset="-34"/>
              </a:rPr>
              <a:t>b)	For a small time interval h it holds that</a:t>
            </a:r>
          </a:p>
          <a:p>
            <a:pPr marL="1370013" lvl="2" indent="-347663">
              <a:buFont typeface="Wingdings" pitchFamily="2" charset="2"/>
              <a:buChar char="§"/>
            </a:pPr>
            <a:r>
              <a:rPr lang="en-US" altLang="th-TH" sz="2000" dirty="0">
                <a:solidFill>
                  <a:schemeClr val="accent2"/>
                </a:solidFill>
                <a:latin typeface="TH Sarabun New" panose="020B0500040200020003" pitchFamily="34" charset="-34"/>
                <a:cs typeface="TH Sarabun New" panose="020B0500040200020003" pitchFamily="34" charset="-34"/>
              </a:rPr>
              <a:t>P(exactly 1 event occurs in the interval [t, </a:t>
            </a:r>
            <a:r>
              <a:rPr lang="en-US" altLang="th-TH" sz="2000" dirty="0" err="1">
                <a:solidFill>
                  <a:schemeClr val="accent2"/>
                </a:solidFill>
                <a:latin typeface="TH Sarabun New" panose="020B0500040200020003" pitchFamily="34" charset="-34"/>
                <a:cs typeface="TH Sarabun New" panose="020B0500040200020003" pitchFamily="34" charset="-34"/>
              </a:rPr>
              <a:t>t+h</a:t>
            </a:r>
            <a:r>
              <a:rPr lang="en-US" altLang="th-TH" sz="2000" dirty="0">
                <a:solidFill>
                  <a:schemeClr val="accent2"/>
                </a:solidFill>
                <a:latin typeface="TH Sarabun New" panose="020B0500040200020003" pitchFamily="34" charset="-34"/>
                <a:cs typeface="TH Sarabun New" panose="020B0500040200020003" pitchFamily="34" charset="-34"/>
              </a:rPr>
              <a:t>]) = </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h + o(h)</a:t>
            </a:r>
          </a:p>
          <a:p>
            <a:pPr marL="1370013" lvl="2" indent="-347663">
              <a:buFont typeface="Wingdings" pitchFamily="2" charset="2"/>
              <a:buChar char="§"/>
            </a:pPr>
            <a:r>
              <a:rPr lang="en-US" altLang="th-TH" sz="1800" dirty="0">
                <a:solidFill>
                  <a:schemeClr val="accent2"/>
                </a:solidFill>
                <a:latin typeface="TH Sarabun New" panose="020B0500040200020003" pitchFamily="34" charset="-34"/>
                <a:cs typeface="TH Sarabun New" panose="020B0500040200020003" pitchFamily="34" charset="-34"/>
              </a:rPr>
              <a:t>P(more than 1 event occurs in the interval [t, </a:t>
            </a:r>
            <a:r>
              <a:rPr lang="en-US" altLang="th-TH" sz="1800" dirty="0" err="1">
                <a:solidFill>
                  <a:schemeClr val="accent2"/>
                </a:solidFill>
                <a:latin typeface="TH Sarabun New" panose="020B0500040200020003" pitchFamily="34" charset="-34"/>
                <a:cs typeface="TH Sarabun New" panose="020B0500040200020003" pitchFamily="34" charset="-34"/>
              </a:rPr>
              <a:t>t+h</a:t>
            </a:r>
            <a:r>
              <a:rPr lang="en-US" altLang="th-TH" sz="1800" dirty="0">
                <a:solidFill>
                  <a:schemeClr val="accent2"/>
                </a:solidFill>
                <a:latin typeface="TH Sarabun New" panose="020B0500040200020003" pitchFamily="34" charset="-34"/>
                <a:cs typeface="TH Sarabun New" panose="020B0500040200020003" pitchFamily="34" charset="-34"/>
              </a:rPr>
              <a:t>]) = </a:t>
            </a:r>
            <a:r>
              <a:rPr lang="en-US" altLang="th-TH" sz="1800" dirty="0">
                <a:solidFill>
                  <a:schemeClr val="accent2"/>
                </a:solidFill>
                <a:latin typeface="TH Sarabun New" panose="020B0500040200020003" pitchFamily="34" charset="-34"/>
                <a:cs typeface="TH Sarabun New" panose="020B0500040200020003" pitchFamily="34" charset="-34"/>
                <a:sym typeface="Symbol" pitchFamily="18" charset="2"/>
              </a:rPr>
              <a:t>o(h)</a:t>
            </a:r>
          </a:p>
          <a:p>
            <a:pPr marL="908050" lvl="1" indent="-396875">
              <a:buFontTx/>
              <a:buAutoNum type="alphaLcParenR" startAt="2"/>
            </a:pPr>
            <a:endParaRPr lang="en-US" altLang="th-TH" sz="2000" dirty="0">
              <a:solidFill>
                <a:schemeClr val="accent2"/>
              </a:solidFill>
              <a:latin typeface="TH Sarabun New" panose="020B0500040200020003" pitchFamily="34" charset="-34"/>
              <a:cs typeface="TH Sarabun New" panose="020B0500040200020003" pitchFamily="34" charset="-34"/>
            </a:endParaRPr>
          </a:p>
        </p:txBody>
      </p:sp>
      <p:grpSp>
        <p:nvGrpSpPr>
          <p:cNvPr id="34820" name="Group 4"/>
          <p:cNvGrpSpPr>
            <a:grpSpLocks/>
          </p:cNvGrpSpPr>
          <p:nvPr/>
        </p:nvGrpSpPr>
        <p:grpSpPr bwMode="auto">
          <a:xfrm>
            <a:off x="228600" y="790575"/>
            <a:ext cx="8686800" cy="180975"/>
            <a:chOff x="384" y="625"/>
            <a:chExt cx="4992" cy="151"/>
          </a:xfrm>
        </p:grpSpPr>
        <p:grpSp>
          <p:nvGrpSpPr>
            <p:cNvPr id="34821" name="Group 5"/>
            <p:cNvGrpSpPr>
              <a:grpSpLocks/>
            </p:cNvGrpSpPr>
            <p:nvPr/>
          </p:nvGrpSpPr>
          <p:grpSpPr bwMode="auto">
            <a:xfrm>
              <a:off x="384" y="625"/>
              <a:ext cx="4992" cy="144"/>
              <a:chOff x="384" y="625"/>
              <a:chExt cx="4992" cy="144"/>
            </a:xfrm>
          </p:grpSpPr>
          <p:pic>
            <p:nvPicPr>
              <p:cNvPr id="34822"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34823"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34824"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34825" name="Rectangle 9"/>
          <p:cNvSpPr>
            <a:spLocks noChangeArrowheads="1"/>
          </p:cNvSpPr>
          <p:nvPr/>
        </p:nvSpPr>
        <p:spPr bwMode="auto">
          <a:xfrm>
            <a:off x="304800" y="571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a:solidFill>
                  <a:schemeClr val="tx2"/>
                </a:solidFill>
                <a:latin typeface="TH Sarabun New" panose="020B0500040200020003" pitchFamily="34" charset="-34"/>
                <a:cs typeface="TH Sarabun New" panose="020B0500040200020003" pitchFamily="34" charset="-34"/>
              </a:rPr>
              <a:t>The Poisson Process</a:t>
            </a:r>
          </a:p>
        </p:txBody>
      </p:sp>
    </p:spTree>
    <p:extLst>
      <p:ext uri="{BB962C8B-B14F-4D97-AF65-F5344CB8AC3E}">
        <p14:creationId xmlns:p14="http://schemas.microsoft.com/office/powerpoint/2010/main" val="3718691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แทนหมายเลขภาพนิ่ง 3"/>
          <p:cNvSpPr>
            <a:spLocks noGrp="1"/>
          </p:cNvSpPr>
          <p:nvPr>
            <p:ph type="sldNum" sz="quarter" idx="12"/>
          </p:nvPr>
        </p:nvSpPr>
        <p:spPr>
          <a:xfrm>
            <a:off x="8526271" y="4659982"/>
            <a:ext cx="357808" cy="342900"/>
          </a:xfrm>
        </p:spPr>
        <p:txBody>
          <a:bodyPr/>
          <a:lstStyle/>
          <a:p>
            <a:fld id="{5B49917C-F4F1-44BA-B416-0B195490EDD5}" type="slidenum">
              <a:rPr lang="en-US" altLang="th-TH" b="1">
                <a:solidFill>
                  <a:srgbClr val="0033CC"/>
                </a:solidFill>
                <a:latin typeface="TH Sarabun New" panose="020B0500040200020003" pitchFamily="34" charset="-34"/>
                <a:cs typeface="TH Sarabun New" panose="020B0500040200020003" pitchFamily="34" charset="-34"/>
              </a:rPr>
              <a:pPr/>
              <a:t>26</a:t>
            </a:fld>
            <a:endParaRPr lang="en-US" altLang="th-TH" b="1">
              <a:solidFill>
                <a:srgbClr val="0033CC"/>
              </a:solidFill>
              <a:latin typeface="TH Sarabun New" panose="020B0500040200020003" pitchFamily="34" charset="-34"/>
              <a:cs typeface="TH Sarabun New" panose="020B0500040200020003" pitchFamily="34" charset="-34"/>
            </a:endParaRPr>
          </a:p>
        </p:txBody>
      </p:sp>
      <p:sp>
        <p:nvSpPr>
          <p:cNvPr id="31747" name="Rectangle 3"/>
          <p:cNvSpPr>
            <a:spLocks noChangeArrowheads="1"/>
          </p:cNvSpPr>
          <p:nvPr/>
        </p:nvSpPr>
        <p:spPr bwMode="auto">
          <a:xfrm>
            <a:off x="304800" y="1143000"/>
            <a:ext cx="8610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973138" algn="l"/>
                <a:tab pos="1190625" algn="l"/>
                <a:tab pos="1608138" algn="l"/>
              </a:tabLst>
              <a:defRPr sz="2400">
                <a:solidFill>
                  <a:schemeClr val="tx1"/>
                </a:solidFill>
                <a:latin typeface="Times New Roman" pitchFamily="18" charset="0"/>
              </a:defRPr>
            </a:lvl1pPr>
            <a:lvl2pPr marL="912813" indent="-341313">
              <a:tabLst>
                <a:tab pos="973138" algn="l"/>
                <a:tab pos="1190625" algn="l"/>
                <a:tab pos="1608138" algn="l"/>
              </a:tabLst>
              <a:defRPr sz="2400">
                <a:solidFill>
                  <a:schemeClr val="tx1"/>
                </a:solidFill>
                <a:latin typeface="Times New Roman" pitchFamily="18" charset="0"/>
              </a:defRPr>
            </a:lvl2pPr>
            <a:lvl3pPr marL="1250950" indent="-219075">
              <a:tabLst>
                <a:tab pos="973138" algn="l"/>
                <a:tab pos="1190625" algn="l"/>
                <a:tab pos="1608138" algn="l"/>
              </a:tabLst>
              <a:defRPr sz="2400">
                <a:solidFill>
                  <a:schemeClr val="tx1"/>
                </a:solidFill>
                <a:latin typeface="Times New Roman" pitchFamily="18" charset="0"/>
              </a:defRPr>
            </a:lvl3pPr>
            <a:lvl4pPr marL="1600200" indent="-228600">
              <a:tabLst>
                <a:tab pos="973138" algn="l"/>
                <a:tab pos="1190625" algn="l"/>
                <a:tab pos="1608138" algn="l"/>
              </a:tabLst>
              <a:defRPr sz="2400">
                <a:solidFill>
                  <a:schemeClr val="tx1"/>
                </a:solidFill>
                <a:latin typeface="Times New Roman" pitchFamily="18" charset="0"/>
              </a:defRPr>
            </a:lvl4pPr>
            <a:lvl5pPr marL="2057400" indent="-228600">
              <a:tabLst>
                <a:tab pos="973138" algn="l"/>
                <a:tab pos="1190625" algn="l"/>
                <a:tab pos="1608138" algn="l"/>
              </a:tabLst>
              <a:defRPr sz="2400">
                <a:solidFill>
                  <a:schemeClr val="tx1"/>
                </a:solidFill>
                <a:latin typeface="Times New Roman" pitchFamily="18" charset="0"/>
              </a:defRPr>
            </a:lvl5pPr>
            <a:lvl6pPr marL="2514600" indent="-228600" fontAlgn="base">
              <a:spcBef>
                <a:spcPct val="0"/>
              </a:spcBef>
              <a:spcAft>
                <a:spcPct val="0"/>
              </a:spcAft>
              <a:tabLst>
                <a:tab pos="973138" algn="l"/>
                <a:tab pos="1190625" algn="l"/>
                <a:tab pos="1608138" algn="l"/>
              </a:tabLst>
              <a:defRPr sz="2400">
                <a:solidFill>
                  <a:schemeClr val="tx1"/>
                </a:solidFill>
                <a:latin typeface="Times New Roman" pitchFamily="18" charset="0"/>
              </a:defRPr>
            </a:lvl6pPr>
            <a:lvl7pPr marL="2971800" indent="-228600" fontAlgn="base">
              <a:spcBef>
                <a:spcPct val="0"/>
              </a:spcBef>
              <a:spcAft>
                <a:spcPct val="0"/>
              </a:spcAft>
              <a:tabLst>
                <a:tab pos="973138" algn="l"/>
                <a:tab pos="1190625" algn="l"/>
                <a:tab pos="1608138" algn="l"/>
              </a:tabLst>
              <a:defRPr sz="2400">
                <a:solidFill>
                  <a:schemeClr val="tx1"/>
                </a:solidFill>
                <a:latin typeface="Times New Roman" pitchFamily="18" charset="0"/>
              </a:defRPr>
            </a:lvl7pPr>
            <a:lvl8pPr marL="3429000" indent="-228600" fontAlgn="base">
              <a:spcBef>
                <a:spcPct val="0"/>
              </a:spcBef>
              <a:spcAft>
                <a:spcPct val="0"/>
              </a:spcAft>
              <a:tabLst>
                <a:tab pos="973138" algn="l"/>
                <a:tab pos="1190625" algn="l"/>
                <a:tab pos="1608138" algn="l"/>
              </a:tabLst>
              <a:defRPr sz="2400">
                <a:solidFill>
                  <a:schemeClr val="tx1"/>
                </a:solidFill>
                <a:latin typeface="Times New Roman" pitchFamily="18" charset="0"/>
              </a:defRPr>
            </a:lvl8pPr>
            <a:lvl9pPr marL="3886200" indent="-228600" fontAlgn="base">
              <a:spcBef>
                <a:spcPct val="0"/>
              </a:spcBef>
              <a:spcAft>
                <a:spcPct val="0"/>
              </a:spcAft>
              <a:tabLst>
                <a:tab pos="973138" algn="l"/>
                <a:tab pos="1190625" algn="l"/>
                <a:tab pos="1608138" algn="l"/>
              </a:tabLst>
              <a:defRPr sz="2400">
                <a:solidFill>
                  <a:schemeClr val="tx1"/>
                </a:solidFill>
                <a:latin typeface="Times New Roman" pitchFamily="18" charset="0"/>
              </a:defRPr>
            </a:lvl9pPr>
          </a:lstStyle>
          <a:p>
            <a:pPr>
              <a:lnSpc>
                <a:spcPct val="90000"/>
              </a:lnSpc>
              <a:spcBef>
                <a:spcPct val="20000"/>
              </a:spcBef>
              <a:buFont typeface="Wingdings" pitchFamily="2" charset="2"/>
              <a:buChar char="v"/>
            </a:pPr>
            <a:r>
              <a:rPr lang="en-US" altLang="th-TH" dirty="0">
                <a:latin typeface="TH Sarabun New" panose="020B0500040200020003" pitchFamily="34" charset="-34"/>
                <a:cs typeface="TH Sarabun New" panose="020B0500040200020003" pitchFamily="34" charset="-34"/>
              </a:rPr>
              <a:t>Poisson processes can be aggregated or disaggregated and the resulting processes are also Poisson processes</a:t>
            </a:r>
          </a:p>
          <a:p>
            <a:pPr>
              <a:lnSpc>
                <a:spcPct val="90000"/>
              </a:lnSpc>
              <a:spcBef>
                <a:spcPct val="20000"/>
              </a:spcBef>
              <a:buFont typeface="Wingdings" pitchFamily="2" charset="2"/>
              <a:buNone/>
            </a:pPr>
            <a:r>
              <a:rPr lang="en-US" altLang="th-TH" dirty="0">
                <a:latin typeface="TH Sarabun New" panose="020B0500040200020003" pitchFamily="34" charset="-34"/>
                <a:cs typeface="TH Sarabun New" panose="020B0500040200020003" pitchFamily="34" charset="-34"/>
                <a:sym typeface="Symbol" pitchFamily="18" charset="2"/>
              </a:rPr>
              <a:t>	a)	Aggregation of N Poisson processes with intensities </a:t>
            </a:r>
          </a:p>
          <a:p>
            <a:pPr>
              <a:lnSpc>
                <a:spcPct val="90000"/>
              </a:lnSpc>
              <a:spcBef>
                <a:spcPct val="20000"/>
              </a:spcBef>
              <a:buFont typeface="Wingdings" pitchFamily="2" charset="2"/>
              <a:buNone/>
            </a:pPr>
            <a:r>
              <a:rPr lang="en-US" altLang="th-TH" dirty="0">
                <a:latin typeface="TH Sarabun New" panose="020B0500040200020003" pitchFamily="34" charset="-34"/>
                <a:cs typeface="TH Sarabun New" panose="020B0500040200020003" pitchFamily="34" charset="-34"/>
                <a:sym typeface="Symbol" pitchFamily="18" charset="2"/>
              </a:rPr>
              <a:t>		</a:t>
            </a:r>
            <a:r>
              <a:rPr lang="en-US" altLang="th-TH" dirty="0">
                <a:latin typeface="TH Sarabun New" panose="020B0500040200020003" pitchFamily="34" charset="-34"/>
                <a:cs typeface="TH Sarabun New" panose="020B0500040200020003" pitchFamily="34" charset="-34"/>
              </a:rPr>
              <a:t>{</a:t>
            </a:r>
            <a:r>
              <a:rPr lang="en-US" altLang="th-TH" dirty="0">
                <a:latin typeface="TH Sarabun New" panose="020B0500040200020003" pitchFamily="34" charset="-34"/>
                <a:cs typeface="TH Sarabun New" panose="020B0500040200020003" pitchFamily="34" charset="-34"/>
                <a:sym typeface="Symbol" pitchFamily="18" charset="2"/>
              </a:rPr>
              <a:t></a:t>
            </a:r>
            <a:r>
              <a:rPr lang="en-US" altLang="th-TH" baseline="-14000" dirty="0">
                <a:latin typeface="TH Sarabun New" panose="020B0500040200020003" pitchFamily="34" charset="-34"/>
                <a:cs typeface="TH Sarabun New" panose="020B0500040200020003" pitchFamily="34" charset="-34"/>
                <a:sym typeface="Symbol" pitchFamily="18" charset="2"/>
              </a:rPr>
              <a:t>1</a:t>
            </a:r>
            <a:r>
              <a:rPr lang="en-US" altLang="th-TH" dirty="0">
                <a:latin typeface="TH Sarabun New" panose="020B0500040200020003" pitchFamily="34" charset="-34"/>
                <a:cs typeface="TH Sarabun New" panose="020B0500040200020003" pitchFamily="34" charset="-34"/>
                <a:sym typeface="Symbol" pitchFamily="18" charset="2"/>
              </a:rPr>
              <a:t>, </a:t>
            </a:r>
            <a:r>
              <a:rPr lang="en-US" altLang="th-TH" baseline="-14000" dirty="0">
                <a:latin typeface="TH Sarabun New" panose="020B0500040200020003" pitchFamily="34" charset="-34"/>
                <a:cs typeface="TH Sarabun New" panose="020B0500040200020003" pitchFamily="34" charset="-34"/>
                <a:sym typeface="Symbol" pitchFamily="18" charset="2"/>
              </a:rPr>
              <a:t>2</a:t>
            </a:r>
            <a:r>
              <a:rPr lang="en-US" altLang="th-TH" dirty="0">
                <a:latin typeface="TH Sarabun New" panose="020B0500040200020003" pitchFamily="34" charset="-34"/>
                <a:cs typeface="TH Sarabun New" panose="020B0500040200020003" pitchFamily="34" charset="-34"/>
                <a:sym typeface="Symbol" pitchFamily="18" charset="2"/>
              </a:rPr>
              <a:t>, …, </a:t>
            </a:r>
            <a:r>
              <a:rPr lang="en-US" altLang="th-TH" baseline="-14000" dirty="0">
                <a:latin typeface="TH Sarabun New" panose="020B0500040200020003" pitchFamily="34" charset="-34"/>
                <a:cs typeface="TH Sarabun New" panose="020B0500040200020003" pitchFamily="34" charset="-34"/>
                <a:sym typeface="Symbol" pitchFamily="18" charset="2"/>
              </a:rPr>
              <a:t>n</a:t>
            </a:r>
            <a:r>
              <a:rPr lang="en-US" altLang="th-TH" dirty="0">
                <a:latin typeface="TH Sarabun New" panose="020B0500040200020003" pitchFamily="34" charset="-34"/>
                <a:cs typeface="TH Sarabun New" panose="020B0500040200020003" pitchFamily="34" charset="-34"/>
                <a:sym typeface="Symbol" pitchFamily="18" charset="2"/>
              </a:rPr>
              <a:t>} renders a new Poisson process with </a:t>
            </a:r>
            <a:r>
              <a:rPr lang="en-US" altLang="th-TH" dirty="0" smtClean="0">
                <a:latin typeface="TH Sarabun New" panose="020B0500040200020003" pitchFamily="34" charset="-34"/>
                <a:cs typeface="TH Sarabun New" panose="020B0500040200020003" pitchFamily="34" charset="-34"/>
                <a:sym typeface="Symbol" pitchFamily="18" charset="2"/>
              </a:rPr>
              <a:t>intensity </a:t>
            </a:r>
            <a:r>
              <a:rPr lang="en-US" altLang="th-TH" dirty="0">
                <a:latin typeface="TH Sarabun New" panose="020B0500040200020003" pitchFamily="34" charset="-34"/>
                <a:cs typeface="TH Sarabun New" panose="020B0500040200020003" pitchFamily="34" charset="-34"/>
                <a:sym typeface="Symbol" pitchFamily="18" charset="2"/>
              </a:rPr>
              <a:t>= </a:t>
            </a:r>
            <a:r>
              <a:rPr lang="en-US" altLang="th-TH" baseline="-14000" dirty="0">
                <a:latin typeface="TH Sarabun New" panose="020B0500040200020003" pitchFamily="34" charset="-34"/>
                <a:cs typeface="TH Sarabun New" panose="020B0500040200020003" pitchFamily="34" charset="-34"/>
                <a:sym typeface="Symbol" pitchFamily="18" charset="2"/>
              </a:rPr>
              <a:t>1</a:t>
            </a:r>
            <a:r>
              <a:rPr lang="en-US" altLang="th-TH" dirty="0">
                <a:latin typeface="TH Sarabun New" panose="020B0500040200020003" pitchFamily="34" charset="-34"/>
                <a:cs typeface="TH Sarabun New" panose="020B0500040200020003" pitchFamily="34" charset="-34"/>
                <a:sym typeface="Symbol" pitchFamily="18" charset="2"/>
              </a:rPr>
              <a:t>+ </a:t>
            </a:r>
            <a:r>
              <a:rPr lang="en-US" altLang="th-TH" baseline="-14000" dirty="0">
                <a:latin typeface="TH Sarabun New" panose="020B0500040200020003" pitchFamily="34" charset="-34"/>
                <a:cs typeface="TH Sarabun New" panose="020B0500040200020003" pitchFamily="34" charset="-34"/>
                <a:sym typeface="Symbol" pitchFamily="18" charset="2"/>
              </a:rPr>
              <a:t>2</a:t>
            </a:r>
            <a:r>
              <a:rPr lang="en-US" altLang="th-TH" dirty="0">
                <a:latin typeface="TH Sarabun New" panose="020B0500040200020003" pitchFamily="34" charset="-34"/>
                <a:cs typeface="TH Sarabun New" panose="020B0500040200020003" pitchFamily="34" charset="-34"/>
                <a:sym typeface="Symbol" pitchFamily="18" charset="2"/>
              </a:rPr>
              <a:t>+…+ </a:t>
            </a:r>
            <a:r>
              <a:rPr lang="en-US" altLang="th-TH" baseline="-14000" dirty="0">
                <a:latin typeface="TH Sarabun New" panose="020B0500040200020003" pitchFamily="34" charset="-34"/>
                <a:cs typeface="TH Sarabun New" panose="020B0500040200020003" pitchFamily="34" charset="-34"/>
                <a:sym typeface="Symbol" pitchFamily="18" charset="2"/>
              </a:rPr>
              <a:t>n</a:t>
            </a:r>
            <a:r>
              <a:rPr lang="en-US" altLang="th-TH" dirty="0">
                <a:latin typeface="TH Sarabun New" panose="020B0500040200020003" pitchFamily="34" charset="-34"/>
                <a:cs typeface="TH Sarabun New" panose="020B0500040200020003" pitchFamily="34" charset="-34"/>
                <a:sym typeface="Symbol" pitchFamily="18" charset="2"/>
              </a:rPr>
              <a:t>.</a:t>
            </a:r>
          </a:p>
          <a:p>
            <a:pPr>
              <a:lnSpc>
                <a:spcPct val="90000"/>
              </a:lnSpc>
              <a:spcBef>
                <a:spcPct val="20000"/>
              </a:spcBef>
            </a:pPr>
            <a:r>
              <a:rPr lang="en-US" altLang="th-TH" dirty="0">
                <a:latin typeface="TH Sarabun New" panose="020B0500040200020003" pitchFamily="34" charset="-34"/>
                <a:cs typeface="TH Sarabun New" panose="020B0500040200020003" pitchFamily="34" charset="-34"/>
                <a:sym typeface="Symbol" pitchFamily="18" charset="2"/>
              </a:rPr>
              <a:t>	b)	Disaggregating a Poisson process X(t)Po(t) into N </a:t>
            </a:r>
            <a:r>
              <a:rPr lang="en-US" altLang="th-TH" dirty="0" smtClean="0">
                <a:latin typeface="TH Sarabun New" panose="020B0500040200020003" pitchFamily="34" charset="-34"/>
                <a:cs typeface="TH Sarabun New" panose="020B0500040200020003" pitchFamily="34" charset="-34"/>
                <a:sym typeface="Symbol" pitchFamily="18" charset="2"/>
              </a:rPr>
              <a:t>sub-processes </a:t>
            </a:r>
            <a:r>
              <a:rPr lang="en-US" altLang="th-TH" dirty="0">
                <a:latin typeface="TH Sarabun New" panose="020B0500040200020003" pitchFamily="34" charset="-34"/>
                <a:cs typeface="TH Sarabun New" panose="020B0500040200020003" pitchFamily="34" charset="-34"/>
              </a:rPr>
              <a:t>{</a:t>
            </a:r>
            <a:r>
              <a:rPr lang="en-US" altLang="th-TH" dirty="0">
                <a:latin typeface="TH Sarabun New" panose="020B0500040200020003" pitchFamily="34" charset="-34"/>
                <a:cs typeface="TH Sarabun New" panose="020B0500040200020003" pitchFamily="34" charset="-34"/>
                <a:sym typeface="Symbol" pitchFamily="18" charset="2"/>
              </a:rPr>
              <a:t>X</a:t>
            </a:r>
            <a:r>
              <a:rPr lang="en-US" altLang="th-TH" baseline="-14000" dirty="0">
                <a:latin typeface="TH Sarabun New" panose="020B0500040200020003" pitchFamily="34" charset="-34"/>
                <a:cs typeface="TH Sarabun New" panose="020B0500040200020003" pitchFamily="34" charset="-34"/>
                <a:sym typeface="Symbol" pitchFamily="18" charset="2"/>
              </a:rPr>
              <a:t>1</a:t>
            </a:r>
            <a:r>
              <a:rPr lang="en-US" altLang="th-TH" dirty="0">
                <a:latin typeface="TH Sarabun New" panose="020B0500040200020003" pitchFamily="34" charset="-34"/>
                <a:cs typeface="TH Sarabun New" panose="020B0500040200020003" pitchFamily="34" charset="-34"/>
                <a:sym typeface="Symbol" pitchFamily="18" charset="2"/>
              </a:rPr>
              <a:t>(t), X</a:t>
            </a:r>
            <a:r>
              <a:rPr lang="en-US" altLang="th-TH" baseline="-14000" dirty="0">
                <a:latin typeface="TH Sarabun New" panose="020B0500040200020003" pitchFamily="34" charset="-34"/>
                <a:cs typeface="TH Sarabun New" panose="020B0500040200020003" pitchFamily="34" charset="-34"/>
                <a:sym typeface="Symbol" pitchFamily="18" charset="2"/>
              </a:rPr>
              <a:t>2</a:t>
            </a:r>
            <a:r>
              <a:rPr lang="en-US" altLang="th-TH" dirty="0">
                <a:latin typeface="TH Sarabun New" panose="020B0500040200020003" pitchFamily="34" charset="-34"/>
                <a:cs typeface="TH Sarabun New" panose="020B0500040200020003" pitchFamily="34" charset="-34"/>
                <a:sym typeface="Symbol" pitchFamily="18" charset="2"/>
              </a:rPr>
              <a:t>(t), , …, X</a:t>
            </a:r>
            <a:r>
              <a:rPr lang="en-US" altLang="th-TH" baseline="-14000" dirty="0">
                <a:latin typeface="TH Sarabun New" panose="020B0500040200020003" pitchFamily="34" charset="-34"/>
                <a:cs typeface="TH Sarabun New" panose="020B0500040200020003" pitchFamily="34" charset="-34"/>
                <a:sym typeface="Symbol" pitchFamily="18" charset="2"/>
              </a:rPr>
              <a:t>3</a:t>
            </a:r>
            <a:r>
              <a:rPr lang="en-US" altLang="th-TH" dirty="0">
                <a:latin typeface="TH Sarabun New" panose="020B0500040200020003" pitchFamily="34" charset="-34"/>
                <a:cs typeface="TH Sarabun New" panose="020B0500040200020003" pitchFamily="34" charset="-34"/>
                <a:sym typeface="Symbol" pitchFamily="18" charset="2"/>
              </a:rPr>
              <a:t>(t)} (for example N </a:t>
            </a:r>
            <a:r>
              <a:rPr lang="en-US" altLang="th-TH" dirty="0" smtClean="0">
                <a:latin typeface="TH Sarabun New" panose="020B0500040200020003" pitchFamily="34" charset="-34"/>
                <a:cs typeface="TH Sarabun New" panose="020B0500040200020003" pitchFamily="34" charset="-34"/>
                <a:sym typeface="Symbol" pitchFamily="18" charset="2"/>
              </a:rPr>
              <a:t>customer </a:t>
            </a:r>
            <a:r>
              <a:rPr lang="en-US" altLang="th-TH" dirty="0">
                <a:latin typeface="TH Sarabun New" panose="020B0500040200020003" pitchFamily="34" charset="-34"/>
                <a:cs typeface="TH Sarabun New" panose="020B0500040200020003" pitchFamily="34" charset="-34"/>
                <a:sym typeface="Symbol" pitchFamily="18" charset="2"/>
              </a:rPr>
              <a:t>types) where X</a:t>
            </a:r>
            <a:r>
              <a:rPr lang="en-US" altLang="th-TH" baseline="-14000" dirty="0">
                <a:latin typeface="TH Sarabun New" panose="020B0500040200020003" pitchFamily="34" charset="-34"/>
                <a:cs typeface="TH Sarabun New" panose="020B0500040200020003" pitchFamily="34" charset="-34"/>
                <a:sym typeface="Symbol" pitchFamily="18" charset="2"/>
              </a:rPr>
              <a:t>i</a:t>
            </a:r>
            <a:r>
              <a:rPr lang="en-US" altLang="th-TH" dirty="0">
                <a:latin typeface="TH Sarabun New" panose="020B0500040200020003" pitchFamily="34" charset="-34"/>
                <a:cs typeface="TH Sarabun New" panose="020B0500040200020003" pitchFamily="34" charset="-34"/>
                <a:sym typeface="Symbol" pitchFamily="18" charset="2"/>
              </a:rPr>
              <a:t>(t) Po(</a:t>
            </a:r>
            <a:r>
              <a:rPr lang="en-US" altLang="th-TH" baseline="-14000" dirty="0">
                <a:latin typeface="TH Sarabun New" panose="020B0500040200020003" pitchFamily="34" charset="-34"/>
                <a:cs typeface="TH Sarabun New" panose="020B0500040200020003" pitchFamily="34" charset="-34"/>
                <a:sym typeface="Symbol" pitchFamily="18" charset="2"/>
              </a:rPr>
              <a:t>i</a:t>
            </a:r>
            <a:r>
              <a:rPr lang="en-US" altLang="th-TH" dirty="0">
                <a:latin typeface="TH Sarabun New" panose="020B0500040200020003" pitchFamily="34" charset="-34"/>
                <a:cs typeface="TH Sarabun New" panose="020B0500040200020003" pitchFamily="34" charset="-34"/>
                <a:sym typeface="Symbol" pitchFamily="18" charset="2"/>
              </a:rPr>
              <a:t>t) can be done if</a:t>
            </a:r>
          </a:p>
          <a:p>
            <a:pPr>
              <a:lnSpc>
                <a:spcPct val="90000"/>
              </a:lnSpc>
              <a:spcBef>
                <a:spcPct val="20000"/>
              </a:spcBef>
            </a:pPr>
            <a:r>
              <a:rPr lang="en-US" altLang="th-TH" dirty="0">
                <a:latin typeface="TH Sarabun New" panose="020B0500040200020003" pitchFamily="34" charset="-34"/>
                <a:cs typeface="TH Sarabun New" panose="020B0500040200020003" pitchFamily="34" charset="-34"/>
                <a:sym typeface="Symbol" pitchFamily="18" charset="2"/>
              </a:rPr>
              <a:t>	</a:t>
            </a:r>
            <a:r>
              <a:rPr lang="en-US" altLang="th-TH" dirty="0">
                <a:solidFill>
                  <a:schemeClr val="accent2"/>
                </a:solidFill>
                <a:latin typeface="TH Sarabun New" panose="020B0500040200020003" pitchFamily="34" charset="-34"/>
                <a:cs typeface="TH Sarabun New" panose="020B0500040200020003" pitchFamily="34" charset="-34"/>
                <a:sym typeface="Symbol" pitchFamily="18" charset="2"/>
              </a:rPr>
              <a:t>		–</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For every arrival the probability of belonging </a:t>
            </a:r>
            <a:r>
              <a:rPr lang="en-US" altLang="th-TH" sz="2000" dirty="0" smtClean="0">
                <a:solidFill>
                  <a:schemeClr val="accent2"/>
                </a:solidFill>
                <a:latin typeface="TH Sarabun New" panose="020B0500040200020003" pitchFamily="34" charset="-34"/>
                <a:cs typeface="TH Sarabun New" panose="020B0500040200020003" pitchFamily="34" charset="-34"/>
                <a:sym typeface="Symbol" pitchFamily="18" charset="2"/>
              </a:rPr>
              <a:t>to sub-process </a:t>
            </a:r>
            <a:r>
              <a:rPr lang="en-US" altLang="th-TH" sz="2000" dirty="0" err="1">
                <a:solidFill>
                  <a:schemeClr val="accent2"/>
                </a:solidFill>
                <a:latin typeface="TH Sarabun New" panose="020B0500040200020003" pitchFamily="34" charset="-34"/>
                <a:cs typeface="TH Sarabun New" panose="020B0500040200020003" pitchFamily="34" charset="-34"/>
                <a:sym typeface="Symbol" pitchFamily="18" charset="2"/>
              </a:rPr>
              <a:t>i</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 p</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i</a:t>
            </a:r>
          </a:p>
          <a:p>
            <a:pPr>
              <a:lnSpc>
                <a:spcPct val="90000"/>
              </a:lnSpc>
              <a:spcBef>
                <a:spcPct val="20000"/>
              </a:spcBef>
            </a:pP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			</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 </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p</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1</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p</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2</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a:t>
            </a:r>
            <a:r>
              <a:rPr lang="en-US" altLang="th-TH" sz="2000" dirty="0" err="1">
                <a:solidFill>
                  <a:schemeClr val="accent2"/>
                </a:solidFill>
                <a:latin typeface="TH Sarabun New" panose="020B0500040200020003" pitchFamily="34" charset="-34"/>
                <a:cs typeface="TH Sarabun New" panose="020B0500040200020003" pitchFamily="34" charset="-34"/>
                <a:sym typeface="Symbol" pitchFamily="18" charset="2"/>
              </a:rPr>
              <a:t>p</a:t>
            </a:r>
            <a:r>
              <a:rPr lang="en-US" altLang="th-TH" sz="2000" baseline="-14000" dirty="0" err="1">
                <a:solidFill>
                  <a:schemeClr val="accent2"/>
                </a:solidFill>
                <a:latin typeface="TH Sarabun New" panose="020B0500040200020003" pitchFamily="34" charset="-34"/>
                <a:cs typeface="TH Sarabun New" panose="020B0500040200020003" pitchFamily="34" charset="-34"/>
                <a:sym typeface="Symbol" pitchFamily="18" charset="2"/>
              </a:rPr>
              <a:t>N</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 1, and </a:t>
            </a:r>
            <a:r>
              <a:rPr lang="en-US" altLang="th-TH" sz="2000" baseline="-14000" dirty="0" err="1">
                <a:solidFill>
                  <a:schemeClr val="accent2"/>
                </a:solidFill>
                <a:latin typeface="TH Sarabun New" panose="020B0500040200020003" pitchFamily="34" charset="-34"/>
                <a:cs typeface="TH Sarabun New" panose="020B0500040200020003" pitchFamily="34" charset="-34"/>
                <a:sym typeface="Symbol" pitchFamily="18" charset="2"/>
              </a:rPr>
              <a:t>i</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 = p</a:t>
            </a:r>
            <a:r>
              <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rPr>
              <a:t>i </a:t>
            </a:r>
            <a:r>
              <a:rPr lang="en-US" altLang="th-TH" sz="2000" dirty="0">
                <a:solidFill>
                  <a:schemeClr val="accent2"/>
                </a:solidFill>
                <a:latin typeface="TH Sarabun New" panose="020B0500040200020003" pitchFamily="34" charset="-34"/>
                <a:cs typeface="TH Sarabun New" panose="020B0500040200020003" pitchFamily="34" charset="-34"/>
                <a:sym typeface="Symbol" pitchFamily="18" charset="2"/>
              </a:rPr>
              <a:t></a:t>
            </a:r>
          </a:p>
          <a:p>
            <a:pPr>
              <a:lnSpc>
                <a:spcPct val="90000"/>
              </a:lnSpc>
              <a:spcBef>
                <a:spcPct val="20000"/>
              </a:spcBef>
            </a:pPr>
            <a:endParaRPr lang="en-US" altLang="th-TH" sz="2000" baseline="-14000" dirty="0">
              <a:solidFill>
                <a:schemeClr val="accent2"/>
              </a:solidFill>
              <a:latin typeface="TH Sarabun New" panose="020B0500040200020003" pitchFamily="34" charset="-34"/>
              <a:cs typeface="TH Sarabun New" panose="020B0500040200020003" pitchFamily="34" charset="-34"/>
              <a:sym typeface="Symbol" pitchFamily="18" charset="2"/>
            </a:endParaRPr>
          </a:p>
        </p:txBody>
      </p:sp>
      <p:grpSp>
        <p:nvGrpSpPr>
          <p:cNvPr id="31748" name="Group 4"/>
          <p:cNvGrpSpPr>
            <a:grpSpLocks/>
          </p:cNvGrpSpPr>
          <p:nvPr/>
        </p:nvGrpSpPr>
        <p:grpSpPr bwMode="auto">
          <a:xfrm>
            <a:off x="228600" y="790575"/>
            <a:ext cx="8686800" cy="180975"/>
            <a:chOff x="384" y="625"/>
            <a:chExt cx="4992" cy="151"/>
          </a:xfrm>
        </p:grpSpPr>
        <p:grpSp>
          <p:nvGrpSpPr>
            <p:cNvPr id="31749" name="Group 5"/>
            <p:cNvGrpSpPr>
              <a:grpSpLocks/>
            </p:cNvGrpSpPr>
            <p:nvPr/>
          </p:nvGrpSpPr>
          <p:grpSpPr bwMode="auto">
            <a:xfrm>
              <a:off x="384" y="625"/>
              <a:ext cx="4992" cy="144"/>
              <a:chOff x="384" y="625"/>
              <a:chExt cx="4992" cy="144"/>
            </a:xfrm>
          </p:grpSpPr>
          <p:pic>
            <p:nvPicPr>
              <p:cNvPr id="31750"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31752"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31753" name="Rectangle 9"/>
          <p:cNvSpPr>
            <a:spLocks noChangeArrowheads="1"/>
          </p:cNvSpPr>
          <p:nvPr/>
        </p:nvSpPr>
        <p:spPr bwMode="auto">
          <a:xfrm>
            <a:off x="304800" y="571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a:solidFill>
                  <a:schemeClr val="tx2"/>
                </a:solidFill>
                <a:latin typeface="TH Sarabun New" panose="020B0500040200020003" pitchFamily="34" charset="-34"/>
                <a:cs typeface="TH Sarabun New" panose="020B0500040200020003" pitchFamily="34" charset="-34"/>
              </a:rPr>
              <a:t>Properties of the Poisson Process</a:t>
            </a:r>
          </a:p>
        </p:txBody>
      </p:sp>
    </p:spTree>
    <p:extLst>
      <p:ext uri="{BB962C8B-B14F-4D97-AF65-F5344CB8AC3E}">
        <p14:creationId xmlns:p14="http://schemas.microsoft.com/office/powerpoint/2010/main" val="35267355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53"/>
                                        </p:tgtEl>
                                        <p:attrNameLst>
                                          <p:attrName>style.visibility</p:attrName>
                                        </p:attrNameLst>
                                      </p:cBhvr>
                                      <p:to>
                                        <p:strVal val="visible"/>
                                      </p:to>
                                    </p:set>
                                    <p:anim calcmode="lin" valueType="num">
                                      <p:cBhvr>
                                        <p:cTn id="7" dur="500" fill="hold"/>
                                        <p:tgtEl>
                                          <p:spTgt spid="31753"/>
                                        </p:tgtEl>
                                        <p:attrNameLst>
                                          <p:attrName>ppt_w</p:attrName>
                                        </p:attrNameLst>
                                      </p:cBhvr>
                                      <p:tavLst>
                                        <p:tav tm="0">
                                          <p:val>
                                            <p:fltVal val="0"/>
                                          </p:val>
                                        </p:tav>
                                        <p:tav tm="100000">
                                          <p:val>
                                            <p:strVal val="#ppt_w"/>
                                          </p:val>
                                        </p:tav>
                                      </p:tavLst>
                                    </p:anim>
                                    <p:anim calcmode="lin" valueType="num">
                                      <p:cBhvr>
                                        <p:cTn id="8" dur="500" fill="hold"/>
                                        <p:tgtEl>
                                          <p:spTgt spid="3175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1747"/>
                                        </p:tgtEl>
                                        <p:attrNameLst>
                                          <p:attrName>style.visibility</p:attrName>
                                        </p:attrNameLst>
                                      </p:cBhvr>
                                      <p:to>
                                        <p:strVal val="visible"/>
                                      </p:to>
                                    </p:set>
                                    <p:anim calcmode="lin" valueType="num">
                                      <p:cBhvr>
                                        <p:cTn id="12" dur="500" fill="hold"/>
                                        <p:tgtEl>
                                          <p:spTgt spid="31747"/>
                                        </p:tgtEl>
                                        <p:attrNameLst>
                                          <p:attrName>ppt_w</p:attrName>
                                        </p:attrNameLst>
                                      </p:cBhvr>
                                      <p:tavLst>
                                        <p:tav tm="0">
                                          <p:val>
                                            <p:fltVal val="0"/>
                                          </p:val>
                                        </p:tav>
                                        <p:tav tm="100000">
                                          <p:val>
                                            <p:strVal val="#ppt_w"/>
                                          </p:val>
                                        </p:tav>
                                      </p:tavLst>
                                    </p:anim>
                                    <p:anim calcmode="lin" valueType="num">
                                      <p:cBhvr>
                                        <p:cTn id="13" dur="500" fill="hold"/>
                                        <p:tgtEl>
                                          <p:spTgt spid="317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ตัวแทนหมายเลขภาพนิ่ง 3"/>
          <p:cNvSpPr>
            <a:spLocks noGrp="1"/>
          </p:cNvSpPr>
          <p:nvPr>
            <p:ph type="sldNum" sz="quarter" idx="12"/>
          </p:nvPr>
        </p:nvSpPr>
        <p:spPr>
          <a:xfrm>
            <a:off x="8193791" y="4587974"/>
            <a:ext cx="501824" cy="342900"/>
          </a:xfrm>
        </p:spPr>
        <p:txBody>
          <a:bodyPr/>
          <a:lstStyle/>
          <a:p>
            <a:pPr algn="ctr"/>
            <a:fld id="{B094030D-40B2-40B8-86EE-1615FB53C55B}" type="slidenum">
              <a:rPr lang="en-US" altLang="th-TH" b="1">
                <a:solidFill>
                  <a:srgbClr val="0033CC"/>
                </a:solidFill>
                <a:latin typeface="TH Sarabun New" panose="020B0500040200020003" pitchFamily="34" charset="-34"/>
                <a:cs typeface="TH Sarabun New" panose="020B0500040200020003" pitchFamily="34" charset="-34"/>
              </a:rPr>
              <a:pPr algn="ctr"/>
              <a:t>27</a:t>
            </a:fld>
            <a:endParaRPr lang="en-US" altLang="th-TH" b="1" dirty="0">
              <a:solidFill>
                <a:srgbClr val="0033CC"/>
              </a:solidFill>
              <a:latin typeface="TH Sarabun New" panose="020B0500040200020003" pitchFamily="34" charset="-34"/>
              <a:cs typeface="TH Sarabun New" panose="020B0500040200020003" pitchFamily="34" charset="-34"/>
            </a:endParaRPr>
          </a:p>
        </p:txBody>
      </p:sp>
      <p:sp>
        <p:nvSpPr>
          <p:cNvPr id="32794" name="Rectangle 26"/>
          <p:cNvSpPr>
            <a:spLocks noChangeArrowheads="1"/>
          </p:cNvSpPr>
          <p:nvPr/>
        </p:nvSpPr>
        <p:spPr bwMode="auto">
          <a:xfrm>
            <a:off x="436563" y="2400300"/>
            <a:ext cx="1828800" cy="5143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32785" name="Rectangle 17"/>
          <p:cNvSpPr>
            <a:spLocks noChangeArrowheads="1"/>
          </p:cNvSpPr>
          <p:nvPr/>
        </p:nvSpPr>
        <p:spPr bwMode="auto">
          <a:xfrm>
            <a:off x="4724400" y="2400300"/>
            <a:ext cx="3962400" cy="457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32786" name="Rectangle 18"/>
          <p:cNvSpPr>
            <a:spLocks noChangeArrowheads="1"/>
          </p:cNvSpPr>
          <p:nvPr/>
        </p:nvSpPr>
        <p:spPr bwMode="auto">
          <a:xfrm>
            <a:off x="4724400" y="3886200"/>
            <a:ext cx="3962400" cy="457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32784" name="Rectangle 16"/>
          <p:cNvSpPr>
            <a:spLocks noChangeArrowheads="1"/>
          </p:cNvSpPr>
          <p:nvPr/>
        </p:nvSpPr>
        <p:spPr bwMode="auto">
          <a:xfrm>
            <a:off x="4724400" y="1600200"/>
            <a:ext cx="3962400" cy="457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grpSp>
        <p:nvGrpSpPr>
          <p:cNvPr id="32771" name="Group 3"/>
          <p:cNvGrpSpPr>
            <a:grpSpLocks/>
          </p:cNvGrpSpPr>
          <p:nvPr/>
        </p:nvGrpSpPr>
        <p:grpSpPr bwMode="auto">
          <a:xfrm>
            <a:off x="228600" y="1076325"/>
            <a:ext cx="8686800" cy="180975"/>
            <a:chOff x="384" y="625"/>
            <a:chExt cx="4992" cy="151"/>
          </a:xfrm>
        </p:grpSpPr>
        <p:grpSp>
          <p:nvGrpSpPr>
            <p:cNvPr id="32772" name="Group 4"/>
            <p:cNvGrpSpPr>
              <a:grpSpLocks/>
            </p:cNvGrpSpPr>
            <p:nvPr/>
          </p:nvGrpSpPr>
          <p:grpSpPr bwMode="auto">
            <a:xfrm>
              <a:off x="384" y="625"/>
              <a:ext cx="4992" cy="144"/>
              <a:chOff x="384" y="625"/>
              <a:chExt cx="4992" cy="144"/>
            </a:xfrm>
          </p:grpSpPr>
          <p:pic>
            <p:nvPicPr>
              <p:cNvPr id="32773" name="Picture 5"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32775" name="Picture 7"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32776" name="Rectangle 8"/>
          <p:cNvSpPr>
            <a:spLocks noChangeArrowheads="1"/>
          </p:cNvSpPr>
          <p:nvPr/>
        </p:nvSpPr>
        <p:spPr bwMode="auto">
          <a:xfrm>
            <a:off x="228600" y="22860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Illustration – Disaggregating </a:t>
            </a:r>
            <a:r>
              <a:rPr lang="en-US" altLang="th-TH" sz="3600" b="1" dirty="0" smtClean="0">
                <a:solidFill>
                  <a:schemeClr val="tx2"/>
                </a:solidFill>
                <a:latin typeface="TH Sarabun New" panose="020B0500040200020003" pitchFamily="34" charset="-34"/>
                <a:cs typeface="TH Sarabun New" panose="020B0500040200020003" pitchFamily="34" charset="-34"/>
              </a:rPr>
              <a:t>a Poisson </a:t>
            </a:r>
            <a:r>
              <a:rPr lang="en-US" altLang="th-TH" sz="3600" b="1" dirty="0">
                <a:solidFill>
                  <a:schemeClr val="tx2"/>
                </a:solidFill>
                <a:latin typeface="TH Sarabun New" panose="020B0500040200020003" pitchFamily="34" charset="-34"/>
                <a:cs typeface="TH Sarabun New" panose="020B0500040200020003" pitchFamily="34" charset="-34"/>
              </a:rPr>
              <a:t>Process</a:t>
            </a:r>
          </a:p>
        </p:txBody>
      </p:sp>
      <p:sp>
        <p:nvSpPr>
          <p:cNvPr id="32777" name="Line 9"/>
          <p:cNvSpPr>
            <a:spLocks noChangeShapeType="1"/>
          </p:cNvSpPr>
          <p:nvPr/>
        </p:nvSpPr>
        <p:spPr bwMode="auto">
          <a:xfrm flipV="1">
            <a:off x="457200" y="3028950"/>
            <a:ext cx="1981200" cy="0"/>
          </a:xfrm>
          <a:prstGeom prst="line">
            <a:avLst/>
          </a:prstGeom>
          <a:noFill/>
          <a:ln w="222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2778" name="Text Box 10"/>
          <p:cNvSpPr txBox="1">
            <a:spLocks noChangeArrowheads="1"/>
          </p:cNvSpPr>
          <p:nvPr/>
        </p:nvSpPr>
        <p:spPr bwMode="auto">
          <a:xfrm>
            <a:off x="512763" y="245745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latin typeface="TH Sarabun New" panose="020B0500040200020003" pitchFamily="34" charset="-34"/>
                <a:cs typeface="TH Sarabun New" panose="020B0500040200020003" pitchFamily="34" charset="-34"/>
              </a:rPr>
              <a:t>X(t)</a:t>
            </a:r>
            <a:r>
              <a:rPr lang="en-US" altLang="th-TH" b="1">
                <a:latin typeface="TH Sarabun New" panose="020B0500040200020003" pitchFamily="34" charset="-34"/>
                <a:cs typeface="TH Sarabun New" panose="020B0500040200020003" pitchFamily="34" charset="-34"/>
                <a:sym typeface="Symbol" pitchFamily="18" charset="2"/>
              </a:rPr>
              <a:t>Po(t)</a:t>
            </a:r>
            <a:endParaRPr lang="en-US" altLang="th-TH" b="1">
              <a:latin typeface="TH Sarabun New" panose="020B0500040200020003" pitchFamily="34" charset="-34"/>
              <a:cs typeface="TH Sarabun New" panose="020B0500040200020003" pitchFamily="34" charset="-34"/>
            </a:endParaRPr>
          </a:p>
        </p:txBody>
      </p:sp>
      <p:sp>
        <p:nvSpPr>
          <p:cNvPr id="32779" name="Oval 11"/>
          <p:cNvSpPr>
            <a:spLocks noChangeArrowheads="1"/>
          </p:cNvSpPr>
          <p:nvPr/>
        </p:nvSpPr>
        <p:spPr bwMode="auto">
          <a:xfrm>
            <a:off x="2438400" y="2800350"/>
            <a:ext cx="685800" cy="51435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graphicFrame>
        <p:nvGraphicFramePr>
          <p:cNvPr id="32781" name="Object 13"/>
          <p:cNvGraphicFramePr>
            <a:graphicFrameLocks noChangeAspect="1"/>
          </p:cNvGraphicFramePr>
          <p:nvPr>
            <p:extLst>
              <p:ext uri="{D42A27DB-BD31-4B8C-83A1-F6EECF244321}">
                <p14:modId xmlns:p14="http://schemas.microsoft.com/office/powerpoint/2010/main" val="1357494657"/>
              </p:ext>
            </p:extLst>
          </p:nvPr>
        </p:nvGraphicFramePr>
        <p:xfrm>
          <a:off x="4953000" y="1714500"/>
          <a:ext cx="3429000" cy="276225"/>
        </p:xfrm>
        <a:graphic>
          <a:graphicData uri="http://schemas.openxmlformats.org/presentationml/2006/ole">
            <mc:AlternateContent xmlns:mc="http://schemas.openxmlformats.org/markup-compatibility/2006">
              <mc:Choice xmlns:v="urn:schemas-microsoft-com:vml" Requires="v">
                <p:oleObj spid="_x0000_s4218" name="Equation" r:id="rId6" imgW="3429000" imgH="368280" progId="Equation.3">
                  <p:embed/>
                </p:oleObj>
              </mc:Choice>
              <mc:Fallback>
                <p:oleObj name="Equation" r:id="rId6" imgW="3429000" imgH="368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1714500"/>
                        <a:ext cx="3429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2" name="Object 14"/>
          <p:cNvGraphicFramePr>
            <a:graphicFrameLocks noChangeAspect="1"/>
          </p:cNvGraphicFramePr>
          <p:nvPr>
            <p:extLst>
              <p:ext uri="{D42A27DB-BD31-4B8C-83A1-F6EECF244321}">
                <p14:modId xmlns:p14="http://schemas.microsoft.com/office/powerpoint/2010/main" val="4044355931"/>
              </p:ext>
            </p:extLst>
          </p:nvPr>
        </p:nvGraphicFramePr>
        <p:xfrm>
          <a:off x="4997450" y="2524125"/>
          <a:ext cx="3492500" cy="276225"/>
        </p:xfrm>
        <a:graphic>
          <a:graphicData uri="http://schemas.openxmlformats.org/presentationml/2006/ole">
            <mc:AlternateContent xmlns:mc="http://schemas.openxmlformats.org/markup-compatibility/2006">
              <mc:Choice xmlns:v="urn:schemas-microsoft-com:vml" Requires="v">
                <p:oleObj spid="_x0000_s4219" name="Equation" r:id="rId8" imgW="3492360" imgH="368280" progId="Equation.3">
                  <p:embed/>
                </p:oleObj>
              </mc:Choice>
              <mc:Fallback>
                <p:oleObj name="Equation" r:id="rId8" imgW="3492360" imgH="3682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7450" y="2524125"/>
                        <a:ext cx="34925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3" name="Object 15"/>
          <p:cNvGraphicFramePr>
            <a:graphicFrameLocks noChangeAspect="1"/>
          </p:cNvGraphicFramePr>
          <p:nvPr>
            <p:extLst>
              <p:ext uri="{D42A27DB-BD31-4B8C-83A1-F6EECF244321}">
                <p14:modId xmlns:p14="http://schemas.microsoft.com/office/powerpoint/2010/main" val="2464880684"/>
              </p:ext>
            </p:extLst>
          </p:nvPr>
        </p:nvGraphicFramePr>
        <p:xfrm>
          <a:off x="4864100" y="4005263"/>
          <a:ext cx="3670300" cy="285750"/>
        </p:xfrm>
        <a:graphic>
          <a:graphicData uri="http://schemas.openxmlformats.org/presentationml/2006/ole">
            <mc:AlternateContent xmlns:mc="http://schemas.openxmlformats.org/markup-compatibility/2006">
              <mc:Choice xmlns:v="urn:schemas-microsoft-com:vml" Requires="v">
                <p:oleObj spid="_x0000_s4220" name="Equation" r:id="rId10" imgW="3670200" imgH="380880" progId="Equation.3">
                  <p:embed/>
                </p:oleObj>
              </mc:Choice>
              <mc:Fallback>
                <p:oleObj name="Equation" r:id="rId10" imgW="3670200" imgH="3808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4100" y="4005263"/>
                        <a:ext cx="36703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87" name="Line 19"/>
          <p:cNvSpPr>
            <a:spLocks noChangeShapeType="1"/>
          </p:cNvSpPr>
          <p:nvPr/>
        </p:nvSpPr>
        <p:spPr bwMode="auto">
          <a:xfrm flipV="1">
            <a:off x="3048000" y="1885950"/>
            <a:ext cx="1676400" cy="10287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2788" name="Line 20"/>
          <p:cNvSpPr>
            <a:spLocks noChangeShapeType="1"/>
          </p:cNvSpPr>
          <p:nvPr/>
        </p:nvSpPr>
        <p:spPr bwMode="auto">
          <a:xfrm flipV="1">
            <a:off x="3124200" y="2628900"/>
            <a:ext cx="1600200" cy="40005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2789" name="Line 21"/>
          <p:cNvSpPr>
            <a:spLocks noChangeShapeType="1"/>
          </p:cNvSpPr>
          <p:nvPr/>
        </p:nvSpPr>
        <p:spPr bwMode="auto">
          <a:xfrm>
            <a:off x="3048000" y="3200400"/>
            <a:ext cx="1676400" cy="9144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32790" name="Text Box 22"/>
          <p:cNvSpPr txBox="1">
            <a:spLocks noChangeArrowheads="1"/>
          </p:cNvSpPr>
          <p:nvPr/>
        </p:nvSpPr>
        <p:spPr bwMode="auto">
          <a:xfrm>
            <a:off x="3768725" y="1885950"/>
            <a:ext cx="53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latin typeface="TH Sarabun New" panose="020B0500040200020003" pitchFamily="34" charset="-34"/>
                <a:cs typeface="TH Sarabun New" panose="020B0500040200020003" pitchFamily="34" charset="-34"/>
              </a:rPr>
              <a:t>p</a:t>
            </a:r>
            <a:r>
              <a:rPr lang="en-US" altLang="th-TH" b="1" baseline="-25000">
                <a:latin typeface="TH Sarabun New" panose="020B0500040200020003" pitchFamily="34" charset="-34"/>
                <a:cs typeface="TH Sarabun New" panose="020B0500040200020003" pitchFamily="34" charset="-34"/>
              </a:rPr>
              <a:t>1</a:t>
            </a:r>
            <a:endParaRPr lang="en-US" altLang="th-TH" b="1">
              <a:latin typeface="TH Sarabun New" panose="020B0500040200020003" pitchFamily="34" charset="-34"/>
              <a:cs typeface="TH Sarabun New" panose="020B0500040200020003" pitchFamily="34" charset="-34"/>
            </a:endParaRPr>
          </a:p>
        </p:txBody>
      </p:sp>
      <p:sp>
        <p:nvSpPr>
          <p:cNvPr id="32791" name="Text Box 23"/>
          <p:cNvSpPr txBox="1">
            <a:spLocks noChangeArrowheads="1"/>
          </p:cNvSpPr>
          <p:nvPr/>
        </p:nvSpPr>
        <p:spPr bwMode="auto">
          <a:xfrm>
            <a:off x="3733800" y="2457450"/>
            <a:ext cx="53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latin typeface="TH Sarabun New" panose="020B0500040200020003" pitchFamily="34" charset="-34"/>
                <a:cs typeface="TH Sarabun New" panose="020B0500040200020003" pitchFamily="34" charset="-34"/>
              </a:rPr>
              <a:t>p</a:t>
            </a:r>
            <a:r>
              <a:rPr lang="en-US" altLang="th-TH" b="1" baseline="-25000">
                <a:latin typeface="TH Sarabun New" panose="020B0500040200020003" pitchFamily="34" charset="-34"/>
                <a:cs typeface="TH Sarabun New" panose="020B0500040200020003" pitchFamily="34" charset="-34"/>
              </a:rPr>
              <a:t>2</a:t>
            </a:r>
            <a:endParaRPr lang="en-US" altLang="th-TH" b="1">
              <a:latin typeface="TH Sarabun New" panose="020B0500040200020003" pitchFamily="34" charset="-34"/>
              <a:cs typeface="TH Sarabun New" panose="020B0500040200020003" pitchFamily="34" charset="-34"/>
            </a:endParaRPr>
          </a:p>
        </p:txBody>
      </p:sp>
      <p:sp>
        <p:nvSpPr>
          <p:cNvPr id="32792" name="Text Box 24"/>
          <p:cNvSpPr txBox="1">
            <a:spLocks noChangeArrowheads="1"/>
          </p:cNvSpPr>
          <p:nvPr/>
        </p:nvSpPr>
        <p:spPr bwMode="auto">
          <a:xfrm>
            <a:off x="3733800" y="3257550"/>
            <a:ext cx="53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latin typeface="TH Sarabun New" panose="020B0500040200020003" pitchFamily="34" charset="-34"/>
                <a:cs typeface="TH Sarabun New" panose="020B0500040200020003" pitchFamily="34" charset="-34"/>
              </a:rPr>
              <a:t>p</a:t>
            </a:r>
            <a:r>
              <a:rPr lang="en-US" altLang="th-TH" b="1" baseline="-25000">
                <a:latin typeface="TH Sarabun New" panose="020B0500040200020003" pitchFamily="34" charset="-34"/>
                <a:cs typeface="TH Sarabun New" panose="020B0500040200020003" pitchFamily="34" charset="-34"/>
              </a:rPr>
              <a:t>N</a:t>
            </a:r>
            <a:endParaRPr lang="en-US" altLang="th-TH" b="1">
              <a:latin typeface="TH Sarabun New" panose="020B0500040200020003" pitchFamily="34" charset="-34"/>
              <a:cs typeface="TH Sarabun New" panose="020B0500040200020003" pitchFamily="34" charset="-34"/>
            </a:endParaRPr>
          </a:p>
        </p:txBody>
      </p:sp>
      <p:graphicFrame>
        <p:nvGraphicFramePr>
          <p:cNvPr id="32793" name="Object 25"/>
          <p:cNvGraphicFramePr>
            <a:graphicFrameLocks noChangeAspect="1"/>
          </p:cNvGraphicFramePr>
          <p:nvPr>
            <p:extLst>
              <p:ext uri="{D42A27DB-BD31-4B8C-83A1-F6EECF244321}">
                <p14:modId xmlns:p14="http://schemas.microsoft.com/office/powerpoint/2010/main" val="2005934918"/>
              </p:ext>
            </p:extLst>
          </p:nvPr>
        </p:nvGraphicFramePr>
        <p:xfrm>
          <a:off x="6372200" y="3028950"/>
          <a:ext cx="648072" cy="685800"/>
        </p:xfrm>
        <a:graphic>
          <a:graphicData uri="http://schemas.openxmlformats.org/presentationml/2006/ole">
            <mc:AlternateContent xmlns:mc="http://schemas.openxmlformats.org/markup-compatibility/2006">
              <mc:Choice xmlns:v="urn:schemas-microsoft-com:vml" Requires="v">
                <p:oleObj spid="_x0000_s4221" name="Equation" r:id="rId12" imgW="88560" imgH="304560" progId="Equation.3">
                  <p:embed/>
                </p:oleObj>
              </mc:Choice>
              <mc:Fallback>
                <p:oleObj name="Equation" r:id="rId12" imgW="88560" imgH="3045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72200" y="3028950"/>
                        <a:ext cx="648072" cy="6858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5189716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a:xfrm>
            <a:off x="8388424" y="4587974"/>
            <a:ext cx="357808" cy="342900"/>
          </a:xfrm>
        </p:spPr>
        <p:txBody>
          <a:bodyPr/>
          <a:lstStyle/>
          <a:p>
            <a:fld id="{3A90F88A-5534-41C4-8F89-790065AB9351}" type="slidenum">
              <a:rPr lang="en-US" altLang="th-TH" b="1">
                <a:solidFill>
                  <a:srgbClr val="0033CC"/>
                </a:solidFill>
                <a:latin typeface="TH Sarabun New" panose="020B0500040200020003" pitchFamily="34" charset="-34"/>
                <a:cs typeface="TH Sarabun New" panose="020B0500040200020003" pitchFamily="34" charset="-34"/>
              </a:rPr>
              <a:pPr/>
              <a:t>28</a:t>
            </a:fld>
            <a:endParaRPr lang="en-US" altLang="th-TH" b="1">
              <a:solidFill>
                <a:srgbClr val="0033CC"/>
              </a:solidFill>
              <a:latin typeface="TH Sarabun New" panose="020B0500040200020003" pitchFamily="34" charset="-34"/>
              <a:cs typeface="TH Sarabun New" panose="020B0500040200020003" pitchFamily="34" charset="-34"/>
            </a:endParaRPr>
          </a:p>
        </p:txBody>
      </p:sp>
      <p:sp>
        <p:nvSpPr>
          <p:cNvPr id="19459" name="Rectangle 3"/>
          <p:cNvSpPr>
            <a:spLocks noGrp="1" noChangeArrowheads="1"/>
          </p:cNvSpPr>
          <p:nvPr>
            <p:ph type="body" idx="1"/>
          </p:nvPr>
        </p:nvSpPr>
        <p:spPr>
          <a:xfrm>
            <a:off x="457200" y="971550"/>
            <a:ext cx="8382000" cy="3829050"/>
          </a:xfrm>
        </p:spPr>
        <p:txBody>
          <a:bodyPr/>
          <a:lstStyle/>
          <a:p>
            <a:pPr>
              <a:buFont typeface="Wingdings" pitchFamily="2" charset="2"/>
              <a:buChar char="v"/>
              <a:tabLst>
                <a:tab pos="635000" algn="l"/>
                <a:tab pos="854075" algn="l"/>
              </a:tabLst>
            </a:pPr>
            <a:r>
              <a:rPr lang="en-US" altLang="th-TH" sz="2400" dirty="0">
                <a:latin typeface="TH Sarabun New" panose="020B0500040200020003" pitchFamily="34" charset="-34"/>
                <a:cs typeface="TH Sarabun New" panose="020B0500040200020003" pitchFamily="34" charset="-34"/>
              </a:rPr>
              <a:t>The state of the system = the number of customers in the system</a:t>
            </a:r>
          </a:p>
          <a:p>
            <a:pPr>
              <a:buFont typeface="Wingdings" pitchFamily="2" charset="2"/>
              <a:buChar char="v"/>
              <a:tabLst>
                <a:tab pos="635000" algn="l"/>
                <a:tab pos="854075" algn="l"/>
              </a:tabLst>
            </a:pPr>
            <a:r>
              <a:rPr lang="en-US" altLang="th-TH" sz="2400" dirty="0">
                <a:latin typeface="TH Sarabun New" panose="020B0500040200020003" pitchFamily="34" charset="-34"/>
                <a:cs typeface="TH Sarabun New" panose="020B0500040200020003" pitchFamily="34" charset="-34"/>
              </a:rPr>
              <a:t>Queue length = (The state of the system) – (number of customers being served)</a:t>
            </a:r>
          </a:p>
          <a:p>
            <a:pPr>
              <a:buFontTx/>
              <a:buNone/>
              <a:tabLst>
                <a:tab pos="635000" algn="l"/>
                <a:tab pos="854075" algn="l"/>
              </a:tabLst>
            </a:pPr>
            <a:r>
              <a:rPr lang="en-US" altLang="th-TH" sz="2400" b="1" dirty="0" smtClean="0">
                <a:latin typeface="TH Sarabun New" panose="020B0500040200020003" pitchFamily="34" charset="-34"/>
                <a:cs typeface="TH Sarabun New" panose="020B0500040200020003" pitchFamily="34" charset="-34"/>
              </a:rPr>
              <a:t>N(t</a:t>
            </a:r>
            <a:r>
              <a:rPr lang="en-US" altLang="th-TH" sz="2400" b="1" dirty="0">
                <a:latin typeface="TH Sarabun New" panose="020B0500040200020003" pitchFamily="34" charset="-34"/>
                <a:cs typeface="TH Sarabun New" panose="020B0500040200020003" pitchFamily="34" charset="-34"/>
              </a:rPr>
              <a:t>)</a:t>
            </a:r>
            <a:r>
              <a:rPr lang="en-US" altLang="th-TH" sz="2400" dirty="0">
                <a:latin typeface="TH Sarabun New" panose="020B0500040200020003" pitchFamily="34" charset="-34"/>
                <a:cs typeface="TH Sarabun New" panose="020B0500040200020003" pitchFamily="34" charset="-34"/>
              </a:rPr>
              <a:t>	</a:t>
            </a:r>
            <a:r>
              <a:rPr lang="en-US" altLang="th-TH" sz="2000" dirty="0">
                <a:latin typeface="TH Sarabun New" panose="020B0500040200020003" pitchFamily="34" charset="-34"/>
                <a:cs typeface="TH Sarabun New" panose="020B0500040200020003" pitchFamily="34" charset="-34"/>
              </a:rPr>
              <a:t>=	Number of customers/jobs in the system at time t</a:t>
            </a:r>
          </a:p>
          <a:p>
            <a:pPr>
              <a:buFontTx/>
              <a:buNone/>
              <a:tabLst>
                <a:tab pos="635000" algn="l"/>
                <a:tab pos="854075" algn="l"/>
              </a:tabLst>
            </a:pPr>
            <a:r>
              <a:rPr lang="en-US" altLang="th-TH" sz="2400" b="1" dirty="0" err="1">
                <a:latin typeface="TH Sarabun New" panose="020B0500040200020003" pitchFamily="34" charset="-34"/>
                <a:cs typeface="TH Sarabun New" panose="020B0500040200020003" pitchFamily="34" charset="-34"/>
              </a:rPr>
              <a:t>P</a:t>
            </a:r>
            <a:r>
              <a:rPr lang="en-US" altLang="th-TH" sz="2400" b="1" baseline="-25000" dirty="0" err="1">
                <a:latin typeface="TH Sarabun New" panose="020B0500040200020003" pitchFamily="34" charset="-34"/>
                <a:cs typeface="TH Sarabun New" panose="020B0500040200020003" pitchFamily="34" charset="-34"/>
              </a:rPr>
              <a:t>n</a:t>
            </a:r>
            <a:r>
              <a:rPr lang="en-US" altLang="th-TH" sz="2400" b="1" dirty="0">
                <a:latin typeface="TH Sarabun New" panose="020B0500040200020003" pitchFamily="34" charset="-34"/>
                <a:cs typeface="TH Sarabun New" panose="020B0500040200020003" pitchFamily="34" charset="-34"/>
              </a:rPr>
              <a:t>(t)</a:t>
            </a:r>
            <a:r>
              <a:rPr lang="en-US" altLang="th-TH" sz="2400" dirty="0">
                <a:latin typeface="TH Sarabun New" panose="020B0500040200020003" pitchFamily="34" charset="-34"/>
                <a:cs typeface="TH Sarabun New" panose="020B0500040200020003" pitchFamily="34" charset="-34"/>
              </a:rPr>
              <a:t>	</a:t>
            </a:r>
            <a:r>
              <a:rPr lang="en-US" altLang="th-TH" sz="2000" dirty="0">
                <a:latin typeface="TH Sarabun New" panose="020B0500040200020003" pitchFamily="34" charset="-34"/>
                <a:cs typeface="TH Sarabun New" panose="020B0500040200020003" pitchFamily="34" charset="-34"/>
              </a:rPr>
              <a:t>=	The probability that at time t, there are n customers/jobs in the system.</a:t>
            </a:r>
          </a:p>
          <a:p>
            <a:pPr>
              <a:buFontTx/>
              <a:buNone/>
              <a:tabLst>
                <a:tab pos="635000" algn="l"/>
                <a:tab pos="854075" algn="l"/>
              </a:tabLst>
            </a:pPr>
            <a:r>
              <a:rPr lang="en-US" altLang="th-TH" sz="2400" b="1" dirty="0">
                <a:latin typeface="TH Sarabun New" panose="020B0500040200020003" pitchFamily="34" charset="-34"/>
                <a:cs typeface="TH Sarabun New" panose="020B0500040200020003" pitchFamily="34" charset="-34"/>
                <a:sym typeface="Symbol" pitchFamily="18" charset="2"/>
              </a:rPr>
              <a:t></a:t>
            </a:r>
            <a:r>
              <a:rPr lang="en-US" altLang="th-TH" sz="2400" b="1" baseline="-25000" dirty="0">
                <a:latin typeface="TH Sarabun New" panose="020B0500040200020003" pitchFamily="34" charset="-34"/>
                <a:cs typeface="TH Sarabun New" panose="020B0500040200020003" pitchFamily="34" charset="-34"/>
                <a:sym typeface="Symbol" pitchFamily="18" charset="2"/>
              </a:rPr>
              <a:t>n</a:t>
            </a:r>
            <a:r>
              <a:rPr lang="en-US" altLang="th-TH" sz="2400" dirty="0">
                <a:latin typeface="TH Sarabun New" panose="020B0500040200020003" pitchFamily="34" charset="-34"/>
                <a:cs typeface="TH Sarabun New" panose="020B0500040200020003" pitchFamily="34" charset="-34"/>
                <a:sym typeface="Symbol" pitchFamily="18" charset="2"/>
              </a:rPr>
              <a:t>		</a:t>
            </a:r>
            <a:r>
              <a:rPr lang="en-US" altLang="th-TH" sz="2000" dirty="0">
                <a:latin typeface="TH Sarabun New" panose="020B0500040200020003" pitchFamily="34" charset="-34"/>
                <a:cs typeface="TH Sarabun New" panose="020B0500040200020003" pitchFamily="34" charset="-34"/>
                <a:sym typeface="Symbol" pitchFamily="18" charset="2"/>
              </a:rPr>
              <a:t>=	Average arrival intensity (= # arrivals per time unit) at n customers/jobs 	</a:t>
            </a:r>
            <a:r>
              <a:rPr lang="en-US" altLang="th-TH" sz="2000" dirty="0" smtClean="0">
                <a:latin typeface="TH Sarabun New" panose="020B0500040200020003" pitchFamily="34" charset="-34"/>
                <a:cs typeface="TH Sarabun New" panose="020B0500040200020003" pitchFamily="34" charset="-34"/>
                <a:sym typeface="Symbol" pitchFamily="18" charset="2"/>
              </a:rPr>
              <a:t>in </a:t>
            </a:r>
            <a:r>
              <a:rPr lang="en-US" altLang="th-TH" sz="2000" dirty="0">
                <a:latin typeface="TH Sarabun New" panose="020B0500040200020003" pitchFamily="34" charset="-34"/>
                <a:cs typeface="TH Sarabun New" panose="020B0500040200020003" pitchFamily="34" charset="-34"/>
                <a:sym typeface="Symbol" pitchFamily="18" charset="2"/>
              </a:rPr>
              <a:t>the system</a:t>
            </a:r>
          </a:p>
          <a:p>
            <a:pPr>
              <a:buFontTx/>
              <a:buNone/>
              <a:tabLst>
                <a:tab pos="635000" algn="l"/>
                <a:tab pos="854075" algn="l"/>
              </a:tabLst>
            </a:pPr>
            <a:r>
              <a:rPr lang="en-US" altLang="th-TH" sz="2400" b="1" dirty="0">
                <a:latin typeface="TH Sarabun New" panose="020B0500040200020003" pitchFamily="34" charset="-34"/>
                <a:cs typeface="TH Sarabun New" panose="020B0500040200020003" pitchFamily="34" charset="-34"/>
                <a:sym typeface="Symbol" pitchFamily="18" charset="2"/>
              </a:rPr>
              <a:t></a:t>
            </a:r>
            <a:r>
              <a:rPr lang="en-US" altLang="th-TH" sz="2400" b="1" baseline="-25000" dirty="0">
                <a:latin typeface="TH Sarabun New" panose="020B0500040200020003" pitchFamily="34" charset="-34"/>
                <a:cs typeface="TH Sarabun New" panose="020B0500040200020003" pitchFamily="34" charset="-34"/>
                <a:sym typeface="Symbol" pitchFamily="18" charset="2"/>
              </a:rPr>
              <a:t>n</a:t>
            </a:r>
            <a:r>
              <a:rPr lang="en-US" altLang="th-TH" sz="2400" dirty="0">
                <a:latin typeface="TH Sarabun New" panose="020B0500040200020003" pitchFamily="34" charset="-34"/>
                <a:cs typeface="TH Sarabun New" panose="020B0500040200020003" pitchFamily="34" charset="-34"/>
                <a:sym typeface="Symbol" pitchFamily="18" charset="2"/>
              </a:rPr>
              <a:t>		</a:t>
            </a:r>
            <a:r>
              <a:rPr lang="en-US" altLang="th-TH" sz="2000" dirty="0">
                <a:latin typeface="TH Sarabun New" panose="020B0500040200020003" pitchFamily="34" charset="-34"/>
                <a:cs typeface="TH Sarabun New" panose="020B0500040200020003" pitchFamily="34" charset="-34"/>
                <a:sym typeface="Symbol" pitchFamily="18" charset="2"/>
              </a:rPr>
              <a:t>=	Average service intensity for the system when there are n </a:t>
            </a:r>
            <a:r>
              <a:rPr lang="en-US" altLang="th-TH" sz="2000" dirty="0" smtClean="0">
                <a:latin typeface="TH Sarabun New" panose="020B0500040200020003" pitchFamily="34" charset="-34"/>
                <a:cs typeface="TH Sarabun New" panose="020B0500040200020003" pitchFamily="34" charset="-34"/>
                <a:sym typeface="Symbol" pitchFamily="18" charset="2"/>
              </a:rPr>
              <a:t>customers/jobs  </a:t>
            </a:r>
            <a:r>
              <a:rPr lang="en-US" altLang="th-TH" sz="2000" dirty="0">
                <a:latin typeface="TH Sarabun New" panose="020B0500040200020003" pitchFamily="34" charset="-34"/>
                <a:cs typeface="TH Sarabun New" panose="020B0500040200020003" pitchFamily="34" charset="-34"/>
                <a:sym typeface="Symbol" pitchFamily="18" charset="2"/>
              </a:rPr>
              <a:t>in it. (Note, the total </a:t>
            </a:r>
            <a:r>
              <a:rPr lang="en-US" altLang="th-TH" sz="2000" dirty="0" smtClean="0">
                <a:latin typeface="TH Sarabun New" panose="020B0500040200020003" pitchFamily="34" charset="-34"/>
                <a:cs typeface="TH Sarabun New" panose="020B0500040200020003" pitchFamily="34" charset="-34"/>
                <a:sym typeface="Symbol" pitchFamily="18" charset="2"/>
              </a:rPr>
              <a:t>		service </a:t>
            </a:r>
            <a:r>
              <a:rPr lang="en-US" altLang="th-TH" sz="2000" dirty="0">
                <a:latin typeface="TH Sarabun New" panose="020B0500040200020003" pitchFamily="34" charset="-34"/>
                <a:cs typeface="TH Sarabun New" panose="020B0500040200020003" pitchFamily="34" charset="-34"/>
                <a:sym typeface="Symbol" pitchFamily="18" charset="2"/>
              </a:rPr>
              <a:t>intensity for all </a:t>
            </a:r>
            <a:r>
              <a:rPr lang="en-US" altLang="th-TH" sz="2000" b="1" i="1" dirty="0">
                <a:latin typeface="TH Sarabun New" panose="020B0500040200020003" pitchFamily="34" charset="-34"/>
                <a:cs typeface="TH Sarabun New" panose="020B0500040200020003" pitchFamily="34" charset="-34"/>
                <a:sym typeface="Symbol" pitchFamily="18" charset="2"/>
              </a:rPr>
              <a:t>occupied</a:t>
            </a:r>
            <a:r>
              <a:rPr lang="en-US" altLang="th-TH" sz="2000" dirty="0">
                <a:latin typeface="TH Sarabun New" panose="020B0500040200020003" pitchFamily="34" charset="-34"/>
                <a:cs typeface="TH Sarabun New" panose="020B0500040200020003" pitchFamily="34" charset="-34"/>
                <a:sym typeface="Symbol" pitchFamily="18" charset="2"/>
              </a:rPr>
              <a:t> </a:t>
            </a:r>
            <a:r>
              <a:rPr lang="en-US" altLang="th-TH" sz="2000" dirty="0" smtClean="0">
                <a:latin typeface="TH Sarabun New" panose="020B0500040200020003" pitchFamily="34" charset="-34"/>
                <a:cs typeface="TH Sarabun New" panose="020B0500040200020003" pitchFamily="34" charset="-34"/>
                <a:sym typeface="Symbol" pitchFamily="18" charset="2"/>
              </a:rPr>
              <a:t>servers</a:t>
            </a:r>
            <a:r>
              <a:rPr lang="en-US" altLang="th-TH" sz="2000" dirty="0">
                <a:latin typeface="TH Sarabun New" panose="020B0500040200020003" pitchFamily="34" charset="-34"/>
                <a:cs typeface="TH Sarabun New" panose="020B0500040200020003" pitchFamily="34" charset="-34"/>
                <a:sym typeface="Symbol" pitchFamily="18" charset="2"/>
              </a:rPr>
              <a:t>)</a:t>
            </a:r>
          </a:p>
          <a:p>
            <a:pPr>
              <a:buFontTx/>
              <a:buNone/>
              <a:tabLst>
                <a:tab pos="635000" algn="l"/>
                <a:tab pos="854075" algn="l"/>
              </a:tabLst>
            </a:pPr>
            <a:r>
              <a:rPr lang="en-US" altLang="th-TH" sz="2400" b="1" dirty="0">
                <a:latin typeface="TH Sarabun New" panose="020B0500040200020003" pitchFamily="34" charset="-34"/>
                <a:cs typeface="TH Sarabun New" panose="020B0500040200020003" pitchFamily="34" charset="-34"/>
                <a:sym typeface="Symbol" pitchFamily="18" charset="2"/>
              </a:rPr>
              <a:t>		</a:t>
            </a:r>
            <a:r>
              <a:rPr lang="en-US" altLang="th-TH" sz="2000" dirty="0">
                <a:latin typeface="TH Sarabun New" panose="020B0500040200020003" pitchFamily="34" charset="-34"/>
                <a:cs typeface="TH Sarabun New" panose="020B0500040200020003" pitchFamily="34" charset="-34"/>
                <a:sym typeface="Symbol" pitchFamily="18" charset="2"/>
              </a:rPr>
              <a:t>=	The utilization factor for the service facility. (= The expected fraction of 			the time that the service facility is being used)</a:t>
            </a:r>
            <a:endParaRPr lang="en-US" altLang="th-TH" sz="2000" dirty="0">
              <a:latin typeface="TH Sarabun New" panose="020B0500040200020003" pitchFamily="34" charset="-34"/>
              <a:cs typeface="TH Sarabun New" panose="020B0500040200020003" pitchFamily="34" charset="-34"/>
            </a:endParaRPr>
          </a:p>
        </p:txBody>
      </p:sp>
      <p:grpSp>
        <p:nvGrpSpPr>
          <p:cNvPr id="19460" name="Group 4"/>
          <p:cNvGrpSpPr>
            <a:grpSpLocks/>
          </p:cNvGrpSpPr>
          <p:nvPr/>
        </p:nvGrpSpPr>
        <p:grpSpPr bwMode="auto">
          <a:xfrm>
            <a:off x="228600" y="685800"/>
            <a:ext cx="8686800" cy="180975"/>
            <a:chOff x="384" y="625"/>
            <a:chExt cx="4992" cy="151"/>
          </a:xfrm>
        </p:grpSpPr>
        <p:grpSp>
          <p:nvGrpSpPr>
            <p:cNvPr id="19461" name="Group 5"/>
            <p:cNvGrpSpPr>
              <a:grpSpLocks/>
            </p:cNvGrpSpPr>
            <p:nvPr/>
          </p:nvGrpSpPr>
          <p:grpSpPr bwMode="auto">
            <a:xfrm>
              <a:off x="384" y="625"/>
              <a:ext cx="4992" cy="144"/>
              <a:chOff x="384" y="625"/>
              <a:chExt cx="4992" cy="144"/>
            </a:xfrm>
          </p:grpSpPr>
          <p:pic>
            <p:nvPicPr>
              <p:cNvPr id="19462"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19464"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19465" name="Rectangle 9"/>
          <p:cNvSpPr>
            <a:spLocks noChangeArrowheads="1"/>
          </p:cNvSpPr>
          <p:nvPr/>
        </p:nvSpPr>
        <p:spPr bwMode="auto">
          <a:xfrm>
            <a:off x="304800" y="571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a:solidFill>
                  <a:schemeClr val="tx2"/>
                </a:solidFill>
                <a:latin typeface="TH Sarabun New" panose="020B0500040200020003" pitchFamily="34" charset="-34"/>
                <a:cs typeface="TH Sarabun New" panose="020B0500040200020003" pitchFamily="34" charset="-34"/>
              </a:rPr>
              <a:t>Terminology and Notation</a:t>
            </a:r>
          </a:p>
        </p:txBody>
      </p:sp>
    </p:spTree>
    <p:extLst>
      <p:ext uri="{BB962C8B-B14F-4D97-AF65-F5344CB8AC3E}">
        <p14:creationId xmlns:p14="http://schemas.microsoft.com/office/powerpoint/2010/main" val="24771672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p:cTn id="7" dur="500" fill="hold"/>
                                        <p:tgtEl>
                                          <p:spTgt spid="19465"/>
                                        </p:tgtEl>
                                        <p:attrNameLst>
                                          <p:attrName>ppt_w</p:attrName>
                                        </p:attrNameLst>
                                      </p:cBhvr>
                                      <p:tavLst>
                                        <p:tav tm="0">
                                          <p:val>
                                            <p:fltVal val="0"/>
                                          </p:val>
                                        </p:tav>
                                        <p:tav tm="100000">
                                          <p:val>
                                            <p:strVal val="#ppt_w"/>
                                          </p:val>
                                        </p:tav>
                                      </p:tavLst>
                                    </p:anim>
                                    <p:anim calcmode="lin" valueType="num">
                                      <p:cBhvr>
                                        <p:cTn id="8" dur="500" fill="hold"/>
                                        <p:tgtEl>
                                          <p:spTgt spid="194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ตัวแทนหมายเลขภาพนิ่ง 3"/>
          <p:cNvSpPr>
            <a:spLocks noGrp="1"/>
          </p:cNvSpPr>
          <p:nvPr>
            <p:ph type="sldNum" sz="quarter" idx="12"/>
          </p:nvPr>
        </p:nvSpPr>
        <p:spPr>
          <a:xfrm>
            <a:off x="8479160" y="4629150"/>
            <a:ext cx="360040" cy="342900"/>
          </a:xfrm>
        </p:spPr>
        <p:txBody>
          <a:bodyPr/>
          <a:lstStyle/>
          <a:p>
            <a:fld id="{3A3BB6D8-A005-4974-B768-2F5EFB764A82}" type="slidenum">
              <a:rPr lang="en-US" altLang="th-TH" b="1">
                <a:solidFill>
                  <a:srgbClr val="0033CC"/>
                </a:solidFill>
                <a:latin typeface="TH Sarabun New" panose="020B0500040200020003" pitchFamily="34" charset="-34"/>
                <a:cs typeface="TH Sarabun New" panose="020B0500040200020003" pitchFamily="34" charset="-34"/>
              </a:rPr>
              <a:pPr/>
              <a:t>29</a:t>
            </a:fld>
            <a:endParaRPr lang="en-US" altLang="th-TH" b="1" dirty="0">
              <a:solidFill>
                <a:srgbClr val="0033CC"/>
              </a:solidFill>
              <a:latin typeface="TH Sarabun New" panose="020B0500040200020003" pitchFamily="34" charset="-34"/>
              <a:cs typeface="TH Sarabun New" panose="020B0500040200020003" pitchFamily="34" charset="-34"/>
            </a:endParaRPr>
          </a:p>
        </p:txBody>
      </p:sp>
      <p:sp>
        <p:nvSpPr>
          <p:cNvPr id="20492" name="Rectangle 12"/>
          <p:cNvSpPr>
            <a:spLocks noChangeArrowheads="1"/>
          </p:cNvSpPr>
          <p:nvPr/>
        </p:nvSpPr>
        <p:spPr bwMode="auto">
          <a:xfrm>
            <a:off x="1752600" y="2286000"/>
            <a:ext cx="4038600" cy="7429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482" name="Rectangle 2"/>
          <p:cNvSpPr>
            <a:spLocks noChangeArrowheads="1"/>
          </p:cNvSpPr>
          <p:nvPr/>
        </p:nvSpPr>
        <p:spPr bwMode="auto">
          <a:xfrm>
            <a:off x="457200" y="1028700"/>
            <a:ext cx="82296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635000" algn="l"/>
                <a:tab pos="854075" algn="l"/>
              </a:tabLst>
              <a:defRPr sz="2400">
                <a:solidFill>
                  <a:schemeClr val="tx1"/>
                </a:solidFill>
                <a:latin typeface="Times New Roman" pitchFamily="18" charset="0"/>
              </a:defRPr>
            </a:lvl1pPr>
            <a:lvl2pPr marL="742950" indent="-285750">
              <a:tabLst>
                <a:tab pos="635000" algn="l"/>
                <a:tab pos="854075" algn="l"/>
              </a:tabLst>
              <a:defRPr sz="2400">
                <a:solidFill>
                  <a:schemeClr val="tx1"/>
                </a:solidFill>
                <a:latin typeface="Times New Roman" pitchFamily="18" charset="0"/>
              </a:defRPr>
            </a:lvl2pPr>
            <a:lvl3pPr marL="1143000" indent="-228600">
              <a:tabLst>
                <a:tab pos="635000" algn="l"/>
                <a:tab pos="854075" algn="l"/>
              </a:tabLst>
              <a:defRPr sz="2400">
                <a:solidFill>
                  <a:schemeClr val="tx1"/>
                </a:solidFill>
                <a:latin typeface="Times New Roman" pitchFamily="18" charset="0"/>
              </a:defRPr>
            </a:lvl3pPr>
            <a:lvl4pPr marL="1600200" indent="-228600">
              <a:tabLst>
                <a:tab pos="635000" algn="l"/>
                <a:tab pos="854075" algn="l"/>
              </a:tabLst>
              <a:defRPr sz="2400">
                <a:solidFill>
                  <a:schemeClr val="tx1"/>
                </a:solidFill>
                <a:latin typeface="Times New Roman" pitchFamily="18" charset="0"/>
              </a:defRPr>
            </a:lvl4pPr>
            <a:lvl5pPr marL="2057400" indent="-228600">
              <a:tabLst>
                <a:tab pos="635000" algn="l"/>
                <a:tab pos="854075" algn="l"/>
              </a:tabLst>
              <a:defRPr sz="2400">
                <a:solidFill>
                  <a:schemeClr val="tx1"/>
                </a:solidFill>
                <a:latin typeface="Times New Roman" pitchFamily="18" charset="0"/>
              </a:defRPr>
            </a:lvl5pPr>
            <a:lvl6pPr marL="2514600" indent="-228600" fontAlgn="base">
              <a:spcBef>
                <a:spcPct val="0"/>
              </a:spcBef>
              <a:spcAft>
                <a:spcPct val="0"/>
              </a:spcAft>
              <a:tabLst>
                <a:tab pos="635000" algn="l"/>
                <a:tab pos="854075" algn="l"/>
              </a:tabLst>
              <a:defRPr sz="2400">
                <a:solidFill>
                  <a:schemeClr val="tx1"/>
                </a:solidFill>
                <a:latin typeface="Times New Roman" pitchFamily="18" charset="0"/>
              </a:defRPr>
            </a:lvl6pPr>
            <a:lvl7pPr marL="2971800" indent="-228600" fontAlgn="base">
              <a:spcBef>
                <a:spcPct val="0"/>
              </a:spcBef>
              <a:spcAft>
                <a:spcPct val="0"/>
              </a:spcAft>
              <a:tabLst>
                <a:tab pos="635000" algn="l"/>
                <a:tab pos="854075" algn="l"/>
              </a:tabLst>
              <a:defRPr sz="2400">
                <a:solidFill>
                  <a:schemeClr val="tx1"/>
                </a:solidFill>
                <a:latin typeface="Times New Roman" pitchFamily="18" charset="0"/>
              </a:defRPr>
            </a:lvl7pPr>
            <a:lvl8pPr marL="3429000" indent="-228600" fontAlgn="base">
              <a:spcBef>
                <a:spcPct val="0"/>
              </a:spcBef>
              <a:spcAft>
                <a:spcPct val="0"/>
              </a:spcAft>
              <a:tabLst>
                <a:tab pos="635000" algn="l"/>
                <a:tab pos="854075" algn="l"/>
              </a:tabLst>
              <a:defRPr sz="2400">
                <a:solidFill>
                  <a:schemeClr val="tx1"/>
                </a:solidFill>
                <a:latin typeface="Times New Roman" pitchFamily="18" charset="0"/>
              </a:defRPr>
            </a:lvl8pPr>
            <a:lvl9pPr marL="3886200" indent="-228600" fontAlgn="base">
              <a:spcBef>
                <a:spcPct val="0"/>
              </a:spcBef>
              <a:spcAft>
                <a:spcPct val="0"/>
              </a:spcAft>
              <a:tabLst>
                <a:tab pos="635000" algn="l"/>
                <a:tab pos="854075" algn="l"/>
              </a:tabLst>
              <a:defRPr sz="2400">
                <a:solidFill>
                  <a:schemeClr val="tx1"/>
                </a:solidFill>
                <a:latin typeface="Times New Roman" pitchFamily="18" charset="0"/>
              </a:defRPr>
            </a:lvl9pPr>
          </a:lstStyle>
          <a:p>
            <a:pPr>
              <a:spcBef>
                <a:spcPct val="20000"/>
              </a:spcBef>
            </a:pPr>
            <a:endParaRPr lang="th-TH" altLang="th-TH" sz="2000">
              <a:latin typeface="TH Sarabun New" panose="020B0500040200020003" pitchFamily="34" charset="-34"/>
              <a:cs typeface="TH Sarabun New" panose="020B0500040200020003" pitchFamily="34" charset="-34"/>
            </a:endParaRPr>
          </a:p>
        </p:txBody>
      </p:sp>
      <p:grpSp>
        <p:nvGrpSpPr>
          <p:cNvPr id="20483" name="Group 3"/>
          <p:cNvGrpSpPr>
            <a:grpSpLocks/>
          </p:cNvGrpSpPr>
          <p:nvPr/>
        </p:nvGrpSpPr>
        <p:grpSpPr bwMode="auto">
          <a:xfrm>
            <a:off x="228600" y="685800"/>
            <a:ext cx="8686800" cy="180975"/>
            <a:chOff x="384" y="625"/>
            <a:chExt cx="4992" cy="151"/>
          </a:xfrm>
        </p:grpSpPr>
        <p:grpSp>
          <p:nvGrpSpPr>
            <p:cNvPr id="20484" name="Group 4"/>
            <p:cNvGrpSpPr>
              <a:grpSpLocks/>
            </p:cNvGrpSpPr>
            <p:nvPr/>
          </p:nvGrpSpPr>
          <p:grpSpPr bwMode="auto">
            <a:xfrm>
              <a:off x="384" y="625"/>
              <a:ext cx="4992" cy="144"/>
              <a:chOff x="384" y="625"/>
              <a:chExt cx="4992" cy="144"/>
            </a:xfrm>
          </p:grpSpPr>
          <p:pic>
            <p:nvPicPr>
              <p:cNvPr id="20485" name="Picture 5"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20487" name="Picture 7"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20488" name="Rectangle 8"/>
          <p:cNvSpPr>
            <a:spLocks noChangeArrowheads="1"/>
          </p:cNvSpPr>
          <p:nvPr/>
        </p:nvSpPr>
        <p:spPr bwMode="auto">
          <a:xfrm>
            <a:off x="304800" y="571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a:solidFill>
                  <a:schemeClr val="tx2"/>
                </a:solidFill>
                <a:latin typeface="TH Sarabun New" panose="020B0500040200020003" pitchFamily="34" charset="-34"/>
                <a:cs typeface="TH Sarabun New" panose="020B0500040200020003" pitchFamily="34" charset="-34"/>
              </a:rPr>
              <a:t>Example – Service Utilization Factor </a:t>
            </a:r>
          </a:p>
        </p:txBody>
      </p:sp>
      <p:sp>
        <p:nvSpPr>
          <p:cNvPr id="20489" name="Rectangle 9"/>
          <p:cNvSpPr>
            <a:spLocks noChangeArrowheads="1"/>
          </p:cNvSpPr>
          <p:nvPr/>
        </p:nvSpPr>
        <p:spPr bwMode="auto">
          <a:xfrm>
            <a:off x="457200" y="1028700"/>
            <a:ext cx="83820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tabLst>
                <a:tab pos="854075" algn="l"/>
                <a:tab pos="1250950" algn="l"/>
              </a:tabLst>
              <a:defRPr sz="2400">
                <a:solidFill>
                  <a:schemeClr val="tx1"/>
                </a:solidFill>
                <a:latin typeface="Times New Roman" pitchFamily="18" charset="0"/>
              </a:defRPr>
            </a:lvl1pPr>
            <a:lvl2pPr marL="912813" indent="-455613">
              <a:tabLst>
                <a:tab pos="854075" algn="l"/>
                <a:tab pos="1250950" algn="l"/>
              </a:tabLst>
              <a:defRPr sz="2400">
                <a:solidFill>
                  <a:schemeClr val="tx1"/>
                </a:solidFill>
                <a:latin typeface="Times New Roman" pitchFamily="18" charset="0"/>
              </a:defRPr>
            </a:lvl2pPr>
            <a:lvl3pPr marL="1255713" indent="-228600">
              <a:tabLst>
                <a:tab pos="854075" algn="l"/>
                <a:tab pos="1250950" algn="l"/>
              </a:tabLst>
              <a:defRPr sz="2400">
                <a:solidFill>
                  <a:schemeClr val="tx1"/>
                </a:solidFill>
                <a:latin typeface="Times New Roman" pitchFamily="18" charset="0"/>
              </a:defRPr>
            </a:lvl3pPr>
            <a:lvl4pPr marL="1600200" indent="-228600">
              <a:tabLst>
                <a:tab pos="854075" algn="l"/>
                <a:tab pos="1250950" algn="l"/>
              </a:tabLst>
              <a:defRPr sz="2400">
                <a:solidFill>
                  <a:schemeClr val="tx1"/>
                </a:solidFill>
                <a:latin typeface="Times New Roman" pitchFamily="18" charset="0"/>
              </a:defRPr>
            </a:lvl4pPr>
            <a:lvl5pPr marL="2057400" indent="-228600">
              <a:tabLst>
                <a:tab pos="854075" algn="l"/>
                <a:tab pos="1250950" algn="l"/>
              </a:tabLst>
              <a:defRPr sz="2400">
                <a:solidFill>
                  <a:schemeClr val="tx1"/>
                </a:solidFill>
                <a:latin typeface="Times New Roman" pitchFamily="18" charset="0"/>
              </a:defRPr>
            </a:lvl5pPr>
            <a:lvl6pPr marL="2514600" indent="-228600" fontAlgn="base">
              <a:spcBef>
                <a:spcPct val="0"/>
              </a:spcBef>
              <a:spcAft>
                <a:spcPct val="0"/>
              </a:spcAft>
              <a:tabLst>
                <a:tab pos="854075" algn="l"/>
                <a:tab pos="1250950" algn="l"/>
              </a:tabLst>
              <a:defRPr sz="2400">
                <a:solidFill>
                  <a:schemeClr val="tx1"/>
                </a:solidFill>
                <a:latin typeface="Times New Roman" pitchFamily="18" charset="0"/>
              </a:defRPr>
            </a:lvl6pPr>
            <a:lvl7pPr marL="2971800" indent="-228600" fontAlgn="base">
              <a:spcBef>
                <a:spcPct val="0"/>
              </a:spcBef>
              <a:spcAft>
                <a:spcPct val="0"/>
              </a:spcAft>
              <a:tabLst>
                <a:tab pos="854075" algn="l"/>
                <a:tab pos="1250950" algn="l"/>
              </a:tabLst>
              <a:defRPr sz="2400">
                <a:solidFill>
                  <a:schemeClr val="tx1"/>
                </a:solidFill>
                <a:latin typeface="Times New Roman" pitchFamily="18" charset="0"/>
              </a:defRPr>
            </a:lvl7pPr>
            <a:lvl8pPr marL="3429000" indent="-228600" fontAlgn="base">
              <a:spcBef>
                <a:spcPct val="0"/>
              </a:spcBef>
              <a:spcAft>
                <a:spcPct val="0"/>
              </a:spcAft>
              <a:tabLst>
                <a:tab pos="854075" algn="l"/>
                <a:tab pos="1250950" algn="l"/>
              </a:tabLst>
              <a:defRPr sz="2400">
                <a:solidFill>
                  <a:schemeClr val="tx1"/>
                </a:solidFill>
                <a:latin typeface="Times New Roman" pitchFamily="18" charset="0"/>
              </a:defRPr>
            </a:lvl8pPr>
            <a:lvl9pPr marL="3886200" indent="-228600" fontAlgn="base">
              <a:spcBef>
                <a:spcPct val="0"/>
              </a:spcBef>
              <a:spcAft>
                <a:spcPct val="0"/>
              </a:spcAft>
              <a:tabLst>
                <a:tab pos="854075" algn="l"/>
                <a:tab pos="1250950" algn="l"/>
              </a:tabLst>
              <a:defRPr sz="2400">
                <a:solidFill>
                  <a:schemeClr val="tx1"/>
                </a:solidFill>
                <a:latin typeface="Times New Roman" pitchFamily="18" charset="0"/>
              </a:defRPr>
            </a:lvl9pPr>
          </a:lstStyle>
          <a:p>
            <a:pPr>
              <a:lnSpc>
                <a:spcPct val="90000"/>
              </a:lnSpc>
              <a:spcBef>
                <a:spcPct val="20000"/>
              </a:spcBef>
              <a:buFontTx/>
              <a:buChar char="•"/>
            </a:pPr>
            <a:r>
              <a:rPr lang="en-US" altLang="th-TH" dirty="0">
                <a:latin typeface="TH Sarabun New" panose="020B0500040200020003" pitchFamily="34" charset="-34"/>
                <a:cs typeface="TH Sarabun New" panose="020B0500040200020003" pitchFamily="34" charset="-34"/>
              </a:rPr>
              <a:t>Consider an M/M/1 queue with arrival rate = </a:t>
            </a:r>
            <a:r>
              <a:rPr lang="en-US" altLang="th-TH" dirty="0">
                <a:latin typeface="TH Sarabun New" panose="020B0500040200020003" pitchFamily="34" charset="-34"/>
                <a:cs typeface="TH Sarabun New" panose="020B0500040200020003" pitchFamily="34" charset="-34"/>
                <a:sym typeface="Symbol" pitchFamily="18" charset="2"/>
              </a:rPr>
              <a:t> and service intensity = </a:t>
            </a:r>
          </a:p>
          <a:p>
            <a:pPr>
              <a:lnSpc>
                <a:spcPct val="90000"/>
              </a:lnSpc>
              <a:spcBef>
                <a:spcPct val="20000"/>
              </a:spcBef>
              <a:buFontTx/>
              <a:buChar char="•"/>
            </a:pPr>
            <a:r>
              <a:rPr lang="en-US" altLang="th-TH" dirty="0">
                <a:latin typeface="TH Sarabun New" panose="020B0500040200020003" pitchFamily="34" charset="-34"/>
                <a:cs typeface="TH Sarabun New" panose="020B0500040200020003" pitchFamily="34" charset="-34"/>
                <a:sym typeface="Symbol" pitchFamily="18" charset="2"/>
              </a:rPr>
              <a:t> = 	Expected capacity demand per time unit</a:t>
            </a:r>
          </a:p>
          <a:p>
            <a:pPr>
              <a:lnSpc>
                <a:spcPct val="90000"/>
              </a:lnSpc>
              <a:spcBef>
                <a:spcPct val="20000"/>
              </a:spcBef>
              <a:buFontTx/>
              <a:buChar char="•"/>
            </a:pPr>
            <a:r>
              <a:rPr lang="en-US" altLang="th-TH" dirty="0">
                <a:latin typeface="TH Sarabun New" panose="020B0500040200020003" pitchFamily="34" charset="-34"/>
                <a:cs typeface="TH Sarabun New" panose="020B0500040200020003" pitchFamily="34" charset="-34"/>
                <a:sym typeface="Symbol" pitchFamily="18" charset="2"/>
              </a:rPr>
              <a:t> =	Expected capacity per time unit</a:t>
            </a:r>
          </a:p>
          <a:p>
            <a:pPr lvl="1">
              <a:lnSpc>
                <a:spcPct val="90000"/>
              </a:lnSpc>
              <a:spcBef>
                <a:spcPct val="20000"/>
              </a:spcBef>
            </a:pPr>
            <a:endParaRPr lang="en-US" altLang="th-TH" dirty="0" smtClean="0">
              <a:latin typeface="TH Sarabun New" panose="020B0500040200020003" pitchFamily="34" charset="-34"/>
              <a:cs typeface="TH Sarabun New" panose="020B0500040200020003" pitchFamily="34" charset="-34"/>
              <a:sym typeface="Symbol" pitchFamily="18" charset="2"/>
            </a:endParaRPr>
          </a:p>
          <a:p>
            <a:pPr lvl="1">
              <a:lnSpc>
                <a:spcPct val="90000"/>
              </a:lnSpc>
              <a:spcBef>
                <a:spcPct val="20000"/>
              </a:spcBef>
            </a:pPr>
            <a:r>
              <a:rPr lang="en-US" altLang="th-TH" dirty="0" smtClean="0">
                <a:latin typeface="TH Sarabun New" panose="020B0500040200020003" pitchFamily="34" charset="-34"/>
                <a:cs typeface="TH Sarabun New" panose="020B0500040200020003" pitchFamily="34" charset="-34"/>
                <a:sym typeface="Symbol" pitchFamily="18" charset="2"/>
              </a:rPr>
              <a:t></a:t>
            </a:r>
            <a:r>
              <a:rPr lang="en-US" altLang="th-TH" dirty="0">
                <a:latin typeface="TH Sarabun New" panose="020B0500040200020003" pitchFamily="34" charset="-34"/>
                <a:cs typeface="TH Sarabun New" panose="020B0500040200020003" pitchFamily="34" charset="-34"/>
                <a:sym typeface="Symbol" pitchFamily="18" charset="2"/>
              </a:rPr>
              <a:t>			 </a:t>
            </a:r>
            <a:endParaRPr lang="en-US" altLang="th-TH" dirty="0">
              <a:latin typeface="TH Sarabun New" panose="020B0500040200020003" pitchFamily="34" charset="-34"/>
              <a:cs typeface="TH Sarabun New" panose="020B0500040200020003" pitchFamily="34" charset="-34"/>
            </a:endParaRPr>
          </a:p>
          <a:p>
            <a:pPr>
              <a:lnSpc>
                <a:spcPct val="90000"/>
              </a:lnSpc>
              <a:spcBef>
                <a:spcPct val="20000"/>
              </a:spcBef>
            </a:pPr>
            <a:endParaRPr lang="en-US" altLang="th-TH" dirty="0">
              <a:latin typeface="TH Sarabun New" panose="020B0500040200020003" pitchFamily="34" charset="-34"/>
              <a:cs typeface="TH Sarabun New" panose="020B0500040200020003" pitchFamily="34" charset="-34"/>
            </a:endParaRPr>
          </a:p>
          <a:p>
            <a:pPr>
              <a:lnSpc>
                <a:spcPct val="90000"/>
              </a:lnSpc>
              <a:spcBef>
                <a:spcPct val="20000"/>
              </a:spcBef>
            </a:pPr>
            <a:endParaRPr lang="en-US" altLang="th-TH" sz="1400" b="1" dirty="0">
              <a:latin typeface="TH Sarabun New" panose="020B0500040200020003" pitchFamily="34" charset="-34"/>
              <a:cs typeface="TH Sarabun New" panose="020B0500040200020003" pitchFamily="34" charset="-34"/>
            </a:endParaRPr>
          </a:p>
        </p:txBody>
      </p:sp>
      <p:graphicFrame>
        <p:nvGraphicFramePr>
          <p:cNvPr id="20491" name="Object 11"/>
          <p:cNvGraphicFramePr>
            <a:graphicFrameLocks noChangeAspect="1"/>
          </p:cNvGraphicFramePr>
          <p:nvPr>
            <p:extLst>
              <p:ext uri="{D42A27DB-BD31-4B8C-83A1-F6EECF244321}">
                <p14:modId xmlns:p14="http://schemas.microsoft.com/office/powerpoint/2010/main" val="1566227241"/>
              </p:ext>
            </p:extLst>
          </p:nvPr>
        </p:nvGraphicFramePr>
        <p:xfrm>
          <a:off x="1981200" y="2314575"/>
          <a:ext cx="3486150" cy="619125"/>
        </p:xfrm>
        <a:graphic>
          <a:graphicData uri="http://schemas.openxmlformats.org/presentationml/2006/ole">
            <mc:AlternateContent xmlns:mc="http://schemas.openxmlformats.org/markup-compatibility/2006">
              <mc:Choice xmlns:v="urn:schemas-microsoft-com:vml" Requires="v">
                <p:oleObj spid="_x0000_s5182" name="Equation" r:id="rId6" imgW="3327120" imgH="787320" progId="Equation.3">
                  <p:embed/>
                </p:oleObj>
              </mc:Choice>
              <mc:Fallback>
                <p:oleObj name="Equation" r:id="rId6" imgW="3327120" imgH="7873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314575"/>
                        <a:ext cx="3486150"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3" name="Rectangle 13"/>
          <p:cNvSpPr>
            <a:spLocks noChangeArrowheads="1"/>
          </p:cNvSpPr>
          <p:nvPr/>
        </p:nvSpPr>
        <p:spPr bwMode="auto">
          <a:xfrm>
            <a:off x="1752600" y="3943350"/>
            <a:ext cx="4038600" cy="7429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graphicFrame>
        <p:nvGraphicFramePr>
          <p:cNvPr id="20494" name="Object 14"/>
          <p:cNvGraphicFramePr>
            <a:graphicFrameLocks noChangeAspect="1"/>
          </p:cNvGraphicFramePr>
          <p:nvPr>
            <p:extLst>
              <p:ext uri="{D42A27DB-BD31-4B8C-83A1-F6EECF244321}">
                <p14:modId xmlns:p14="http://schemas.microsoft.com/office/powerpoint/2010/main" val="1771403579"/>
              </p:ext>
            </p:extLst>
          </p:nvPr>
        </p:nvGraphicFramePr>
        <p:xfrm>
          <a:off x="1962150" y="4000500"/>
          <a:ext cx="3683000" cy="590550"/>
        </p:xfrm>
        <a:graphic>
          <a:graphicData uri="http://schemas.openxmlformats.org/presentationml/2006/ole">
            <mc:AlternateContent xmlns:mc="http://schemas.openxmlformats.org/markup-compatibility/2006">
              <mc:Choice xmlns:v="urn:schemas-microsoft-com:vml" Requires="v">
                <p:oleObj spid="_x0000_s5183" name="Equation" r:id="rId8" imgW="3682800" imgH="787320" progId="Equation.3">
                  <p:embed/>
                </p:oleObj>
              </mc:Choice>
              <mc:Fallback>
                <p:oleObj name="Equation" r:id="rId8" imgW="3682800" imgH="7873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2150" y="4000500"/>
                        <a:ext cx="36830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5" name="Text Box 15"/>
          <p:cNvSpPr txBox="1">
            <a:spLocks noChangeArrowheads="1"/>
          </p:cNvSpPr>
          <p:nvPr/>
        </p:nvSpPr>
        <p:spPr bwMode="auto">
          <a:xfrm>
            <a:off x="457200" y="3143250"/>
            <a:ext cx="8458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Times New Roman" pitchFamily="18" charset="0"/>
              </a:defRPr>
            </a:lvl1pPr>
            <a:lvl2pPr marL="4603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FontTx/>
              <a:buChar char="•"/>
            </a:pPr>
            <a:r>
              <a:rPr lang="en-US" altLang="th-TH" dirty="0">
                <a:latin typeface="TH Sarabun New" panose="020B0500040200020003" pitchFamily="34" charset="-34"/>
                <a:cs typeface="TH Sarabun New" panose="020B0500040200020003" pitchFamily="34" charset="-34"/>
              </a:rPr>
              <a:t>Similarly if there are c servers in parallel, i.e., an M/M/c system but the expected </a:t>
            </a:r>
            <a:r>
              <a:rPr lang="en-US" altLang="th-TH" dirty="0" smtClean="0">
                <a:latin typeface="TH Sarabun New" panose="020B0500040200020003" pitchFamily="34" charset="-34"/>
                <a:cs typeface="TH Sarabun New" panose="020B0500040200020003" pitchFamily="34" charset="-34"/>
              </a:rPr>
              <a:t>     capacity </a:t>
            </a:r>
            <a:r>
              <a:rPr lang="en-US" altLang="th-TH" dirty="0">
                <a:latin typeface="TH Sarabun New" panose="020B0500040200020003" pitchFamily="34" charset="-34"/>
                <a:cs typeface="TH Sarabun New" panose="020B0500040200020003" pitchFamily="34" charset="-34"/>
              </a:rPr>
              <a:t>per time unit is then c*</a:t>
            </a:r>
            <a:r>
              <a:rPr lang="en-US" altLang="th-TH" dirty="0">
                <a:latin typeface="TH Sarabun New" panose="020B0500040200020003" pitchFamily="34" charset="-34"/>
                <a:cs typeface="TH Sarabun New" panose="020B0500040200020003" pitchFamily="34" charset="-34"/>
                <a:sym typeface="Symbol" pitchFamily="18" charset="2"/>
              </a:rPr>
              <a:t></a:t>
            </a:r>
          </a:p>
          <a:p>
            <a:pPr>
              <a:spcBef>
                <a:spcPct val="50000"/>
              </a:spcBef>
            </a:pPr>
            <a:r>
              <a:rPr lang="en-US" altLang="th-TH" dirty="0">
                <a:latin typeface="TH Sarabun New" panose="020B0500040200020003" pitchFamily="34" charset="-34"/>
                <a:cs typeface="TH Sarabun New" panose="020B0500040200020003" pitchFamily="34" charset="-34"/>
                <a:sym typeface="Symbol" pitchFamily="18" charset="2"/>
              </a:rPr>
              <a:t>	</a:t>
            </a:r>
          </a:p>
        </p:txBody>
      </p:sp>
    </p:spTree>
    <p:extLst>
      <p:ext uri="{BB962C8B-B14F-4D97-AF65-F5344CB8AC3E}">
        <p14:creationId xmlns:p14="http://schemas.microsoft.com/office/powerpoint/2010/main" val="5110002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fade">
                                      <p:cBhvr>
                                        <p:cTn id="7" dur="800" decel="100000"/>
                                        <p:tgtEl>
                                          <p:spTgt spid="20488"/>
                                        </p:tgtEl>
                                      </p:cBhvr>
                                    </p:animEffect>
                                    <p:anim calcmode="lin" valueType="num">
                                      <p:cBhvr>
                                        <p:cTn id="8" dur="800" decel="100000" fill="hold"/>
                                        <p:tgtEl>
                                          <p:spTgt spid="20488"/>
                                        </p:tgtEl>
                                        <p:attrNameLst>
                                          <p:attrName>style.rotation</p:attrName>
                                        </p:attrNameLst>
                                      </p:cBhvr>
                                      <p:tavLst>
                                        <p:tav tm="0">
                                          <p:val>
                                            <p:fltVal val="-90"/>
                                          </p:val>
                                        </p:tav>
                                        <p:tav tm="100000">
                                          <p:val>
                                            <p:fltVal val="0"/>
                                          </p:val>
                                        </p:tav>
                                      </p:tavLst>
                                    </p:anim>
                                    <p:anim calcmode="lin" valueType="num">
                                      <p:cBhvr>
                                        <p:cTn id="9" dur="800" decel="100000" fill="hold"/>
                                        <p:tgtEl>
                                          <p:spTgt spid="20488"/>
                                        </p:tgtEl>
                                        <p:attrNameLst>
                                          <p:attrName>ppt_x</p:attrName>
                                        </p:attrNameLst>
                                      </p:cBhvr>
                                      <p:tavLst>
                                        <p:tav tm="0">
                                          <p:val>
                                            <p:strVal val="#ppt_x+0.4"/>
                                          </p:val>
                                        </p:tav>
                                        <p:tav tm="100000">
                                          <p:val>
                                            <p:strVal val="#ppt_x-0.05"/>
                                          </p:val>
                                        </p:tav>
                                      </p:tavLst>
                                    </p:anim>
                                    <p:anim calcmode="lin" valueType="num">
                                      <p:cBhvr>
                                        <p:cTn id="10" dur="800" decel="100000" fill="hold"/>
                                        <p:tgtEl>
                                          <p:spTgt spid="2048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48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48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9"/>
                                        </p:tgtEl>
                                        <p:attrNameLst>
                                          <p:attrName>style.visibility</p:attrName>
                                        </p:attrNameLst>
                                      </p:cBhvr>
                                      <p:to>
                                        <p:strVal val="visible"/>
                                      </p:to>
                                    </p:set>
                                    <p:animEffect transition="in" filter="dissolve">
                                      <p:cBhvr>
                                        <p:cTn id="17" dur="500"/>
                                        <p:tgtEl>
                                          <p:spTgt spid="204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0491"/>
                                        </p:tgtEl>
                                        <p:attrNameLst>
                                          <p:attrName>style.visibility</p:attrName>
                                        </p:attrNameLst>
                                      </p:cBhvr>
                                      <p:to>
                                        <p:strVal val="visible"/>
                                      </p:to>
                                    </p:set>
                                    <p:animEffect transition="in" filter="dissolve">
                                      <p:cBhvr>
                                        <p:cTn id="22" dur="500"/>
                                        <p:tgtEl>
                                          <p:spTgt spid="20491"/>
                                        </p:tgtEl>
                                      </p:cBhvr>
                                    </p:animEffect>
                                  </p:childTnLst>
                                </p:cTn>
                              </p:par>
                              <p:par>
                                <p:cTn id="23" presetID="2" presetClass="entr" presetSubtype="8" fill="hold" grpId="0" nodeType="withEffect">
                                  <p:stCondLst>
                                    <p:cond delay="0"/>
                                  </p:stCondLst>
                                  <p:childTnLst>
                                    <p:set>
                                      <p:cBhvr>
                                        <p:cTn id="24" dur="1" fill="hold">
                                          <p:stCondLst>
                                            <p:cond delay="0"/>
                                          </p:stCondLst>
                                        </p:cTn>
                                        <p:tgtEl>
                                          <p:spTgt spid="20492"/>
                                        </p:tgtEl>
                                        <p:attrNameLst>
                                          <p:attrName>style.visibility</p:attrName>
                                        </p:attrNameLst>
                                      </p:cBhvr>
                                      <p:to>
                                        <p:strVal val="visible"/>
                                      </p:to>
                                    </p:set>
                                    <p:anim calcmode="lin" valueType="num">
                                      <p:cBhvr additive="base">
                                        <p:cTn id="25" dur="500" fill="hold"/>
                                        <p:tgtEl>
                                          <p:spTgt spid="20492"/>
                                        </p:tgtEl>
                                        <p:attrNameLst>
                                          <p:attrName>ppt_x</p:attrName>
                                        </p:attrNameLst>
                                      </p:cBhvr>
                                      <p:tavLst>
                                        <p:tav tm="0">
                                          <p:val>
                                            <p:strVal val="0-#ppt_w/2"/>
                                          </p:val>
                                        </p:tav>
                                        <p:tav tm="100000">
                                          <p:val>
                                            <p:strVal val="#ppt_x"/>
                                          </p:val>
                                        </p:tav>
                                      </p:tavLst>
                                    </p:anim>
                                    <p:anim calcmode="lin" valueType="num">
                                      <p:cBhvr additive="base">
                                        <p:cTn id="26" dur="500" fill="hold"/>
                                        <p:tgtEl>
                                          <p:spTgt spid="2049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0495"/>
                                        </p:tgtEl>
                                        <p:attrNameLst>
                                          <p:attrName>style.visibility</p:attrName>
                                        </p:attrNameLst>
                                      </p:cBhvr>
                                      <p:to>
                                        <p:strVal val="visible"/>
                                      </p:to>
                                    </p:set>
                                    <p:animEffect transition="in" filter="checkerboard(across)">
                                      <p:cBhvr>
                                        <p:cTn id="31" dur="500"/>
                                        <p:tgtEl>
                                          <p:spTgt spid="20495"/>
                                        </p:tgtEl>
                                      </p:cBhvr>
                                    </p:animEffect>
                                  </p:childTnLst>
                                </p:cTn>
                              </p:par>
                              <p:par>
                                <p:cTn id="32" presetID="23" presetClass="entr" presetSubtype="16" fill="hold" nodeType="withEffect">
                                  <p:stCondLst>
                                    <p:cond delay="0"/>
                                  </p:stCondLst>
                                  <p:childTnLst>
                                    <p:set>
                                      <p:cBhvr>
                                        <p:cTn id="33" dur="1" fill="hold">
                                          <p:stCondLst>
                                            <p:cond delay="0"/>
                                          </p:stCondLst>
                                        </p:cTn>
                                        <p:tgtEl>
                                          <p:spTgt spid="20494"/>
                                        </p:tgtEl>
                                        <p:attrNameLst>
                                          <p:attrName>style.visibility</p:attrName>
                                        </p:attrNameLst>
                                      </p:cBhvr>
                                      <p:to>
                                        <p:strVal val="visible"/>
                                      </p:to>
                                    </p:set>
                                    <p:anim calcmode="lin" valueType="num">
                                      <p:cBhvr>
                                        <p:cTn id="34" dur="500" fill="hold"/>
                                        <p:tgtEl>
                                          <p:spTgt spid="20494"/>
                                        </p:tgtEl>
                                        <p:attrNameLst>
                                          <p:attrName>ppt_w</p:attrName>
                                        </p:attrNameLst>
                                      </p:cBhvr>
                                      <p:tavLst>
                                        <p:tav tm="0">
                                          <p:val>
                                            <p:fltVal val="0"/>
                                          </p:val>
                                        </p:tav>
                                        <p:tav tm="100000">
                                          <p:val>
                                            <p:strVal val="#ppt_w"/>
                                          </p:val>
                                        </p:tav>
                                      </p:tavLst>
                                    </p:anim>
                                    <p:anim calcmode="lin" valueType="num">
                                      <p:cBhvr>
                                        <p:cTn id="35" dur="500" fill="hold"/>
                                        <p:tgtEl>
                                          <p:spTgt spid="20494"/>
                                        </p:tgtEl>
                                        <p:attrNameLst>
                                          <p:attrName>ppt_h</p:attrName>
                                        </p:attrNameLst>
                                      </p:cBhvr>
                                      <p:tavLst>
                                        <p:tav tm="0">
                                          <p:val>
                                            <p:fltVal val="0"/>
                                          </p:val>
                                        </p:tav>
                                        <p:tav tm="100000">
                                          <p:val>
                                            <p:strVal val="#ppt_h"/>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0493"/>
                                        </p:tgtEl>
                                        <p:attrNameLst>
                                          <p:attrName>style.visibility</p:attrName>
                                        </p:attrNameLst>
                                      </p:cBhvr>
                                      <p:to>
                                        <p:strVal val="visible"/>
                                      </p:to>
                                    </p:set>
                                    <p:anim calcmode="lin" valueType="num">
                                      <p:cBhvr additive="base">
                                        <p:cTn id="38" dur="500" fill="hold"/>
                                        <p:tgtEl>
                                          <p:spTgt spid="20493"/>
                                        </p:tgtEl>
                                        <p:attrNameLst>
                                          <p:attrName>ppt_x</p:attrName>
                                        </p:attrNameLst>
                                      </p:cBhvr>
                                      <p:tavLst>
                                        <p:tav tm="0">
                                          <p:val>
                                            <p:strVal val="0-#ppt_w/2"/>
                                          </p:val>
                                        </p:tav>
                                        <p:tav tm="100000">
                                          <p:val>
                                            <p:strVal val="#ppt_x"/>
                                          </p:val>
                                        </p:tav>
                                      </p:tavLst>
                                    </p:anim>
                                    <p:anim calcmode="lin" valueType="num">
                                      <p:cBhvr additive="base">
                                        <p:cTn id="39" dur="500" fill="hold"/>
                                        <p:tgtEl>
                                          <p:spTgt spid="204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animBg="1"/>
      <p:bldP spid="20488" grpId="0"/>
      <p:bldP spid="20489" grpId="0" autoUpdateAnimBg="0"/>
      <p:bldP spid="20493" grpId="0" animBg="1"/>
      <p:bldP spid="2049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514" y="2643758"/>
            <a:ext cx="308828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ตัวแทนหมายเลขภาพนิ่ง 3"/>
          <p:cNvSpPr>
            <a:spLocks noGrp="1"/>
          </p:cNvSpPr>
          <p:nvPr>
            <p:ph type="sldNum" sz="quarter" idx="12"/>
          </p:nvPr>
        </p:nvSpPr>
        <p:spPr>
          <a:xfrm>
            <a:off x="8639355" y="4686300"/>
            <a:ext cx="357808" cy="342900"/>
          </a:xfrm>
        </p:spPr>
        <p:txBody>
          <a:bodyPr/>
          <a:lstStyle/>
          <a:p>
            <a:fld id="{35FC4CF0-AF85-4C69-A090-75F7C6EAB9DA}" type="slidenum">
              <a:rPr lang="en-US" altLang="th-TH" b="1">
                <a:solidFill>
                  <a:srgbClr val="0033CC"/>
                </a:solidFill>
                <a:latin typeface="TH Sarabun New" panose="020B0500040200020003" pitchFamily="34" charset="-34"/>
                <a:cs typeface="TH Sarabun New" panose="020B0500040200020003" pitchFamily="34" charset="-34"/>
              </a:rPr>
              <a:pPr/>
              <a:t>3</a:t>
            </a:fld>
            <a:endParaRPr lang="en-US" altLang="th-TH" b="1" dirty="0">
              <a:solidFill>
                <a:srgbClr val="0033CC"/>
              </a:solidFill>
              <a:latin typeface="TH Sarabun New" panose="020B0500040200020003" pitchFamily="34" charset="-34"/>
              <a:cs typeface="TH Sarabun New" panose="020B0500040200020003" pitchFamily="34" charset="-34"/>
            </a:endParaRPr>
          </a:p>
        </p:txBody>
      </p:sp>
      <p:sp>
        <p:nvSpPr>
          <p:cNvPr id="51202" name="Rectangle 2"/>
          <p:cNvSpPr>
            <a:spLocks noChangeArrowheads="1"/>
          </p:cNvSpPr>
          <p:nvPr/>
        </p:nvSpPr>
        <p:spPr bwMode="auto">
          <a:xfrm>
            <a:off x="228600" y="5715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a:r>
              <a:rPr lang="en-US" altLang="th-TH" sz="4000" b="1" dirty="0">
                <a:solidFill>
                  <a:srgbClr val="FF0066"/>
                </a:solidFill>
                <a:latin typeface="TH Sarabun New" panose="020B0500040200020003" pitchFamily="34" charset="-34"/>
                <a:cs typeface="TH Sarabun New" panose="020B0500040200020003" pitchFamily="34" charset="-34"/>
              </a:rPr>
              <a:t>Overview (II)</a:t>
            </a:r>
          </a:p>
        </p:txBody>
      </p:sp>
      <p:sp>
        <p:nvSpPr>
          <p:cNvPr id="51203" name="Rectangle 3"/>
          <p:cNvSpPr>
            <a:spLocks noChangeArrowheads="1"/>
          </p:cNvSpPr>
          <p:nvPr/>
        </p:nvSpPr>
        <p:spPr bwMode="auto">
          <a:xfrm>
            <a:off x="685800" y="857250"/>
            <a:ext cx="8001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lnSpc>
                <a:spcPct val="90000"/>
              </a:lnSpc>
            </a:pPr>
            <a:r>
              <a:rPr lang="en-US" altLang="th-TH" sz="2800" dirty="0">
                <a:latin typeface="TH Sarabun New" panose="020B0500040200020003" pitchFamily="34" charset="-34"/>
                <a:cs typeface="TH Sarabun New" panose="020B0500040200020003" pitchFamily="34" charset="-34"/>
              </a:rPr>
              <a:t>Important queuing models with FIFO discipline</a:t>
            </a:r>
          </a:p>
          <a:p>
            <a:pPr lvl="1">
              <a:lnSpc>
                <a:spcPct val="90000"/>
              </a:lnSpc>
            </a:pPr>
            <a:r>
              <a:rPr lang="en-US" altLang="th-TH" sz="2400" dirty="0">
                <a:solidFill>
                  <a:schemeClr val="accent2"/>
                </a:solidFill>
                <a:latin typeface="TH Sarabun New" panose="020B0500040200020003" pitchFamily="34" charset="-34"/>
                <a:cs typeface="TH Sarabun New" panose="020B0500040200020003" pitchFamily="34" charset="-34"/>
              </a:rPr>
              <a:t>The M/M/1 model</a:t>
            </a:r>
          </a:p>
          <a:p>
            <a:pPr lvl="1">
              <a:lnSpc>
                <a:spcPct val="90000"/>
              </a:lnSpc>
            </a:pPr>
            <a:r>
              <a:rPr lang="en-US" altLang="th-TH" sz="2400" dirty="0">
                <a:solidFill>
                  <a:schemeClr val="accent2"/>
                </a:solidFill>
                <a:latin typeface="TH Sarabun New" panose="020B0500040200020003" pitchFamily="34" charset="-34"/>
                <a:cs typeface="TH Sarabun New" panose="020B0500040200020003" pitchFamily="34" charset="-34"/>
              </a:rPr>
              <a:t>The M/M/c model</a:t>
            </a:r>
          </a:p>
          <a:p>
            <a:pPr lvl="1">
              <a:lnSpc>
                <a:spcPct val="90000"/>
              </a:lnSpc>
            </a:pPr>
            <a:r>
              <a:rPr lang="en-US" altLang="th-TH" sz="2400" dirty="0">
                <a:solidFill>
                  <a:schemeClr val="accent2"/>
                </a:solidFill>
                <a:latin typeface="TH Sarabun New" panose="020B0500040200020003" pitchFamily="34" charset="-34"/>
                <a:cs typeface="TH Sarabun New" panose="020B0500040200020003" pitchFamily="34" charset="-34"/>
              </a:rPr>
              <a:t>The M/M/c/K model (limited queuing capacity)</a:t>
            </a:r>
          </a:p>
          <a:p>
            <a:pPr lvl="1">
              <a:lnSpc>
                <a:spcPct val="90000"/>
              </a:lnSpc>
            </a:pPr>
            <a:r>
              <a:rPr lang="en-US" altLang="th-TH" sz="2400" dirty="0">
                <a:solidFill>
                  <a:schemeClr val="accent2"/>
                </a:solidFill>
                <a:latin typeface="TH Sarabun New" panose="020B0500040200020003" pitchFamily="34" charset="-34"/>
                <a:cs typeface="TH Sarabun New" panose="020B0500040200020003" pitchFamily="34" charset="-34"/>
              </a:rPr>
              <a:t>The M/M/c/</a:t>
            </a:r>
            <a:r>
              <a:rPr lang="en-US" altLang="th-TH" sz="2400" dirty="0">
                <a:solidFill>
                  <a:schemeClr val="accent2"/>
                </a:solidFill>
                <a:latin typeface="TH Sarabun New" panose="020B0500040200020003" pitchFamily="34" charset="-34"/>
                <a:cs typeface="TH Sarabun New" panose="020B0500040200020003" pitchFamily="34" charset="-34"/>
                <a:sym typeface="Symbol" pitchFamily="18" charset="2"/>
              </a:rPr>
              <a:t>/N model (limited calling population)</a:t>
            </a:r>
            <a:endParaRPr lang="en-US" altLang="th-TH" sz="2400" dirty="0">
              <a:solidFill>
                <a:schemeClr val="accent2"/>
              </a:solidFill>
              <a:latin typeface="TH Sarabun New" panose="020B0500040200020003" pitchFamily="34" charset="-34"/>
              <a:cs typeface="TH Sarabun New" panose="020B0500040200020003" pitchFamily="34" charset="-34"/>
            </a:endParaRPr>
          </a:p>
          <a:p>
            <a:pPr>
              <a:lnSpc>
                <a:spcPct val="90000"/>
              </a:lnSpc>
            </a:pPr>
            <a:r>
              <a:rPr lang="en-US" altLang="th-TH" sz="2800" dirty="0">
                <a:latin typeface="TH Sarabun New" panose="020B0500040200020003" pitchFamily="34" charset="-34"/>
                <a:cs typeface="TH Sarabun New" panose="020B0500040200020003" pitchFamily="34" charset="-34"/>
              </a:rPr>
              <a:t>Priority-discipline queuing models</a:t>
            </a:r>
          </a:p>
          <a:p>
            <a:pPr>
              <a:lnSpc>
                <a:spcPct val="90000"/>
              </a:lnSpc>
            </a:pPr>
            <a:r>
              <a:rPr lang="en-US" altLang="th-TH" sz="2800" dirty="0">
                <a:latin typeface="TH Sarabun New" panose="020B0500040200020003" pitchFamily="34" charset="-34"/>
                <a:cs typeface="TH Sarabun New" panose="020B0500040200020003" pitchFamily="34" charset="-34"/>
              </a:rPr>
              <a:t>Application of Queuing Theory to system </a:t>
            </a:r>
          </a:p>
          <a:p>
            <a:pPr>
              <a:lnSpc>
                <a:spcPct val="90000"/>
              </a:lnSpc>
              <a:buFontTx/>
              <a:buNone/>
            </a:pPr>
            <a:r>
              <a:rPr lang="en-US" altLang="th-TH" sz="2800" dirty="0">
                <a:latin typeface="TH Sarabun New" panose="020B0500040200020003" pitchFamily="34" charset="-34"/>
                <a:cs typeface="TH Sarabun New" panose="020B0500040200020003" pitchFamily="34" charset="-34"/>
              </a:rPr>
              <a:t>	design and decision making</a:t>
            </a:r>
          </a:p>
        </p:txBody>
      </p:sp>
      <p:grpSp>
        <p:nvGrpSpPr>
          <p:cNvPr id="51204" name="Group 4"/>
          <p:cNvGrpSpPr>
            <a:grpSpLocks/>
          </p:cNvGrpSpPr>
          <p:nvPr/>
        </p:nvGrpSpPr>
        <p:grpSpPr bwMode="auto">
          <a:xfrm>
            <a:off x="228600" y="628650"/>
            <a:ext cx="8686800" cy="180975"/>
            <a:chOff x="384" y="625"/>
            <a:chExt cx="4992" cy="151"/>
          </a:xfrm>
        </p:grpSpPr>
        <p:grpSp>
          <p:nvGrpSpPr>
            <p:cNvPr id="51205" name="Group 5"/>
            <p:cNvGrpSpPr>
              <a:grpSpLocks/>
            </p:cNvGrpSpPr>
            <p:nvPr/>
          </p:nvGrpSpPr>
          <p:grpSpPr bwMode="auto">
            <a:xfrm>
              <a:off x="384" y="625"/>
              <a:ext cx="4992" cy="144"/>
              <a:chOff x="384" y="625"/>
              <a:chExt cx="4992" cy="144"/>
            </a:xfrm>
          </p:grpSpPr>
          <p:pic>
            <p:nvPicPr>
              <p:cNvPr id="51206" name="Picture 6"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51207" name="Picture 7"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51208" name="Picture 8"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56184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p:cTn id="7" dur="500" fill="hold"/>
                                        <p:tgtEl>
                                          <p:spTgt spid="51203"/>
                                        </p:tgtEl>
                                        <p:attrNameLst>
                                          <p:attrName>ppt_w</p:attrName>
                                        </p:attrNameLst>
                                      </p:cBhvr>
                                      <p:tavLst>
                                        <p:tav tm="0">
                                          <p:val>
                                            <p:fltVal val="0"/>
                                          </p:val>
                                        </p:tav>
                                        <p:tav tm="100000">
                                          <p:val>
                                            <p:strVal val="#ppt_w"/>
                                          </p:val>
                                        </p:tav>
                                      </p:tavLst>
                                    </p:anim>
                                    <p:anim calcmode="lin" valueType="num">
                                      <p:cBhvr>
                                        <p:cTn id="8" dur="500" fill="hold"/>
                                        <p:tgtEl>
                                          <p:spTgt spid="512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ตัวแทนหมายเลขภาพนิ่ง 5"/>
          <p:cNvSpPr>
            <a:spLocks noGrp="1"/>
          </p:cNvSpPr>
          <p:nvPr>
            <p:ph type="sldNum" sz="quarter" idx="12"/>
          </p:nvPr>
        </p:nvSpPr>
        <p:spPr>
          <a:xfrm>
            <a:off x="8462664" y="4555625"/>
            <a:ext cx="429816" cy="342900"/>
          </a:xfrm>
        </p:spPr>
        <p:txBody>
          <a:bodyPr/>
          <a:lstStyle/>
          <a:p>
            <a:fld id="{33563B3B-541D-43DB-823C-1B823980C7EF}" type="slidenum">
              <a:rPr lang="en-US" altLang="th-TH" b="1" smtClean="0">
                <a:solidFill>
                  <a:srgbClr val="0033CC"/>
                </a:solidFill>
                <a:latin typeface="TH Sarabun New" panose="020B0500040200020003" pitchFamily="34" charset="-34"/>
                <a:cs typeface="TH Sarabun New" panose="020B0500040200020003" pitchFamily="34" charset="-34"/>
              </a:rPr>
              <a:pPr/>
              <a:t>30</a:t>
            </a:fld>
            <a:r>
              <a:rPr lang="en-US" altLang="th-TH" b="1" dirty="0" smtClean="0">
                <a:solidFill>
                  <a:srgbClr val="0033CC"/>
                </a:solidFill>
                <a:latin typeface="TH Sarabun New" panose="020B0500040200020003" pitchFamily="34" charset="-34"/>
                <a:cs typeface="TH Sarabun New" panose="020B0500040200020003" pitchFamily="34" charset="-34"/>
              </a:rPr>
              <a:t>    </a:t>
            </a:r>
            <a:endParaRPr lang="en-US" altLang="th-TH" b="1" dirty="0">
              <a:solidFill>
                <a:srgbClr val="0033CC"/>
              </a:solidFill>
              <a:latin typeface="TH Sarabun New" panose="020B0500040200020003" pitchFamily="34" charset="-34"/>
              <a:cs typeface="TH Sarabun New" panose="020B0500040200020003" pitchFamily="34" charset="-34"/>
            </a:endParaRPr>
          </a:p>
        </p:txBody>
      </p:sp>
      <p:sp>
        <p:nvSpPr>
          <p:cNvPr id="21515" name="Rectangle 11"/>
          <p:cNvSpPr>
            <a:spLocks noChangeArrowheads="1"/>
          </p:cNvSpPr>
          <p:nvPr/>
        </p:nvSpPr>
        <p:spPr bwMode="auto">
          <a:xfrm>
            <a:off x="990600" y="3943350"/>
            <a:ext cx="7315200" cy="7429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1507" name="Rectangle 3"/>
          <p:cNvSpPr>
            <a:spLocks noGrp="1" noChangeArrowheads="1"/>
          </p:cNvSpPr>
          <p:nvPr>
            <p:ph type="body" idx="1"/>
          </p:nvPr>
        </p:nvSpPr>
        <p:spPr>
          <a:xfrm>
            <a:off x="457200" y="971550"/>
            <a:ext cx="8458200" cy="2971800"/>
          </a:xfrm>
          <a:ln/>
          <a:extLst>
            <a:ext uri="{91240B29-F687-4F45-9708-019B960494DF}">
              <a14:hiddenLine xmlns:a14="http://schemas.microsoft.com/office/drawing/2010/main" w="9525">
                <a:solidFill>
                  <a:schemeClr val="accent2"/>
                </a:solidFill>
                <a:miter lim="800000"/>
                <a:headEnd/>
                <a:tailEnd/>
              </a14:hiddenLine>
            </a:ext>
          </a:extLst>
        </p:spPr>
        <p:txBody>
          <a:bodyPr/>
          <a:lstStyle/>
          <a:p>
            <a:r>
              <a:rPr lang="en-US" altLang="th-TH" sz="2400" dirty="0">
                <a:latin typeface="TH Sarabun New" panose="020B0500040200020003" pitchFamily="34" charset="-34"/>
                <a:cs typeface="TH Sarabun New" panose="020B0500040200020003" pitchFamily="34" charset="-34"/>
              </a:rPr>
              <a:t>Steady State condition</a:t>
            </a:r>
          </a:p>
          <a:p>
            <a:pPr lvl="1"/>
            <a:r>
              <a:rPr lang="en-US" altLang="th-TH" sz="2000" dirty="0">
                <a:solidFill>
                  <a:schemeClr val="accent2"/>
                </a:solidFill>
                <a:latin typeface="TH Sarabun New" panose="020B0500040200020003" pitchFamily="34" charset="-34"/>
                <a:cs typeface="TH Sarabun New" panose="020B0500040200020003" pitchFamily="34" charset="-34"/>
              </a:rPr>
              <a:t>Enough time has passed for the system state to be independent of the initial state as well as the elapsed time</a:t>
            </a:r>
          </a:p>
          <a:p>
            <a:pPr lvl="1"/>
            <a:r>
              <a:rPr lang="en-US" altLang="th-TH" sz="2000" dirty="0">
                <a:solidFill>
                  <a:schemeClr val="accent2"/>
                </a:solidFill>
                <a:latin typeface="TH Sarabun New" panose="020B0500040200020003" pitchFamily="34" charset="-34"/>
                <a:cs typeface="TH Sarabun New" panose="020B0500040200020003" pitchFamily="34" charset="-34"/>
              </a:rPr>
              <a:t>The probability distribution of the state of the system remains the same over time (is stationary).</a:t>
            </a:r>
          </a:p>
          <a:p>
            <a:r>
              <a:rPr lang="en-US" altLang="th-TH" sz="2400" dirty="0">
                <a:latin typeface="TH Sarabun New" panose="020B0500040200020003" pitchFamily="34" charset="-34"/>
                <a:cs typeface="TH Sarabun New" panose="020B0500040200020003" pitchFamily="34" charset="-34"/>
              </a:rPr>
              <a:t>Transient condition</a:t>
            </a:r>
          </a:p>
          <a:p>
            <a:pPr lvl="1"/>
            <a:r>
              <a:rPr lang="en-US" altLang="th-TH" sz="2000" dirty="0">
                <a:solidFill>
                  <a:schemeClr val="accent2"/>
                </a:solidFill>
                <a:latin typeface="TH Sarabun New" panose="020B0500040200020003" pitchFamily="34" charset="-34"/>
                <a:cs typeface="TH Sarabun New" panose="020B0500040200020003" pitchFamily="34" charset="-34"/>
              </a:rPr>
              <a:t>Prevalent when a queuing system has recently begun operations</a:t>
            </a:r>
          </a:p>
          <a:p>
            <a:pPr lvl="1"/>
            <a:r>
              <a:rPr lang="en-US" altLang="th-TH" sz="2000" dirty="0">
                <a:solidFill>
                  <a:schemeClr val="accent2"/>
                </a:solidFill>
                <a:latin typeface="TH Sarabun New" panose="020B0500040200020003" pitchFamily="34" charset="-34"/>
                <a:cs typeface="TH Sarabun New" panose="020B0500040200020003" pitchFamily="34" charset="-34"/>
              </a:rPr>
              <a:t>The state of the system is greatly affected by the initial state and by the time elapsed since </a:t>
            </a:r>
            <a:r>
              <a:rPr lang="en-US" altLang="th-TH" sz="2000" dirty="0" smtClean="0">
                <a:solidFill>
                  <a:schemeClr val="accent2"/>
                </a:solidFill>
                <a:latin typeface="TH Sarabun New" panose="020B0500040200020003" pitchFamily="34" charset="-34"/>
                <a:cs typeface="TH Sarabun New" panose="020B0500040200020003" pitchFamily="34" charset="-34"/>
              </a:rPr>
              <a:t>       operations </a:t>
            </a:r>
            <a:r>
              <a:rPr lang="en-US" altLang="th-TH" sz="2000" dirty="0">
                <a:solidFill>
                  <a:schemeClr val="accent2"/>
                </a:solidFill>
                <a:latin typeface="TH Sarabun New" panose="020B0500040200020003" pitchFamily="34" charset="-34"/>
                <a:cs typeface="TH Sarabun New" panose="020B0500040200020003" pitchFamily="34" charset="-34"/>
              </a:rPr>
              <a:t>started</a:t>
            </a:r>
          </a:p>
          <a:p>
            <a:pPr lvl="1"/>
            <a:r>
              <a:rPr lang="en-US" altLang="th-TH" sz="2000" dirty="0">
                <a:solidFill>
                  <a:schemeClr val="accent2"/>
                </a:solidFill>
                <a:latin typeface="TH Sarabun New" panose="020B0500040200020003" pitchFamily="34" charset="-34"/>
                <a:cs typeface="TH Sarabun New" panose="020B0500040200020003" pitchFamily="34" charset="-34"/>
              </a:rPr>
              <a:t>The probability distribution of the state of the system changes with time</a:t>
            </a:r>
          </a:p>
          <a:p>
            <a:pPr lvl="1"/>
            <a:endParaRPr lang="en-US" altLang="th-TH" sz="2000" dirty="0">
              <a:solidFill>
                <a:schemeClr val="accent2"/>
              </a:solidFill>
              <a:latin typeface="TH Sarabun New" panose="020B0500040200020003" pitchFamily="34" charset="-34"/>
              <a:cs typeface="TH Sarabun New" panose="020B0500040200020003" pitchFamily="34" charset="-34"/>
            </a:endParaRPr>
          </a:p>
        </p:txBody>
      </p:sp>
      <p:grpSp>
        <p:nvGrpSpPr>
          <p:cNvPr id="21508" name="Group 4"/>
          <p:cNvGrpSpPr>
            <a:grpSpLocks/>
          </p:cNvGrpSpPr>
          <p:nvPr/>
        </p:nvGrpSpPr>
        <p:grpSpPr bwMode="auto">
          <a:xfrm>
            <a:off x="228600" y="685800"/>
            <a:ext cx="8686800" cy="180975"/>
            <a:chOff x="384" y="625"/>
            <a:chExt cx="4992" cy="151"/>
          </a:xfrm>
        </p:grpSpPr>
        <p:grpSp>
          <p:nvGrpSpPr>
            <p:cNvPr id="21509" name="Group 5"/>
            <p:cNvGrpSpPr>
              <a:grpSpLocks/>
            </p:cNvGrpSpPr>
            <p:nvPr/>
          </p:nvGrpSpPr>
          <p:grpSpPr bwMode="auto">
            <a:xfrm>
              <a:off x="384" y="625"/>
              <a:ext cx="4992" cy="144"/>
              <a:chOff x="384" y="625"/>
              <a:chExt cx="4992" cy="144"/>
            </a:xfrm>
          </p:grpSpPr>
          <p:pic>
            <p:nvPicPr>
              <p:cNvPr id="21510"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21512"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21513" name="Rectangle 9"/>
          <p:cNvSpPr>
            <a:spLocks noChangeArrowheads="1"/>
          </p:cNvSpPr>
          <p:nvPr/>
        </p:nvSpPr>
        <p:spPr bwMode="auto">
          <a:xfrm>
            <a:off x="304800" y="571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Queuing Theory Focus on Steady State </a:t>
            </a:r>
          </a:p>
        </p:txBody>
      </p:sp>
      <p:sp>
        <p:nvSpPr>
          <p:cNvPr id="21514" name="Text Box 10"/>
          <p:cNvSpPr txBox="1">
            <a:spLocks noChangeArrowheads="1"/>
          </p:cNvSpPr>
          <p:nvPr/>
        </p:nvSpPr>
        <p:spPr bwMode="auto">
          <a:xfrm>
            <a:off x="1115616" y="4218642"/>
            <a:ext cx="6768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altLang="th-TH" b="1" i="1">
                <a:latin typeface="TH Sarabun New" panose="020B0500040200020003" pitchFamily="34" charset="-34"/>
                <a:cs typeface="TH Sarabun New" panose="020B0500040200020003" pitchFamily="34" charset="-34"/>
              </a:rPr>
              <a:t>With few exceptions Queuing Theory has focused on analyzing steady state behavior</a:t>
            </a:r>
            <a:r>
              <a:rPr lang="en-US" altLang="th-TH">
                <a:latin typeface="TH Sarabun New" panose="020B0500040200020003" pitchFamily="34" charset="-34"/>
                <a:cs typeface="TH Sarabun New" panose="020B0500040200020003" pitchFamily="34" charset="-34"/>
              </a:rPr>
              <a:t> </a:t>
            </a:r>
          </a:p>
        </p:txBody>
      </p:sp>
    </p:spTree>
    <p:extLst>
      <p:ext uri="{BB962C8B-B14F-4D97-AF65-F5344CB8AC3E}">
        <p14:creationId xmlns:p14="http://schemas.microsoft.com/office/powerpoint/2010/main" val="27833381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p:cTn id="7" dur="500" fill="hold"/>
                                        <p:tgtEl>
                                          <p:spTgt spid="21513"/>
                                        </p:tgtEl>
                                        <p:attrNameLst>
                                          <p:attrName>ppt_w</p:attrName>
                                        </p:attrNameLst>
                                      </p:cBhvr>
                                      <p:tavLst>
                                        <p:tav tm="0">
                                          <p:val>
                                            <p:fltVal val="0"/>
                                          </p:val>
                                        </p:tav>
                                        <p:tav tm="100000">
                                          <p:val>
                                            <p:strVal val="#ppt_w"/>
                                          </p:val>
                                        </p:tav>
                                      </p:tavLst>
                                    </p:anim>
                                    <p:anim calcmode="lin" valueType="num">
                                      <p:cBhvr>
                                        <p:cTn id="8" dur="500" fill="hold"/>
                                        <p:tgtEl>
                                          <p:spTgt spid="215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1515"/>
                                        </p:tgtEl>
                                        <p:attrNameLst>
                                          <p:attrName>style.visibility</p:attrName>
                                        </p:attrNameLst>
                                      </p:cBhvr>
                                      <p:to>
                                        <p:strVal val="visible"/>
                                      </p:to>
                                    </p:set>
                                    <p:anim calcmode="lin" valueType="num">
                                      <p:cBhvr>
                                        <p:cTn id="13" dur="1000" fill="hold"/>
                                        <p:tgtEl>
                                          <p:spTgt spid="21515"/>
                                        </p:tgtEl>
                                        <p:attrNameLst>
                                          <p:attrName>ppt_w</p:attrName>
                                        </p:attrNameLst>
                                      </p:cBhvr>
                                      <p:tavLst>
                                        <p:tav tm="0">
                                          <p:val>
                                            <p:fltVal val="0"/>
                                          </p:val>
                                        </p:tav>
                                        <p:tav tm="100000">
                                          <p:val>
                                            <p:strVal val="#ppt_w"/>
                                          </p:val>
                                        </p:tav>
                                      </p:tavLst>
                                    </p:anim>
                                    <p:anim calcmode="lin" valueType="num">
                                      <p:cBhvr>
                                        <p:cTn id="14" dur="1000" fill="hold"/>
                                        <p:tgtEl>
                                          <p:spTgt spid="21515"/>
                                        </p:tgtEl>
                                        <p:attrNameLst>
                                          <p:attrName>ppt_h</p:attrName>
                                        </p:attrNameLst>
                                      </p:cBhvr>
                                      <p:tavLst>
                                        <p:tav tm="0">
                                          <p:val>
                                            <p:fltVal val="0"/>
                                          </p:val>
                                        </p:tav>
                                        <p:tav tm="100000">
                                          <p:val>
                                            <p:strVal val="#ppt_h"/>
                                          </p:val>
                                        </p:tav>
                                      </p:tavLst>
                                    </p:anim>
                                    <p:anim calcmode="lin" valueType="num">
                                      <p:cBhvr>
                                        <p:cTn id="15" dur="1000" fill="hold"/>
                                        <p:tgtEl>
                                          <p:spTgt spid="2151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1515"/>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21514"/>
                                        </p:tgtEl>
                                        <p:attrNameLst>
                                          <p:attrName>style.visibility</p:attrName>
                                        </p:attrNameLst>
                                      </p:cBhvr>
                                      <p:to>
                                        <p:strVal val="visible"/>
                                      </p:to>
                                    </p:set>
                                    <p:animEffect transition="in" filter="dissolve">
                                      <p:cBhvr>
                                        <p:cTn id="20"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animBg="1"/>
      <p:bldP spid="21513" grpId="0" autoUpdateAnimBg="0"/>
      <p:bldP spid="2151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ตัวแทนหมายเลขภาพนิ่ง 5"/>
          <p:cNvSpPr>
            <a:spLocks noGrp="1"/>
          </p:cNvSpPr>
          <p:nvPr>
            <p:ph type="sldNum" sz="quarter" idx="12"/>
          </p:nvPr>
        </p:nvSpPr>
        <p:spPr/>
        <p:txBody>
          <a:bodyPr/>
          <a:lstStyle/>
          <a:p>
            <a:fld id="{271BD4F9-1B23-40FF-BD6A-D9DA16E653AD}" type="slidenum">
              <a:rPr lang="en-US" altLang="th-TH"/>
              <a:pPr/>
              <a:t>31</a:t>
            </a:fld>
            <a:endParaRPr lang="en-US" altLang="th-TH"/>
          </a:p>
        </p:txBody>
      </p:sp>
      <p:grpSp>
        <p:nvGrpSpPr>
          <p:cNvPr id="68612" name="Group 4"/>
          <p:cNvGrpSpPr>
            <a:grpSpLocks/>
          </p:cNvGrpSpPr>
          <p:nvPr/>
        </p:nvGrpSpPr>
        <p:grpSpPr bwMode="auto">
          <a:xfrm>
            <a:off x="228600" y="571500"/>
            <a:ext cx="8686800" cy="180975"/>
            <a:chOff x="384" y="625"/>
            <a:chExt cx="4992" cy="151"/>
          </a:xfrm>
        </p:grpSpPr>
        <p:grpSp>
          <p:nvGrpSpPr>
            <p:cNvPr id="68613" name="Group 5"/>
            <p:cNvGrpSpPr>
              <a:grpSpLocks/>
            </p:cNvGrpSpPr>
            <p:nvPr/>
          </p:nvGrpSpPr>
          <p:grpSpPr bwMode="auto">
            <a:xfrm>
              <a:off x="384" y="625"/>
              <a:ext cx="4992" cy="144"/>
              <a:chOff x="384" y="625"/>
              <a:chExt cx="4992" cy="144"/>
            </a:xfrm>
          </p:grpSpPr>
          <p:pic>
            <p:nvPicPr>
              <p:cNvPr id="68614"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68615"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68616"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68617" name="Rectangle 9"/>
          <p:cNvSpPr>
            <a:spLocks noChangeArrowheads="1"/>
          </p:cNvSpPr>
          <p:nvPr/>
        </p:nvSpPr>
        <p:spPr bwMode="auto">
          <a:xfrm>
            <a:off x="304800" y="57150"/>
            <a:ext cx="8610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Transient and Steady State Conditions</a:t>
            </a:r>
          </a:p>
        </p:txBody>
      </p:sp>
      <p:sp>
        <p:nvSpPr>
          <p:cNvPr id="68620" name="Text Box 12"/>
          <p:cNvSpPr txBox="1">
            <a:spLocks noChangeArrowheads="1"/>
          </p:cNvSpPr>
          <p:nvPr/>
        </p:nvSpPr>
        <p:spPr bwMode="auto">
          <a:xfrm>
            <a:off x="609600" y="857250"/>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Times New Roman" pitchFamily="18" charset="0"/>
              </a:defRPr>
            </a:lvl1pPr>
            <a:lvl2pPr marL="690563" indent="-230188">
              <a:defRPr sz="2400">
                <a:solidFill>
                  <a:schemeClr val="tx1"/>
                </a:solidFill>
                <a:latin typeface="Times New Roman" pitchFamily="18" charset="0"/>
              </a:defRPr>
            </a:lvl2pPr>
            <a:lvl3pPr marL="1262063">
              <a:defRPr sz="2400">
                <a:solidFill>
                  <a:schemeClr val="tx1"/>
                </a:solidFill>
                <a:latin typeface="Times New Roman" pitchFamily="18" charset="0"/>
              </a:defRPr>
            </a:lvl3pPr>
            <a:lvl4pPr marL="1376363">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hangingPunct="0">
              <a:buFontTx/>
              <a:buChar char="•"/>
            </a:pPr>
            <a:r>
              <a:rPr lang="en-US" altLang="th-TH">
                <a:cs typeface="Times New Roman" pitchFamily="18" charset="0"/>
              </a:rPr>
              <a:t>Illustration of transient and steady-state conditions</a:t>
            </a:r>
          </a:p>
          <a:p>
            <a:pPr lvl="1" eaLnBrk="0" hangingPunct="0">
              <a:buFont typeface="Times New Roman" pitchFamily="18" charset="0"/>
              <a:buChar char="–"/>
            </a:pPr>
            <a:r>
              <a:rPr lang="en-US" altLang="th-TH" sz="2000">
                <a:solidFill>
                  <a:schemeClr val="accent2"/>
                </a:solidFill>
                <a:cs typeface="Times New Roman" pitchFamily="18" charset="0"/>
              </a:rPr>
              <a:t>N(t) = number of customers in the system at time t, </a:t>
            </a:r>
          </a:p>
          <a:p>
            <a:pPr lvl="1" eaLnBrk="0" hangingPunct="0">
              <a:buFont typeface="Times New Roman" pitchFamily="18" charset="0"/>
              <a:buChar char="–"/>
            </a:pPr>
            <a:r>
              <a:rPr lang="en-US" altLang="th-TH" sz="2000">
                <a:solidFill>
                  <a:schemeClr val="accent2"/>
                </a:solidFill>
              </a:rPr>
              <a:t>E[N(t)] = represents </a:t>
            </a:r>
            <a:r>
              <a:rPr lang="en-US" altLang="th-TH" sz="2000">
                <a:solidFill>
                  <a:schemeClr val="accent2"/>
                </a:solidFill>
                <a:cs typeface="Times New Roman" pitchFamily="18" charset="0"/>
              </a:rPr>
              <a:t>the expected number of customers in the system.</a:t>
            </a:r>
          </a:p>
        </p:txBody>
      </p:sp>
      <p:pic>
        <p:nvPicPr>
          <p:cNvPr id="68621"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1771650"/>
            <a:ext cx="5562600" cy="313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65745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ตัวแทนหมายเลขภาพนิ่ง 5"/>
          <p:cNvSpPr>
            <a:spLocks noGrp="1"/>
          </p:cNvSpPr>
          <p:nvPr>
            <p:ph type="sldNum" sz="quarter" idx="12"/>
          </p:nvPr>
        </p:nvSpPr>
        <p:spPr>
          <a:xfrm>
            <a:off x="8316416" y="4677122"/>
            <a:ext cx="501824" cy="342900"/>
          </a:xfrm>
        </p:spPr>
        <p:txBody>
          <a:bodyPr/>
          <a:lstStyle/>
          <a:p>
            <a:fld id="{259D8CE0-6D31-492B-BC14-72B0F6BF3037}" type="slidenum">
              <a:rPr lang="en-US" altLang="th-TH" b="1">
                <a:solidFill>
                  <a:srgbClr val="0033CC"/>
                </a:solidFill>
                <a:latin typeface="TH Sarabun New" panose="020B0500040200020003" pitchFamily="34" charset="-34"/>
                <a:cs typeface="TH Sarabun New" panose="020B0500040200020003" pitchFamily="34" charset="-34"/>
              </a:rPr>
              <a:pPr/>
              <a:t>32</a:t>
            </a:fld>
            <a:endParaRPr lang="en-US" altLang="th-TH" b="1" dirty="0">
              <a:solidFill>
                <a:srgbClr val="0033CC"/>
              </a:solidFill>
              <a:latin typeface="TH Sarabun New" panose="020B0500040200020003" pitchFamily="34" charset="-34"/>
              <a:cs typeface="TH Sarabun New" panose="020B0500040200020003" pitchFamily="34" charset="-34"/>
            </a:endParaRPr>
          </a:p>
        </p:txBody>
      </p:sp>
      <p:sp>
        <p:nvSpPr>
          <p:cNvPr id="23555" name="Rectangle 3"/>
          <p:cNvSpPr>
            <a:spLocks noGrp="1" noChangeArrowheads="1"/>
          </p:cNvSpPr>
          <p:nvPr>
            <p:ph type="body" idx="1"/>
          </p:nvPr>
        </p:nvSpPr>
        <p:spPr>
          <a:xfrm>
            <a:off x="685800" y="1085850"/>
            <a:ext cx="7010400" cy="2628900"/>
          </a:xfrm>
        </p:spPr>
        <p:txBody>
          <a:bodyPr/>
          <a:lstStyle/>
          <a:p>
            <a:pPr marL="628650" indent="-628650">
              <a:lnSpc>
                <a:spcPct val="90000"/>
              </a:lnSpc>
              <a:buFontTx/>
              <a:buNone/>
              <a:tabLst>
                <a:tab pos="400050" algn="l"/>
              </a:tabLst>
            </a:pPr>
            <a:r>
              <a:rPr lang="en-US" altLang="th-TH" sz="2400" b="1" dirty="0" err="1">
                <a:latin typeface="TH Sarabun New" panose="020B0500040200020003" pitchFamily="34" charset="-34"/>
                <a:cs typeface="TH Sarabun New" panose="020B0500040200020003" pitchFamily="34" charset="-34"/>
              </a:rPr>
              <a:t>P</a:t>
            </a:r>
            <a:r>
              <a:rPr lang="en-US" altLang="th-TH" sz="2400" b="1" baseline="-25000" dirty="0" err="1">
                <a:latin typeface="TH Sarabun New" panose="020B0500040200020003" pitchFamily="34" charset="-34"/>
                <a:cs typeface="TH Sarabun New" panose="020B0500040200020003" pitchFamily="34" charset="-34"/>
              </a:rPr>
              <a:t>n</a:t>
            </a:r>
            <a:r>
              <a:rPr lang="en-US" altLang="th-TH" sz="2400" dirty="0">
                <a:latin typeface="TH Sarabun New" panose="020B0500040200020003" pitchFamily="34" charset="-34"/>
                <a:cs typeface="TH Sarabun New" panose="020B0500040200020003" pitchFamily="34" charset="-34"/>
              </a:rPr>
              <a:t>	=	The probability that there are exactly n customers/jobs in the system (in steady state, i.e., when t</a:t>
            </a:r>
            <a:r>
              <a:rPr lang="en-US" altLang="th-TH" sz="2400" dirty="0">
                <a:latin typeface="TH Sarabun New" panose="020B0500040200020003" pitchFamily="34" charset="-34"/>
                <a:cs typeface="TH Sarabun New" panose="020B0500040200020003" pitchFamily="34" charset="-34"/>
                <a:sym typeface="Symbol" pitchFamily="18" charset="2"/>
              </a:rPr>
              <a:t></a:t>
            </a:r>
            <a:r>
              <a:rPr lang="en-US" altLang="th-TH" sz="2400" dirty="0">
                <a:latin typeface="TH Sarabun New" panose="020B0500040200020003" pitchFamily="34" charset="-34"/>
                <a:cs typeface="TH Sarabun New" panose="020B0500040200020003" pitchFamily="34" charset="-34"/>
              </a:rPr>
              <a:t>)</a:t>
            </a:r>
          </a:p>
          <a:p>
            <a:pPr marL="628650" indent="-628650">
              <a:lnSpc>
                <a:spcPct val="90000"/>
              </a:lnSpc>
              <a:buFontTx/>
              <a:buNone/>
              <a:tabLst>
                <a:tab pos="400050" algn="l"/>
              </a:tabLst>
            </a:pPr>
            <a:r>
              <a:rPr lang="en-US" altLang="th-TH" sz="2400" b="1">
                <a:latin typeface="TH Sarabun New" panose="020B0500040200020003" pitchFamily="34" charset="-34"/>
                <a:cs typeface="TH Sarabun New" panose="020B0500040200020003" pitchFamily="34" charset="-34"/>
              </a:rPr>
              <a:t>L</a:t>
            </a:r>
            <a:r>
              <a:rPr lang="en-US" altLang="th-TH" sz="2400">
                <a:latin typeface="TH Sarabun New" panose="020B0500040200020003" pitchFamily="34" charset="-34"/>
                <a:cs typeface="TH Sarabun New" panose="020B0500040200020003" pitchFamily="34" charset="-34"/>
              </a:rPr>
              <a:t>	=	Expected number of customers in the system (in steady state)</a:t>
            </a:r>
          </a:p>
          <a:p>
            <a:pPr marL="628650" indent="-628650">
              <a:lnSpc>
                <a:spcPct val="90000"/>
              </a:lnSpc>
              <a:buFontTx/>
              <a:buNone/>
              <a:tabLst>
                <a:tab pos="400050" algn="l"/>
              </a:tabLst>
            </a:pPr>
            <a:r>
              <a:rPr lang="en-US" altLang="th-TH" sz="2400" b="1" dirty="0" err="1">
                <a:latin typeface="TH Sarabun New" panose="020B0500040200020003" pitchFamily="34" charset="-34"/>
                <a:cs typeface="TH Sarabun New" panose="020B0500040200020003" pitchFamily="34" charset="-34"/>
              </a:rPr>
              <a:t>L</a:t>
            </a:r>
            <a:r>
              <a:rPr lang="en-US" altLang="th-TH" sz="2400" b="1" baseline="-6000" dirty="0" err="1">
                <a:latin typeface="TH Sarabun New" panose="020B0500040200020003" pitchFamily="34" charset="-34"/>
                <a:cs typeface="TH Sarabun New" panose="020B0500040200020003" pitchFamily="34" charset="-34"/>
              </a:rPr>
              <a:t>q</a:t>
            </a:r>
            <a:r>
              <a:rPr lang="en-US" altLang="th-TH" sz="2400" dirty="0">
                <a:latin typeface="TH Sarabun New" panose="020B0500040200020003" pitchFamily="34" charset="-34"/>
                <a:cs typeface="TH Sarabun New" panose="020B0500040200020003" pitchFamily="34" charset="-34"/>
              </a:rPr>
              <a:t>	=</a:t>
            </a:r>
            <a:r>
              <a:rPr lang="en-US" altLang="th-TH" sz="2400" baseline="-6000" dirty="0">
                <a:latin typeface="TH Sarabun New" panose="020B0500040200020003" pitchFamily="34" charset="-34"/>
                <a:cs typeface="TH Sarabun New" panose="020B0500040200020003" pitchFamily="34" charset="-34"/>
              </a:rPr>
              <a:t>	</a:t>
            </a:r>
            <a:r>
              <a:rPr lang="en-US" altLang="th-TH" sz="2400" dirty="0">
                <a:latin typeface="TH Sarabun New" panose="020B0500040200020003" pitchFamily="34" charset="-34"/>
                <a:cs typeface="TH Sarabun New" panose="020B0500040200020003" pitchFamily="34" charset="-34"/>
              </a:rPr>
              <a:t>Expected number of customers in the queue (in steady state)</a:t>
            </a:r>
            <a:endParaRPr lang="en-US" altLang="th-TH" sz="2400" i="1" dirty="0">
              <a:latin typeface="TH Sarabun New" panose="020B0500040200020003" pitchFamily="34" charset="-34"/>
              <a:cs typeface="TH Sarabun New" panose="020B0500040200020003" pitchFamily="34" charset="-34"/>
            </a:endParaRPr>
          </a:p>
          <a:p>
            <a:pPr marL="628650" indent="-628650">
              <a:lnSpc>
                <a:spcPct val="90000"/>
              </a:lnSpc>
              <a:buFontTx/>
              <a:buNone/>
              <a:tabLst>
                <a:tab pos="400050" algn="l"/>
              </a:tabLst>
            </a:pPr>
            <a:r>
              <a:rPr lang="en-US" altLang="th-TH" sz="2400" b="1" dirty="0">
                <a:latin typeface="TH Sarabun New" panose="020B0500040200020003" pitchFamily="34" charset="-34"/>
                <a:cs typeface="TH Sarabun New" panose="020B0500040200020003" pitchFamily="34" charset="-34"/>
              </a:rPr>
              <a:t>W</a:t>
            </a:r>
            <a:r>
              <a:rPr lang="en-US" altLang="th-TH" sz="2400" dirty="0">
                <a:latin typeface="TH Sarabun New" panose="020B0500040200020003" pitchFamily="34" charset="-34"/>
                <a:cs typeface="TH Sarabun New" panose="020B0500040200020003" pitchFamily="34" charset="-34"/>
              </a:rPr>
              <a:t>	=	Expected time a job spends in the system</a:t>
            </a:r>
          </a:p>
          <a:p>
            <a:pPr marL="628650" indent="-628650">
              <a:lnSpc>
                <a:spcPct val="90000"/>
              </a:lnSpc>
              <a:buFontTx/>
              <a:buNone/>
              <a:tabLst>
                <a:tab pos="400050" algn="l"/>
              </a:tabLst>
            </a:pPr>
            <a:r>
              <a:rPr lang="en-US" altLang="th-TH" sz="2400" b="1" dirty="0" err="1">
                <a:latin typeface="TH Sarabun New" panose="020B0500040200020003" pitchFamily="34" charset="-34"/>
                <a:cs typeface="TH Sarabun New" panose="020B0500040200020003" pitchFamily="34" charset="-34"/>
              </a:rPr>
              <a:t>W</a:t>
            </a:r>
            <a:r>
              <a:rPr lang="en-US" altLang="th-TH" sz="2400" b="1" baseline="-6000" dirty="0" err="1">
                <a:latin typeface="TH Sarabun New" panose="020B0500040200020003" pitchFamily="34" charset="-34"/>
                <a:cs typeface="TH Sarabun New" panose="020B0500040200020003" pitchFamily="34" charset="-34"/>
              </a:rPr>
              <a:t>q</a:t>
            </a:r>
            <a:r>
              <a:rPr lang="en-US" altLang="th-TH" sz="2400" dirty="0">
                <a:latin typeface="TH Sarabun New" panose="020B0500040200020003" pitchFamily="34" charset="-34"/>
                <a:cs typeface="TH Sarabun New" panose="020B0500040200020003" pitchFamily="34" charset="-34"/>
              </a:rPr>
              <a:t>=	Expected time a job spends in the queue</a:t>
            </a:r>
            <a:endParaRPr lang="en-US" altLang="th-TH" dirty="0">
              <a:latin typeface="TH Sarabun New" panose="020B0500040200020003" pitchFamily="34" charset="-34"/>
              <a:cs typeface="TH Sarabun New" panose="020B0500040200020003" pitchFamily="34" charset="-34"/>
            </a:endParaRPr>
          </a:p>
        </p:txBody>
      </p:sp>
      <p:grpSp>
        <p:nvGrpSpPr>
          <p:cNvPr id="23556" name="Group 4"/>
          <p:cNvGrpSpPr>
            <a:grpSpLocks/>
          </p:cNvGrpSpPr>
          <p:nvPr/>
        </p:nvGrpSpPr>
        <p:grpSpPr bwMode="auto">
          <a:xfrm>
            <a:off x="228600" y="676275"/>
            <a:ext cx="8686800" cy="180975"/>
            <a:chOff x="384" y="625"/>
            <a:chExt cx="4992" cy="151"/>
          </a:xfrm>
        </p:grpSpPr>
        <p:grpSp>
          <p:nvGrpSpPr>
            <p:cNvPr id="23557" name="Group 5"/>
            <p:cNvGrpSpPr>
              <a:grpSpLocks/>
            </p:cNvGrpSpPr>
            <p:nvPr/>
          </p:nvGrpSpPr>
          <p:grpSpPr bwMode="auto">
            <a:xfrm>
              <a:off x="384" y="625"/>
              <a:ext cx="4992" cy="144"/>
              <a:chOff x="384" y="625"/>
              <a:chExt cx="4992" cy="144"/>
            </a:xfrm>
          </p:grpSpPr>
          <p:pic>
            <p:nvPicPr>
              <p:cNvPr id="23558"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23559"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23560"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23561" name="Rectangle 9"/>
          <p:cNvSpPr>
            <a:spLocks noChangeArrowheads="1"/>
          </p:cNvSpPr>
          <p:nvPr/>
        </p:nvSpPr>
        <p:spPr bwMode="auto">
          <a:xfrm>
            <a:off x="304800" y="57150"/>
            <a:ext cx="8610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Notation For Steady State Analysis</a:t>
            </a:r>
          </a:p>
        </p:txBody>
      </p:sp>
      <p:pic>
        <p:nvPicPr>
          <p:cNvPr id="21506" name="Picture 2" descr="Figure 3.12: Water level chan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2571750"/>
            <a:ext cx="2520280" cy="172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450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561"/>
                                        </p:tgtEl>
                                        <p:attrNameLst>
                                          <p:attrName>style.visibility</p:attrName>
                                        </p:attrNameLst>
                                      </p:cBhvr>
                                      <p:to>
                                        <p:strVal val="visible"/>
                                      </p:to>
                                    </p:set>
                                    <p:anim calcmode="lin" valueType="num">
                                      <p:cBhvr additive="base">
                                        <p:cTn id="7" dur="500" fill="hold"/>
                                        <p:tgtEl>
                                          <p:spTgt spid="23561"/>
                                        </p:tgtEl>
                                        <p:attrNameLst>
                                          <p:attrName>ppt_x</p:attrName>
                                        </p:attrNameLst>
                                      </p:cBhvr>
                                      <p:tavLst>
                                        <p:tav tm="0">
                                          <p:val>
                                            <p:strVal val="#ppt_x"/>
                                          </p:val>
                                        </p:tav>
                                        <p:tav tm="100000">
                                          <p:val>
                                            <p:strVal val="#ppt_x"/>
                                          </p:val>
                                        </p:tav>
                                      </p:tavLst>
                                    </p:anim>
                                    <p:anim calcmode="lin" valueType="num">
                                      <p:cBhvr additive="base">
                                        <p:cTn id="8" dur="500" fill="hold"/>
                                        <p:tgtEl>
                                          <p:spTgt spid="235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ตัวแทนหมายเลขภาพนิ่ง 5"/>
          <p:cNvSpPr>
            <a:spLocks noGrp="1"/>
          </p:cNvSpPr>
          <p:nvPr>
            <p:ph type="sldNum" sz="quarter" idx="12"/>
          </p:nvPr>
        </p:nvSpPr>
        <p:spPr/>
        <p:txBody>
          <a:bodyPr/>
          <a:lstStyle/>
          <a:p>
            <a:fld id="{477261B9-17AF-4416-84DB-ED9B1A747206}" type="slidenum">
              <a:rPr lang="en-US" altLang="th-TH"/>
              <a:pPr/>
              <a:t>33</a:t>
            </a:fld>
            <a:endParaRPr lang="en-US" altLang="th-TH"/>
          </a:p>
        </p:txBody>
      </p:sp>
      <p:sp>
        <p:nvSpPr>
          <p:cNvPr id="24579" name="Rectangle 3"/>
          <p:cNvSpPr>
            <a:spLocks noGrp="1" noChangeArrowheads="1"/>
          </p:cNvSpPr>
          <p:nvPr>
            <p:ph type="body" idx="1"/>
          </p:nvPr>
        </p:nvSpPr>
        <p:spPr>
          <a:xfrm>
            <a:off x="685800" y="1085850"/>
            <a:ext cx="7772400" cy="3486150"/>
          </a:xfrm>
        </p:spPr>
        <p:txBody>
          <a:bodyPr/>
          <a:lstStyle/>
          <a:p>
            <a:pPr marL="515938" indent="-515938">
              <a:buFont typeface="Wingdings" pitchFamily="2" charset="2"/>
              <a:buChar char="v"/>
            </a:pPr>
            <a:r>
              <a:rPr lang="en-US" altLang="th-TH" sz="2400"/>
              <a:t>Assume that </a:t>
            </a:r>
            <a:r>
              <a:rPr lang="en-US" altLang="th-TH" sz="2400">
                <a:sym typeface="Symbol" pitchFamily="18" charset="2"/>
              </a:rPr>
              <a:t></a:t>
            </a:r>
            <a:r>
              <a:rPr lang="en-US" altLang="th-TH" sz="2400" baseline="-14000">
                <a:sym typeface="Symbol" pitchFamily="18" charset="2"/>
              </a:rPr>
              <a:t>n</a:t>
            </a:r>
            <a:r>
              <a:rPr lang="en-US" altLang="th-TH" sz="2400">
                <a:sym typeface="Symbol" pitchFamily="18" charset="2"/>
              </a:rPr>
              <a:t> =  and </a:t>
            </a:r>
            <a:r>
              <a:rPr lang="en-US" altLang="th-TH" sz="2400" baseline="-14000">
                <a:sym typeface="Symbol" pitchFamily="18" charset="2"/>
              </a:rPr>
              <a:t>n </a:t>
            </a:r>
            <a:r>
              <a:rPr lang="en-US" altLang="th-TH" sz="2400">
                <a:sym typeface="Symbol" pitchFamily="18" charset="2"/>
              </a:rPr>
              <a:t>=  for all n</a:t>
            </a:r>
          </a:p>
          <a:p>
            <a:pPr marL="515938" indent="-515938">
              <a:buFont typeface="Wingdings" pitchFamily="2" charset="2"/>
              <a:buChar char="v"/>
            </a:pPr>
            <a:endParaRPr lang="en-US" altLang="th-TH" sz="2400">
              <a:sym typeface="Symbol" pitchFamily="18" charset="2"/>
            </a:endParaRPr>
          </a:p>
          <a:p>
            <a:pPr marL="515938" indent="-515938">
              <a:buFont typeface="Wingdings" pitchFamily="2" charset="2"/>
              <a:buChar char="v"/>
            </a:pPr>
            <a:endParaRPr lang="en-US" altLang="th-TH" sz="2400">
              <a:sym typeface="Symbol" pitchFamily="18" charset="2"/>
            </a:endParaRPr>
          </a:p>
          <a:p>
            <a:pPr marL="515938" indent="-515938">
              <a:buFont typeface="Wingdings" pitchFamily="2" charset="2"/>
              <a:buChar char="v"/>
            </a:pPr>
            <a:endParaRPr lang="en-US" altLang="th-TH" sz="2400">
              <a:sym typeface="Symbol" pitchFamily="18" charset="2"/>
            </a:endParaRPr>
          </a:p>
          <a:p>
            <a:pPr marL="515938" indent="-515938">
              <a:buFont typeface="Wingdings" pitchFamily="2" charset="2"/>
              <a:buChar char="v"/>
            </a:pPr>
            <a:endParaRPr lang="en-US" altLang="th-TH" sz="2400">
              <a:sym typeface="Symbol" pitchFamily="18" charset="2"/>
            </a:endParaRPr>
          </a:p>
          <a:p>
            <a:pPr marL="515938" indent="-515938">
              <a:buFont typeface="Wingdings" pitchFamily="2" charset="2"/>
              <a:buChar char="v"/>
            </a:pPr>
            <a:r>
              <a:rPr lang="en-US" altLang="th-TH" sz="2400">
                <a:sym typeface="Symbol" pitchFamily="18" charset="2"/>
              </a:rPr>
              <a:t>Assume that </a:t>
            </a:r>
            <a:r>
              <a:rPr lang="en-US" altLang="th-TH" sz="2400" baseline="-14000">
                <a:sym typeface="Symbol" pitchFamily="18" charset="2"/>
              </a:rPr>
              <a:t>n</a:t>
            </a:r>
            <a:r>
              <a:rPr lang="en-US" altLang="th-TH" sz="2400">
                <a:sym typeface="Symbol" pitchFamily="18" charset="2"/>
              </a:rPr>
              <a:t> is dependent on n</a:t>
            </a:r>
          </a:p>
          <a:p>
            <a:pPr marL="515938" indent="-515938">
              <a:buFont typeface="Wingdings" pitchFamily="2" charset="2"/>
              <a:buNone/>
            </a:pPr>
            <a:r>
              <a:rPr lang="en-US" altLang="th-TH" sz="2400">
                <a:sym typeface="Symbol" pitchFamily="18" charset="2"/>
              </a:rPr>
              <a:t> </a:t>
            </a:r>
          </a:p>
        </p:txBody>
      </p:sp>
      <p:grpSp>
        <p:nvGrpSpPr>
          <p:cNvPr id="24580" name="Group 4"/>
          <p:cNvGrpSpPr>
            <a:grpSpLocks/>
          </p:cNvGrpSpPr>
          <p:nvPr/>
        </p:nvGrpSpPr>
        <p:grpSpPr bwMode="auto">
          <a:xfrm>
            <a:off x="228600" y="685800"/>
            <a:ext cx="8686800" cy="180975"/>
            <a:chOff x="384" y="625"/>
            <a:chExt cx="4992" cy="151"/>
          </a:xfrm>
        </p:grpSpPr>
        <p:grpSp>
          <p:nvGrpSpPr>
            <p:cNvPr id="24581" name="Group 5"/>
            <p:cNvGrpSpPr>
              <a:grpSpLocks/>
            </p:cNvGrpSpPr>
            <p:nvPr/>
          </p:nvGrpSpPr>
          <p:grpSpPr bwMode="auto">
            <a:xfrm>
              <a:off x="384" y="625"/>
              <a:ext cx="4992" cy="144"/>
              <a:chOff x="384" y="625"/>
              <a:chExt cx="4992" cy="144"/>
            </a:xfrm>
          </p:grpSpPr>
          <p:pic>
            <p:nvPicPr>
              <p:cNvPr id="24582" name="Picture 6"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24584" name="Picture 8"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24585" name="Rectangle 9"/>
          <p:cNvSpPr>
            <a:spLocks noChangeArrowheads="1"/>
          </p:cNvSpPr>
          <p:nvPr/>
        </p:nvSpPr>
        <p:spPr bwMode="auto">
          <a:xfrm>
            <a:off x="304800" y="571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Little’s Formula Revisited</a:t>
            </a:r>
          </a:p>
        </p:txBody>
      </p:sp>
      <p:grpSp>
        <p:nvGrpSpPr>
          <p:cNvPr id="24601" name="Group 25"/>
          <p:cNvGrpSpPr>
            <a:grpSpLocks/>
          </p:cNvGrpSpPr>
          <p:nvPr/>
        </p:nvGrpSpPr>
        <p:grpSpPr bwMode="auto">
          <a:xfrm>
            <a:off x="1295400" y="1756173"/>
            <a:ext cx="5029200" cy="529828"/>
            <a:chOff x="816" y="1475"/>
            <a:chExt cx="3168" cy="445"/>
          </a:xfrm>
        </p:grpSpPr>
        <p:grpSp>
          <p:nvGrpSpPr>
            <p:cNvPr id="24588" name="Group 12"/>
            <p:cNvGrpSpPr>
              <a:grpSpLocks/>
            </p:cNvGrpSpPr>
            <p:nvPr/>
          </p:nvGrpSpPr>
          <p:grpSpPr bwMode="auto">
            <a:xfrm>
              <a:off x="1296" y="1488"/>
              <a:ext cx="960" cy="432"/>
              <a:chOff x="960" y="1488"/>
              <a:chExt cx="960" cy="384"/>
            </a:xfrm>
          </p:grpSpPr>
          <p:sp>
            <p:nvSpPr>
              <p:cNvPr id="24587" name="Rectangle 11"/>
              <p:cNvSpPr>
                <a:spLocks noChangeArrowheads="1"/>
              </p:cNvSpPr>
              <p:nvPr/>
            </p:nvSpPr>
            <p:spPr bwMode="auto">
              <a:xfrm>
                <a:off x="960" y="1488"/>
                <a:ext cx="960"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24586" name="Object 10"/>
              <p:cNvGraphicFramePr>
                <a:graphicFrameLocks noChangeAspect="1"/>
              </p:cNvGraphicFramePr>
              <p:nvPr/>
            </p:nvGraphicFramePr>
            <p:xfrm>
              <a:off x="1132" y="1600"/>
              <a:ext cx="656" cy="176"/>
            </p:xfrm>
            <a:graphic>
              <a:graphicData uri="http://schemas.openxmlformats.org/presentationml/2006/ole">
                <mc:AlternateContent xmlns:mc="http://schemas.openxmlformats.org/markup-compatibility/2006">
                  <mc:Choice xmlns:v="urn:schemas-microsoft-com:vml" Requires="v">
                    <p:oleObj spid="_x0000_s6296" name="Equation" r:id="rId6" imgW="1041120" imgH="279360" progId="Equation.3">
                      <p:embed/>
                    </p:oleObj>
                  </mc:Choice>
                  <mc:Fallback>
                    <p:oleObj name="Equation" r:id="rId6" imgW="1041120" imgH="2793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2" y="1600"/>
                            <a:ext cx="656"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4591" name="Group 15"/>
            <p:cNvGrpSpPr>
              <a:grpSpLocks/>
            </p:cNvGrpSpPr>
            <p:nvPr/>
          </p:nvGrpSpPr>
          <p:grpSpPr bwMode="auto">
            <a:xfrm>
              <a:off x="2832" y="1475"/>
              <a:ext cx="1152" cy="445"/>
              <a:chOff x="2736" y="1488"/>
              <a:chExt cx="1152" cy="384"/>
            </a:xfrm>
          </p:grpSpPr>
          <p:sp>
            <p:nvSpPr>
              <p:cNvPr id="24590" name="Rectangle 14"/>
              <p:cNvSpPr>
                <a:spLocks noChangeArrowheads="1"/>
              </p:cNvSpPr>
              <p:nvPr/>
            </p:nvSpPr>
            <p:spPr bwMode="auto">
              <a:xfrm>
                <a:off x="2736" y="1488"/>
                <a:ext cx="1152"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24589" name="Object 13"/>
              <p:cNvGraphicFramePr>
                <a:graphicFrameLocks noChangeAspect="1"/>
              </p:cNvGraphicFramePr>
              <p:nvPr/>
            </p:nvGraphicFramePr>
            <p:xfrm>
              <a:off x="2920" y="1584"/>
              <a:ext cx="824" cy="264"/>
            </p:xfrm>
            <a:graphic>
              <a:graphicData uri="http://schemas.openxmlformats.org/presentationml/2006/ole">
                <mc:AlternateContent xmlns:mc="http://schemas.openxmlformats.org/markup-compatibility/2006">
                  <mc:Choice xmlns:v="urn:schemas-microsoft-com:vml" Requires="v">
                    <p:oleObj spid="_x0000_s6297" name="Equation" r:id="rId8" imgW="1307880" imgH="419040" progId="Equation.3">
                      <p:embed/>
                    </p:oleObj>
                  </mc:Choice>
                  <mc:Fallback>
                    <p:oleObj name="Equation" r:id="rId8" imgW="130788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0" y="1584"/>
                            <a:ext cx="824"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4592" name="AutoShape 16"/>
            <p:cNvSpPr>
              <a:spLocks noChangeArrowheads="1"/>
            </p:cNvSpPr>
            <p:nvPr/>
          </p:nvSpPr>
          <p:spPr bwMode="auto">
            <a:xfrm>
              <a:off x="816" y="1584"/>
              <a:ext cx="240" cy="24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pSp>
      <p:grpSp>
        <p:nvGrpSpPr>
          <p:cNvPr id="24602" name="Group 26"/>
          <p:cNvGrpSpPr>
            <a:grpSpLocks/>
          </p:cNvGrpSpPr>
          <p:nvPr/>
        </p:nvGrpSpPr>
        <p:grpSpPr bwMode="auto">
          <a:xfrm>
            <a:off x="1295400" y="3943350"/>
            <a:ext cx="5029200" cy="529829"/>
            <a:chOff x="816" y="3312"/>
            <a:chExt cx="3168" cy="445"/>
          </a:xfrm>
        </p:grpSpPr>
        <p:sp>
          <p:nvSpPr>
            <p:cNvPr id="24594" name="Rectangle 18"/>
            <p:cNvSpPr>
              <a:spLocks noChangeArrowheads="1"/>
            </p:cNvSpPr>
            <p:nvPr/>
          </p:nvSpPr>
          <p:spPr bwMode="auto">
            <a:xfrm>
              <a:off x="1296" y="3325"/>
              <a:ext cx="960" cy="43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24595" name="Object 19"/>
            <p:cNvGraphicFramePr>
              <a:graphicFrameLocks noChangeAspect="1"/>
            </p:cNvGraphicFramePr>
            <p:nvPr/>
          </p:nvGraphicFramePr>
          <p:xfrm>
            <a:off x="1464" y="3442"/>
            <a:ext cx="664" cy="216"/>
          </p:xfrm>
          <a:graphic>
            <a:graphicData uri="http://schemas.openxmlformats.org/presentationml/2006/ole">
              <mc:AlternateContent xmlns:mc="http://schemas.openxmlformats.org/markup-compatibility/2006">
                <mc:Choice xmlns:v="urn:schemas-microsoft-com:vml" Requires="v">
                  <p:oleObj spid="_x0000_s6298" name="Equation" r:id="rId10" imgW="1054080" imgH="304560" progId="Equation.3">
                    <p:embed/>
                  </p:oleObj>
                </mc:Choice>
                <mc:Fallback>
                  <p:oleObj name="Equation" r:id="rId10" imgW="1054080" imgH="3045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4" y="3442"/>
                          <a:ext cx="664"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97" name="Rectangle 21"/>
            <p:cNvSpPr>
              <a:spLocks noChangeArrowheads="1"/>
            </p:cNvSpPr>
            <p:nvPr/>
          </p:nvSpPr>
          <p:spPr bwMode="auto">
            <a:xfrm>
              <a:off x="2832" y="3312"/>
              <a:ext cx="1152" cy="44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24598" name="Object 22"/>
            <p:cNvGraphicFramePr>
              <a:graphicFrameLocks noChangeAspect="1"/>
            </p:cNvGraphicFramePr>
            <p:nvPr/>
          </p:nvGraphicFramePr>
          <p:xfrm>
            <a:off x="3012" y="3423"/>
            <a:ext cx="832" cy="306"/>
          </p:xfrm>
          <a:graphic>
            <a:graphicData uri="http://schemas.openxmlformats.org/presentationml/2006/ole">
              <mc:AlternateContent xmlns:mc="http://schemas.openxmlformats.org/markup-compatibility/2006">
                <mc:Choice xmlns:v="urn:schemas-microsoft-com:vml" Requires="v">
                  <p:oleObj spid="_x0000_s6299" name="Equation" r:id="rId12" imgW="1320480" imgH="419040" progId="Equation.3">
                    <p:embed/>
                  </p:oleObj>
                </mc:Choice>
                <mc:Fallback>
                  <p:oleObj name="Equation" r:id="rId12" imgW="1320480" imgH="419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2" y="3423"/>
                          <a:ext cx="832" cy="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99" name="AutoShape 23"/>
            <p:cNvSpPr>
              <a:spLocks noChangeArrowheads="1"/>
            </p:cNvSpPr>
            <p:nvPr/>
          </p:nvSpPr>
          <p:spPr bwMode="auto">
            <a:xfrm>
              <a:off x="816" y="3421"/>
              <a:ext cx="240" cy="24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pSp>
      <p:graphicFrame>
        <p:nvGraphicFramePr>
          <p:cNvPr id="24600" name="Object 24"/>
          <p:cNvGraphicFramePr>
            <a:graphicFrameLocks noChangeAspect="1"/>
          </p:cNvGraphicFramePr>
          <p:nvPr/>
        </p:nvGraphicFramePr>
        <p:xfrm>
          <a:off x="1295400" y="3086100"/>
          <a:ext cx="2209800" cy="609600"/>
        </p:xfrm>
        <a:graphic>
          <a:graphicData uri="http://schemas.openxmlformats.org/presentationml/2006/ole">
            <mc:AlternateContent xmlns:mc="http://schemas.openxmlformats.org/markup-compatibility/2006">
              <mc:Choice xmlns:v="urn:schemas-microsoft-com:vml" Requires="v">
                <p:oleObj spid="_x0000_s6300" name="Equation" r:id="rId14" imgW="2209680" imgH="812520" progId="Equation.3">
                  <p:embed/>
                </p:oleObj>
              </mc:Choice>
              <mc:Fallback>
                <p:oleObj name="Equation" r:id="rId14" imgW="2209680" imgH="81252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400" y="3086100"/>
                        <a:ext cx="2209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035519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4601"/>
                                        </p:tgtEl>
                                        <p:attrNameLst>
                                          <p:attrName>style.visibility</p:attrName>
                                        </p:attrNameLst>
                                      </p:cBhvr>
                                      <p:to>
                                        <p:strVal val="visible"/>
                                      </p:to>
                                    </p:set>
                                    <p:anim calcmode="lin" valueType="num">
                                      <p:cBhvr additive="base">
                                        <p:cTn id="7" dur="500" fill="hold"/>
                                        <p:tgtEl>
                                          <p:spTgt spid="24601"/>
                                        </p:tgtEl>
                                        <p:attrNameLst>
                                          <p:attrName>ppt_x</p:attrName>
                                        </p:attrNameLst>
                                      </p:cBhvr>
                                      <p:tavLst>
                                        <p:tav tm="0">
                                          <p:val>
                                            <p:strVal val="0-#ppt_w/2"/>
                                          </p:val>
                                        </p:tav>
                                        <p:tav tm="100000">
                                          <p:val>
                                            <p:strVal val="#ppt_x"/>
                                          </p:val>
                                        </p:tav>
                                      </p:tavLst>
                                    </p:anim>
                                    <p:anim calcmode="lin" valueType="num">
                                      <p:cBhvr additive="base">
                                        <p:cTn id="8" dur="500" fill="hold"/>
                                        <p:tgtEl>
                                          <p:spTgt spid="2460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4600"/>
                                        </p:tgtEl>
                                        <p:attrNameLst>
                                          <p:attrName>style.visibility</p:attrName>
                                        </p:attrNameLst>
                                      </p:cBhvr>
                                      <p:to>
                                        <p:strVal val="visible"/>
                                      </p:to>
                                    </p:set>
                                    <p:anim calcmode="lin" valueType="num">
                                      <p:cBhvr additive="base">
                                        <p:cTn id="12" dur="500" fill="hold"/>
                                        <p:tgtEl>
                                          <p:spTgt spid="24600"/>
                                        </p:tgtEl>
                                        <p:attrNameLst>
                                          <p:attrName>ppt_x</p:attrName>
                                        </p:attrNameLst>
                                      </p:cBhvr>
                                      <p:tavLst>
                                        <p:tav tm="0">
                                          <p:val>
                                            <p:strVal val="0-#ppt_w/2"/>
                                          </p:val>
                                        </p:tav>
                                        <p:tav tm="100000">
                                          <p:val>
                                            <p:strVal val="#ppt_x"/>
                                          </p:val>
                                        </p:tav>
                                      </p:tavLst>
                                    </p:anim>
                                    <p:anim calcmode="lin" valueType="num">
                                      <p:cBhvr additive="base">
                                        <p:cTn id="13" dur="500" fill="hold"/>
                                        <p:tgtEl>
                                          <p:spTgt spid="2460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4602"/>
                                        </p:tgtEl>
                                        <p:attrNameLst>
                                          <p:attrName>style.visibility</p:attrName>
                                        </p:attrNameLst>
                                      </p:cBhvr>
                                      <p:to>
                                        <p:strVal val="visible"/>
                                      </p:to>
                                    </p:set>
                                    <p:anim calcmode="lin" valueType="num">
                                      <p:cBhvr additive="base">
                                        <p:cTn id="17" dur="500" fill="hold"/>
                                        <p:tgtEl>
                                          <p:spTgt spid="24602"/>
                                        </p:tgtEl>
                                        <p:attrNameLst>
                                          <p:attrName>ppt_x</p:attrName>
                                        </p:attrNameLst>
                                      </p:cBhvr>
                                      <p:tavLst>
                                        <p:tav tm="0">
                                          <p:val>
                                            <p:strVal val="0-#ppt_w/2"/>
                                          </p:val>
                                        </p:tav>
                                        <p:tav tm="100000">
                                          <p:val>
                                            <p:strVal val="#ppt_x"/>
                                          </p:val>
                                        </p:tav>
                                      </p:tavLst>
                                    </p:anim>
                                    <p:anim calcmode="lin" valueType="num">
                                      <p:cBhvr additive="base">
                                        <p:cTn id="18" dur="500" fill="hold"/>
                                        <p:tgtEl>
                                          <p:spTgt spid="24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p:txBody>
          <a:bodyPr/>
          <a:lstStyle/>
          <a:p>
            <a:fld id="{67625B55-EFBD-425D-8F17-D69E8A90A69A}" type="slidenum">
              <a:rPr lang="en-US" altLang="th-TH"/>
              <a:pPr/>
              <a:t>34</a:t>
            </a:fld>
            <a:endParaRPr lang="en-US" altLang="th-TH"/>
          </a:p>
        </p:txBody>
      </p:sp>
      <p:sp>
        <p:nvSpPr>
          <p:cNvPr id="35843" name="Rectangle 3"/>
          <p:cNvSpPr>
            <a:spLocks noGrp="1" noChangeArrowheads="1"/>
          </p:cNvSpPr>
          <p:nvPr>
            <p:ph type="body" idx="1"/>
          </p:nvPr>
        </p:nvSpPr>
        <p:spPr>
          <a:xfrm>
            <a:off x="685800" y="1028700"/>
            <a:ext cx="8001000" cy="3829050"/>
          </a:xfrm>
        </p:spPr>
        <p:txBody>
          <a:bodyPr/>
          <a:lstStyle/>
          <a:p>
            <a:pPr marL="396875" indent="-396875">
              <a:lnSpc>
                <a:spcPct val="90000"/>
              </a:lnSpc>
              <a:buFont typeface="Wingdings" pitchFamily="2" charset="2"/>
              <a:buChar char="v"/>
            </a:pPr>
            <a:r>
              <a:rPr lang="en-US" altLang="th-TH" sz="2400"/>
              <a:t>The foundation of many of the most commonly used queuing models</a:t>
            </a:r>
          </a:p>
          <a:p>
            <a:pPr marL="912813" lvl="1" indent="-336550">
              <a:lnSpc>
                <a:spcPct val="90000"/>
              </a:lnSpc>
              <a:buFont typeface="Wingdings" pitchFamily="2" charset="2"/>
              <a:buChar char="ü"/>
            </a:pPr>
            <a:r>
              <a:rPr lang="en-US" altLang="th-TH" sz="2000"/>
              <a:t>Birth – equivalent to the arrival of a customer or job</a:t>
            </a:r>
          </a:p>
          <a:p>
            <a:pPr marL="912813" lvl="1" indent="-336550">
              <a:lnSpc>
                <a:spcPct val="90000"/>
              </a:lnSpc>
              <a:buFont typeface="Wingdings" pitchFamily="2" charset="2"/>
              <a:buChar char="ü"/>
            </a:pPr>
            <a:r>
              <a:rPr lang="en-US" altLang="th-TH" sz="2000"/>
              <a:t>Death – equivalent to the departure of a served customer or job</a:t>
            </a:r>
          </a:p>
          <a:p>
            <a:pPr marL="912813" lvl="1" indent="-336550">
              <a:lnSpc>
                <a:spcPct val="90000"/>
              </a:lnSpc>
              <a:buFont typeface="Wingdings" pitchFamily="2" charset="2"/>
              <a:buChar char="ü"/>
            </a:pPr>
            <a:endParaRPr lang="en-US" altLang="th-TH" sz="1200"/>
          </a:p>
          <a:p>
            <a:pPr marL="396875" indent="-396875">
              <a:lnSpc>
                <a:spcPct val="90000"/>
              </a:lnSpc>
              <a:buFontTx/>
              <a:buNone/>
            </a:pPr>
            <a:r>
              <a:rPr lang="en-US" altLang="th-TH" sz="2800" b="1"/>
              <a:t>Assumptions</a:t>
            </a:r>
          </a:p>
          <a:p>
            <a:pPr marL="396875" indent="-396875">
              <a:lnSpc>
                <a:spcPct val="90000"/>
              </a:lnSpc>
              <a:buFontTx/>
              <a:buAutoNum type="arabicPeriod"/>
            </a:pPr>
            <a:r>
              <a:rPr lang="en-US" altLang="th-TH" sz="2400"/>
              <a:t>Given N(t)=n, </a:t>
            </a:r>
          </a:p>
          <a:p>
            <a:pPr marL="912813" lvl="1" indent="-336550">
              <a:lnSpc>
                <a:spcPct val="90000"/>
              </a:lnSpc>
              <a:buFont typeface="Wingdings" pitchFamily="2" charset="2"/>
              <a:buChar char="§"/>
            </a:pPr>
            <a:r>
              <a:rPr lang="en-US" altLang="th-TH" sz="2000">
                <a:solidFill>
                  <a:schemeClr val="accent2"/>
                </a:solidFill>
              </a:rPr>
              <a:t>The time until the next birth (T</a:t>
            </a:r>
            <a:r>
              <a:rPr lang="en-US" altLang="th-TH" sz="2000" baseline="-25000">
                <a:solidFill>
                  <a:schemeClr val="accent2"/>
                </a:solidFill>
              </a:rPr>
              <a:t>B</a:t>
            </a:r>
            <a:r>
              <a:rPr lang="en-US" altLang="th-TH" sz="2000">
                <a:solidFill>
                  <a:schemeClr val="accent2"/>
                </a:solidFill>
              </a:rPr>
              <a:t>) is exponentially distributed with parameter </a:t>
            </a:r>
            <a:r>
              <a:rPr lang="en-US" altLang="th-TH" sz="2000">
                <a:solidFill>
                  <a:schemeClr val="accent2"/>
                </a:solidFill>
                <a:sym typeface="Symbol" pitchFamily="18" charset="2"/>
              </a:rPr>
              <a:t></a:t>
            </a:r>
            <a:r>
              <a:rPr lang="en-US" altLang="th-TH" sz="2000" baseline="-14000">
                <a:solidFill>
                  <a:schemeClr val="accent2"/>
                </a:solidFill>
                <a:sym typeface="Symbol" pitchFamily="18" charset="2"/>
              </a:rPr>
              <a:t>n</a:t>
            </a:r>
            <a:r>
              <a:rPr lang="en-US" altLang="th-TH" sz="2000">
                <a:solidFill>
                  <a:schemeClr val="accent2"/>
                </a:solidFill>
              </a:rPr>
              <a:t>  (Customers arrive according to a Po-process)</a:t>
            </a:r>
          </a:p>
          <a:p>
            <a:pPr marL="912813" lvl="1" indent="-336550">
              <a:lnSpc>
                <a:spcPct val="90000"/>
              </a:lnSpc>
              <a:buFont typeface="Wingdings" pitchFamily="2" charset="2"/>
              <a:buChar char="§"/>
            </a:pPr>
            <a:r>
              <a:rPr lang="en-US" altLang="th-TH" sz="2000">
                <a:solidFill>
                  <a:schemeClr val="accent2"/>
                </a:solidFill>
              </a:rPr>
              <a:t>The remaining service time (T</a:t>
            </a:r>
            <a:r>
              <a:rPr lang="en-US" altLang="th-TH" sz="2000" baseline="-25000">
                <a:solidFill>
                  <a:schemeClr val="accent2"/>
                </a:solidFill>
              </a:rPr>
              <a:t>D</a:t>
            </a:r>
            <a:r>
              <a:rPr lang="en-US" altLang="th-TH" sz="2000">
                <a:solidFill>
                  <a:schemeClr val="accent2"/>
                </a:solidFill>
              </a:rPr>
              <a:t>) is exponentially distributed with parameter </a:t>
            </a:r>
            <a:r>
              <a:rPr lang="en-US" altLang="th-TH" sz="2000">
                <a:solidFill>
                  <a:schemeClr val="accent2"/>
                </a:solidFill>
                <a:sym typeface="Symbol" pitchFamily="18" charset="2"/>
              </a:rPr>
              <a:t></a:t>
            </a:r>
            <a:r>
              <a:rPr lang="en-US" altLang="th-TH" sz="2000" baseline="-14000">
                <a:solidFill>
                  <a:schemeClr val="accent2"/>
                </a:solidFill>
                <a:sym typeface="Symbol" pitchFamily="18" charset="2"/>
              </a:rPr>
              <a:t>n</a:t>
            </a:r>
            <a:r>
              <a:rPr lang="en-US" altLang="th-TH" sz="2000"/>
              <a:t> </a:t>
            </a:r>
          </a:p>
          <a:p>
            <a:pPr marL="396875" indent="-396875">
              <a:lnSpc>
                <a:spcPct val="90000"/>
              </a:lnSpc>
              <a:buFont typeface="Wingdings" pitchFamily="2" charset="2"/>
              <a:buAutoNum type="arabicPeriod"/>
            </a:pPr>
            <a:r>
              <a:rPr lang="en-US" altLang="th-TH" sz="2400"/>
              <a:t>T</a:t>
            </a:r>
            <a:r>
              <a:rPr lang="en-US" altLang="th-TH" sz="2400" baseline="-14000"/>
              <a:t>B</a:t>
            </a:r>
            <a:r>
              <a:rPr lang="en-US" altLang="th-TH" sz="2400"/>
              <a:t> &amp; T</a:t>
            </a:r>
            <a:r>
              <a:rPr lang="en-US" altLang="th-TH" sz="2400" baseline="-14000"/>
              <a:t>D</a:t>
            </a:r>
            <a:r>
              <a:rPr lang="en-US" altLang="th-TH" sz="2400"/>
              <a:t> are mutually independent stochastic variables and state transitions occur through exactly one </a:t>
            </a:r>
            <a:r>
              <a:rPr lang="en-US" altLang="th-TH" sz="2400" i="1"/>
              <a:t>Birth </a:t>
            </a:r>
            <a:r>
              <a:rPr lang="en-US" altLang="th-TH" sz="2400"/>
              <a:t>(n </a:t>
            </a:r>
            <a:r>
              <a:rPr lang="en-US" altLang="th-TH" sz="2400">
                <a:sym typeface="Symbol" pitchFamily="18" charset="2"/>
              </a:rPr>
              <a:t> n+1)</a:t>
            </a:r>
            <a:r>
              <a:rPr lang="en-US" altLang="th-TH" sz="2400"/>
              <a:t> or one </a:t>
            </a:r>
            <a:r>
              <a:rPr lang="en-US" altLang="th-TH" sz="2400" i="1"/>
              <a:t>Death </a:t>
            </a:r>
            <a:r>
              <a:rPr lang="en-US" altLang="th-TH" sz="2400"/>
              <a:t>(n </a:t>
            </a:r>
            <a:r>
              <a:rPr lang="en-US" altLang="th-TH" sz="2400">
                <a:sym typeface="Symbol" pitchFamily="18" charset="2"/>
              </a:rPr>
              <a:t> n</a:t>
            </a:r>
            <a:r>
              <a:rPr lang="en-US" altLang="th-TH" sz="2400">
                <a:cs typeface="Times New Roman" pitchFamily="18" charset="0"/>
                <a:sym typeface="Symbol" pitchFamily="18" charset="2"/>
              </a:rPr>
              <a:t>–</a:t>
            </a:r>
            <a:r>
              <a:rPr lang="en-US" altLang="th-TH" sz="2400">
                <a:sym typeface="Symbol" pitchFamily="18" charset="2"/>
              </a:rPr>
              <a:t>1)</a:t>
            </a:r>
          </a:p>
        </p:txBody>
      </p:sp>
      <p:grpSp>
        <p:nvGrpSpPr>
          <p:cNvPr id="35844" name="Group 4"/>
          <p:cNvGrpSpPr>
            <a:grpSpLocks/>
          </p:cNvGrpSpPr>
          <p:nvPr/>
        </p:nvGrpSpPr>
        <p:grpSpPr bwMode="auto">
          <a:xfrm>
            <a:off x="228600" y="685800"/>
            <a:ext cx="8686800" cy="180975"/>
            <a:chOff x="384" y="625"/>
            <a:chExt cx="4992" cy="151"/>
          </a:xfrm>
        </p:grpSpPr>
        <p:grpSp>
          <p:nvGrpSpPr>
            <p:cNvPr id="35845" name="Group 5"/>
            <p:cNvGrpSpPr>
              <a:grpSpLocks/>
            </p:cNvGrpSpPr>
            <p:nvPr/>
          </p:nvGrpSpPr>
          <p:grpSpPr bwMode="auto">
            <a:xfrm>
              <a:off x="384" y="625"/>
              <a:ext cx="4992" cy="144"/>
              <a:chOff x="384" y="625"/>
              <a:chExt cx="4992" cy="144"/>
            </a:xfrm>
          </p:grpSpPr>
          <p:pic>
            <p:nvPicPr>
              <p:cNvPr id="35846"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35848"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35849" name="Rectangle 9"/>
          <p:cNvSpPr>
            <a:spLocks noChangeArrowheads="1"/>
          </p:cNvSpPr>
          <p:nvPr/>
        </p:nvSpPr>
        <p:spPr bwMode="auto">
          <a:xfrm>
            <a:off x="304800" y="114300"/>
            <a:ext cx="8610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Birth-and-Death Processes</a:t>
            </a:r>
          </a:p>
        </p:txBody>
      </p:sp>
    </p:spTree>
    <p:extLst>
      <p:ext uri="{BB962C8B-B14F-4D97-AF65-F5344CB8AC3E}">
        <p14:creationId xmlns:p14="http://schemas.microsoft.com/office/powerpoint/2010/main" val="10952621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849"/>
                                        </p:tgtEl>
                                        <p:attrNameLst>
                                          <p:attrName>style.visibility</p:attrName>
                                        </p:attrNameLst>
                                      </p:cBhvr>
                                      <p:to>
                                        <p:strVal val="visible"/>
                                      </p:to>
                                    </p:set>
                                    <p:anim calcmode="lin" valueType="num">
                                      <p:cBhvr additive="base">
                                        <p:cTn id="7" dur="500" fill="hold"/>
                                        <p:tgtEl>
                                          <p:spTgt spid="35849"/>
                                        </p:tgtEl>
                                        <p:attrNameLst>
                                          <p:attrName>ppt_x</p:attrName>
                                        </p:attrNameLst>
                                      </p:cBhvr>
                                      <p:tavLst>
                                        <p:tav tm="0">
                                          <p:val>
                                            <p:strVal val="#ppt_x"/>
                                          </p:val>
                                        </p:tav>
                                        <p:tav tm="100000">
                                          <p:val>
                                            <p:strVal val="#ppt_x"/>
                                          </p:val>
                                        </p:tav>
                                      </p:tavLst>
                                    </p:anim>
                                    <p:anim calcmode="lin" valueType="num">
                                      <p:cBhvr additive="base">
                                        <p:cTn id="8" dur="500" fill="hold"/>
                                        <p:tgtEl>
                                          <p:spTgt spid="358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ตัวแทนหมายเลขภาพนิ่ง 3"/>
          <p:cNvSpPr>
            <a:spLocks noGrp="1"/>
          </p:cNvSpPr>
          <p:nvPr>
            <p:ph type="sldNum" sz="quarter" idx="12"/>
          </p:nvPr>
        </p:nvSpPr>
        <p:spPr/>
        <p:txBody>
          <a:bodyPr/>
          <a:lstStyle/>
          <a:p>
            <a:fld id="{49A0433F-7420-4A43-8C8F-9B3482BF88ED}" type="slidenum">
              <a:rPr lang="en-US" altLang="th-TH"/>
              <a:pPr/>
              <a:t>35</a:t>
            </a:fld>
            <a:endParaRPr lang="en-US" altLang="th-TH"/>
          </a:p>
        </p:txBody>
      </p:sp>
      <p:grpSp>
        <p:nvGrpSpPr>
          <p:cNvPr id="36866" name="Group 2"/>
          <p:cNvGrpSpPr>
            <a:grpSpLocks/>
          </p:cNvGrpSpPr>
          <p:nvPr/>
        </p:nvGrpSpPr>
        <p:grpSpPr bwMode="auto">
          <a:xfrm>
            <a:off x="228600" y="790575"/>
            <a:ext cx="8686800" cy="180975"/>
            <a:chOff x="384" y="625"/>
            <a:chExt cx="4992" cy="151"/>
          </a:xfrm>
        </p:grpSpPr>
        <p:grpSp>
          <p:nvGrpSpPr>
            <p:cNvPr id="36867" name="Group 3"/>
            <p:cNvGrpSpPr>
              <a:grpSpLocks/>
            </p:cNvGrpSpPr>
            <p:nvPr/>
          </p:nvGrpSpPr>
          <p:grpSpPr bwMode="auto">
            <a:xfrm>
              <a:off x="384" y="625"/>
              <a:ext cx="4992" cy="144"/>
              <a:chOff x="384" y="625"/>
              <a:chExt cx="4992" cy="144"/>
            </a:xfrm>
          </p:grpSpPr>
          <p:pic>
            <p:nvPicPr>
              <p:cNvPr id="36868" name="Picture 4"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36870" name="Picture 6"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36871" name="Rectangle 7"/>
          <p:cNvSpPr>
            <a:spLocks noChangeArrowheads="1"/>
          </p:cNvSpPr>
          <p:nvPr/>
        </p:nvSpPr>
        <p:spPr bwMode="auto">
          <a:xfrm>
            <a:off x="304800" y="1714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A Birth-and-Death Process Rate Diagram</a:t>
            </a:r>
          </a:p>
        </p:txBody>
      </p:sp>
      <p:sp>
        <p:nvSpPr>
          <p:cNvPr id="36925" name="Text Box 61"/>
          <p:cNvSpPr txBox="1">
            <a:spLocks noChangeArrowheads="1"/>
          </p:cNvSpPr>
          <p:nvPr/>
        </p:nvSpPr>
        <p:spPr bwMode="auto">
          <a:xfrm>
            <a:off x="1295400" y="2114550"/>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sym typeface="Symbol" pitchFamily="18" charset="2"/>
              </a:rPr>
              <a:t></a:t>
            </a:r>
            <a:r>
              <a:rPr lang="en-US" altLang="th-TH" b="1" baseline="-14000">
                <a:sym typeface="Symbol" pitchFamily="18" charset="2"/>
              </a:rPr>
              <a:t>0</a:t>
            </a:r>
            <a:endParaRPr lang="en-US" altLang="th-TH" b="1" baseline="-14000"/>
          </a:p>
        </p:txBody>
      </p:sp>
      <p:sp>
        <p:nvSpPr>
          <p:cNvPr id="36926" name="Text Box 62"/>
          <p:cNvSpPr txBox="1">
            <a:spLocks noChangeArrowheads="1"/>
          </p:cNvSpPr>
          <p:nvPr/>
        </p:nvSpPr>
        <p:spPr bwMode="auto">
          <a:xfrm>
            <a:off x="2590800" y="2114550"/>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sym typeface="Symbol" pitchFamily="18" charset="2"/>
              </a:rPr>
              <a:t></a:t>
            </a:r>
            <a:r>
              <a:rPr lang="en-US" altLang="th-TH" b="1" baseline="-14000">
                <a:sym typeface="Symbol" pitchFamily="18" charset="2"/>
              </a:rPr>
              <a:t>1</a:t>
            </a:r>
            <a:endParaRPr lang="en-US" altLang="th-TH" b="1" baseline="-14000"/>
          </a:p>
        </p:txBody>
      </p:sp>
      <p:sp>
        <p:nvSpPr>
          <p:cNvPr id="36927" name="Text Box 63"/>
          <p:cNvSpPr txBox="1">
            <a:spLocks noChangeArrowheads="1"/>
          </p:cNvSpPr>
          <p:nvPr/>
        </p:nvSpPr>
        <p:spPr bwMode="auto">
          <a:xfrm>
            <a:off x="5486400" y="2114550"/>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sym typeface="Symbol" pitchFamily="18" charset="2"/>
              </a:rPr>
              <a:t></a:t>
            </a:r>
            <a:r>
              <a:rPr lang="en-US" altLang="th-TH" b="1" baseline="-14000">
                <a:sym typeface="Symbol" pitchFamily="18" charset="2"/>
              </a:rPr>
              <a:t>n-1</a:t>
            </a:r>
            <a:endParaRPr lang="en-US" altLang="th-TH" b="1" baseline="-14000"/>
          </a:p>
        </p:txBody>
      </p:sp>
      <p:sp>
        <p:nvSpPr>
          <p:cNvPr id="36928" name="Text Box 64"/>
          <p:cNvSpPr txBox="1">
            <a:spLocks noChangeArrowheads="1"/>
          </p:cNvSpPr>
          <p:nvPr/>
        </p:nvSpPr>
        <p:spPr bwMode="auto">
          <a:xfrm>
            <a:off x="6858000" y="2114550"/>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sym typeface="Symbol" pitchFamily="18" charset="2"/>
              </a:rPr>
              <a:t></a:t>
            </a:r>
            <a:r>
              <a:rPr lang="en-US" altLang="th-TH" b="1" baseline="-14000">
                <a:sym typeface="Symbol" pitchFamily="18" charset="2"/>
              </a:rPr>
              <a:t>n</a:t>
            </a:r>
            <a:endParaRPr lang="en-US" altLang="th-TH" b="1" baseline="-14000"/>
          </a:p>
        </p:txBody>
      </p:sp>
      <p:grpSp>
        <p:nvGrpSpPr>
          <p:cNvPr id="36940" name="Group 76"/>
          <p:cNvGrpSpPr>
            <a:grpSpLocks/>
          </p:cNvGrpSpPr>
          <p:nvPr/>
        </p:nvGrpSpPr>
        <p:grpSpPr bwMode="auto">
          <a:xfrm>
            <a:off x="609600" y="2457451"/>
            <a:ext cx="7848600" cy="1112044"/>
            <a:chOff x="384" y="2064"/>
            <a:chExt cx="4944" cy="934"/>
          </a:xfrm>
        </p:grpSpPr>
        <p:grpSp>
          <p:nvGrpSpPr>
            <p:cNvPr id="36874" name="Group 10"/>
            <p:cNvGrpSpPr>
              <a:grpSpLocks/>
            </p:cNvGrpSpPr>
            <p:nvPr/>
          </p:nvGrpSpPr>
          <p:grpSpPr bwMode="auto">
            <a:xfrm>
              <a:off x="384" y="2208"/>
              <a:ext cx="384" cy="423"/>
              <a:chOff x="624" y="2400"/>
              <a:chExt cx="384" cy="423"/>
            </a:xfrm>
          </p:grpSpPr>
          <p:sp>
            <p:nvSpPr>
              <p:cNvPr id="36873" name="Oval 9"/>
              <p:cNvSpPr>
                <a:spLocks noChangeArrowheads="1"/>
              </p:cNvSpPr>
              <p:nvPr/>
            </p:nvSpPr>
            <p:spPr bwMode="auto">
              <a:xfrm>
                <a:off x="624" y="2400"/>
                <a:ext cx="384" cy="38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6872" name="Text Box 8"/>
              <p:cNvSpPr txBox="1">
                <a:spLocks noChangeArrowheads="1"/>
              </p:cNvSpPr>
              <p:nvPr/>
            </p:nvSpPr>
            <p:spPr bwMode="auto">
              <a:xfrm>
                <a:off x="733" y="2487"/>
                <a:ext cx="19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b="1"/>
                  <a:t>0</a:t>
                </a:r>
              </a:p>
            </p:txBody>
          </p:sp>
        </p:grpSp>
        <p:grpSp>
          <p:nvGrpSpPr>
            <p:cNvPr id="36875" name="Group 11"/>
            <p:cNvGrpSpPr>
              <a:grpSpLocks/>
            </p:cNvGrpSpPr>
            <p:nvPr/>
          </p:nvGrpSpPr>
          <p:grpSpPr bwMode="auto">
            <a:xfrm>
              <a:off x="1178" y="2208"/>
              <a:ext cx="384" cy="423"/>
              <a:chOff x="624" y="2400"/>
              <a:chExt cx="384" cy="423"/>
            </a:xfrm>
          </p:grpSpPr>
          <p:sp>
            <p:nvSpPr>
              <p:cNvPr id="36876" name="Oval 12"/>
              <p:cNvSpPr>
                <a:spLocks noChangeArrowheads="1"/>
              </p:cNvSpPr>
              <p:nvPr/>
            </p:nvSpPr>
            <p:spPr bwMode="auto">
              <a:xfrm>
                <a:off x="624" y="2400"/>
                <a:ext cx="384" cy="38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6877" name="Text Box 13"/>
              <p:cNvSpPr txBox="1">
                <a:spLocks noChangeArrowheads="1"/>
              </p:cNvSpPr>
              <p:nvPr/>
            </p:nvSpPr>
            <p:spPr bwMode="auto">
              <a:xfrm>
                <a:off x="733" y="2487"/>
                <a:ext cx="19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b="1"/>
                  <a:t>1</a:t>
                </a:r>
              </a:p>
            </p:txBody>
          </p:sp>
        </p:grpSp>
        <p:grpSp>
          <p:nvGrpSpPr>
            <p:cNvPr id="36878" name="Group 14"/>
            <p:cNvGrpSpPr>
              <a:grpSpLocks/>
            </p:cNvGrpSpPr>
            <p:nvPr/>
          </p:nvGrpSpPr>
          <p:grpSpPr bwMode="auto">
            <a:xfrm>
              <a:off x="1968" y="2208"/>
              <a:ext cx="384" cy="423"/>
              <a:chOff x="624" y="2400"/>
              <a:chExt cx="384" cy="423"/>
            </a:xfrm>
          </p:grpSpPr>
          <p:sp>
            <p:nvSpPr>
              <p:cNvPr id="36879" name="Oval 15"/>
              <p:cNvSpPr>
                <a:spLocks noChangeArrowheads="1"/>
              </p:cNvSpPr>
              <p:nvPr/>
            </p:nvSpPr>
            <p:spPr bwMode="auto">
              <a:xfrm>
                <a:off x="624" y="2400"/>
                <a:ext cx="384" cy="38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6880" name="Text Box 16"/>
              <p:cNvSpPr txBox="1">
                <a:spLocks noChangeArrowheads="1"/>
              </p:cNvSpPr>
              <p:nvPr/>
            </p:nvSpPr>
            <p:spPr bwMode="auto">
              <a:xfrm>
                <a:off x="733" y="2487"/>
                <a:ext cx="19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b="1"/>
                  <a:t>2</a:t>
                </a:r>
              </a:p>
            </p:txBody>
          </p:sp>
        </p:grpSp>
        <p:sp>
          <p:nvSpPr>
            <p:cNvPr id="36889" name="Freeform 25"/>
            <p:cNvSpPr>
              <a:spLocks/>
            </p:cNvSpPr>
            <p:nvPr/>
          </p:nvSpPr>
          <p:spPr bwMode="auto">
            <a:xfrm>
              <a:off x="624" y="2077"/>
              <a:ext cx="672" cy="144"/>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890" name="Freeform 26"/>
            <p:cNvSpPr>
              <a:spLocks/>
            </p:cNvSpPr>
            <p:nvPr/>
          </p:nvSpPr>
          <p:spPr bwMode="auto">
            <a:xfrm>
              <a:off x="1440" y="2077"/>
              <a:ext cx="672" cy="144"/>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nvGrpSpPr>
            <p:cNvPr id="36897" name="Group 33"/>
            <p:cNvGrpSpPr>
              <a:grpSpLocks/>
            </p:cNvGrpSpPr>
            <p:nvPr/>
          </p:nvGrpSpPr>
          <p:grpSpPr bwMode="auto">
            <a:xfrm>
              <a:off x="3024" y="2208"/>
              <a:ext cx="432" cy="682"/>
              <a:chOff x="3168" y="2304"/>
              <a:chExt cx="528" cy="682"/>
            </a:xfrm>
          </p:grpSpPr>
          <p:sp>
            <p:nvSpPr>
              <p:cNvPr id="36892" name="Oval 28"/>
              <p:cNvSpPr>
                <a:spLocks noChangeArrowheads="1"/>
              </p:cNvSpPr>
              <p:nvPr/>
            </p:nvSpPr>
            <p:spPr bwMode="auto">
              <a:xfrm>
                <a:off x="3168" y="2304"/>
                <a:ext cx="528" cy="38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6893" name="Text Box 29"/>
              <p:cNvSpPr txBox="1">
                <a:spLocks noChangeArrowheads="1"/>
              </p:cNvSpPr>
              <p:nvPr/>
            </p:nvSpPr>
            <p:spPr bwMode="auto">
              <a:xfrm>
                <a:off x="3277" y="2391"/>
                <a:ext cx="419"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b="1"/>
                  <a:t>n-1</a:t>
                </a:r>
              </a:p>
            </p:txBody>
          </p:sp>
        </p:grpSp>
        <p:grpSp>
          <p:nvGrpSpPr>
            <p:cNvPr id="36898" name="Group 34"/>
            <p:cNvGrpSpPr>
              <a:grpSpLocks/>
            </p:cNvGrpSpPr>
            <p:nvPr/>
          </p:nvGrpSpPr>
          <p:grpSpPr bwMode="auto">
            <a:xfrm>
              <a:off x="3857" y="2208"/>
              <a:ext cx="432" cy="423"/>
              <a:chOff x="3168" y="2304"/>
              <a:chExt cx="528" cy="423"/>
            </a:xfrm>
          </p:grpSpPr>
          <p:sp>
            <p:nvSpPr>
              <p:cNvPr id="36899" name="Oval 35"/>
              <p:cNvSpPr>
                <a:spLocks noChangeArrowheads="1"/>
              </p:cNvSpPr>
              <p:nvPr/>
            </p:nvSpPr>
            <p:spPr bwMode="auto">
              <a:xfrm>
                <a:off x="3168" y="2304"/>
                <a:ext cx="528" cy="38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6900" name="Text Box 36"/>
              <p:cNvSpPr txBox="1">
                <a:spLocks noChangeArrowheads="1"/>
              </p:cNvSpPr>
              <p:nvPr/>
            </p:nvSpPr>
            <p:spPr bwMode="auto">
              <a:xfrm>
                <a:off x="3277" y="2391"/>
                <a:ext cx="419"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b="1"/>
                  <a:t> n</a:t>
                </a:r>
              </a:p>
            </p:txBody>
          </p:sp>
        </p:grpSp>
        <p:grpSp>
          <p:nvGrpSpPr>
            <p:cNvPr id="36907" name="Group 43"/>
            <p:cNvGrpSpPr>
              <a:grpSpLocks/>
            </p:cNvGrpSpPr>
            <p:nvPr/>
          </p:nvGrpSpPr>
          <p:grpSpPr bwMode="auto">
            <a:xfrm>
              <a:off x="4678" y="2208"/>
              <a:ext cx="480" cy="669"/>
              <a:chOff x="4752" y="2304"/>
              <a:chExt cx="480" cy="669"/>
            </a:xfrm>
          </p:grpSpPr>
          <p:sp>
            <p:nvSpPr>
              <p:cNvPr id="36902" name="Oval 38"/>
              <p:cNvSpPr>
                <a:spLocks noChangeArrowheads="1"/>
              </p:cNvSpPr>
              <p:nvPr/>
            </p:nvSpPr>
            <p:spPr bwMode="auto">
              <a:xfrm>
                <a:off x="4752" y="2304"/>
                <a:ext cx="480" cy="38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6903" name="Text Box 39"/>
              <p:cNvSpPr txBox="1">
                <a:spLocks noChangeArrowheads="1"/>
              </p:cNvSpPr>
              <p:nvPr/>
            </p:nvSpPr>
            <p:spPr bwMode="auto">
              <a:xfrm>
                <a:off x="4825" y="2378"/>
                <a:ext cx="381"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b="1"/>
                  <a:t>n+1</a:t>
                </a:r>
              </a:p>
            </p:txBody>
          </p:sp>
        </p:grpSp>
        <p:sp>
          <p:nvSpPr>
            <p:cNvPr id="36904" name="Freeform 40"/>
            <p:cNvSpPr>
              <a:spLocks/>
            </p:cNvSpPr>
            <p:nvPr/>
          </p:nvSpPr>
          <p:spPr bwMode="auto">
            <a:xfrm rot="10800000">
              <a:off x="1418" y="2566"/>
              <a:ext cx="672" cy="144"/>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905" name="Freeform 41"/>
            <p:cNvSpPr>
              <a:spLocks/>
            </p:cNvSpPr>
            <p:nvPr/>
          </p:nvSpPr>
          <p:spPr bwMode="auto">
            <a:xfrm>
              <a:off x="4150" y="2077"/>
              <a:ext cx="672" cy="144"/>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906" name="Freeform 42"/>
            <p:cNvSpPr>
              <a:spLocks/>
            </p:cNvSpPr>
            <p:nvPr/>
          </p:nvSpPr>
          <p:spPr bwMode="auto">
            <a:xfrm>
              <a:off x="3312" y="2090"/>
              <a:ext cx="672" cy="144"/>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908" name="Freeform 44"/>
            <p:cNvSpPr>
              <a:spLocks/>
            </p:cNvSpPr>
            <p:nvPr/>
          </p:nvSpPr>
          <p:spPr bwMode="auto">
            <a:xfrm rot="10800000">
              <a:off x="3334" y="2579"/>
              <a:ext cx="672" cy="144"/>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909" name="Freeform 45"/>
            <p:cNvSpPr>
              <a:spLocks/>
            </p:cNvSpPr>
            <p:nvPr/>
          </p:nvSpPr>
          <p:spPr bwMode="auto">
            <a:xfrm rot="10800000">
              <a:off x="4163" y="2566"/>
              <a:ext cx="672" cy="144"/>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910" name="Freeform 46"/>
            <p:cNvSpPr>
              <a:spLocks/>
            </p:cNvSpPr>
            <p:nvPr/>
          </p:nvSpPr>
          <p:spPr bwMode="auto">
            <a:xfrm rot="10800000">
              <a:off x="637" y="2588"/>
              <a:ext cx="672" cy="144"/>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915" name="Freeform 51"/>
            <p:cNvSpPr>
              <a:spLocks/>
            </p:cNvSpPr>
            <p:nvPr/>
          </p:nvSpPr>
          <p:spPr bwMode="auto">
            <a:xfrm>
              <a:off x="2208" y="2064"/>
              <a:ext cx="336" cy="144"/>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918" name="Freeform 54"/>
            <p:cNvSpPr>
              <a:spLocks/>
            </p:cNvSpPr>
            <p:nvPr/>
          </p:nvSpPr>
          <p:spPr bwMode="auto">
            <a:xfrm rot="2651716">
              <a:off x="2836" y="2091"/>
              <a:ext cx="332" cy="104"/>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919" name="Freeform 55"/>
            <p:cNvSpPr>
              <a:spLocks/>
            </p:cNvSpPr>
            <p:nvPr/>
          </p:nvSpPr>
          <p:spPr bwMode="auto">
            <a:xfrm rot="10800000">
              <a:off x="2832" y="2592"/>
              <a:ext cx="336" cy="144"/>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920" name="Freeform 56"/>
            <p:cNvSpPr>
              <a:spLocks/>
            </p:cNvSpPr>
            <p:nvPr/>
          </p:nvSpPr>
          <p:spPr bwMode="auto">
            <a:xfrm rot="13451716">
              <a:off x="2208" y="2584"/>
              <a:ext cx="332" cy="104"/>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921" name="Freeform 57"/>
            <p:cNvSpPr>
              <a:spLocks/>
            </p:cNvSpPr>
            <p:nvPr/>
          </p:nvSpPr>
          <p:spPr bwMode="auto">
            <a:xfrm rot="13451716">
              <a:off x="4996" y="2584"/>
              <a:ext cx="332" cy="104"/>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922" name="Freeform 58"/>
            <p:cNvSpPr>
              <a:spLocks/>
            </p:cNvSpPr>
            <p:nvPr/>
          </p:nvSpPr>
          <p:spPr bwMode="auto">
            <a:xfrm>
              <a:off x="4992" y="2077"/>
              <a:ext cx="336" cy="144"/>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aphicFrame>
          <p:nvGraphicFramePr>
            <p:cNvPr id="36924" name="Object 60"/>
            <p:cNvGraphicFramePr>
              <a:graphicFrameLocks noChangeAspect="1"/>
            </p:cNvGraphicFramePr>
            <p:nvPr/>
          </p:nvGraphicFramePr>
          <p:xfrm>
            <a:off x="2483" y="2330"/>
            <a:ext cx="476" cy="166"/>
          </p:xfrm>
          <a:graphic>
            <a:graphicData uri="http://schemas.openxmlformats.org/presentationml/2006/ole">
              <mc:AlternateContent xmlns:mc="http://schemas.openxmlformats.org/markup-compatibility/2006">
                <mc:Choice xmlns:v="urn:schemas-microsoft-com:vml" Requires="v">
                  <p:oleObj spid="_x0000_s7200" name="Equation" r:id="rId6" imgW="291960" imgH="101520" progId="Equation.3">
                    <p:embed/>
                  </p:oleObj>
                </mc:Choice>
                <mc:Fallback>
                  <p:oleObj name="Equation" r:id="rId6" imgW="291960" imgH="101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 y="2330"/>
                          <a:ext cx="476" cy="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29" name="Text Box 65"/>
            <p:cNvSpPr txBox="1">
              <a:spLocks noChangeArrowheads="1"/>
            </p:cNvSpPr>
            <p:nvPr/>
          </p:nvSpPr>
          <p:spPr bwMode="auto">
            <a:xfrm>
              <a:off x="864" y="2688"/>
              <a:ext cx="43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sym typeface="Symbol" pitchFamily="18" charset="2"/>
                </a:rPr>
                <a:t></a:t>
              </a:r>
              <a:r>
                <a:rPr lang="en-US" altLang="th-TH" b="1" baseline="-14000">
                  <a:sym typeface="Symbol" pitchFamily="18" charset="2"/>
                </a:rPr>
                <a:t>1</a:t>
              </a:r>
              <a:endParaRPr lang="en-US" altLang="th-TH" b="1" baseline="-14000"/>
            </a:p>
          </p:txBody>
        </p:sp>
        <p:sp>
          <p:nvSpPr>
            <p:cNvPr id="36930" name="Text Box 66"/>
            <p:cNvSpPr txBox="1">
              <a:spLocks noChangeArrowheads="1"/>
            </p:cNvSpPr>
            <p:nvPr/>
          </p:nvSpPr>
          <p:spPr bwMode="auto">
            <a:xfrm>
              <a:off x="1632" y="2688"/>
              <a:ext cx="43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sym typeface="Symbol" pitchFamily="18" charset="2"/>
                </a:rPr>
                <a:t></a:t>
              </a:r>
              <a:r>
                <a:rPr lang="en-US" altLang="th-TH" b="1" baseline="-14000">
                  <a:sym typeface="Symbol" pitchFamily="18" charset="2"/>
                </a:rPr>
                <a:t>2</a:t>
              </a:r>
              <a:endParaRPr lang="en-US" altLang="th-TH" b="1" baseline="-14000"/>
            </a:p>
          </p:txBody>
        </p:sp>
        <p:sp>
          <p:nvSpPr>
            <p:cNvPr id="36931" name="Text Box 67"/>
            <p:cNvSpPr txBox="1">
              <a:spLocks noChangeArrowheads="1"/>
            </p:cNvSpPr>
            <p:nvPr/>
          </p:nvSpPr>
          <p:spPr bwMode="auto">
            <a:xfrm>
              <a:off x="3552" y="2688"/>
              <a:ext cx="43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sym typeface="Symbol" pitchFamily="18" charset="2"/>
                </a:rPr>
                <a:t></a:t>
              </a:r>
              <a:r>
                <a:rPr lang="en-US" altLang="th-TH" b="1" baseline="-14000">
                  <a:sym typeface="Symbol" pitchFamily="18" charset="2"/>
                </a:rPr>
                <a:t>n</a:t>
              </a:r>
              <a:endParaRPr lang="en-US" altLang="th-TH" b="1" baseline="-14000"/>
            </a:p>
          </p:txBody>
        </p:sp>
        <p:sp>
          <p:nvSpPr>
            <p:cNvPr id="36932" name="Text Box 68"/>
            <p:cNvSpPr txBox="1">
              <a:spLocks noChangeArrowheads="1"/>
            </p:cNvSpPr>
            <p:nvPr/>
          </p:nvSpPr>
          <p:spPr bwMode="auto">
            <a:xfrm>
              <a:off x="4368" y="2688"/>
              <a:ext cx="52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a:sym typeface="Symbol" pitchFamily="18" charset="2"/>
                </a:rPr>
                <a:t></a:t>
              </a:r>
              <a:r>
                <a:rPr lang="en-US" altLang="th-TH" b="1" baseline="-14000">
                  <a:sym typeface="Symbol" pitchFamily="18" charset="2"/>
                </a:rPr>
                <a:t>n+1</a:t>
              </a:r>
              <a:endParaRPr lang="en-US" altLang="th-TH" b="1" baseline="-14000"/>
            </a:p>
          </p:txBody>
        </p:sp>
      </p:grpSp>
      <p:grpSp>
        <p:nvGrpSpPr>
          <p:cNvPr id="36934" name="Group 70"/>
          <p:cNvGrpSpPr>
            <a:grpSpLocks/>
          </p:cNvGrpSpPr>
          <p:nvPr/>
        </p:nvGrpSpPr>
        <p:grpSpPr bwMode="auto">
          <a:xfrm>
            <a:off x="685800" y="3886198"/>
            <a:ext cx="685800" cy="503634"/>
            <a:chOff x="3168" y="2304"/>
            <a:chExt cx="528" cy="423"/>
          </a:xfrm>
        </p:grpSpPr>
        <p:sp>
          <p:nvSpPr>
            <p:cNvPr id="36935" name="Oval 71"/>
            <p:cNvSpPr>
              <a:spLocks noChangeArrowheads="1"/>
            </p:cNvSpPr>
            <p:nvPr/>
          </p:nvSpPr>
          <p:spPr bwMode="auto">
            <a:xfrm>
              <a:off x="3168" y="2304"/>
              <a:ext cx="528" cy="38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6936" name="Text Box 72"/>
            <p:cNvSpPr txBox="1">
              <a:spLocks noChangeArrowheads="1"/>
            </p:cNvSpPr>
            <p:nvPr/>
          </p:nvSpPr>
          <p:spPr bwMode="auto">
            <a:xfrm>
              <a:off x="3277" y="2391"/>
              <a:ext cx="419"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b="1"/>
                <a:t> n</a:t>
              </a:r>
            </a:p>
          </p:txBody>
        </p:sp>
      </p:grpSp>
      <p:sp>
        <p:nvSpPr>
          <p:cNvPr id="36937" name="Text Box 73"/>
          <p:cNvSpPr txBox="1">
            <a:spLocks noChangeArrowheads="1"/>
          </p:cNvSpPr>
          <p:nvPr/>
        </p:nvSpPr>
        <p:spPr bwMode="auto">
          <a:xfrm>
            <a:off x="1447800" y="3943350"/>
            <a:ext cx="716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800"/>
              <a:t>= </a:t>
            </a:r>
            <a:r>
              <a:rPr lang="en-US" altLang="th-TH" i="1"/>
              <a:t>State n, i.e., the case of n customers/jobs in the system</a:t>
            </a:r>
          </a:p>
        </p:txBody>
      </p:sp>
      <p:sp>
        <p:nvSpPr>
          <p:cNvPr id="36939" name="Text Box 75"/>
          <p:cNvSpPr txBox="1">
            <a:spLocks noChangeArrowheads="1"/>
          </p:cNvSpPr>
          <p:nvPr/>
        </p:nvSpPr>
        <p:spPr bwMode="auto">
          <a:xfrm>
            <a:off x="533400" y="1269207"/>
            <a:ext cx="800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69056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v"/>
            </a:pPr>
            <a:r>
              <a:rPr lang="en-US" altLang="th-TH"/>
              <a:t>Excellent tool for describing the mechanics of a Birth-and-Death process</a:t>
            </a:r>
          </a:p>
        </p:txBody>
      </p:sp>
    </p:spTree>
    <p:extLst>
      <p:ext uri="{BB962C8B-B14F-4D97-AF65-F5344CB8AC3E}">
        <p14:creationId xmlns:p14="http://schemas.microsoft.com/office/powerpoint/2010/main" val="377334979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ตัวแทนหมายเลขภาพนิ่ง 5"/>
          <p:cNvSpPr>
            <a:spLocks noGrp="1"/>
          </p:cNvSpPr>
          <p:nvPr>
            <p:ph type="sldNum" sz="quarter" idx="12"/>
          </p:nvPr>
        </p:nvSpPr>
        <p:spPr/>
        <p:txBody>
          <a:bodyPr/>
          <a:lstStyle/>
          <a:p>
            <a:fld id="{3416054F-4DC7-4D6D-B8CB-78398F71145E}" type="slidenum">
              <a:rPr lang="en-US" altLang="th-TH"/>
              <a:pPr/>
              <a:t>36</a:t>
            </a:fld>
            <a:endParaRPr lang="en-US" altLang="th-TH"/>
          </a:p>
        </p:txBody>
      </p:sp>
      <p:sp>
        <p:nvSpPr>
          <p:cNvPr id="37898" name="Oval 10"/>
          <p:cNvSpPr>
            <a:spLocks noChangeArrowheads="1"/>
          </p:cNvSpPr>
          <p:nvPr/>
        </p:nvSpPr>
        <p:spPr bwMode="auto">
          <a:xfrm>
            <a:off x="2962275" y="1378744"/>
            <a:ext cx="419100" cy="285750"/>
          </a:xfrm>
          <a:prstGeom prst="ellipse">
            <a:avLst/>
          </a:prstGeom>
          <a:solidFill>
            <a:srgbClr val="CDCDC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7891" name="Rectangle 3"/>
          <p:cNvSpPr>
            <a:spLocks noGrp="1" noChangeArrowheads="1"/>
          </p:cNvSpPr>
          <p:nvPr>
            <p:ph type="body" idx="1"/>
          </p:nvPr>
        </p:nvSpPr>
        <p:spPr>
          <a:xfrm>
            <a:off x="685800" y="1143000"/>
            <a:ext cx="7772400" cy="857250"/>
          </a:xfrm>
        </p:spPr>
        <p:txBody>
          <a:bodyPr/>
          <a:lstStyle/>
          <a:p>
            <a:pPr>
              <a:lnSpc>
                <a:spcPct val="80000"/>
              </a:lnSpc>
            </a:pPr>
            <a:r>
              <a:rPr lang="en-US" altLang="th-TH" sz="2400"/>
              <a:t>In steady state the following balance equation must hold for every state   n   (proved via differential equations)</a:t>
            </a:r>
          </a:p>
        </p:txBody>
      </p:sp>
      <p:grpSp>
        <p:nvGrpSpPr>
          <p:cNvPr id="37892" name="Group 4"/>
          <p:cNvGrpSpPr>
            <a:grpSpLocks/>
          </p:cNvGrpSpPr>
          <p:nvPr/>
        </p:nvGrpSpPr>
        <p:grpSpPr bwMode="auto">
          <a:xfrm>
            <a:off x="228600" y="790575"/>
            <a:ext cx="8686800" cy="180975"/>
            <a:chOff x="384" y="625"/>
            <a:chExt cx="4992" cy="151"/>
          </a:xfrm>
        </p:grpSpPr>
        <p:grpSp>
          <p:nvGrpSpPr>
            <p:cNvPr id="37893" name="Group 5"/>
            <p:cNvGrpSpPr>
              <a:grpSpLocks/>
            </p:cNvGrpSpPr>
            <p:nvPr/>
          </p:nvGrpSpPr>
          <p:grpSpPr bwMode="auto">
            <a:xfrm>
              <a:off x="384" y="625"/>
              <a:ext cx="4992" cy="144"/>
              <a:chOff x="384" y="625"/>
              <a:chExt cx="4992" cy="144"/>
            </a:xfrm>
          </p:grpSpPr>
          <p:pic>
            <p:nvPicPr>
              <p:cNvPr id="37894" name="Picture 6"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37895" name="Picture 7"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37896" name="Picture 8"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37897" name="Rectangle 9"/>
          <p:cNvSpPr>
            <a:spLocks noChangeArrowheads="1"/>
          </p:cNvSpPr>
          <p:nvPr/>
        </p:nvSpPr>
        <p:spPr bwMode="auto">
          <a:xfrm>
            <a:off x="304800" y="11430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Steady State Analysis of B-D Processes (I)</a:t>
            </a:r>
          </a:p>
        </p:txBody>
      </p:sp>
      <p:grpSp>
        <p:nvGrpSpPr>
          <p:cNvPr id="37903" name="Group 15"/>
          <p:cNvGrpSpPr>
            <a:grpSpLocks/>
          </p:cNvGrpSpPr>
          <p:nvPr/>
        </p:nvGrpSpPr>
        <p:grpSpPr bwMode="auto">
          <a:xfrm>
            <a:off x="1447800" y="2000250"/>
            <a:ext cx="6096000" cy="857250"/>
            <a:chOff x="1200" y="1632"/>
            <a:chExt cx="3168" cy="672"/>
          </a:xfrm>
        </p:grpSpPr>
        <p:sp>
          <p:nvSpPr>
            <p:cNvPr id="37901" name="Rectangle 13"/>
            <p:cNvSpPr>
              <a:spLocks noChangeArrowheads="1"/>
            </p:cNvSpPr>
            <p:nvPr/>
          </p:nvSpPr>
          <p:spPr bwMode="auto">
            <a:xfrm>
              <a:off x="1200" y="1632"/>
              <a:ext cx="3168" cy="672"/>
            </a:xfrm>
            <a:prstGeom prst="rect">
              <a:avLst/>
            </a:prstGeom>
            <a:solidFill>
              <a:srgbClr val="FFFFC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7900" name="Text Box 12"/>
            <p:cNvSpPr txBox="1">
              <a:spLocks noChangeArrowheads="1"/>
            </p:cNvSpPr>
            <p:nvPr/>
          </p:nvSpPr>
          <p:spPr bwMode="auto">
            <a:xfrm>
              <a:off x="1248" y="1680"/>
              <a:ext cx="3072"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h-TH" b="1" i="1"/>
                <a:t>The Rate In = Rate Out Principle: </a:t>
              </a:r>
            </a:p>
            <a:p>
              <a:pPr algn="ctr">
                <a:spcBef>
                  <a:spcPct val="50000"/>
                </a:spcBef>
              </a:pPr>
              <a:r>
                <a:rPr lang="en-US" altLang="th-TH"/>
                <a:t>Mean entrance rate = Mean departure rate</a:t>
              </a:r>
              <a:endParaRPr lang="en-US" altLang="th-TH" b="1" i="1"/>
            </a:p>
          </p:txBody>
        </p:sp>
      </p:grpSp>
      <p:grpSp>
        <p:nvGrpSpPr>
          <p:cNvPr id="37930" name="Group 42"/>
          <p:cNvGrpSpPr>
            <a:grpSpLocks/>
          </p:cNvGrpSpPr>
          <p:nvPr/>
        </p:nvGrpSpPr>
        <p:grpSpPr bwMode="auto">
          <a:xfrm>
            <a:off x="1295400" y="3771900"/>
            <a:ext cx="3886200" cy="685800"/>
            <a:chOff x="816" y="3168"/>
            <a:chExt cx="2448" cy="576"/>
          </a:xfrm>
        </p:grpSpPr>
        <p:grpSp>
          <p:nvGrpSpPr>
            <p:cNvPr id="37925" name="Group 37"/>
            <p:cNvGrpSpPr>
              <a:grpSpLocks/>
            </p:cNvGrpSpPr>
            <p:nvPr/>
          </p:nvGrpSpPr>
          <p:grpSpPr bwMode="auto">
            <a:xfrm>
              <a:off x="2160" y="3168"/>
              <a:ext cx="1104" cy="576"/>
              <a:chOff x="2064" y="3168"/>
              <a:chExt cx="1104" cy="576"/>
            </a:xfrm>
          </p:grpSpPr>
          <p:sp>
            <p:nvSpPr>
              <p:cNvPr id="37924" name="Rectangle 36"/>
              <p:cNvSpPr>
                <a:spLocks noChangeArrowheads="1"/>
              </p:cNvSpPr>
              <p:nvPr/>
            </p:nvSpPr>
            <p:spPr bwMode="auto">
              <a:xfrm>
                <a:off x="2064" y="3168"/>
                <a:ext cx="1104" cy="57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37923" name="Object 35"/>
              <p:cNvGraphicFramePr>
                <a:graphicFrameLocks noChangeAspect="1"/>
              </p:cNvGraphicFramePr>
              <p:nvPr/>
            </p:nvGraphicFramePr>
            <p:xfrm>
              <a:off x="2304" y="3184"/>
              <a:ext cx="640" cy="512"/>
            </p:xfrm>
            <a:graphic>
              <a:graphicData uri="http://schemas.openxmlformats.org/presentationml/2006/ole">
                <mc:AlternateContent xmlns:mc="http://schemas.openxmlformats.org/markup-compatibility/2006">
                  <mc:Choice xmlns:v="urn:schemas-microsoft-com:vml" Requires="v">
                    <p:oleObj spid="_x0000_s8224" name="Equation" r:id="rId6" imgW="1015920" imgH="812520" progId="Equation.3">
                      <p:embed/>
                    </p:oleObj>
                  </mc:Choice>
                  <mc:Fallback>
                    <p:oleObj name="Equation" r:id="rId6" imgW="1015920" imgH="812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4" y="3184"/>
                            <a:ext cx="640" cy="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7927" name="AutoShape 39"/>
            <p:cNvSpPr>
              <a:spLocks noChangeArrowheads="1"/>
            </p:cNvSpPr>
            <p:nvPr/>
          </p:nvSpPr>
          <p:spPr bwMode="auto">
            <a:xfrm>
              <a:off x="816" y="3312"/>
              <a:ext cx="288" cy="240"/>
            </a:xfrm>
            <a:prstGeom prst="rightArrow">
              <a:avLst>
                <a:gd name="adj1" fmla="val 50000"/>
                <a:gd name="adj2" fmla="val 3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pSp>
      <p:sp>
        <p:nvSpPr>
          <p:cNvPr id="37928" name="Rectangle 40"/>
          <p:cNvSpPr>
            <a:spLocks noChangeArrowheads="1"/>
          </p:cNvSpPr>
          <p:nvPr/>
        </p:nvSpPr>
        <p:spPr bwMode="auto">
          <a:xfrm>
            <a:off x="762000" y="3028950"/>
            <a:ext cx="77724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r>
              <a:rPr lang="en-US" altLang="th-TH" sz="2400"/>
              <a:t>In addition the probability of being in one of the states must equal 1</a:t>
            </a:r>
          </a:p>
        </p:txBody>
      </p:sp>
    </p:spTree>
    <p:extLst>
      <p:ext uri="{BB962C8B-B14F-4D97-AF65-F5344CB8AC3E}">
        <p14:creationId xmlns:p14="http://schemas.microsoft.com/office/powerpoint/2010/main" val="3608417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7897"/>
                                        </p:tgtEl>
                                        <p:attrNameLst>
                                          <p:attrName>style.visibility</p:attrName>
                                        </p:attrNameLst>
                                      </p:cBhvr>
                                      <p:to>
                                        <p:strVal val="visible"/>
                                      </p:to>
                                    </p:set>
                                    <p:anim calcmode="lin" valueType="num">
                                      <p:cBhvr additive="base">
                                        <p:cTn id="7" dur="500" fill="hold"/>
                                        <p:tgtEl>
                                          <p:spTgt spid="37897"/>
                                        </p:tgtEl>
                                        <p:attrNameLst>
                                          <p:attrName>ppt_x</p:attrName>
                                        </p:attrNameLst>
                                      </p:cBhvr>
                                      <p:tavLst>
                                        <p:tav tm="0">
                                          <p:val>
                                            <p:strVal val="#ppt_x"/>
                                          </p:val>
                                        </p:tav>
                                        <p:tav tm="100000">
                                          <p:val>
                                            <p:strVal val="#ppt_x"/>
                                          </p:val>
                                        </p:tav>
                                      </p:tavLst>
                                    </p:anim>
                                    <p:anim calcmode="lin" valueType="num">
                                      <p:cBhvr additive="base">
                                        <p:cTn id="8" dur="500" fill="hold"/>
                                        <p:tgtEl>
                                          <p:spTgt spid="3789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37898"/>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379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928"/>
                                        </p:tgtEl>
                                        <p:attrNameLst>
                                          <p:attrName>style.visibility</p:attrName>
                                        </p:attrNameLst>
                                      </p:cBhvr>
                                      <p:to>
                                        <p:strVal val="visible"/>
                                      </p:to>
                                    </p:set>
                                    <p:anim calcmode="lin" valueType="num">
                                      <p:cBhvr additive="base">
                                        <p:cTn id="19" dur="500" fill="hold"/>
                                        <p:tgtEl>
                                          <p:spTgt spid="37928"/>
                                        </p:tgtEl>
                                        <p:attrNameLst>
                                          <p:attrName>ppt_x</p:attrName>
                                        </p:attrNameLst>
                                      </p:cBhvr>
                                      <p:tavLst>
                                        <p:tav tm="0">
                                          <p:val>
                                            <p:strVal val="#ppt_x"/>
                                          </p:val>
                                        </p:tav>
                                        <p:tav tm="100000">
                                          <p:val>
                                            <p:strVal val="#ppt_x"/>
                                          </p:val>
                                        </p:tav>
                                      </p:tavLst>
                                    </p:anim>
                                    <p:anim calcmode="lin" valueType="num">
                                      <p:cBhvr additive="base">
                                        <p:cTn id="20" dur="500" fill="hold"/>
                                        <p:tgtEl>
                                          <p:spTgt spid="37928"/>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8" fill="hold" nodeType="afterEffect">
                                  <p:stCondLst>
                                    <p:cond delay="0"/>
                                  </p:stCondLst>
                                  <p:childTnLst>
                                    <p:set>
                                      <p:cBhvr>
                                        <p:cTn id="23" dur="1" fill="hold">
                                          <p:stCondLst>
                                            <p:cond delay="0"/>
                                          </p:stCondLst>
                                        </p:cTn>
                                        <p:tgtEl>
                                          <p:spTgt spid="37930"/>
                                        </p:tgtEl>
                                        <p:attrNameLst>
                                          <p:attrName>style.visibility</p:attrName>
                                        </p:attrNameLst>
                                      </p:cBhvr>
                                      <p:to>
                                        <p:strVal val="visible"/>
                                      </p:to>
                                    </p:set>
                                    <p:anim calcmode="lin" valueType="num">
                                      <p:cBhvr additive="base">
                                        <p:cTn id="24" dur="500" fill="hold"/>
                                        <p:tgtEl>
                                          <p:spTgt spid="37930"/>
                                        </p:tgtEl>
                                        <p:attrNameLst>
                                          <p:attrName>ppt_x</p:attrName>
                                        </p:attrNameLst>
                                      </p:cBhvr>
                                      <p:tavLst>
                                        <p:tav tm="0">
                                          <p:val>
                                            <p:strVal val="0-#ppt_w/2"/>
                                          </p:val>
                                        </p:tav>
                                        <p:tav tm="100000">
                                          <p:val>
                                            <p:strVal val="#ppt_x"/>
                                          </p:val>
                                        </p:tav>
                                      </p:tavLst>
                                    </p:anim>
                                    <p:anim calcmode="lin" valueType="num">
                                      <p:cBhvr additive="base">
                                        <p:cTn id="25" dur="500" fill="hold"/>
                                        <p:tgtEl>
                                          <p:spTgt spid="379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animBg="1"/>
      <p:bldP spid="37897" grpId="0" autoUpdateAnimBg="0"/>
      <p:bldP spid="3792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ตัวแทนหมายเลขภาพนิ่ง 3"/>
          <p:cNvSpPr>
            <a:spLocks noGrp="1"/>
          </p:cNvSpPr>
          <p:nvPr>
            <p:ph type="sldNum" sz="quarter" idx="12"/>
          </p:nvPr>
        </p:nvSpPr>
        <p:spPr/>
        <p:txBody>
          <a:bodyPr/>
          <a:lstStyle/>
          <a:p>
            <a:fld id="{C4895484-A35C-4B0B-8CD0-8136A3A4407C}" type="slidenum">
              <a:rPr lang="en-US" altLang="th-TH"/>
              <a:pPr/>
              <a:t>37</a:t>
            </a:fld>
            <a:endParaRPr lang="en-US" altLang="th-TH"/>
          </a:p>
        </p:txBody>
      </p:sp>
      <p:sp>
        <p:nvSpPr>
          <p:cNvPr id="84994" name="Rectangle 2"/>
          <p:cNvSpPr>
            <a:spLocks noChangeArrowheads="1"/>
          </p:cNvSpPr>
          <p:nvPr/>
        </p:nvSpPr>
        <p:spPr bwMode="auto">
          <a:xfrm>
            <a:off x="685800" y="3600450"/>
            <a:ext cx="7696200" cy="12573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84995" name="Rectangle 3"/>
          <p:cNvSpPr>
            <a:spLocks noChangeArrowheads="1"/>
          </p:cNvSpPr>
          <p:nvPr/>
        </p:nvSpPr>
        <p:spPr bwMode="auto">
          <a:xfrm>
            <a:off x="457200" y="1085850"/>
            <a:ext cx="8229600" cy="2343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84996" name="Object 4"/>
          <p:cNvGraphicFramePr>
            <a:graphicFrameLocks noChangeAspect="1"/>
          </p:cNvGraphicFramePr>
          <p:nvPr/>
        </p:nvGraphicFramePr>
        <p:xfrm>
          <a:off x="2870200" y="1528763"/>
          <a:ext cx="1435100" cy="285750"/>
        </p:xfrm>
        <a:graphic>
          <a:graphicData uri="http://schemas.openxmlformats.org/presentationml/2006/ole">
            <mc:AlternateContent xmlns:mc="http://schemas.openxmlformats.org/markup-compatibility/2006">
              <mc:Choice xmlns:v="urn:schemas-microsoft-com:vml" Requires="v">
                <p:oleObj spid="_x0000_s9548" name="Equation" r:id="rId3" imgW="1434960" imgH="380880" progId="Equation.3">
                  <p:embed/>
                </p:oleObj>
              </mc:Choice>
              <mc:Fallback>
                <p:oleObj name="Equation" r:id="rId3" imgW="1434960" imgH="380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200" y="1528763"/>
                        <a:ext cx="1435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997" name="Text Box 5"/>
          <p:cNvSpPr txBox="1">
            <a:spLocks noChangeArrowheads="1"/>
          </p:cNvSpPr>
          <p:nvPr/>
        </p:nvSpPr>
        <p:spPr bwMode="auto">
          <a:xfrm>
            <a:off x="609600" y="1085850"/>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u="sng"/>
              <a:t>State</a:t>
            </a:r>
          </a:p>
        </p:txBody>
      </p:sp>
      <p:sp>
        <p:nvSpPr>
          <p:cNvPr id="84998" name="Text Box 6"/>
          <p:cNvSpPr txBox="1">
            <a:spLocks noChangeArrowheads="1"/>
          </p:cNvSpPr>
          <p:nvPr/>
        </p:nvSpPr>
        <p:spPr bwMode="auto">
          <a:xfrm>
            <a:off x="2514600" y="1085850"/>
            <a:ext cx="2514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u="sng"/>
              <a:t>Balance Equation</a:t>
            </a:r>
          </a:p>
        </p:txBody>
      </p:sp>
      <p:grpSp>
        <p:nvGrpSpPr>
          <p:cNvPr id="84999" name="Group 7"/>
          <p:cNvGrpSpPr>
            <a:grpSpLocks/>
          </p:cNvGrpSpPr>
          <p:nvPr/>
        </p:nvGrpSpPr>
        <p:grpSpPr bwMode="auto">
          <a:xfrm>
            <a:off x="762000" y="1528765"/>
            <a:ext cx="381000" cy="400051"/>
            <a:chOff x="792" y="2880"/>
            <a:chExt cx="240" cy="336"/>
          </a:xfrm>
        </p:grpSpPr>
        <p:sp>
          <p:nvSpPr>
            <p:cNvPr id="85000" name="Oval 8"/>
            <p:cNvSpPr>
              <a:spLocks noChangeArrowheads="1"/>
            </p:cNvSpPr>
            <p:nvPr/>
          </p:nvSpPr>
          <p:spPr bwMode="auto">
            <a:xfrm>
              <a:off x="792" y="2892"/>
              <a:ext cx="240" cy="240"/>
            </a:xfrm>
            <a:prstGeom prst="ellipse">
              <a:avLst/>
            </a:prstGeom>
            <a:solidFill>
              <a:srgbClr val="CDCDC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85001" name="Text Box 9"/>
            <p:cNvSpPr txBox="1">
              <a:spLocks noChangeArrowheads="1"/>
            </p:cNvSpPr>
            <p:nvPr/>
          </p:nvSpPr>
          <p:spPr bwMode="auto">
            <a:xfrm>
              <a:off x="816" y="2880"/>
              <a:ext cx="19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a:t>0</a:t>
              </a:r>
            </a:p>
          </p:txBody>
        </p:sp>
      </p:grpSp>
      <p:grpSp>
        <p:nvGrpSpPr>
          <p:cNvPr id="85002" name="Group 10"/>
          <p:cNvGrpSpPr>
            <a:grpSpLocks/>
          </p:cNvGrpSpPr>
          <p:nvPr/>
        </p:nvGrpSpPr>
        <p:grpSpPr bwMode="auto">
          <a:xfrm>
            <a:off x="762000" y="2114553"/>
            <a:ext cx="381000" cy="400051"/>
            <a:chOff x="792" y="2880"/>
            <a:chExt cx="240" cy="336"/>
          </a:xfrm>
        </p:grpSpPr>
        <p:sp>
          <p:nvSpPr>
            <p:cNvPr id="85003" name="Oval 11"/>
            <p:cNvSpPr>
              <a:spLocks noChangeArrowheads="1"/>
            </p:cNvSpPr>
            <p:nvPr/>
          </p:nvSpPr>
          <p:spPr bwMode="auto">
            <a:xfrm>
              <a:off x="792" y="2892"/>
              <a:ext cx="240" cy="240"/>
            </a:xfrm>
            <a:prstGeom prst="ellipse">
              <a:avLst/>
            </a:prstGeom>
            <a:solidFill>
              <a:srgbClr val="CDCDC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85004" name="Text Box 12"/>
            <p:cNvSpPr txBox="1">
              <a:spLocks noChangeArrowheads="1"/>
            </p:cNvSpPr>
            <p:nvPr/>
          </p:nvSpPr>
          <p:spPr bwMode="auto">
            <a:xfrm>
              <a:off x="816" y="2880"/>
              <a:ext cx="19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a:t>1</a:t>
              </a:r>
            </a:p>
          </p:txBody>
        </p:sp>
      </p:grpSp>
      <p:grpSp>
        <p:nvGrpSpPr>
          <p:cNvPr id="85005" name="Group 13"/>
          <p:cNvGrpSpPr>
            <a:grpSpLocks/>
          </p:cNvGrpSpPr>
          <p:nvPr/>
        </p:nvGrpSpPr>
        <p:grpSpPr bwMode="auto">
          <a:xfrm>
            <a:off x="762000" y="2719390"/>
            <a:ext cx="381000" cy="400051"/>
            <a:chOff x="792" y="2880"/>
            <a:chExt cx="240" cy="336"/>
          </a:xfrm>
        </p:grpSpPr>
        <p:sp>
          <p:nvSpPr>
            <p:cNvPr id="85006" name="Oval 14"/>
            <p:cNvSpPr>
              <a:spLocks noChangeArrowheads="1"/>
            </p:cNvSpPr>
            <p:nvPr/>
          </p:nvSpPr>
          <p:spPr bwMode="auto">
            <a:xfrm>
              <a:off x="792" y="2892"/>
              <a:ext cx="240" cy="240"/>
            </a:xfrm>
            <a:prstGeom prst="ellipse">
              <a:avLst/>
            </a:prstGeom>
            <a:solidFill>
              <a:srgbClr val="CDCDC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85007" name="Text Box 15"/>
            <p:cNvSpPr txBox="1">
              <a:spLocks noChangeArrowheads="1"/>
            </p:cNvSpPr>
            <p:nvPr/>
          </p:nvSpPr>
          <p:spPr bwMode="auto">
            <a:xfrm>
              <a:off x="816" y="2880"/>
              <a:ext cx="19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a:t>n</a:t>
              </a:r>
            </a:p>
          </p:txBody>
        </p:sp>
      </p:grpSp>
      <p:graphicFrame>
        <p:nvGraphicFramePr>
          <p:cNvPr id="85008" name="Object 16"/>
          <p:cNvGraphicFramePr>
            <a:graphicFrameLocks noChangeAspect="1"/>
          </p:cNvGraphicFramePr>
          <p:nvPr/>
        </p:nvGraphicFramePr>
        <p:xfrm>
          <a:off x="1917700" y="2128838"/>
          <a:ext cx="3111500" cy="285750"/>
        </p:xfrm>
        <a:graphic>
          <a:graphicData uri="http://schemas.openxmlformats.org/presentationml/2006/ole">
            <mc:AlternateContent xmlns:mc="http://schemas.openxmlformats.org/markup-compatibility/2006">
              <mc:Choice xmlns:v="urn:schemas-microsoft-com:vml" Requires="v">
                <p:oleObj spid="_x0000_s9549" name="Equation" r:id="rId5" imgW="3111480" imgH="380880" progId="Equation.3">
                  <p:embed/>
                </p:oleObj>
              </mc:Choice>
              <mc:Fallback>
                <p:oleObj name="Equation" r:id="rId5" imgW="3111480" imgH="380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7700" y="2128838"/>
                        <a:ext cx="3111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09" name="Object 17"/>
          <p:cNvGraphicFramePr>
            <a:graphicFrameLocks noChangeAspect="1"/>
          </p:cNvGraphicFramePr>
          <p:nvPr/>
        </p:nvGraphicFramePr>
        <p:xfrm>
          <a:off x="892176" y="2457450"/>
          <a:ext cx="111125" cy="285750"/>
        </p:xfrm>
        <a:graphic>
          <a:graphicData uri="http://schemas.openxmlformats.org/presentationml/2006/ole">
            <mc:AlternateContent xmlns:mc="http://schemas.openxmlformats.org/markup-compatibility/2006">
              <mc:Choice xmlns:v="urn:schemas-microsoft-com:vml" Requires="v">
                <p:oleObj spid="_x0000_s9550" name="Equation" r:id="rId7" imgW="88560" imgH="304560" progId="Equation.3">
                  <p:embed/>
                </p:oleObj>
              </mc:Choice>
              <mc:Fallback>
                <p:oleObj name="Equation" r:id="rId7" imgW="88560" imgH="304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176" y="2457450"/>
                        <a:ext cx="1111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10" name="Object 18"/>
          <p:cNvGraphicFramePr>
            <a:graphicFrameLocks noChangeAspect="1"/>
          </p:cNvGraphicFramePr>
          <p:nvPr/>
        </p:nvGraphicFramePr>
        <p:xfrm>
          <a:off x="1600200" y="2764631"/>
          <a:ext cx="4191000" cy="276225"/>
        </p:xfrm>
        <a:graphic>
          <a:graphicData uri="http://schemas.openxmlformats.org/presentationml/2006/ole">
            <mc:AlternateContent xmlns:mc="http://schemas.openxmlformats.org/markup-compatibility/2006">
              <mc:Choice xmlns:v="urn:schemas-microsoft-com:vml" Requires="v">
                <p:oleObj spid="_x0000_s9551" name="Equation" r:id="rId9" imgW="4190760" imgH="368280" progId="Equation.3">
                  <p:embed/>
                </p:oleObj>
              </mc:Choice>
              <mc:Fallback>
                <p:oleObj name="Equation" r:id="rId9" imgW="4190760" imgH="3682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2764631"/>
                        <a:ext cx="4191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5011" name="Group 19"/>
          <p:cNvGrpSpPr>
            <a:grpSpLocks/>
          </p:cNvGrpSpPr>
          <p:nvPr/>
        </p:nvGrpSpPr>
        <p:grpSpPr bwMode="auto">
          <a:xfrm>
            <a:off x="228600" y="733425"/>
            <a:ext cx="8686800" cy="180975"/>
            <a:chOff x="384" y="625"/>
            <a:chExt cx="4992" cy="151"/>
          </a:xfrm>
        </p:grpSpPr>
        <p:grpSp>
          <p:nvGrpSpPr>
            <p:cNvPr id="85012" name="Group 20"/>
            <p:cNvGrpSpPr>
              <a:grpSpLocks/>
            </p:cNvGrpSpPr>
            <p:nvPr/>
          </p:nvGrpSpPr>
          <p:grpSpPr bwMode="auto">
            <a:xfrm>
              <a:off x="384" y="625"/>
              <a:ext cx="4992" cy="144"/>
              <a:chOff x="384" y="625"/>
              <a:chExt cx="4992" cy="144"/>
            </a:xfrm>
          </p:grpSpPr>
          <p:pic>
            <p:nvPicPr>
              <p:cNvPr id="85013" name="Picture 21" descr="bd15156_"/>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85014" name="Picture 22" descr="bd15034_"/>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85015" name="Picture 23" descr="bd21319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85016" name="Rectangle 24"/>
          <p:cNvSpPr>
            <a:spLocks noChangeArrowheads="1"/>
          </p:cNvSpPr>
          <p:nvPr/>
        </p:nvSpPr>
        <p:spPr bwMode="auto">
          <a:xfrm>
            <a:off x="0" y="1143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Steady State Analysis of B-D Processes (II)</a:t>
            </a:r>
          </a:p>
        </p:txBody>
      </p:sp>
      <p:graphicFrame>
        <p:nvGraphicFramePr>
          <p:cNvPr id="85017" name="Object 25"/>
          <p:cNvGraphicFramePr>
            <a:graphicFrameLocks noChangeAspect="1"/>
          </p:cNvGraphicFramePr>
          <p:nvPr/>
        </p:nvGraphicFramePr>
        <p:xfrm>
          <a:off x="6889750" y="1371600"/>
          <a:ext cx="1244600" cy="600075"/>
        </p:xfrm>
        <a:graphic>
          <a:graphicData uri="http://schemas.openxmlformats.org/presentationml/2006/ole">
            <mc:AlternateContent xmlns:mc="http://schemas.openxmlformats.org/markup-compatibility/2006">
              <mc:Choice xmlns:v="urn:schemas-microsoft-com:vml" Requires="v">
                <p:oleObj spid="_x0000_s9552" name="Equation" r:id="rId14" imgW="1244520" imgH="799920" progId="Equation.3">
                  <p:embed/>
                </p:oleObj>
              </mc:Choice>
              <mc:Fallback>
                <p:oleObj name="Equation" r:id="rId14" imgW="1244520" imgH="79992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89750" y="1371600"/>
                        <a:ext cx="1244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18" name="AutoShape 26"/>
          <p:cNvSpPr>
            <a:spLocks noChangeArrowheads="1"/>
          </p:cNvSpPr>
          <p:nvPr/>
        </p:nvSpPr>
        <p:spPr bwMode="auto">
          <a:xfrm>
            <a:off x="5981700" y="1585913"/>
            <a:ext cx="304800" cy="22860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85019" name="AutoShape 27"/>
          <p:cNvSpPr>
            <a:spLocks noChangeArrowheads="1"/>
          </p:cNvSpPr>
          <p:nvPr/>
        </p:nvSpPr>
        <p:spPr bwMode="auto">
          <a:xfrm>
            <a:off x="5991225" y="2185988"/>
            <a:ext cx="304800" cy="22860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85020" name="AutoShape 28"/>
          <p:cNvSpPr>
            <a:spLocks noChangeArrowheads="1"/>
          </p:cNvSpPr>
          <p:nvPr/>
        </p:nvSpPr>
        <p:spPr bwMode="auto">
          <a:xfrm>
            <a:off x="6019800" y="2819400"/>
            <a:ext cx="304800" cy="22860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85021" name="Line 29"/>
          <p:cNvSpPr>
            <a:spLocks noChangeShapeType="1"/>
          </p:cNvSpPr>
          <p:nvPr/>
        </p:nvSpPr>
        <p:spPr bwMode="auto">
          <a:xfrm>
            <a:off x="4572000" y="1771650"/>
            <a:ext cx="1524000" cy="400050"/>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aphicFrame>
        <p:nvGraphicFramePr>
          <p:cNvPr id="85022" name="Object 30"/>
          <p:cNvGraphicFramePr>
            <a:graphicFrameLocks noChangeAspect="1"/>
          </p:cNvGraphicFramePr>
          <p:nvPr/>
        </p:nvGraphicFramePr>
        <p:xfrm>
          <a:off x="3470276" y="2457450"/>
          <a:ext cx="111125" cy="285750"/>
        </p:xfrm>
        <a:graphic>
          <a:graphicData uri="http://schemas.openxmlformats.org/presentationml/2006/ole">
            <mc:AlternateContent xmlns:mc="http://schemas.openxmlformats.org/markup-compatibility/2006">
              <mc:Choice xmlns:v="urn:schemas-microsoft-com:vml" Requires="v">
                <p:oleObj spid="_x0000_s9553" name="Equation" r:id="rId16" imgW="88560" imgH="304560" progId="Equation.3">
                  <p:embed/>
                </p:oleObj>
              </mc:Choice>
              <mc:Fallback>
                <p:oleObj name="Equation" r:id="rId16" imgW="88560" imgH="304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0276" y="2457450"/>
                        <a:ext cx="1111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23" name="Object 31"/>
          <p:cNvGraphicFramePr>
            <a:graphicFrameLocks noChangeAspect="1"/>
          </p:cNvGraphicFramePr>
          <p:nvPr/>
        </p:nvGraphicFramePr>
        <p:xfrm>
          <a:off x="6902450" y="2033588"/>
          <a:ext cx="1257300" cy="590550"/>
        </p:xfrm>
        <a:graphic>
          <a:graphicData uri="http://schemas.openxmlformats.org/presentationml/2006/ole">
            <mc:AlternateContent xmlns:mc="http://schemas.openxmlformats.org/markup-compatibility/2006">
              <mc:Choice xmlns:v="urn:schemas-microsoft-com:vml" Requires="v">
                <p:oleObj spid="_x0000_s9554" name="Equation" r:id="rId17" imgW="1257120" imgH="787320" progId="Equation.3">
                  <p:embed/>
                </p:oleObj>
              </mc:Choice>
              <mc:Fallback>
                <p:oleObj name="Equation" r:id="rId17" imgW="1257120" imgH="78732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02450" y="2033588"/>
                        <a:ext cx="12573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24" name="Object 32"/>
          <p:cNvGraphicFramePr>
            <a:graphicFrameLocks noChangeAspect="1"/>
          </p:cNvGraphicFramePr>
          <p:nvPr/>
        </p:nvGraphicFramePr>
        <p:xfrm>
          <a:off x="6781800" y="2686050"/>
          <a:ext cx="1752600" cy="590550"/>
        </p:xfrm>
        <a:graphic>
          <a:graphicData uri="http://schemas.openxmlformats.org/presentationml/2006/ole">
            <mc:AlternateContent xmlns:mc="http://schemas.openxmlformats.org/markup-compatibility/2006">
              <mc:Choice xmlns:v="urn:schemas-microsoft-com:vml" Requires="v">
                <p:oleObj spid="_x0000_s9555" name="Equation" r:id="rId19" imgW="1752480" imgH="787320" progId="Equation.3">
                  <p:embed/>
                </p:oleObj>
              </mc:Choice>
              <mc:Fallback>
                <p:oleObj name="Equation" r:id="rId19" imgW="1752480" imgH="78732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1800" y="2686050"/>
                        <a:ext cx="17526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25" name="Object 33"/>
          <p:cNvGraphicFramePr>
            <a:graphicFrameLocks noChangeAspect="1"/>
          </p:cNvGraphicFramePr>
          <p:nvPr/>
        </p:nvGraphicFramePr>
        <p:xfrm>
          <a:off x="879475" y="3028950"/>
          <a:ext cx="111125" cy="285750"/>
        </p:xfrm>
        <a:graphic>
          <a:graphicData uri="http://schemas.openxmlformats.org/presentationml/2006/ole">
            <mc:AlternateContent xmlns:mc="http://schemas.openxmlformats.org/markup-compatibility/2006">
              <mc:Choice xmlns:v="urn:schemas-microsoft-com:vml" Requires="v">
                <p:oleObj spid="_x0000_s9556" name="Equation" r:id="rId21" imgW="88560" imgH="304560" progId="Equation.3">
                  <p:embed/>
                </p:oleObj>
              </mc:Choice>
              <mc:Fallback>
                <p:oleObj name="Equation" r:id="rId21" imgW="88560" imgH="304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475" y="3028950"/>
                        <a:ext cx="1111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26" name="Object 34"/>
          <p:cNvGraphicFramePr>
            <a:graphicFrameLocks noChangeAspect="1"/>
          </p:cNvGraphicFramePr>
          <p:nvPr/>
        </p:nvGraphicFramePr>
        <p:xfrm>
          <a:off x="3470276" y="3064669"/>
          <a:ext cx="111125" cy="285750"/>
        </p:xfrm>
        <a:graphic>
          <a:graphicData uri="http://schemas.openxmlformats.org/presentationml/2006/ole">
            <mc:AlternateContent xmlns:mc="http://schemas.openxmlformats.org/markup-compatibility/2006">
              <mc:Choice xmlns:v="urn:schemas-microsoft-com:vml" Requires="v">
                <p:oleObj spid="_x0000_s9557" name="Equation" r:id="rId22" imgW="88560" imgH="304560" progId="Equation.3">
                  <p:embed/>
                </p:oleObj>
              </mc:Choice>
              <mc:Fallback>
                <p:oleObj name="Equation" r:id="rId22" imgW="88560" imgH="304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0276" y="3064669"/>
                        <a:ext cx="1111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27" name="Object 35"/>
          <p:cNvGraphicFramePr>
            <a:graphicFrameLocks noChangeAspect="1"/>
          </p:cNvGraphicFramePr>
          <p:nvPr/>
        </p:nvGraphicFramePr>
        <p:xfrm>
          <a:off x="762000" y="3714750"/>
          <a:ext cx="7429500" cy="647700"/>
        </p:xfrm>
        <a:graphic>
          <a:graphicData uri="http://schemas.openxmlformats.org/presentationml/2006/ole">
            <mc:AlternateContent xmlns:mc="http://schemas.openxmlformats.org/markup-compatibility/2006">
              <mc:Choice xmlns:v="urn:schemas-microsoft-com:vml" Requires="v">
                <p:oleObj spid="_x0000_s9558" name="Equation" r:id="rId23" imgW="7429320" imgH="863280" progId="Equation.3">
                  <p:embed/>
                </p:oleObj>
              </mc:Choice>
              <mc:Fallback>
                <p:oleObj name="Equation" r:id="rId23" imgW="7429320" imgH="8632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2000" y="3714750"/>
                        <a:ext cx="74295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28" name="Text Box 36"/>
          <p:cNvSpPr txBox="1">
            <a:spLocks noChangeArrowheads="1"/>
          </p:cNvSpPr>
          <p:nvPr/>
        </p:nvSpPr>
        <p:spPr bwMode="auto">
          <a:xfrm>
            <a:off x="4267200" y="44577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a:t>C</a:t>
            </a:r>
            <a:r>
              <a:rPr lang="en-US" altLang="th-TH" baseline="-25000"/>
              <a:t>0</a:t>
            </a:r>
            <a:endParaRPr lang="en-US" altLang="th-TH"/>
          </a:p>
        </p:txBody>
      </p:sp>
      <p:sp>
        <p:nvSpPr>
          <p:cNvPr id="85029" name="Text Box 37"/>
          <p:cNvSpPr txBox="1">
            <a:spLocks noChangeArrowheads="1"/>
          </p:cNvSpPr>
          <p:nvPr/>
        </p:nvSpPr>
        <p:spPr bwMode="auto">
          <a:xfrm>
            <a:off x="4800600" y="44577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a:t>C</a:t>
            </a:r>
            <a:r>
              <a:rPr lang="en-US" altLang="th-TH" baseline="-25000"/>
              <a:t>2</a:t>
            </a:r>
            <a:endParaRPr lang="en-US" altLang="th-TH"/>
          </a:p>
        </p:txBody>
      </p:sp>
      <p:sp>
        <p:nvSpPr>
          <p:cNvPr id="85030" name="Line 38"/>
          <p:cNvSpPr>
            <a:spLocks noChangeShapeType="1"/>
          </p:cNvSpPr>
          <p:nvPr/>
        </p:nvSpPr>
        <p:spPr bwMode="auto">
          <a:xfrm flipV="1">
            <a:off x="5181600" y="4400550"/>
            <a:ext cx="152400"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85031" name="Oval 39"/>
          <p:cNvSpPr>
            <a:spLocks noChangeArrowheads="1"/>
          </p:cNvSpPr>
          <p:nvPr/>
        </p:nvSpPr>
        <p:spPr bwMode="auto">
          <a:xfrm>
            <a:off x="5181600" y="3657600"/>
            <a:ext cx="762000" cy="85725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85032" name="Oval 40"/>
          <p:cNvSpPr>
            <a:spLocks noChangeArrowheads="1"/>
          </p:cNvSpPr>
          <p:nvPr/>
        </p:nvSpPr>
        <p:spPr bwMode="auto">
          <a:xfrm>
            <a:off x="4191000" y="3829050"/>
            <a:ext cx="228600" cy="40005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85033" name="Line 41"/>
          <p:cNvSpPr>
            <a:spLocks noChangeShapeType="1"/>
          </p:cNvSpPr>
          <p:nvPr/>
        </p:nvSpPr>
        <p:spPr bwMode="auto">
          <a:xfrm flipH="1" flipV="1">
            <a:off x="4343400" y="4229100"/>
            <a:ext cx="76200" cy="28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Tree>
    <p:extLst>
      <p:ext uri="{BB962C8B-B14F-4D97-AF65-F5344CB8AC3E}">
        <p14:creationId xmlns:p14="http://schemas.microsoft.com/office/powerpoint/2010/main" val="125116208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ตัวแทนหมายเลขภาพนิ่ง 5"/>
          <p:cNvSpPr>
            <a:spLocks noGrp="1"/>
          </p:cNvSpPr>
          <p:nvPr>
            <p:ph type="sldNum" sz="quarter" idx="12"/>
          </p:nvPr>
        </p:nvSpPr>
        <p:spPr/>
        <p:txBody>
          <a:bodyPr/>
          <a:lstStyle/>
          <a:p>
            <a:fld id="{2C4F3CF8-45CB-4030-BDF9-0B93B8844646}" type="slidenum">
              <a:rPr lang="en-US" altLang="th-TH"/>
              <a:pPr/>
              <a:t>38</a:t>
            </a:fld>
            <a:endParaRPr lang="en-US" altLang="th-TH"/>
          </a:p>
        </p:txBody>
      </p:sp>
      <p:sp>
        <p:nvSpPr>
          <p:cNvPr id="39954" name="Rectangle 18"/>
          <p:cNvSpPr>
            <a:spLocks noChangeArrowheads="1"/>
          </p:cNvSpPr>
          <p:nvPr/>
        </p:nvSpPr>
        <p:spPr bwMode="auto">
          <a:xfrm>
            <a:off x="4572000" y="3543300"/>
            <a:ext cx="2590800" cy="800100"/>
          </a:xfrm>
          <a:prstGeom prst="rect">
            <a:avLst/>
          </a:prstGeom>
          <a:solidFill>
            <a:srgbClr val="D7D7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9953" name="Rectangle 17"/>
          <p:cNvSpPr>
            <a:spLocks noChangeArrowheads="1"/>
          </p:cNvSpPr>
          <p:nvPr/>
        </p:nvSpPr>
        <p:spPr bwMode="auto">
          <a:xfrm>
            <a:off x="1905000" y="3543300"/>
            <a:ext cx="1981200" cy="800100"/>
          </a:xfrm>
          <a:prstGeom prst="rect">
            <a:avLst/>
          </a:prstGeom>
          <a:solidFill>
            <a:srgbClr val="D7D7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9949" name="Rectangle 13"/>
          <p:cNvSpPr>
            <a:spLocks noChangeArrowheads="1"/>
          </p:cNvSpPr>
          <p:nvPr/>
        </p:nvSpPr>
        <p:spPr bwMode="auto">
          <a:xfrm>
            <a:off x="4572000" y="1543050"/>
            <a:ext cx="1981200" cy="8001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9948" name="Rectangle 12"/>
          <p:cNvSpPr>
            <a:spLocks noChangeArrowheads="1"/>
          </p:cNvSpPr>
          <p:nvPr/>
        </p:nvSpPr>
        <p:spPr bwMode="auto">
          <a:xfrm>
            <a:off x="1905000" y="1543050"/>
            <a:ext cx="1981200" cy="8001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9939" name="Rectangle 3"/>
          <p:cNvSpPr>
            <a:spLocks noGrp="1" noChangeArrowheads="1"/>
          </p:cNvSpPr>
          <p:nvPr>
            <p:ph type="body" idx="1"/>
          </p:nvPr>
        </p:nvSpPr>
        <p:spPr>
          <a:xfrm>
            <a:off x="609600" y="1028700"/>
            <a:ext cx="7924800" cy="2457450"/>
          </a:xfrm>
        </p:spPr>
        <p:txBody>
          <a:bodyPr/>
          <a:lstStyle/>
          <a:p>
            <a:pPr marL="396875" indent="-396875">
              <a:buFont typeface="Wingdings" pitchFamily="2" charset="2"/>
              <a:buChar char="v"/>
            </a:pPr>
            <a:r>
              <a:rPr lang="en-US" altLang="th-TH" sz="2400"/>
              <a:t>Steady State Probabilities</a:t>
            </a:r>
          </a:p>
          <a:p>
            <a:pPr marL="396875" indent="-396875">
              <a:buFont typeface="Wingdings" pitchFamily="2" charset="2"/>
              <a:buChar char="v"/>
            </a:pPr>
            <a:endParaRPr lang="en-US" altLang="th-TH" sz="2400"/>
          </a:p>
          <a:p>
            <a:pPr marL="396875" indent="-396875">
              <a:buFont typeface="Wingdings" pitchFamily="2" charset="2"/>
              <a:buChar char="v"/>
            </a:pPr>
            <a:endParaRPr lang="en-US" altLang="th-TH" sz="2400"/>
          </a:p>
          <a:p>
            <a:pPr marL="396875" indent="-396875">
              <a:buFont typeface="Wingdings" pitchFamily="2" charset="2"/>
              <a:buChar char="v"/>
            </a:pPr>
            <a:endParaRPr lang="en-US" altLang="th-TH" sz="2400"/>
          </a:p>
          <a:p>
            <a:pPr marL="396875" indent="-396875">
              <a:buFont typeface="Wingdings" pitchFamily="2" charset="2"/>
              <a:buChar char="v"/>
            </a:pPr>
            <a:endParaRPr lang="en-US" altLang="th-TH" sz="2400"/>
          </a:p>
          <a:p>
            <a:pPr marL="396875" indent="-396875">
              <a:buFont typeface="Wingdings" pitchFamily="2" charset="2"/>
              <a:buChar char="v"/>
            </a:pPr>
            <a:r>
              <a:rPr lang="en-US" altLang="th-TH" sz="2400"/>
              <a:t>Expected Number of Jobs in the System and in the Queue</a:t>
            </a:r>
          </a:p>
          <a:p>
            <a:pPr marL="796925" lvl="1"/>
            <a:r>
              <a:rPr lang="en-US" altLang="th-TH" sz="2000">
                <a:solidFill>
                  <a:schemeClr val="accent2"/>
                </a:solidFill>
              </a:rPr>
              <a:t>Assuming c parallel servers</a:t>
            </a:r>
          </a:p>
        </p:txBody>
      </p:sp>
      <p:grpSp>
        <p:nvGrpSpPr>
          <p:cNvPr id="39940" name="Group 4"/>
          <p:cNvGrpSpPr>
            <a:grpSpLocks/>
          </p:cNvGrpSpPr>
          <p:nvPr/>
        </p:nvGrpSpPr>
        <p:grpSpPr bwMode="auto">
          <a:xfrm>
            <a:off x="228600" y="733425"/>
            <a:ext cx="8686800" cy="180975"/>
            <a:chOff x="384" y="625"/>
            <a:chExt cx="4992" cy="151"/>
          </a:xfrm>
        </p:grpSpPr>
        <p:grpSp>
          <p:nvGrpSpPr>
            <p:cNvPr id="39941" name="Group 5"/>
            <p:cNvGrpSpPr>
              <a:grpSpLocks/>
            </p:cNvGrpSpPr>
            <p:nvPr/>
          </p:nvGrpSpPr>
          <p:grpSpPr bwMode="auto">
            <a:xfrm>
              <a:off x="384" y="625"/>
              <a:ext cx="4992" cy="144"/>
              <a:chOff x="384" y="625"/>
              <a:chExt cx="4992" cy="144"/>
            </a:xfrm>
          </p:grpSpPr>
          <p:pic>
            <p:nvPicPr>
              <p:cNvPr id="39942" name="Picture 6"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39943" name="Picture 7"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39944" name="Picture 8"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39945" name="Rectangle 9"/>
          <p:cNvSpPr>
            <a:spLocks noChangeArrowheads="1"/>
          </p:cNvSpPr>
          <p:nvPr/>
        </p:nvSpPr>
        <p:spPr bwMode="auto">
          <a:xfrm>
            <a:off x="0" y="1143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Steady State Analysis of B-D Processes (III)</a:t>
            </a:r>
          </a:p>
        </p:txBody>
      </p:sp>
      <p:graphicFrame>
        <p:nvGraphicFramePr>
          <p:cNvPr id="39946" name="Object 10"/>
          <p:cNvGraphicFramePr>
            <a:graphicFrameLocks noChangeAspect="1"/>
          </p:cNvGraphicFramePr>
          <p:nvPr/>
        </p:nvGraphicFramePr>
        <p:xfrm>
          <a:off x="2133600" y="1600200"/>
          <a:ext cx="1536700" cy="609600"/>
        </p:xfrm>
        <a:graphic>
          <a:graphicData uri="http://schemas.openxmlformats.org/presentationml/2006/ole">
            <mc:AlternateContent xmlns:mc="http://schemas.openxmlformats.org/markup-compatibility/2006">
              <mc:Choice xmlns:v="urn:schemas-microsoft-com:vml" Requires="v">
                <p:oleObj spid="_x0000_s10362" name="Equation" r:id="rId6" imgW="1536480" imgH="812520" progId="Equation.3">
                  <p:embed/>
                </p:oleObj>
              </mc:Choice>
              <mc:Fallback>
                <p:oleObj name="Equation" r:id="rId6" imgW="1536480" imgH="812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600200"/>
                        <a:ext cx="15367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7" name="Object 11"/>
          <p:cNvGraphicFramePr>
            <a:graphicFrameLocks noChangeAspect="1"/>
          </p:cNvGraphicFramePr>
          <p:nvPr/>
        </p:nvGraphicFramePr>
        <p:xfrm>
          <a:off x="4838700" y="1771650"/>
          <a:ext cx="1257300" cy="285750"/>
        </p:xfrm>
        <a:graphic>
          <a:graphicData uri="http://schemas.openxmlformats.org/presentationml/2006/ole">
            <mc:AlternateContent xmlns:mc="http://schemas.openxmlformats.org/markup-compatibility/2006">
              <mc:Choice xmlns:v="urn:schemas-microsoft-com:vml" Requires="v">
                <p:oleObj spid="_x0000_s10363" name="Equation" r:id="rId8" imgW="1257120" imgH="380880" progId="Equation.3">
                  <p:embed/>
                </p:oleObj>
              </mc:Choice>
              <mc:Fallback>
                <p:oleObj name="Equation" r:id="rId8" imgW="1257120" imgH="380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8700" y="1771650"/>
                        <a:ext cx="12573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50" name="AutoShape 14"/>
          <p:cNvSpPr>
            <a:spLocks noChangeArrowheads="1"/>
          </p:cNvSpPr>
          <p:nvPr/>
        </p:nvSpPr>
        <p:spPr bwMode="auto">
          <a:xfrm>
            <a:off x="1295400" y="1771650"/>
            <a:ext cx="304800" cy="28575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39951" name="Object 15"/>
          <p:cNvGraphicFramePr>
            <a:graphicFrameLocks noChangeAspect="1"/>
          </p:cNvGraphicFramePr>
          <p:nvPr/>
        </p:nvGraphicFramePr>
        <p:xfrm>
          <a:off x="2171700" y="3619500"/>
          <a:ext cx="1333500" cy="609600"/>
        </p:xfrm>
        <a:graphic>
          <a:graphicData uri="http://schemas.openxmlformats.org/presentationml/2006/ole">
            <mc:AlternateContent xmlns:mc="http://schemas.openxmlformats.org/markup-compatibility/2006">
              <mc:Choice xmlns:v="urn:schemas-microsoft-com:vml" Requires="v">
                <p:oleObj spid="_x0000_s10364" name="Equation" r:id="rId10" imgW="1333440" imgH="812520" progId="Equation.3">
                  <p:embed/>
                </p:oleObj>
              </mc:Choice>
              <mc:Fallback>
                <p:oleObj name="Equation" r:id="rId10" imgW="1333440" imgH="8125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1700" y="3619500"/>
                        <a:ext cx="13335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2" name="Object 16"/>
          <p:cNvGraphicFramePr>
            <a:graphicFrameLocks noChangeAspect="1"/>
          </p:cNvGraphicFramePr>
          <p:nvPr/>
        </p:nvGraphicFramePr>
        <p:xfrm>
          <a:off x="4832350" y="3619500"/>
          <a:ext cx="2108200" cy="609600"/>
        </p:xfrm>
        <a:graphic>
          <a:graphicData uri="http://schemas.openxmlformats.org/presentationml/2006/ole">
            <mc:AlternateContent xmlns:mc="http://schemas.openxmlformats.org/markup-compatibility/2006">
              <mc:Choice xmlns:v="urn:schemas-microsoft-com:vml" Requires="v">
                <p:oleObj spid="_x0000_s10365" name="Equation" r:id="rId12" imgW="2108160" imgH="812520" progId="Equation.3">
                  <p:embed/>
                </p:oleObj>
              </mc:Choice>
              <mc:Fallback>
                <p:oleObj name="Equation" r:id="rId12" imgW="2108160" imgH="81252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32350" y="3619500"/>
                        <a:ext cx="2108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55" name="AutoShape 19"/>
          <p:cNvSpPr>
            <a:spLocks noChangeArrowheads="1"/>
          </p:cNvSpPr>
          <p:nvPr/>
        </p:nvSpPr>
        <p:spPr bwMode="auto">
          <a:xfrm>
            <a:off x="1323975" y="3771900"/>
            <a:ext cx="304800" cy="28575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Tree>
    <p:extLst>
      <p:ext uri="{BB962C8B-B14F-4D97-AF65-F5344CB8AC3E}">
        <p14:creationId xmlns:p14="http://schemas.microsoft.com/office/powerpoint/2010/main" val="309529457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p:txBody>
          <a:bodyPr/>
          <a:lstStyle/>
          <a:p>
            <a:fld id="{C4EEE90E-B64C-4DE2-95D0-D82A65B731D0}" type="slidenum">
              <a:rPr lang="en-US" altLang="th-TH"/>
              <a:pPr/>
              <a:t>39</a:t>
            </a:fld>
            <a:endParaRPr lang="en-US" altLang="th-TH"/>
          </a:p>
        </p:txBody>
      </p:sp>
      <p:sp>
        <p:nvSpPr>
          <p:cNvPr id="69638" name="Rectangle 6"/>
          <p:cNvSpPr>
            <a:spLocks noGrp="1" noChangeArrowheads="1"/>
          </p:cNvSpPr>
          <p:nvPr>
            <p:ph type="body" idx="1"/>
          </p:nvPr>
        </p:nvSpPr>
        <p:spPr>
          <a:xfrm>
            <a:off x="457200" y="914400"/>
            <a:ext cx="8229600" cy="3771900"/>
          </a:xfrm>
        </p:spPr>
        <p:txBody>
          <a:bodyPr/>
          <a:lstStyle/>
          <a:p>
            <a:pPr marL="396875" indent="-396875">
              <a:buFont typeface="Wingdings" pitchFamily="2" charset="2"/>
              <a:buNone/>
            </a:pPr>
            <a:r>
              <a:rPr lang="en-US" altLang="th-TH" b="1"/>
              <a:t>Assumptions - the Basic Queuing Process</a:t>
            </a:r>
          </a:p>
          <a:p>
            <a:pPr marL="396875" indent="-396875">
              <a:buFont typeface="Wingdings" pitchFamily="2" charset="2"/>
              <a:buChar char="ü"/>
            </a:pPr>
            <a:r>
              <a:rPr lang="en-US" altLang="th-TH" sz="2400"/>
              <a:t>Infinite Calling Populations</a:t>
            </a:r>
          </a:p>
          <a:p>
            <a:pPr marL="796925" lvl="1"/>
            <a:r>
              <a:rPr lang="en-US" altLang="th-TH" sz="2000">
                <a:solidFill>
                  <a:schemeClr val="accent2"/>
                </a:solidFill>
              </a:rPr>
              <a:t>Independence between arrivals</a:t>
            </a:r>
          </a:p>
          <a:p>
            <a:pPr marL="396875" indent="-396875">
              <a:buFont typeface="Wingdings" pitchFamily="2" charset="2"/>
              <a:buChar char="ü"/>
            </a:pPr>
            <a:r>
              <a:rPr lang="en-US" altLang="th-TH" sz="2400"/>
              <a:t>The arrival process is Poisson with an expected arrival rate </a:t>
            </a:r>
            <a:r>
              <a:rPr lang="en-US" altLang="th-TH" sz="2400">
                <a:sym typeface="Symbol" pitchFamily="18" charset="2"/>
              </a:rPr>
              <a:t></a:t>
            </a:r>
          </a:p>
          <a:p>
            <a:pPr marL="796925" lvl="1"/>
            <a:r>
              <a:rPr lang="en-US" altLang="th-TH" sz="2000">
                <a:solidFill>
                  <a:schemeClr val="accent2"/>
                </a:solidFill>
                <a:sym typeface="Symbol" pitchFamily="18" charset="2"/>
              </a:rPr>
              <a:t>Independent of the number of customers currently in the system</a:t>
            </a:r>
          </a:p>
          <a:p>
            <a:pPr marL="396875" indent="-396875">
              <a:buFont typeface="Wingdings" pitchFamily="2" charset="2"/>
              <a:buChar char="ü"/>
            </a:pPr>
            <a:r>
              <a:rPr lang="en-US" altLang="th-TH" sz="2400">
                <a:sym typeface="Symbol" pitchFamily="18" charset="2"/>
              </a:rPr>
              <a:t>The queue configuration is a single queue with possibly infinite length</a:t>
            </a:r>
          </a:p>
          <a:p>
            <a:pPr marL="796925" lvl="1"/>
            <a:r>
              <a:rPr lang="en-US" altLang="th-TH" sz="2000">
                <a:solidFill>
                  <a:schemeClr val="accent2"/>
                </a:solidFill>
                <a:sym typeface="Symbol" pitchFamily="18" charset="2"/>
              </a:rPr>
              <a:t>No reneging or balking</a:t>
            </a:r>
          </a:p>
          <a:p>
            <a:pPr marL="396875" indent="-396875">
              <a:buFont typeface="Wingdings" pitchFamily="2" charset="2"/>
              <a:buChar char="ü"/>
            </a:pPr>
            <a:r>
              <a:rPr lang="en-US" altLang="th-TH" sz="2400">
                <a:sym typeface="Symbol" pitchFamily="18" charset="2"/>
              </a:rPr>
              <a:t>The queue discipline is FIFO</a:t>
            </a:r>
          </a:p>
          <a:p>
            <a:pPr marL="396875" indent="-396875">
              <a:buFont typeface="Wingdings" pitchFamily="2" charset="2"/>
              <a:buChar char="ü"/>
            </a:pPr>
            <a:r>
              <a:rPr lang="en-US" altLang="th-TH" sz="2400">
                <a:sym typeface="Symbol" pitchFamily="18" charset="2"/>
              </a:rPr>
              <a:t>The service mechanism consists of a single server with exponentially distributed service times</a:t>
            </a:r>
          </a:p>
          <a:p>
            <a:pPr marL="796925" lvl="1"/>
            <a:r>
              <a:rPr lang="en-US" altLang="th-TH" sz="2000">
                <a:solidFill>
                  <a:schemeClr val="accent2"/>
                </a:solidFill>
                <a:sym typeface="Symbol" pitchFamily="18" charset="2"/>
              </a:rPr>
              <a:t> = expected service rate when the server is busy</a:t>
            </a:r>
          </a:p>
        </p:txBody>
      </p:sp>
      <p:grpSp>
        <p:nvGrpSpPr>
          <p:cNvPr id="69639" name="Group 7"/>
          <p:cNvGrpSpPr>
            <a:grpSpLocks/>
          </p:cNvGrpSpPr>
          <p:nvPr/>
        </p:nvGrpSpPr>
        <p:grpSpPr bwMode="auto">
          <a:xfrm>
            <a:off x="228600" y="628650"/>
            <a:ext cx="8686800" cy="180975"/>
            <a:chOff x="384" y="625"/>
            <a:chExt cx="4992" cy="151"/>
          </a:xfrm>
        </p:grpSpPr>
        <p:grpSp>
          <p:nvGrpSpPr>
            <p:cNvPr id="69640" name="Group 8"/>
            <p:cNvGrpSpPr>
              <a:grpSpLocks/>
            </p:cNvGrpSpPr>
            <p:nvPr/>
          </p:nvGrpSpPr>
          <p:grpSpPr bwMode="auto">
            <a:xfrm>
              <a:off x="384" y="625"/>
              <a:ext cx="4992" cy="144"/>
              <a:chOff x="384" y="625"/>
              <a:chExt cx="4992" cy="144"/>
            </a:xfrm>
          </p:grpSpPr>
          <p:pic>
            <p:nvPicPr>
              <p:cNvPr id="69641" name="Picture 9"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69643" name="Picture 11"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69644" name="Rectangle 12"/>
          <p:cNvSpPr>
            <a:spLocks noChangeArrowheads="1"/>
          </p:cNvSpPr>
          <p:nvPr/>
        </p:nvSpPr>
        <p:spPr bwMode="auto">
          <a:xfrm>
            <a:off x="533400" y="114300"/>
            <a:ext cx="8001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The M/M/1 - model</a:t>
            </a:r>
          </a:p>
        </p:txBody>
      </p:sp>
    </p:spTree>
    <p:extLst>
      <p:ext uri="{BB962C8B-B14F-4D97-AF65-F5344CB8AC3E}">
        <p14:creationId xmlns:p14="http://schemas.microsoft.com/office/powerpoint/2010/main" val="20058612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644"/>
                                        </p:tgtEl>
                                        <p:attrNameLst>
                                          <p:attrName>style.visibility</p:attrName>
                                        </p:attrNameLst>
                                      </p:cBhvr>
                                      <p:to>
                                        <p:strVal val="visible"/>
                                      </p:to>
                                    </p:set>
                                    <p:anim calcmode="lin" valueType="num">
                                      <p:cBhvr additive="base">
                                        <p:cTn id="7" dur="500" fill="hold"/>
                                        <p:tgtEl>
                                          <p:spTgt spid="69644"/>
                                        </p:tgtEl>
                                        <p:attrNameLst>
                                          <p:attrName>ppt_x</p:attrName>
                                        </p:attrNameLst>
                                      </p:cBhvr>
                                      <p:tavLst>
                                        <p:tav tm="0">
                                          <p:val>
                                            <p:strVal val="#ppt_x"/>
                                          </p:val>
                                        </p:tav>
                                        <p:tav tm="100000">
                                          <p:val>
                                            <p:strVal val="#ppt_x"/>
                                          </p:val>
                                        </p:tav>
                                      </p:tavLst>
                                    </p:anim>
                                    <p:anim calcmode="lin" valueType="num">
                                      <p:cBhvr additive="base">
                                        <p:cTn id="8" dur="500" fill="hold"/>
                                        <p:tgtEl>
                                          <p:spTgt spid="696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ตัวแทนหมายเลขภาพนิ่ง 3"/>
          <p:cNvSpPr>
            <a:spLocks noGrp="1"/>
          </p:cNvSpPr>
          <p:nvPr>
            <p:ph type="sldNum" sz="quarter" idx="12"/>
          </p:nvPr>
        </p:nvSpPr>
        <p:spPr>
          <a:xfrm>
            <a:off x="8500028" y="4659982"/>
            <a:ext cx="429816" cy="342900"/>
          </a:xfrm>
        </p:spPr>
        <p:txBody>
          <a:bodyPr/>
          <a:lstStyle/>
          <a:p>
            <a:fld id="{2F1C5460-D24E-42F0-8756-223A9EEFDB64}" type="slidenum">
              <a:rPr lang="en-US" altLang="th-TH" sz="1600" b="1">
                <a:solidFill>
                  <a:srgbClr val="0033CC"/>
                </a:solidFill>
                <a:latin typeface="TH Sarabun New" panose="020B0500040200020003" pitchFamily="34" charset="-34"/>
                <a:cs typeface="TH Sarabun New" panose="020B0500040200020003" pitchFamily="34" charset="-34"/>
              </a:rPr>
              <a:pPr/>
              <a:t>4</a:t>
            </a:fld>
            <a:endParaRPr lang="en-US" altLang="th-TH" sz="1600" b="1" dirty="0">
              <a:solidFill>
                <a:srgbClr val="0033CC"/>
              </a:solidFill>
              <a:latin typeface="TH Sarabun New" panose="020B0500040200020003" pitchFamily="34" charset="-34"/>
              <a:cs typeface="TH Sarabun New" panose="020B0500040200020003" pitchFamily="34" charset="-34"/>
            </a:endParaRPr>
          </a:p>
        </p:txBody>
      </p:sp>
      <p:sp>
        <p:nvSpPr>
          <p:cNvPr id="83970" name="Rectangle 2"/>
          <p:cNvSpPr>
            <a:spLocks noChangeArrowheads="1"/>
          </p:cNvSpPr>
          <p:nvPr/>
        </p:nvSpPr>
        <p:spPr bwMode="auto">
          <a:xfrm>
            <a:off x="228600" y="5715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a:r>
              <a:rPr lang="en-US" altLang="th-TH" sz="3600" b="1" dirty="0">
                <a:solidFill>
                  <a:srgbClr val="FF0066"/>
                </a:solidFill>
                <a:latin typeface="TH Sarabun New" panose="020B0500040200020003" pitchFamily="34" charset="-34"/>
                <a:cs typeface="TH Sarabun New" panose="020B0500040200020003" pitchFamily="34" charset="-34"/>
              </a:rPr>
              <a:t>Overview (III)</a:t>
            </a:r>
          </a:p>
        </p:txBody>
      </p:sp>
      <p:sp>
        <p:nvSpPr>
          <p:cNvPr id="83971" name="Rectangle 3"/>
          <p:cNvSpPr>
            <a:spLocks noChangeArrowheads="1"/>
          </p:cNvSpPr>
          <p:nvPr/>
        </p:nvSpPr>
        <p:spPr bwMode="auto">
          <a:xfrm>
            <a:off x="323528" y="987574"/>
            <a:ext cx="722027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r>
              <a:rPr lang="en-US" altLang="th-TH" sz="2800" dirty="0">
                <a:latin typeface="TH Sarabun New" panose="020B0500040200020003" pitchFamily="34" charset="-34"/>
                <a:cs typeface="TH Sarabun New" panose="020B0500040200020003" pitchFamily="34" charset="-34"/>
              </a:rPr>
              <a:t>Simulation – What is that?</a:t>
            </a:r>
          </a:p>
          <a:p>
            <a:pPr lvl="1"/>
            <a:r>
              <a:rPr lang="en-US" altLang="th-TH" sz="2400" dirty="0">
                <a:solidFill>
                  <a:schemeClr val="accent2"/>
                </a:solidFill>
                <a:latin typeface="TH Sarabun New" panose="020B0500040200020003" pitchFamily="34" charset="-34"/>
                <a:cs typeface="TH Sarabun New" panose="020B0500040200020003" pitchFamily="34" charset="-34"/>
              </a:rPr>
              <a:t>Why is it an important tool?</a:t>
            </a:r>
          </a:p>
          <a:p>
            <a:r>
              <a:rPr lang="en-US" altLang="th-TH" sz="2800" dirty="0">
                <a:latin typeface="TH Sarabun New" panose="020B0500040200020003" pitchFamily="34" charset="-34"/>
                <a:cs typeface="TH Sarabun New" panose="020B0500040200020003" pitchFamily="34" charset="-34"/>
              </a:rPr>
              <a:t>Building a simulation model</a:t>
            </a:r>
          </a:p>
          <a:p>
            <a:pPr lvl="1"/>
            <a:r>
              <a:rPr lang="en-US" altLang="th-TH" sz="2400" dirty="0">
                <a:solidFill>
                  <a:schemeClr val="accent2"/>
                </a:solidFill>
                <a:latin typeface="TH Sarabun New" panose="020B0500040200020003" pitchFamily="34" charset="-34"/>
                <a:cs typeface="TH Sarabun New" panose="020B0500040200020003" pitchFamily="34" charset="-34"/>
              </a:rPr>
              <a:t>Discrete event simulation</a:t>
            </a:r>
          </a:p>
          <a:p>
            <a:r>
              <a:rPr lang="en-US" altLang="th-TH" sz="2800" dirty="0">
                <a:latin typeface="TH Sarabun New" panose="020B0500040200020003" pitchFamily="34" charset="-34"/>
                <a:cs typeface="TH Sarabun New" panose="020B0500040200020003" pitchFamily="34" charset="-34"/>
              </a:rPr>
              <a:t>Structure of a BPD simulation project</a:t>
            </a:r>
          </a:p>
          <a:p>
            <a:r>
              <a:rPr lang="en-US" altLang="th-TH" sz="2800" dirty="0">
                <a:latin typeface="TH Sarabun New" panose="020B0500040200020003" pitchFamily="34" charset="-34"/>
                <a:cs typeface="TH Sarabun New" panose="020B0500040200020003" pitchFamily="34" charset="-34"/>
              </a:rPr>
              <a:t>Model verification and validation</a:t>
            </a:r>
          </a:p>
          <a:p>
            <a:r>
              <a:rPr lang="en-US" altLang="th-TH" sz="2800" dirty="0">
                <a:latin typeface="TH Sarabun New" panose="020B0500040200020003" pitchFamily="34" charset="-34"/>
                <a:cs typeface="TH Sarabun New" panose="020B0500040200020003" pitchFamily="34" charset="-34"/>
              </a:rPr>
              <a:t>Example – Simulation of a M/M/1 Queue</a:t>
            </a:r>
            <a:endParaRPr lang="en-US" altLang="th-TH" sz="2800" dirty="0">
              <a:solidFill>
                <a:schemeClr val="accent2"/>
              </a:solidFill>
              <a:latin typeface="TH Sarabun New" panose="020B0500040200020003" pitchFamily="34" charset="-34"/>
              <a:cs typeface="TH Sarabun New" panose="020B0500040200020003" pitchFamily="34" charset="-34"/>
            </a:endParaRPr>
          </a:p>
        </p:txBody>
      </p:sp>
      <p:grpSp>
        <p:nvGrpSpPr>
          <p:cNvPr id="83972" name="Group 4"/>
          <p:cNvGrpSpPr>
            <a:grpSpLocks/>
          </p:cNvGrpSpPr>
          <p:nvPr/>
        </p:nvGrpSpPr>
        <p:grpSpPr bwMode="auto">
          <a:xfrm>
            <a:off x="228600" y="676275"/>
            <a:ext cx="8686800" cy="180975"/>
            <a:chOff x="384" y="625"/>
            <a:chExt cx="4992" cy="151"/>
          </a:xfrm>
        </p:grpSpPr>
        <p:grpSp>
          <p:nvGrpSpPr>
            <p:cNvPr id="83973" name="Group 5"/>
            <p:cNvGrpSpPr>
              <a:grpSpLocks/>
            </p:cNvGrpSpPr>
            <p:nvPr/>
          </p:nvGrpSpPr>
          <p:grpSpPr bwMode="auto">
            <a:xfrm>
              <a:off x="384" y="625"/>
              <a:ext cx="4992" cy="144"/>
              <a:chOff x="384" y="625"/>
              <a:chExt cx="4992" cy="144"/>
            </a:xfrm>
          </p:grpSpPr>
          <p:pic>
            <p:nvPicPr>
              <p:cNvPr id="83974"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83975"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83976"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pic>
        <p:nvPicPr>
          <p:cNvPr id="68610" name="Picture 2" descr="ผลการค้นหารูปภาพสำหรับ Building a simulation mod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1512" y="1485151"/>
            <a:ext cx="2592288" cy="253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168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dissolve">
                                      <p:cBhvr>
                                        <p:cTn id="7" dur="500"/>
                                        <p:tgtEl>
                                          <p:spTgt spid="839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971">
                                            <p:txEl>
                                              <p:pRg st="1" end="1"/>
                                            </p:txEl>
                                          </p:spTgt>
                                        </p:tgtEl>
                                        <p:attrNameLst>
                                          <p:attrName>style.visibility</p:attrName>
                                        </p:attrNameLst>
                                      </p:cBhvr>
                                      <p:to>
                                        <p:strVal val="visible"/>
                                      </p:to>
                                    </p:set>
                                    <p:animEffect transition="in" filter="dissolve">
                                      <p:cBhvr>
                                        <p:cTn id="10" dur="500"/>
                                        <p:tgtEl>
                                          <p:spTgt spid="8397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Effect transition="in" filter="dissolve">
                                      <p:cBhvr>
                                        <p:cTn id="13" dur="500"/>
                                        <p:tgtEl>
                                          <p:spTgt spid="8397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3971">
                                            <p:txEl>
                                              <p:pRg st="3" end="3"/>
                                            </p:txEl>
                                          </p:spTgt>
                                        </p:tgtEl>
                                        <p:attrNameLst>
                                          <p:attrName>style.visibility</p:attrName>
                                        </p:attrNameLst>
                                      </p:cBhvr>
                                      <p:to>
                                        <p:strVal val="visible"/>
                                      </p:to>
                                    </p:set>
                                    <p:animEffect transition="in" filter="dissolve">
                                      <p:cBhvr>
                                        <p:cTn id="16" dur="500"/>
                                        <p:tgtEl>
                                          <p:spTgt spid="83971">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3971">
                                            <p:txEl>
                                              <p:pRg st="4" end="4"/>
                                            </p:txEl>
                                          </p:spTgt>
                                        </p:tgtEl>
                                        <p:attrNameLst>
                                          <p:attrName>style.visibility</p:attrName>
                                        </p:attrNameLst>
                                      </p:cBhvr>
                                      <p:to>
                                        <p:strVal val="visible"/>
                                      </p:to>
                                    </p:set>
                                    <p:animEffect transition="in" filter="dissolve">
                                      <p:cBhvr>
                                        <p:cTn id="19" dur="500"/>
                                        <p:tgtEl>
                                          <p:spTgt spid="83971">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3971">
                                            <p:txEl>
                                              <p:pRg st="5" end="5"/>
                                            </p:txEl>
                                          </p:spTgt>
                                        </p:tgtEl>
                                        <p:attrNameLst>
                                          <p:attrName>style.visibility</p:attrName>
                                        </p:attrNameLst>
                                      </p:cBhvr>
                                      <p:to>
                                        <p:strVal val="visible"/>
                                      </p:to>
                                    </p:set>
                                    <p:animEffect transition="in" filter="dissolve">
                                      <p:cBhvr>
                                        <p:cTn id="22" dur="500"/>
                                        <p:tgtEl>
                                          <p:spTgt spid="83971">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3971">
                                            <p:txEl>
                                              <p:pRg st="6" end="6"/>
                                            </p:txEl>
                                          </p:spTgt>
                                        </p:tgtEl>
                                        <p:attrNameLst>
                                          <p:attrName>style.visibility</p:attrName>
                                        </p:attrNameLst>
                                      </p:cBhvr>
                                      <p:to>
                                        <p:strVal val="visible"/>
                                      </p:to>
                                    </p:set>
                                    <p:animEffect transition="in" filter="dissolve">
                                      <p:cBhvr>
                                        <p:cTn id="25" dur="500"/>
                                        <p:tgtEl>
                                          <p:spTgt spid="839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 name="ตัวแทนหมายเลขภาพนิ่ง 5"/>
          <p:cNvSpPr>
            <a:spLocks noGrp="1"/>
          </p:cNvSpPr>
          <p:nvPr>
            <p:ph type="sldNum" sz="quarter" idx="12"/>
          </p:nvPr>
        </p:nvSpPr>
        <p:spPr/>
        <p:txBody>
          <a:bodyPr/>
          <a:lstStyle/>
          <a:p>
            <a:fld id="{FA12E5AB-534F-4321-8F8C-B598BB3EFA71}" type="slidenum">
              <a:rPr lang="en-US" altLang="th-TH"/>
              <a:pPr/>
              <a:t>40</a:t>
            </a:fld>
            <a:endParaRPr lang="en-US" altLang="th-TH"/>
          </a:p>
        </p:txBody>
      </p:sp>
      <p:sp>
        <p:nvSpPr>
          <p:cNvPr id="40963" name="Rectangle 3"/>
          <p:cNvSpPr>
            <a:spLocks noGrp="1" noChangeArrowheads="1"/>
          </p:cNvSpPr>
          <p:nvPr>
            <p:ph type="body" idx="1"/>
          </p:nvPr>
        </p:nvSpPr>
        <p:spPr>
          <a:xfrm>
            <a:off x="457200" y="978694"/>
            <a:ext cx="8305800" cy="457200"/>
          </a:xfrm>
        </p:spPr>
        <p:txBody>
          <a:bodyPr/>
          <a:lstStyle/>
          <a:p>
            <a:r>
              <a:rPr lang="en-US" altLang="th-TH" sz="2400">
                <a:sym typeface="Symbol" pitchFamily="18" charset="2"/>
              </a:rPr>
              <a:t></a:t>
            </a:r>
            <a:r>
              <a:rPr lang="en-US" altLang="th-TH" sz="2400" baseline="-14000">
                <a:sym typeface="Symbol" pitchFamily="18" charset="2"/>
              </a:rPr>
              <a:t>n</a:t>
            </a:r>
            <a:r>
              <a:rPr lang="en-US" altLang="th-TH" sz="2400">
                <a:sym typeface="Symbol" pitchFamily="18" charset="2"/>
              </a:rPr>
              <a:t>=  and </a:t>
            </a:r>
            <a:r>
              <a:rPr lang="en-US" altLang="th-TH" sz="2400" baseline="-14000">
                <a:sym typeface="Symbol" pitchFamily="18" charset="2"/>
              </a:rPr>
              <a:t>n</a:t>
            </a:r>
            <a:r>
              <a:rPr lang="en-US" altLang="th-TH" sz="2400">
                <a:sym typeface="Symbol" pitchFamily="18" charset="2"/>
              </a:rPr>
              <a:t> =  for all values of n=0, 1, 2, …</a:t>
            </a:r>
          </a:p>
        </p:txBody>
      </p:sp>
      <p:grpSp>
        <p:nvGrpSpPr>
          <p:cNvPr id="41028" name="Group 68"/>
          <p:cNvGrpSpPr>
            <a:grpSpLocks/>
          </p:cNvGrpSpPr>
          <p:nvPr/>
        </p:nvGrpSpPr>
        <p:grpSpPr bwMode="auto">
          <a:xfrm>
            <a:off x="228600" y="685800"/>
            <a:ext cx="8686800" cy="180975"/>
            <a:chOff x="384" y="625"/>
            <a:chExt cx="4992" cy="151"/>
          </a:xfrm>
        </p:grpSpPr>
        <p:grpSp>
          <p:nvGrpSpPr>
            <p:cNvPr id="41029" name="Group 69"/>
            <p:cNvGrpSpPr>
              <a:grpSpLocks/>
            </p:cNvGrpSpPr>
            <p:nvPr/>
          </p:nvGrpSpPr>
          <p:grpSpPr bwMode="auto">
            <a:xfrm>
              <a:off x="384" y="625"/>
              <a:ext cx="4992" cy="144"/>
              <a:chOff x="384" y="625"/>
              <a:chExt cx="4992" cy="144"/>
            </a:xfrm>
          </p:grpSpPr>
          <p:pic>
            <p:nvPicPr>
              <p:cNvPr id="41030" name="Picture 70"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41031" name="Picture 71"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41032" name="Picture 72"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41033" name="Rectangle 73"/>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The M/M/1 Model</a:t>
            </a:r>
          </a:p>
        </p:txBody>
      </p:sp>
      <p:grpSp>
        <p:nvGrpSpPr>
          <p:cNvPr id="41061" name="Group 101"/>
          <p:cNvGrpSpPr>
            <a:grpSpLocks/>
          </p:cNvGrpSpPr>
          <p:nvPr/>
        </p:nvGrpSpPr>
        <p:grpSpPr bwMode="auto">
          <a:xfrm>
            <a:off x="914400" y="1321594"/>
            <a:ext cx="6858000" cy="1115616"/>
            <a:chOff x="576" y="1110"/>
            <a:chExt cx="4320" cy="937"/>
          </a:xfrm>
        </p:grpSpPr>
        <p:grpSp>
          <p:nvGrpSpPr>
            <p:cNvPr id="41027" name="Group 67"/>
            <p:cNvGrpSpPr>
              <a:grpSpLocks/>
            </p:cNvGrpSpPr>
            <p:nvPr/>
          </p:nvGrpSpPr>
          <p:grpSpPr bwMode="auto">
            <a:xfrm>
              <a:off x="912" y="1110"/>
              <a:ext cx="3984" cy="937"/>
              <a:chOff x="864" y="1152"/>
              <a:chExt cx="3984" cy="937"/>
            </a:xfrm>
          </p:grpSpPr>
          <p:grpSp>
            <p:nvGrpSpPr>
              <p:cNvPr id="41006" name="Group 46"/>
              <p:cNvGrpSpPr>
                <a:grpSpLocks/>
              </p:cNvGrpSpPr>
              <p:nvPr/>
            </p:nvGrpSpPr>
            <p:grpSpPr bwMode="auto">
              <a:xfrm>
                <a:off x="864" y="1449"/>
                <a:ext cx="309" cy="328"/>
                <a:chOff x="864" y="1449"/>
                <a:chExt cx="309" cy="328"/>
              </a:xfrm>
            </p:grpSpPr>
            <p:sp>
              <p:nvSpPr>
                <p:cNvPr id="40966" name="Oval 6"/>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0967" name="Text Box 7"/>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0</a:t>
                  </a:r>
                </a:p>
              </p:txBody>
            </p:sp>
          </p:grpSp>
          <p:sp>
            <p:nvSpPr>
              <p:cNvPr id="40974" name="Freeform 14"/>
              <p:cNvSpPr>
                <a:spLocks/>
              </p:cNvSpPr>
              <p:nvPr/>
            </p:nvSpPr>
            <p:spPr bwMode="auto">
              <a:xfrm>
                <a:off x="1057" y="1359"/>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0975" name="Freeform 15"/>
              <p:cNvSpPr>
                <a:spLocks/>
              </p:cNvSpPr>
              <p:nvPr/>
            </p:nvSpPr>
            <p:spPr bwMode="auto">
              <a:xfrm>
                <a:off x="1715" y="1359"/>
                <a:ext cx="541"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0985" name="Freeform 25"/>
              <p:cNvSpPr>
                <a:spLocks/>
              </p:cNvSpPr>
              <p:nvPr/>
            </p:nvSpPr>
            <p:spPr bwMode="auto">
              <a:xfrm rot="10800000">
                <a:off x="1697" y="1694"/>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0986" name="Freeform 26"/>
              <p:cNvSpPr>
                <a:spLocks/>
              </p:cNvSpPr>
              <p:nvPr/>
            </p:nvSpPr>
            <p:spPr bwMode="auto">
              <a:xfrm>
                <a:off x="3899" y="1359"/>
                <a:ext cx="541"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0987" name="Freeform 27"/>
              <p:cNvSpPr>
                <a:spLocks/>
              </p:cNvSpPr>
              <p:nvPr/>
            </p:nvSpPr>
            <p:spPr bwMode="auto">
              <a:xfrm>
                <a:off x="3223" y="1368"/>
                <a:ext cx="542" cy="98"/>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0988" name="Freeform 28"/>
              <p:cNvSpPr>
                <a:spLocks/>
              </p:cNvSpPr>
              <p:nvPr/>
            </p:nvSpPr>
            <p:spPr bwMode="auto">
              <a:xfrm rot="10800000">
                <a:off x="3241" y="1703"/>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0989" name="Freeform 29"/>
              <p:cNvSpPr>
                <a:spLocks/>
              </p:cNvSpPr>
              <p:nvPr/>
            </p:nvSpPr>
            <p:spPr bwMode="auto">
              <a:xfrm rot="10800000">
                <a:off x="3909" y="1694"/>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0990" name="Freeform 30"/>
              <p:cNvSpPr>
                <a:spLocks/>
              </p:cNvSpPr>
              <p:nvPr/>
            </p:nvSpPr>
            <p:spPr bwMode="auto">
              <a:xfrm rot="10800000">
                <a:off x="1068" y="1710"/>
                <a:ext cx="541" cy="98"/>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0991" name="Freeform 31"/>
              <p:cNvSpPr>
                <a:spLocks/>
              </p:cNvSpPr>
              <p:nvPr/>
            </p:nvSpPr>
            <p:spPr bwMode="auto">
              <a:xfrm>
                <a:off x="2334" y="1350"/>
                <a:ext cx="271" cy="99"/>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0992" name="Freeform 32"/>
              <p:cNvSpPr>
                <a:spLocks/>
              </p:cNvSpPr>
              <p:nvPr/>
            </p:nvSpPr>
            <p:spPr bwMode="auto">
              <a:xfrm rot="2651716">
                <a:off x="2840" y="1368"/>
                <a:ext cx="267" cy="72"/>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0993" name="Freeform 33"/>
              <p:cNvSpPr>
                <a:spLocks/>
              </p:cNvSpPr>
              <p:nvPr/>
            </p:nvSpPr>
            <p:spPr bwMode="auto">
              <a:xfrm rot="10800000">
                <a:off x="2837" y="1712"/>
                <a:ext cx="270" cy="99"/>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0994" name="Freeform 34"/>
              <p:cNvSpPr>
                <a:spLocks/>
              </p:cNvSpPr>
              <p:nvPr/>
            </p:nvSpPr>
            <p:spPr bwMode="auto">
              <a:xfrm rot="13451716">
                <a:off x="2334" y="1707"/>
                <a:ext cx="267" cy="71"/>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0995" name="Freeform 35"/>
              <p:cNvSpPr>
                <a:spLocks/>
              </p:cNvSpPr>
              <p:nvPr/>
            </p:nvSpPr>
            <p:spPr bwMode="auto">
              <a:xfrm rot="13451716">
                <a:off x="4580" y="1707"/>
                <a:ext cx="268" cy="71"/>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0996" name="Freeform 36"/>
              <p:cNvSpPr>
                <a:spLocks/>
              </p:cNvSpPr>
              <p:nvPr/>
            </p:nvSpPr>
            <p:spPr bwMode="auto">
              <a:xfrm>
                <a:off x="4577" y="1359"/>
                <a:ext cx="271" cy="99"/>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aphicFrame>
            <p:nvGraphicFramePr>
              <p:cNvPr id="40997" name="Object 37"/>
              <p:cNvGraphicFramePr>
                <a:graphicFrameLocks noChangeAspect="1"/>
              </p:cNvGraphicFramePr>
              <p:nvPr/>
            </p:nvGraphicFramePr>
            <p:xfrm>
              <a:off x="2555" y="1532"/>
              <a:ext cx="384" cy="114"/>
            </p:xfrm>
            <a:graphic>
              <a:graphicData uri="http://schemas.openxmlformats.org/presentationml/2006/ole">
                <mc:AlternateContent xmlns:mc="http://schemas.openxmlformats.org/markup-compatibility/2006">
                  <mc:Choice xmlns:v="urn:schemas-microsoft-com:vml" Requires="v">
                    <p:oleObj spid="_x0000_s11296" name="Equation" r:id="rId6" imgW="291960" imgH="101520" progId="Equation.3">
                      <p:embed/>
                    </p:oleObj>
                  </mc:Choice>
                  <mc:Fallback>
                    <p:oleObj name="Equation" r:id="rId6" imgW="291960" imgH="101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 y="1532"/>
                            <a:ext cx="384"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98" name="Text Box 38"/>
              <p:cNvSpPr txBox="1">
                <a:spLocks noChangeArrowheads="1"/>
              </p:cNvSpPr>
              <p:nvPr/>
            </p:nvSpPr>
            <p:spPr bwMode="auto">
              <a:xfrm>
                <a:off x="1212" y="1152"/>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0999" name="Text Box 39"/>
              <p:cNvSpPr txBox="1">
                <a:spLocks noChangeArrowheads="1"/>
              </p:cNvSpPr>
              <p:nvPr/>
            </p:nvSpPr>
            <p:spPr bwMode="auto">
              <a:xfrm>
                <a:off x="1870" y="1152"/>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1000" name="Text Box 40"/>
              <p:cNvSpPr txBox="1">
                <a:spLocks noChangeArrowheads="1"/>
              </p:cNvSpPr>
              <p:nvPr/>
            </p:nvSpPr>
            <p:spPr bwMode="auto">
              <a:xfrm>
                <a:off x="3396" y="1152"/>
                <a:ext cx="34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1001" name="Text Box 41"/>
              <p:cNvSpPr txBox="1">
                <a:spLocks noChangeArrowheads="1"/>
              </p:cNvSpPr>
              <p:nvPr/>
            </p:nvSpPr>
            <p:spPr bwMode="auto">
              <a:xfrm>
                <a:off x="4036" y="1152"/>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1002" name="Text Box 42"/>
              <p:cNvSpPr txBox="1">
                <a:spLocks noChangeArrowheads="1"/>
              </p:cNvSpPr>
              <p:nvPr/>
            </p:nvSpPr>
            <p:spPr bwMode="auto">
              <a:xfrm>
                <a:off x="1251" y="1778"/>
                <a:ext cx="34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1003" name="Text Box 43"/>
              <p:cNvSpPr txBox="1">
                <a:spLocks noChangeArrowheads="1"/>
              </p:cNvSpPr>
              <p:nvPr/>
            </p:nvSpPr>
            <p:spPr bwMode="auto">
              <a:xfrm>
                <a:off x="1870" y="1778"/>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1004" name="Text Box 44"/>
              <p:cNvSpPr txBox="1">
                <a:spLocks noChangeArrowheads="1"/>
              </p:cNvSpPr>
              <p:nvPr/>
            </p:nvSpPr>
            <p:spPr bwMode="auto">
              <a:xfrm>
                <a:off x="3417" y="1778"/>
                <a:ext cx="34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1005" name="Text Box 45"/>
              <p:cNvSpPr txBox="1">
                <a:spLocks noChangeArrowheads="1"/>
              </p:cNvSpPr>
              <p:nvPr/>
            </p:nvSpPr>
            <p:spPr bwMode="auto">
              <a:xfrm>
                <a:off x="4074" y="1779"/>
                <a:ext cx="42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grpSp>
            <p:nvGrpSpPr>
              <p:cNvPr id="41007" name="Group 47"/>
              <p:cNvGrpSpPr>
                <a:grpSpLocks/>
              </p:cNvGrpSpPr>
              <p:nvPr/>
            </p:nvGrpSpPr>
            <p:grpSpPr bwMode="auto">
              <a:xfrm>
                <a:off x="1515" y="1452"/>
                <a:ext cx="309" cy="328"/>
                <a:chOff x="864" y="1449"/>
                <a:chExt cx="309" cy="328"/>
              </a:xfrm>
            </p:grpSpPr>
            <p:sp>
              <p:nvSpPr>
                <p:cNvPr id="41008" name="Oval 48"/>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1009" name="Text Box 49"/>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1</a:t>
                  </a:r>
                </a:p>
              </p:txBody>
            </p:sp>
          </p:grpSp>
          <p:grpSp>
            <p:nvGrpSpPr>
              <p:cNvPr id="41013" name="Group 53"/>
              <p:cNvGrpSpPr>
                <a:grpSpLocks/>
              </p:cNvGrpSpPr>
              <p:nvPr/>
            </p:nvGrpSpPr>
            <p:grpSpPr bwMode="auto">
              <a:xfrm>
                <a:off x="3678" y="1452"/>
                <a:ext cx="309" cy="328"/>
                <a:chOff x="864" y="1449"/>
                <a:chExt cx="309" cy="328"/>
              </a:xfrm>
            </p:grpSpPr>
            <p:sp>
              <p:nvSpPr>
                <p:cNvPr id="41014" name="Oval 54"/>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1015" name="Text Box 55"/>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n</a:t>
                  </a:r>
                </a:p>
              </p:txBody>
            </p:sp>
          </p:grpSp>
          <p:grpSp>
            <p:nvGrpSpPr>
              <p:cNvPr id="41022" name="Group 62"/>
              <p:cNvGrpSpPr>
                <a:grpSpLocks/>
              </p:cNvGrpSpPr>
              <p:nvPr/>
            </p:nvGrpSpPr>
            <p:grpSpPr bwMode="auto">
              <a:xfrm>
                <a:off x="3003" y="1458"/>
                <a:ext cx="350" cy="561"/>
                <a:chOff x="3003" y="1458"/>
                <a:chExt cx="350" cy="561"/>
              </a:xfrm>
            </p:grpSpPr>
            <p:sp>
              <p:nvSpPr>
                <p:cNvPr id="41017" name="Oval 57"/>
                <p:cNvSpPr>
                  <a:spLocks noChangeArrowheads="1"/>
                </p:cNvSpPr>
                <p:nvPr/>
              </p:nvSpPr>
              <p:spPr bwMode="auto">
                <a:xfrm>
                  <a:off x="3003" y="1458"/>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1018" name="Text Box 58"/>
                <p:cNvSpPr txBox="1">
                  <a:spLocks noChangeArrowheads="1"/>
                </p:cNvSpPr>
                <p:nvPr/>
              </p:nvSpPr>
              <p:spPr bwMode="auto">
                <a:xfrm>
                  <a:off x="3012" y="1476"/>
                  <a:ext cx="341"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n-1</a:t>
                  </a:r>
                </a:p>
              </p:txBody>
            </p:sp>
          </p:grpSp>
          <p:grpSp>
            <p:nvGrpSpPr>
              <p:cNvPr id="41019" name="Group 59"/>
              <p:cNvGrpSpPr>
                <a:grpSpLocks/>
              </p:cNvGrpSpPr>
              <p:nvPr/>
            </p:nvGrpSpPr>
            <p:grpSpPr bwMode="auto">
              <a:xfrm>
                <a:off x="2139" y="1440"/>
                <a:ext cx="309" cy="328"/>
                <a:chOff x="864" y="1449"/>
                <a:chExt cx="309" cy="328"/>
              </a:xfrm>
            </p:grpSpPr>
            <p:sp>
              <p:nvSpPr>
                <p:cNvPr id="41020" name="Oval 60"/>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1021" name="Text Box 61"/>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2</a:t>
                  </a:r>
                </a:p>
              </p:txBody>
            </p:sp>
          </p:grpSp>
          <p:grpSp>
            <p:nvGrpSpPr>
              <p:cNvPr id="41026" name="Group 66"/>
              <p:cNvGrpSpPr>
                <a:grpSpLocks/>
              </p:cNvGrpSpPr>
              <p:nvPr/>
            </p:nvGrpSpPr>
            <p:grpSpPr bwMode="auto">
              <a:xfrm>
                <a:off x="4339" y="1446"/>
                <a:ext cx="389" cy="555"/>
                <a:chOff x="4339" y="1446"/>
                <a:chExt cx="389" cy="555"/>
              </a:xfrm>
            </p:grpSpPr>
            <p:sp>
              <p:nvSpPr>
                <p:cNvPr id="41024" name="Oval 64"/>
                <p:cNvSpPr>
                  <a:spLocks noChangeArrowheads="1"/>
                </p:cNvSpPr>
                <p:nvPr/>
              </p:nvSpPr>
              <p:spPr bwMode="auto">
                <a:xfrm>
                  <a:off x="4354" y="1446"/>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1025" name="Text Box 65"/>
                <p:cNvSpPr txBox="1">
                  <a:spLocks noChangeArrowheads="1"/>
                </p:cNvSpPr>
                <p:nvPr/>
              </p:nvSpPr>
              <p:spPr bwMode="auto">
                <a:xfrm>
                  <a:off x="4339" y="1458"/>
                  <a:ext cx="389"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n+1</a:t>
                  </a:r>
                </a:p>
              </p:txBody>
            </p:sp>
          </p:grpSp>
        </p:grpSp>
        <p:sp>
          <p:nvSpPr>
            <p:cNvPr id="41034" name="AutoShape 74"/>
            <p:cNvSpPr>
              <a:spLocks noChangeArrowheads="1"/>
            </p:cNvSpPr>
            <p:nvPr/>
          </p:nvSpPr>
          <p:spPr bwMode="auto">
            <a:xfrm>
              <a:off x="576" y="1428"/>
              <a:ext cx="192" cy="24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pSp>
      <p:grpSp>
        <p:nvGrpSpPr>
          <p:cNvPr id="41063" name="Group 103"/>
          <p:cNvGrpSpPr>
            <a:grpSpLocks/>
          </p:cNvGrpSpPr>
          <p:nvPr/>
        </p:nvGrpSpPr>
        <p:grpSpPr bwMode="auto">
          <a:xfrm>
            <a:off x="914400" y="4000501"/>
            <a:ext cx="6477000" cy="731044"/>
            <a:chOff x="576" y="3360"/>
            <a:chExt cx="4080" cy="614"/>
          </a:xfrm>
        </p:grpSpPr>
        <p:sp>
          <p:nvSpPr>
            <p:cNvPr id="41055" name="Rectangle 95"/>
            <p:cNvSpPr>
              <a:spLocks noChangeArrowheads="1"/>
            </p:cNvSpPr>
            <p:nvPr/>
          </p:nvSpPr>
          <p:spPr bwMode="auto">
            <a:xfrm>
              <a:off x="2640" y="3360"/>
              <a:ext cx="1728" cy="576"/>
            </a:xfrm>
            <a:prstGeom prst="rect">
              <a:avLst/>
            </a:prstGeom>
            <a:solidFill>
              <a:srgbClr val="D7D7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1054" name="Rectangle 94"/>
            <p:cNvSpPr>
              <a:spLocks noChangeArrowheads="1"/>
            </p:cNvSpPr>
            <p:nvPr/>
          </p:nvSpPr>
          <p:spPr bwMode="auto">
            <a:xfrm>
              <a:off x="864" y="3360"/>
              <a:ext cx="1584" cy="576"/>
            </a:xfrm>
            <a:prstGeom prst="rect">
              <a:avLst/>
            </a:prstGeom>
            <a:solidFill>
              <a:srgbClr val="D7D7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1047" name="AutoShape 87"/>
            <p:cNvSpPr>
              <a:spLocks noChangeArrowheads="1"/>
            </p:cNvSpPr>
            <p:nvPr/>
          </p:nvSpPr>
          <p:spPr bwMode="auto">
            <a:xfrm>
              <a:off x="576" y="3552"/>
              <a:ext cx="192" cy="24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1048" name="Text Box 88"/>
            <p:cNvSpPr txBox="1">
              <a:spLocks noChangeArrowheads="1"/>
            </p:cNvSpPr>
            <p:nvPr/>
          </p:nvSpPr>
          <p:spPr bwMode="auto">
            <a:xfrm>
              <a:off x="960" y="3360"/>
              <a:ext cx="96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a:t>L=</a:t>
              </a:r>
              <a:r>
                <a:rPr lang="en-US" altLang="th-TH" sz="2000">
                  <a:sym typeface="Symbol" pitchFamily="18" charset="2"/>
                </a:rPr>
                <a:t>/(1- )</a:t>
              </a:r>
            </a:p>
          </p:txBody>
        </p:sp>
        <p:sp>
          <p:nvSpPr>
            <p:cNvPr id="41049" name="Text Box 89"/>
            <p:cNvSpPr txBox="1">
              <a:spLocks noChangeArrowheads="1"/>
            </p:cNvSpPr>
            <p:nvPr/>
          </p:nvSpPr>
          <p:spPr bwMode="auto">
            <a:xfrm>
              <a:off x="2736" y="3360"/>
              <a:ext cx="148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a:t>L</a:t>
              </a:r>
              <a:r>
                <a:rPr lang="en-US" altLang="th-TH" sz="2000" baseline="-10000"/>
                <a:t>q</a:t>
              </a:r>
              <a:r>
                <a:rPr lang="en-US" altLang="th-TH" sz="2000"/>
                <a:t>= </a:t>
              </a:r>
              <a:r>
                <a:rPr lang="en-US" altLang="th-TH" sz="2000">
                  <a:sym typeface="Symbol" pitchFamily="18" charset="2"/>
                </a:rPr>
                <a:t></a:t>
              </a:r>
              <a:r>
                <a:rPr lang="en-US" altLang="th-TH" sz="2000" baseline="30000">
                  <a:sym typeface="Symbol" pitchFamily="18" charset="2"/>
                </a:rPr>
                <a:t>2</a:t>
              </a:r>
              <a:r>
                <a:rPr lang="en-US" altLang="th-TH" sz="2000">
                  <a:sym typeface="Symbol" pitchFamily="18" charset="2"/>
                </a:rPr>
                <a:t>/(1- ) = L-</a:t>
              </a:r>
            </a:p>
          </p:txBody>
        </p:sp>
        <p:sp>
          <p:nvSpPr>
            <p:cNvPr id="41051" name="Text Box 91"/>
            <p:cNvSpPr txBox="1">
              <a:spLocks noChangeArrowheads="1"/>
            </p:cNvSpPr>
            <p:nvPr/>
          </p:nvSpPr>
          <p:spPr bwMode="auto">
            <a:xfrm>
              <a:off x="924" y="3630"/>
              <a:ext cx="148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a:t>W=L/</a:t>
              </a:r>
              <a:r>
                <a:rPr lang="en-US" altLang="th-TH" sz="2000">
                  <a:sym typeface="Symbol" pitchFamily="18" charset="2"/>
                </a:rPr>
                <a:t>=1/(- )</a:t>
              </a:r>
            </a:p>
          </p:txBody>
        </p:sp>
        <p:sp>
          <p:nvSpPr>
            <p:cNvPr id="41052" name="Text Box 92"/>
            <p:cNvSpPr txBox="1">
              <a:spLocks noChangeArrowheads="1"/>
            </p:cNvSpPr>
            <p:nvPr/>
          </p:nvSpPr>
          <p:spPr bwMode="auto">
            <a:xfrm>
              <a:off x="2736" y="3638"/>
              <a:ext cx="192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a:t>W</a:t>
              </a:r>
              <a:r>
                <a:rPr lang="en-US" altLang="th-TH" sz="2000" baseline="-4000"/>
                <a:t>q</a:t>
              </a:r>
              <a:r>
                <a:rPr lang="en-US" altLang="th-TH" sz="2000"/>
                <a:t>=L</a:t>
              </a:r>
              <a:r>
                <a:rPr lang="en-US" altLang="th-TH" sz="2000" baseline="-4000"/>
                <a:t>q</a:t>
              </a:r>
              <a:r>
                <a:rPr lang="en-US" altLang="th-TH" sz="2000"/>
                <a:t>/</a:t>
              </a:r>
              <a:r>
                <a:rPr lang="en-US" altLang="th-TH" sz="2000">
                  <a:sym typeface="Symbol" pitchFamily="18" charset="2"/>
                </a:rPr>
                <a:t>=  /( (- ))</a:t>
              </a:r>
            </a:p>
          </p:txBody>
        </p:sp>
      </p:grpSp>
      <p:sp>
        <p:nvSpPr>
          <p:cNvPr id="41056" name="Text Box 96"/>
          <p:cNvSpPr txBox="1">
            <a:spLocks noChangeArrowheads="1"/>
          </p:cNvSpPr>
          <p:nvPr/>
        </p:nvSpPr>
        <p:spPr bwMode="auto">
          <a:xfrm>
            <a:off x="381000" y="2571750"/>
            <a:ext cx="563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Times New Roman" pitchFamily="18" charset="0"/>
              </a:defRPr>
            </a:lvl1pPr>
            <a:lvl2pPr marL="4603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v"/>
            </a:pPr>
            <a:r>
              <a:rPr lang="en-US" altLang="th-TH"/>
              <a:t>Steady State condition: </a:t>
            </a:r>
            <a:r>
              <a:rPr lang="en-US" altLang="th-TH">
                <a:sym typeface="Symbol" pitchFamily="18" charset="2"/>
              </a:rPr>
              <a:t> = (/) &lt; 1</a:t>
            </a:r>
            <a:endParaRPr lang="en-US" altLang="th-TH"/>
          </a:p>
        </p:txBody>
      </p:sp>
      <p:grpSp>
        <p:nvGrpSpPr>
          <p:cNvPr id="41062" name="Group 102"/>
          <p:cNvGrpSpPr>
            <a:grpSpLocks/>
          </p:cNvGrpSpPr>
          <p:nvPr/>
        </p:nvGrpSpPr>
        <p:grpSpPr bwMode="auto">
          <a:xfrm>
            <a:off x="914400" y="3143250"/>
            <a:ext cx="5257800" cy="628650"/>
            <a:chOff x="576" y="2640"/>
            <a:chExt cx="3312" cy="528"/>
          </a:xfrm>
        </p:grpSpPr>
        <p:sp>
          <p:nvSpPr>
            <p:cNvPr id="41046" name="Rectangle 86"/>
            <p:cNvSpPr>
              <a:spLocks noChangeArrowheads="1"/>
            </p:cNvSpPr>
            <p:nvPr/>
          </p:nvSpPr>
          <p:spPr bwMode="auto">
            <a:xfrm>
              <a:off x="1824" y="2640"/>
              <a:ext cx="960" cy="52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th-TH" sz="2000"/>
                <a:t>P</a:t>
              </a:r>
              <a:r>
                <a:rPr lang="en-US" altLang="th-TH" sz="2000" baseline="-25000"/>
                <a:t>n </a:t>
              </a:r>
              <a:r>
                <a:rPr lang="en-US" altLang="th-TH" sz="2000"/>
                <a:t>= </a:t>
              </a:r>
              <a:r>
                <a:rPr lang="en-US" altLang="th-TH" sz="2000">
                  <a:sym typeface="Symbol" pitchFamily="18" charset="2"/>
                </a:rPr>
                <a:t></a:t>
              </a:r>
              <a:r>
                <a:rPr lang="en-US" altLang="th-TH" sz="2000" baseline="30000">
                  <a:sym typeface="Symbol" pitchFamily="18" charset="2"/>
                </a:rPr>
                <a:t>n</a:t>
              </a:r>
              <a:r>
                <a:rPr lang="en-US" altLang="th-TH" sz="2000">
                  <a:sym typeface="Symbol" pitchFamily="18" charset="2"/>
                </a:rPr>
                <a:t>(1- )</a:t>
              </a:r>
            </a:p>
          </p:txBody>
        </p:sp>
        <p:sp>
          <p:nvSpPr>
            <p:cNvPr id="41045" name="Rectangle 85"/>
            <p:cNvSpPr>
              <a:spLocks noChangeArrowheads="1"/>
            </p:cNvSpPr>
            <p:nvPr/>
          </p:nvSpPr>
          <p:spPr bwMode="auto">
            <a:xfrm>
              <a:off x="864" y="2640"/>
              <a:ext cx="816" cy="52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1042" name="AutoShape 82"/>
            <p:cNvSpPr>
              <a:spLocks noChangeArrowheads="1"/>
            </p:cNvSpPr>
            <p:nvPr/>
          </p:nvSpPr>
          <p:spPr bwMode="auto">
            <a:xfrm>
              <a:off x="576" y="2790"/>
              <a:ext cx="192" cy="24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1058" name="Text Box 98"/>
            <p:cNvSpPr txBox="1">
              <a:spLocks noChangeArrowheads="1"/>
            </p:cNvSpPr>
            <p:nvPr/>
          </p:nvSpPr>
          <p:spPr bwMode="auto">
            <a:xfrm>
              <a:off x="960" y="2774"/>
              <a:ext cx="76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a:t>P</a:t>
              </a:r>
              <a:r>
                <a:rPr lang="en-US" altLang="th-TH" sz="2000" baseline="-25000"/>
                <a:t>0 </a:t>
              </a:r>
              <a:r>
                <a:rPr lang="en-US" altLang="th-TH" sz="2000"/>
                <a:t>= 1-</a:t>
              </a:r>
              <a:r>
                <a:rPr lang="en-US" altLang="th-TH" sz="2000">
                  <a:sym typeface="Symbol" pitchFamily="18" charset="2"/>
                </a:rPr>
                <a:t></a:t>
              </a:r>
            </a:p>
          </p:txBody>
        </p:sp>
        <p:sp>
          <p:nvSpPr>
            <p:cNvPr id="41060" name="Rectangle 100"/>
            <p:cNvSpPr>
              <a:spLocks noChangeArrowheads="1"/>
            </p:cNvSpPr>
            <p:nvPr/>
          </p:nvSpPr>
          <p:spPr bwMode="auto">
            <a:xfrm>
              <a:off x="2976" y="2640"/>
              <a:ext cx="912" cy="52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th-TH" sz="2000"/>
                <a:t>P(n</a:t>
              </a:r>
              <a:r>
                <a:rPr lang="en-US" altLang="th-TH" sz="2000">
                  <a:sym typeface="Symbol" pitchFamily="18" charset="2"/>
                </a:rPr>
                <a:t>k) </a:t>
              </a:r>
              <a:r>
                <a:rPr lang="en-US" altLang="th-TH" sz="2000"/>
                <a:t>= </a:t>
              </a:r>
              <a:r>
                <a:rPr lang="en-US" altLang="th-TH" sz="2000">
                  <a:sym typeface="Symbol" pitchFamily="18" charset="2"/>
                </a:rPr>
                <a:t></a:t>
              </a:r>
              <a:r>
                <a:rPr lang="en-US" altLang="th-TH" sz="2000" baseline="30000">
                  <a:sym typeface="Symbol" pitchFamily="18" charset="2"/>
                </a:rPr>
                <a:t>k</a:t>
              </a:r>
              <a:endParaRPr lang="en-US" altLang="th-TH" sz="2000">
                <a:sym typeface="Symbol" pitchFamily="18" charset="2"/>
              </a:endParaRPr>
            </a:p>
          </p:txBody>
        </p:sp>
      </p:grpSp>
    </p:spTree>
    <p:extLst>
      <p:ext uri="{BB962C8B-B14F-4D97-AF65-F5344CB8AC3E}">
        <p14:creationId xmlns:p14="http://schemas.microsoft.com/office/powerpoint/2010/main" val="5117433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33"/>
                                        </p:tgtEl>
                                        <p:attrNameLst>
                                          <p:attrName>style.visibility</p:attrName>
                                        </p:attrNameLst>
                                      </p:cBhvr>
                                      <p:to>
                                        <p:strVal val="visible"/>
                                      </p:to>
                                    </p:set>
                                    <p:anim calcmode="lin" valueType="num">
                                      <p:cBhvr additive="base">
                                        <p:cTn id="7" dur="500" fill="hold"/>
                                        <p:tgtEl>
                                          <p:spTgt spid="41033"/>
                                        </p:tgtEl>
                                        <p:attrNameLst>
                                          <p:attrName>ppt_x</p:attrName>
                                        </p:attrNameLst>
                                      </p:cBhvr>
                                      <p:tavLst>
                                        <p:tav tm="0">
                                          <p:val>
                                            <p:strVal val="#ppt_x"/>
                                          </p:val>
                                        </p:tav>
                                        <p:tav tm="100000">
                                          <p:val>
                                            <p:strVal val="#ppt_x"/>
                                          </p:val>
                                        </p:tav>
                                      </p:tavLst>
                                    </p:anim>
                                    <p:anim calcmode="lin" valueType="num">
                                      <p:cBhvr additive="base">
                                        <p:cTn id="8" dur="500" fill="hold"/>
                                        <p:tgtEl>
                                          <p:spTgt spid="4103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41061"/>
                                        </p:tgtEl>
                                        <p:attrNameLst>
                                          <p:attrName>style.visibility</p:attrName>
                                        </p:attrNameLst>
                                      </p:cBhvr>
                                      <p:to>
                                        <p:strVal val="visible"/>
                                      </p:to>
                                    </p:set>
                                    <p:anim calcmode="lin" valueType="num">
                                      <p:cBhvr additive="base">
                                        <p:cTn id="12" dur="500" fill="hold"/>
                                        <p:tgtEl>
                                          <p:spTgt spid="41061"/>
                                        </p:tgtEl>
                                        <p:attrNameLst>
                                          <p:attrName>ppt_x</p:attrName>
                                        </p:attrNameLst>
                                      </p:cBhvr>
                                      <p:tavLst>
                                        <p:tav tm="0">
                                          <p:val>
                                            <p:strVal val="0-#ppt_w/2"/>
                                          </p:val>
                                        </p:tav>
                                        <p:tav tm="100000">
                                          <p:val>
                                            <p:strVal val="#ppt_x"/>
                                          </p:val>
                                        </p:tav>
                                      </p:tavLst>
                                    </p:anim>
                                    <p:anim calcmode="lin" valueType="num">
                                      <p:cBhvr additive="base">
                                        <p:cTn id="13" dur="500" fill="hold"/>
                                        <p:tgtEl>
                                          <p:spTgt spid="4106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056"/>
                                        </p:tgtEl>
                                        <p:attrNameLst>
                                          <p:attrName>style.visibility</p:attrName>
                                        </p:attrNameLst>
                                      </p:cBhvr>
                                      <p:to>
                                        <p:strVal val="visible"/>
                                      </p:to>
                                    </p:set>
                                    <p:anim calcmode="lin" valueType="num">
                                      <p:cBhvr additive="base">
                                        <p:cTn id="18" dur="500" fill="hold"/>
                                        <p:tgtEl>
                                          <p:spTgt spid="41056"/>
                                        </p:tgtEl>
                                        <p:attrNameLst>
                                          <p:attrName>ppt_x</p:attrName>
                                        </p:attrNameLst>
                                      </p:cBhvr>
                                      <p:tavLst>
                                        <p:tav tm="0">
                                          <p:val>
                                            <p:strVal val="0-#ppt_w/2"/>
                                          </p:val>
                                        </p:tav>
                                        <p:tav tm="100000">
                                          <p:val>
                                            <p:strVal val="#ppt_x"/>
                                          </p:val>
                                        </p:tav>
                                      </p:tavLst>
                                    </p:anim>
                                    <p:anim calcmode="lin" valueType="num">
                                      <p:cBhvr additive="base">
                                        <p:cTn id="19" dur="500" fill="hold"/>
                                        <p:tgtEl>
                                          <p:spTgt spid="4105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nodeType="afterEffect">
                                  <p:stCondLst>
                                    <p:cond delay="0"/>
                                  </p:stCondLst>
                                  <p:childTnLst>
                                    <p:set>
                                      <p:cBhvr>
                                        <p:cTn id="22" dur="1" fill="hold">
                                          <p:stCondLst>
                                            <p:cond delay="0"/>
                                          </p:stCondLst>
                                        </p:cTn>
                                        <p:tgtEl>
                                          <p:spTgt spid="41062"/>
                                        </p:tgtEl>
                                        <p:attrNameLst>
                                          <p:attrName>style.visibility</p:attrName>
                                        </p:attrNameLst>
                                      </p:cBhvr>
                                      <p:to>
                                        <p:strVal val="visible"/>
                                      </p:to>
                                    </p:set>
                                    <p:anim calcmode="lin" valueType="num">
                                      <p:cBhvr additive="base">
                                        <p:cTn id="23" dur="500" fill="hold"/>
                                        <p:tgtEl>
                                          <p:spTgt spid="41062"/>
                                        </p:tgtEl>
                                        <p:attrNameLst>
                                          <p:attrName>ppt_x</p:attrName>
                                        </p:attrNameLst>
                                      </p:cBhvr>
                                      <p:tavLst>
                                        <p:tav tm="0">
                                          <p:val>
                                            <p:strVal val="0-#ppt_w/2"/>
                                          </p:val>
                                        </p:tav>
                                        <p:tav tm="100000">
                                          <p:val>
                                            <p:strVal val="#ppt_x"/>
                                          </p:val>
                                        </p:tav>
                                      </p:tavLst>
                                    </p:anim>
                                    <p:anim calcmode="lin" valueType="num">
                                      <p:cBhvr additive="base">
                                        <p:cTn id="24" dur="500" fill="hold"/>
                                        <p:tgtEl>
                                          <p:spTgt spid="4106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41063"/>
                                        </p:tgtEl>
                                        <p:attrNameLst>
                                          <p:attrName>style.visibility</p:attrName>
                                        </p:attrNameLst>
                                      </p:cBhvr>
                                      <p:to>
                                        <p:strVal val="visible"/>
                                      </p:to>
                                    </p:set>
                                    <p:anim calcmode="lin" valueType="num">
                                      <p:cBhvr additive="base">
                                        <p:cTn id="29" dur="500" fill="hold"/>
                                        <p:tgtEl>
                                          <p:spTgt spid="41063"/>
                                        </p:tgtEl>
                                        <p:attrNameLst>
                                          <p:attrName>ppt_x</p:attrName>
                                        </p:attrNameLst>
                                      </p:cBhvr>
                                      <p:tavLst>
                                        <p:tav tm="0">
                                          <p:val>
                                            <p:strVal val="0-#ppt_w/2"/>
                                          </p:val>
                                        </p:tav>
                                        <p:tav tm="100000">
                                          <p:val>
                                            <p:strVal val="#ppt_x"/>
                                          </p:val>
                                        </p:tav>
                                      </p:tavLst>
                                    </p:anim>
                                    <p:anim calcmode="lin" valueType="num">
                                      <p:cBhvr additive="base">
                                        <p:cTn id="30" dur="500" fill="hold"/>
                                        <p:tgtEl>
                                          <p:spTgt spid="410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3" grpId="0" autoUpdateAnimBg="0"/>
      <p:bldP spid="4105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ตัวแทนหมายเลขภาพนิ่ง 3"/>
          <p:cNvSpPr>
            <a:spLocks noGrp="1"/>
          </p:cNvSpPr>
          <p:nvPr>
            <p:ph type="sldNum" sz="quarter" idx="12"/>
          </p:nvPr>
        </p:nvSpPr>
        <p:spPr/>
        <p:txBody>
          <a:bodyPr/>
          <a:lstStyle/>
          <a:p>
            <a:fld id="{22F94EAB-20E2-4D35-8C80-C5FD7E668D43}" type="slidenum">
              <a:rPr lang="en-US" altLang="th-TH"/>
              <a:pPr/>
              <a:t>41</a:t>
            </a:fld>
            <a:endParaRPr lang="en-US" altLang="th-TH"/>
          </a:p>
        </p:txBody>
      </p:sp>
      <p:grpSp>
        <p:nvGrpSpPr>
          <p:cNvPr id="42034" name="Group 50"/>
          <p:cNvGrpSpPr>
            <a:grpSpLocks/>
          </p:cNvGrpSpPr>
          <p:nvPr/>
        </p:nvGrpSpPr>
        <p:grpSpPr bwMode="auto">
          <a:xfrm>
            <a:off x="228600" y="628650"/>
            <a:ext cx="8686800" cy="180975"/>
            <a:chOff x="384" y="625"/>
            <a:chExt cx="4992" cy="151"/>
          </a:xfrm>
        </p:grpSpPr>
        <p:grpSp>
          <p:nvGrpSpPr>
            <p:cNvPr id="42035" name="Group 51"/>
            <p:cNvGrpSpPr>
              <a:grpSpLocks/>
            </p:cNvGrpSpPr>
            <p:nvPr/>
          </p:nvGrpSpPr>
          <p:grpSpPr bwMode="auto">
            <a:xfrm>
              <a:off x="384" y="625"/>
              <a:ext cx="4992" cy="144"/>
              <a:chOff x="384" y="625"/>
              <a:chExt cx="4992" cy="144"/>
            </a:xfrm>
          </p:grpSpPr>
          <p:pic>
            <p:nvPicPr>
              <p:cNvPr id="42036" name="Picture 52"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42037" name="Picture 53"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42038" name="Picture 54"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42039" name="Rectangle 55"/>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The M/M/c Model (I)</a:t>
            </a:r>
          </a:p>
        </p:txBody>
      </p:sp>
      <p:sp>
        <p:nvSpPr>
          <p:cNvPr id="42046" name="AutoShape 62"/>
          <p:cNvSpPr>
            <a:spLocks noChangeArrowheads="1"/>
          </p:cNvSpPr>
          <p:nvPr/>
        </p:nvSpPr>
        <p:spPr bwMode="auto">
          <a:xfrm>
            <a:off x="1143000" y="3028950"/>
            <a:ext cx="304800" cy="28575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1989" name="Rectangle 5"/>
          <p:cNvSpPr>
            <a:spLocks noChangeArrowheads="1"/>
          </p:cNvSpPr>
          <p:nvPr/>
        </p:nvSpPr>
        <p:spPr bwMode="auto">
          <a:xfrm>
            <a:off x="1600200" y="2686050"/>
            <a:ext cx="4800600" cy="8001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42047" name="Object 63"/>
          <p:cNvGraphicFramePr>
            <a:graphicFrameLocks noChangeAspect="1"/>
          </p:cNvGraphicFramePr>
          <p:nvPr/>
        </p:nvGraphicFramePr>
        <p:xfrm>
          <a:off x="1828800" y="2762250"/>
          <a:ext cx="4343400" cy="666750"/>
        </p:xfrm>
        <a:graphic>
          <a:graphicData uri="http://schemas.openxmlformats.org/presentationml/2006/ole">
            <mc:AlternateContent xmlns:mc="http://schemas.openxmlformats.org/markup-compatibility/2006">
              <mc:Choice xmlns:v="urn:schemas-microsoft-com:vml" Requires="v">
                <p:oleObj spid="_x0000_s12380" name="Equation" r:id="rId6" imgW="4343400" imgH="888840" progId="Equation.3">
                  <p:embed/>
                </p:oleObj>
              </mc:Choice>
              <mc:Fallback>
                <p:oleObj name="Equation" r:id="rId6" imgW="4343400" imgH="8888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2762250"/>
                        <a:ext cx="43434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88" name="Rectangle 4"/>
          <p:cNvSpPr>
            <a:spLocks noChangeArrowheads="1"/>
          </p:cNvSpPr>
          <p:nvPr/>
        </p:nvSpPr>
        <p:spPr bwMode="auto">
          <a:xfrm>
            <a:off x="1600200" y="3657600"/>
            <a:ext cx="4800600" cy="1264444"/>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42065" name="Object 81"/>
          <p:cNvGraphicFramePr>
            <a:graphicFrameLocks noChangeAspect="1"/>
          </p:cNvGraphicFramePr>
          <p:nvPr/>
        </p:nvGraphicFramePr>
        <p:xfrm>
          <a:off x="1708150" y="3714750"/>
          <a:ext cx="4445000" cy="1123950"/>
        </p:xfrm>
        <a:graphic>
          <a:graphicData uri="http://schemas.openxmlformats.org/presentationml/2006/ole">
            <mc:AlternateContent xmlns:mc="http://schemas.openxmlformats.org/markup-compatibility/2006">
              <mc:Choice xmlns:v="urn:schemas-microsoft-com:vml" Requires="v">
                <p:oleObj spid="_x0000_s12381" name="Equation" r:id="rId8" imgW="4444920" imgH="1498320" progId="Equation.3">
                  <p:embed/>
                </p:oleObj>
              </mc:Choice>
              <mc:Fallback>
                <p:oleObj name="Equation" r:id="rId8" imgW="4444920" imgH="14983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8150" y="3714750"/>
                        <a:ext cx="4445000"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70" name="AutoShape 86"/>
          <p:cNvSpPr>
            <a:spLocks noChangeArrowheads="1"/>
          </p:cNvSpPr>
          <p:nvPr/>
        </p:nvSpPr>
        <p:spPr bwMode="auto">
          <a:xfrm>
            <a:off x="1143000" y="4286250"/>
            <a:ext cx="304800" cy="28575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pSp>
        <p:nvGrpSpPr>
          <p:cNvPr id="42073" name="Group 89"/>
          <p:cNvGrpSpPr>
            <a:grpSpLocks/>
          </p:cNvGrpSpPr>
          <p:nvPr/>
        </p:nvGrpSpPr>
        <p:grpSpPr bwMode="auto">
          <a:xfrm>
            <a:off x="457200" y="857250"/>
            <a:ext cx="8305800" cy="1757363"/>
            <a:chOff x="288" y="720"/>
            <a:chExt cx="5232" cy="1476"/>
          </a:xfrm>
        </p:grpSpPr>
        <p:grpSp>
          <p:nvGrpSpPr>
            <p:cNvPr id="42066" name="Group 82"/>
            <p:cNvGrpSpPr>
              <a:grpSpLocks/>
            </p:cNvGrpSpPr>
            <p:nvPr/>
          </p:nvGrpSpPr>
          <p:grpSpPr bwMode="auto">
            <a:xfrm>
              <a:off x="510" y="1248"/>
              <a:ext cx="4674" cy="948"/>
              <a:chOff x="510" y="1008"/>
              <a:chExt cx="4674" cy="948"/>
            </a:xfrm>
          </p:grpSpPr>
          <p:grpSp>
            <p:nvGrpSpPr>
              <p:cNvPr id="41993" name="Group 9"/>
              <p:cNvGrpSpPr>
                <a:grpSpLocks/>
              </p:cNvGrpSpPr>
              <p:nvPr/>
            </p:nvGrpSpPr>
            <p:grpSpPr bwMode="auto">
              <a:xfrm>
                <a:off x="510" y="1317"/>
                <a:ext cx="309" cy="328"/>
                <a:chOff x="864" y="1449"/>
                <a:chExt cx="309" cy="328"/>
              </a:xfrm>
            </p:grpSpPr>
            <p:sp>
              <p:nvSpPr>
                <p:cNvPr id="41994" name="Oval 10"/>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1995" name="Text Box 11"/>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0</a:t>
                  </a:r>
                </a:p>
              </p:txBody>
            </p:sp>
          </p:grpSp>
          <p:sp>
            <p:nvSpPr>
              <p:cNvPr id="41996" name="Freeform 12"/>
              <p:cNvSpPr>
                <a:spLocks/>
              </p:cNvSpPr>
              <p:nvPr/>
            </p:nvSpPr>
            <p:spPr bwMode="auto">
              <a:xfrm>
                <a:off x="703" y="1227"/>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1997" name="Freeform 13"/>
              <p:cNvSpPr>
                <a:spLocks/>
              </p:cNvSpPr>
              <p:nvPr/>
            </p:nvSpPr>
            <p:spPr bwMode="auto">
              <a:xfrm>
                <a:off x="1361" y="1227"/>
                <a:ext cx="541"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1998" name="Freeform 14"/>
              <p:cNvSpPr>
                <a:spLocks/>
              </p:cNvSpPr>
              <p:nvPr/>
            </p:nvSpPr>
            <p:spPr bwMode="auto">
              <a:xfrm rot="10800000">
                <a:off x="1343" y="1562"/>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1999" name="Freeform 15"/>
              <p:cNvSpPr>
                <a:spLocks/>
              </p:cNvSpPr>
              <p:nvPr/>
            </p:nvSpPr>
            <p:spPr bwMode="auto">
              <a:xfrm>
                <a:off x="4235" y="1215"/>
                <a:ext cx="541"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2000" name="Freeform 16"/>
              <p:cNvSpPr>
                <a:spLocks/>
              </p:cNvSpPr>
              <p:nvPr/>
            </p:nvSpPr>
            <p:spPr bwMode="auto">
              <a:xfrm>
                <a:off x="2869" y="1236"/>
                <a:ext cx="542" cy="98"/>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2001" name="Freeform 17"/>
              <p:cNvSpPr>
                <a:spLocks/>
              </p:cNvSpPr>
              <p:nvPr/>
            </p:nvSpPr>
            <p:spPr bwMode="auto">
              <a:xfrm rot="10800000">
                <a:off x="2887" y="1571"/>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2002" name="Freeform 18"/>
              <p:cNvSpPr>
                <a:spLocks/>
              </p:cNvSpPr>
              <p:nvPr/>
            </p:nvSpPr>
            <p:spPr bwMode="auto">
              <a:xfrm rot="10800000">
                <a:off x="4245" y="1550"/>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2003" name="Freeform 19"/>
              <p:cNvSpPr>
                <a:spLocks/>
              </p:cNvSpPr>
              <p:nvPr/>
            </p:nvSpPr>
            <p:spPr bwMode="auto">
              <a:xfrm rot="10800000">
                <a:off x="714" y="1578"/>
                <a:ext cx="541" cy="98"/>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2004" name="Freeform 20"/>
              <p:cNvSpPr>
                <a:spLocks/>
              </p:cNvSpPr>
              <p:nvPr/>
            </p:nvSpPr>
            <p:spPr bwMode="auto">
              <a:xfrm>
                <a:off x="1980" y="1218"/>
                <a:ext cx="271" cy="99"/>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2005" name="Freeform 21"/>
              <p:cNvSpPr>
                <a:spLocks/>
              </p:cNvSpPr>
              <p:nvPr/>
            </p:nvSpPr>
            <p:spPr bwMode="auto">
              <a:xfrm rot="2651716">
                <a:off x="2486" y="1236"/>
                <a:ext cx="267" cy="72"/>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2006" name="Freeform 22"/>
              <p:cNvSpPr>
                <a:spLocks/>
              </p:cNvSpPr>
              <p:nvPr/>
            </p:nvSpPr>
            <p:spPr bwMode="auto">
              <a:xfrm rot="10800000">
                <a:off x="2483" y="1580"/>
                <a:ext cx="270" cy="99"/>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2007" name="Freeform 23"/>
              <p:cNvSpPr>
                <a:spLocks/>
              </p:cNvSpPr>
              <p:nvPr/>
            </p:nvSpPr>
            <p:spPr bwMode="auto">
              <a:xfrm rot="13451716">
                <a:off x="1980" y="1575"/>
                <a:ext cx="267" cy="71"/>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2008" name="Freeform 24"/>
              <p:cNvSpPr>
                <a:spLocks/>
              </p:cNvSpPr>
              <p:nvPr/>
            </p:nvSpPr>
            <p:spPr bwMode="auto">
              <a:xfrm rot="13451716">
                <a:off x="4916" y="1563"/>
                <a:ext cx="268" cy="71"/>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2009" name="Freeform 25"/>
              <p:cNvSpPr>
                <a:spLocks/>
              </p:cNvSpPr>
              <p:nvPr/>
            </p:nvSpPr>
            <p:spPr bwMode="auto">
              <a:xfrm>
                <a:off x="4913" y="1215"/>
                <a:ext cx="271" cy="99"/>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aphicFrame>
            <p:nvGraphicFramePr>
              <p:cNvPr id="42010" name="Object 26"/>
              <p:cNvGraphicFramePr>
                <a:graphicFrameLocks noChangeAspect="1"/>
              </p:cNvGraphicFramePr>
              <p:nvPr/>
            </p:nvGraphicFramePr>
            <p:xfrm>
              <a:off x="2201" y="1400"/>
              <a:ext cx="384" cy="114"/>
            </p:xfrm>
            <a:graphic>
              <a:graphicData uri="http://schemas.openxmlformats.org/presentationml/2006/ole">
                <mc:AlternateContent xmlns:mc="http://schemas.openxmlformats.org/markup-compatibility/2006">
                  <mc:Choice xmlns:v="urn:schemas-microsoft-com:vml" Requires="v">
                    <p:oleObj spid="_x0000_s12382" name="Equation" r:id="rId10" imgW="291960" imgH="101520" progId="Equation.3">
                      <p:embed/>
                    </p:oleObj>
                  </mc:Choice>
                  <mc:Fallback>
                    <p:oleObj name="Equation" r:id="rId10" imgW="291960" imgH="1015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1" y="1400"/>
                            <a:ext cx="384"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11" name="Text Box 27"/>
              <p:cNvSpPr txBox="1">
                <a:spLocks noChangeArrowheads="1"/>
              </p:cNvSpPr>
              <p:nvPr/>
            </p:nvSpPr>
            <p:spPr bwMode="auto">
              <a:xfrm>
                <a:off x="858" y="1020"/>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2012" name="Text Box 28"/>
              <p:cNvSpPr txBox="1">
                <a:spLocks noChangeArrowheads="1"/>
              </p:cNvSpPr>
              <p:nvPr/>
            </p:nvSpPr>
            <p:spPr bwMode="auto">
              <a:xfrm>
                <a:off x="1516" y="1020"/>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2013" name="Text Box 29"/>
              <p:cNvSpPr txBox="1">
                <a:spLocks noChangeArrowheads="1"/>
              </p:cNvSpPr>
              <p:nvPr/>
            </p:nvSpPr>
            <p:spPr bwMode="auto">
              <a:xfrm>
                <a:off x="3042" y="1020"/>
                <a:ext cx="34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2014" name="Text Box 30"/>
              <p:cNvSpPr txBox="1">
                <a:spLocks noChangeArrowheads="1"/>
              </p:cNvSpPr>
              <p:nvPr/>
            </p:nvSpPr>
            <p:spPr bwMode="auto">
              <a:xfrm>
                <a:off x="4372" y="1008"/>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2015" name="Text Box 31"/>
              <p:cNvSpPr txBox="1">
                <a:spLocks noChangeArrowheads="1"/>
              </p:cNvSpPr>
              <p:nvPr/>
            </p:nvSpPr>
            <p:spPr bwMode="auto">
              <a:xfrm>
                <a:off x="897" y="1646"/>
                <a:ext cx="34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2016" name="Text Box 32"/>
              <p:cNvSpPr txBox="1">
                <a:spLocks noChangeArrowheads="1"/>
              </p:cNvSpPr>
              <p:nvPr/>
            </p:nvSpPr>
            <p:spPr bwMode="auto">
              <a:xfrm>
                <a:off x="1516" y="1646"/>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2</a:t>
                </a:r>
                <a:endParaRPr lang="en-US" altLang="th-TH" sz="1800" b="1" baseline="-14000"/>
              </a:p>
            </p:txBody>
          </p:sp>
          <p:sp>
            <p:nvSpPr>
              <p:cNvPr id="42017" name="Text Box 33"/>
              <p:cNvSpPr txBox="1">
                <a:spLocks noChangeArrowheads="1"/>
              </p:cNvSpPr>
              <p:nvPr/>
            </p:nvSpPr>
            <p:spPr bwMode="auto">
              <a:xfrm>
                <a:off x="2928" y="1646"/>
                <a:ext cx="52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(c-1)</a:t>
                </a:r>
                <a:endParaRPr lang="en-US" altLang="th-TH" sz="1800" b="1" baseline="-14000"/>
              </a:p>
            </p:txBody>
          </p:sp>
          <p:sp>
            <p:nvSpPr>
              <p:cNvPr id="42018" name="Text Box 34"/>
              <p:cNvSpPr txBox="1">
                <a:spLocks noChangeArrowheads="1"/>
              </p:cNvSpPr>
              <p:nvPr/>
            </p:nvSpPr>
            <p:spPr bwMode="auto">
              <a:xfrm>
                <a:off x="4410" y="1635"/>
                <a:ext cx="42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c</a:t>
                </a:r>
                <a:endParaRPr lang="en-US" altLang="th-TH" sz="1800" b="1" baseline="-14000"/>
              </a:p>
            </p:txBody>
          </p:sp>
          <p:grpSp>
            <p:nvGrpSpPr>
              <p:cNvPr id="42019" name="Group 35"/>
              <p:cNvGrpSpPr>
                <a:grpSpLocks/>
              </p:cNvGrpSpPr>
              <p:nvPr/>
            </p:nvGrpSpPr>
            <p:grpSpPr bwMode="auto">
              <a:xfrm>
                <a:off x="1161" y="1320"/>
                <a:ext cx="309" cy="328"/>
                <a:chOff x="864" y="1449"/>
                <a:chExt cx="309" cy="328"/>
              </a:xfrm>
            </p:grpSpPr>
            <p:sp>
              <p:nvSpPr>
                <p:cNvPr id="42020" name="Oval 36"/>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2021" name="Text Box 37"/>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1</a:t>
                  </a:r>
                </a:p>
              </p:txBody>
            </p:sp>
          </p:grpSp>
          <p:grpSp>
            <p:nvGrpSpPr>
              <p:cNvPr id="42022" name="Group 38"/>
              <p:cNvGrpSpPr>
                <a:grpSpLocks/>
              </p:cNvGrpSpPr>
              <p:nvPr/>
            </p:nvGrpSpPr>
            <p:grpSpPr bwMode="auto">
              <a:xfrm>
                <a:off x="4014" y="1308"/>
                <a:ext cx="309" cy="328"/>
                <a:chOff x="864" y="1449"/>
                <a:chExt cx="309" cy="328"/>
              </a:xfrm>
            </p:grpSpPr>
            <p:sp>
              <p:nvSpPr>
                <p:cNvPr id="42023" name="Oval 39"/>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2024" name="Text Box 40"/>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c</a:t>
                  </a:r>
                </a:p>
              </p:txBody>
            </p:sp>
          </p:grpSp>
          <p:grpSp>
            <p:nvGrpSpPr>
              <p:cNvPr id="42025" name="Group 41"/>
              <p:cNvGrpSpPr>
                <a:grpSpLocks/>
              </p:cNvGrpSpPr>
              <p:nvPr/>
            </p:nvGrpSpPr>
            <p:grpSpPr bwMode="auto">
              <a:xfrm>
                <a:off x="2649" y="1326"/>
                <a:ext cx="350" cy="328"/>
                <a:chOff x="3003" y="1458"/>
                <a:chExt cx="350" cy="328"/>
              </a:xfrm>
            </p:grpSpPr>
            <p:sp>
              <p:nvSpPr>
                <p:cNvPr id="42026" name="Oval 42"/>
                <p:cNvSpPr>
                  <a:spLocks noChangeArrowheads="1"/>
                </p:cNvSpPr>
                <p:nvPr/>
              </p:nvSpPr>
              <p:spPr bwMode="auto">
                <a:xfrm>
                  <a:off x="3003" y="1458"/>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2027" name="Text Box 43"/>
                <p:cNvSpPr txBox="1">
                  <a:spLocks noChangeArrowheads="1"/>
                </p:cNvSpPr>
                <p:nvPr/>
              </p:nvSpPr>
              <p:spPr bwMode="auto">
                <a:xfrm>
                  <a:off x="3012" y="1476"/>
                  <a:ext cx="34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c-2</a:t>
                  </a:r>
                </a:p>
              </p:txBody>
            </p:sp>
          </p:grpSp>
          <p:grpSp>
            <p:nvGrpSpPr>
              <p:cNvPr id="42028" name="Group 44"/>
              <p:cNvGrpSpPr>
                <a:grpSpLocks/>
              </p:cNvGrpSpPr>
              <p:nvPr/>
            </p:nvGrpSpPr>
            <p:grpSpPr bwMode="auto">
              <a:xfrm>
                <a:off x="1785" y="1308"/>
                <a:ext cx="309" cy="328"/>
                <a:chOff x="864" y="1449"/>
                <a:chExt cx="309" cy="328"/>
              </a:xfrm>
            </p:grpSpPr>
            <p:sp>
              <p:nvSpPr>
                <p:cNvPr id="42029" name="Oval 45"/>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2030" name="Text Box 46"/>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2</a:t>
                  </a:r>
                </a:p>
              </p:txBody>
            </p:sp>
          </p:grpSp>
          <p:grpSp>
            <p:nvGrpSpPr>
              <p:cNvPr id="42031" name="Group 47"/>
              <p:cNvGrpSpPr>
                <a:grpSpLocks/>
              </p:cNvGrpSpPr>
              <p:nvPr/>
            </p:nvGrpSpPr>
            <p:grpSpPr bwMode="auto">
              <a:xfrm>
                <a:off x="4675" y="1302"/>
                <a:ext cx="389" cy="322"/>
                <a:chOff x="4339" y="1446"/>
                <a:chExt cx="389" cy="322"/>
              </a:xfrm>
            </p:grpSpPr>
            <p:sp>
              <p:nvSpPr>
                <p:cNvPr id="42032" name="Oval 48"/>
                <p:cNvSpPr>
                  <a:spLocks noChangeArrowheads="1"/>
                </p:cNvSpPr>
                <p:nvPr/>
              </p:nvSpPr>
              <p:spPr bwMode="auto">
                <a:xfrm>
                  <a:off x="4354" y="1446"/>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2033" name="Text Box 49"/>
                <p:cNvSpPr txBox="1">
                  <a:spLocks noChangeArrowheads="1"/>
                </p:cNvSpPr>
                <p:nvPr/>
              </p:nvSpPr>
              <p:spPr bwMode="auto">
                <a:xfrm>
                  <a:off x="4339" y="1458"/>
                  <a:ext cx="38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c+1</a:t>
                  </a:r>
                </a:p>
              </p:txBody>
            </p:sp>
          </p:grpSp>
          <p:sp>
            <p:nvSpPr>
              <p:cNvPr id="42056" name="Freeform 72"/>
              <p:cNvSpPr>
                <a:spLocks/>
              </p:cNvSpPr>
              <p:nvPr/>
            </p:nvSpPr>
            <p:spPr bwMode="auto">
              <a:xfrm>
                <a:off x="3550" y="1224"/>
                <a:ext cx="542" cy="98"/>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2057" name="Freeform 73"/>
              <p:cNvSpPr>
                <a:spLocks/>
              </p:cNvSpPr>
              <p:nvPr/>
            </p:nvSpPr>
            <p:spPr bwMode="auto">
              <a:xfrm rot="10800000">
                <a:off x="3568" y="1559"/>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2058" name="Text Box 74"/>
              <p:cNvSpPr txBox="1">
                <a:spLocks noChangeArrowheads="1"/>
              </p:cNvSpPr>
              <p:nvPr/>
            </p:nvSpPr>
            <p:spPr bwMode="auto">
              <a:xfrm>
                <a:off x="3723" y="1008"/>
                <a:ext cx="34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2059" name="Text Box 75"/>
              <p:cNvSpPr txBox="1">
                <a:spLocks noChangeArrowheads="1"/>
              </p:cNvSpPr>
              <p:nvPr/>
            </p:nvSpPr>
            <p:spPr bwMode="auto">
              <a:xfrm>
                <a:off x="3744" y="1634"/>
                <a:ext cx="34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c</a:t>
                </a:r>
                <a:endParaRPr lang="en-US" altLang="th-TH" sz="1800" b="1" baseline="-14000"/>
              </a:p>
            </p:txBody>
          </p:sp>
          <p:grpSp>
            <p:nvGrpSpPr>
              <p:cNvPr id="42060" name="Group 76"/>
              <p:cNvGrpSpPr>
                <a:grpSpLocks/>
              </p:cNvGrpSpPr>
              <p:nvPr/>
            </p:nvGrpSpPr>
            <p:grpSpPr bwMode="auto">
              <a:xfrm>
                <a:off x="3330" y="1314"/>
                <a:ext cx="350" cy="328"/>
                <a:chOff x="3003" y="1458"/>
                <a:chExt cx="350" cy="328"/>
              </a:xfrm>
            </p:grpSpPr>
            <p:sp>
              <p:nvSpPr>
                <p:cNvPr id="42061" name="Oval 77"/>
                <p:cNvSpPr>
                  <a:spLocks noChangeArrowheads="1"/>
                </p:cNvSpPr>
                <p:nvPr/>
              </p:nvSpPr>
              <p:spPr bwMode="auto">
                <a:xfrm>
                  <a:off x="3003" y="1458"/>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2062" name="Text Box 78"/>
                <p:cNvSpPr txBox="1">
                  <a:spLocks noChangeArrowheads="1"/>
                </p:cNvSpPr>
                <p:nvPr/>
              </p:nvSpPr>
              <p:spPr bwMode="auto">
                <a:xfrm>
                  <a:off x="3012" y="1476"/>
                  <a:ext cx="34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c-1</a:t>
                  </a:r>
                </a:p>
              </p:txBody>
            </p:sp>
          </p:grpSp>
          <p:sp>
            <p:nvSpPr>
              <p:cNvPr id="42064" name="Text Box 80"/>
              <p:cNvSpPr txBox="1">
                <a:spLocks noChangeArrowheads="1"/>
              </p:cNvSpPr>
              <p:nvPr/>
            </p:nvSpPr>
            <p:spPr bwMode="auto">
              <a:xfrm>
                <a:off x="2352" y="1641"/>
                <a:ext cx="52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(c-2)</a:t>
                </a:r>
                <a:endParaRPr lang="en-US" altLang="th-TH" sz="1800" b="1" baseline="-14000"/>
              </a:p>
            </p:txBody>
          </p:sp>
        </p:grpSp>
        <p:sp>
          <p:nvSpPr>
            <p:cNvPr id="42071" name="Rectangle 87"/>
            <p:cNvSpPr>
              <a:spLocks noChangeArrowheads="1"/>
            </p:cNvSpPr>
            <p:nvPr/>
          </p:nvSpPr>
          <p:spPr bwMode="auto">
            <a:xfrm>
              <a:off x="288" y="720"/>
              <a:ext cx="5232" cy="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r>
                <a:rPr lang="en-US" altLang="th-TH" sz="2400">
                  <a:sym typeface="Symbol" pitchFamily="18" charset="2"/>
                </a:rPr>
                <a:t>Generalization of the M/M/1 model</a:t>
              </a:r>
            </a:p>
            <a:p>
              <a:pPr lvl="1"/>
              <a:r>
                <a:rPr lang="en-US" altLang="th-TH" sz="2000">
                  <a:solidFill>
                    <a:schemeClr val="accent2"/>
                  </a:solidFill>
                  <a:sym typeface="Symbol" pitchFamily="18" charset="2"/>
                </a:rPr>
                <a:t>Allows for c identical servers working independently from each other</a:t>
              </a:r>
            </a:p>
          </p:txBody>
        </p:sp>
      </p:grpSp>
      <p:sp>
        <p:nvSpPr>
          <p:cNvPr id="42072" name="Text Box 88"/>
          <p:cNvSpPr txBox="1">
            <a:spLocks noChangeArrowheads="1"/>
          </p:cNvSpPr>
          <p:nvPr/>
        </p:nvSpPr>
        <p:spPr bwMode="auto">
          <a:xfrm>
            <a:off x="6629401" y="3257550"/>
            <a:ext cx="1782763" cy="1231106"/>
          </a:xfrm>
          <a:prstGeom prst="rect">
            <a:avLst/>
          </a:prstGeom>
          <a:solidFill>
            <a:srgbClr val="E2EBF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h-TH"/>
              <a:t>Steady State </a:t>
            </a:r>
          </a:p>
          <a:p>
            <a:r>
              <a:rPr lang="en-US" altLang="th-TH"/>
              <a:t>Condition:</a:t>
            </a:r>
          </a:p>
          <a:p>
            <a:endParaRPr lang="en-US" altLang="th-TH" sz="1200"/>
          </a:p>
          <a:p>
            <a:r>
              <a:rPr lang="en-US" altLang="th-TH">
                <a:sym typeface="Symbol" pitchFamily="18" charset="2"/>
              </a:rPr>
              <a:t>=(/c)&lt;1</a:t>
            </a:r>
          </a:p>
          <a:p>
            <a:endParaRPr lang="en-US" altLang="th-TH" sz="800">
              <a:sym typeface="Symbol" pitchFamily="18" charset="2"/>
            </a:endParaRPr>
          </a:p>
        </p:txBody>
      </p:sp>
    </p:spTree>
    <p:extLst>
      <p:ext uri="{BB962C8B-B14F-4D97-AF65-F5344CB8AC3E}">
        <p14:creationId xmlns:p14="http://schemas.microsoft.com/office/powerpoint/2010/main" val="40419378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42039"/>
                                        </p:tgtEl>
                                        <p:attrNameLst>
                                          <p:attrName>style.visibility</p:attrName>
                                        </p:attrNameLst>
                                      </p:cBhvr>
                                      <p:to>
                                        <p:strVal val="visible"/>
                                      </p:to>
                                    </p:set>
                                    <p:anim calcmode="lin" valueType="num">
                                      <p:cBhvr additive="base">
                                        <p:cTn id="7" dur="500" fill="hold"/>
                                        <p:tgtEl>
                                          <p:spTgt spid="42039"/>
                                        </p:tgtEl>
                                        <p:attrNameLst>
                                          <p:attrName>ppt_x</p:attrName>
                                        </p:attrNameLst>
                                      </p:cBhvr>
                                      <p:tavLst>
                                        <p:tav tm="0">
                                          <p:val>
                                            <p:strVal val="#ppt_x"/>
                                          </p:val>
                                        </p:tav>
                                        <p:tav tm="100000">
                                          <p:val>
                                            <p:strVal val="#ppt_x"/>
                                          </p:val>
                                        </p:tav>
                                      </p:tavLst>
                                    </p:anim>
                                    <p:anim calcmode="lin" valueType="num">
                                      <p:cBhvr additive="base">
                                        <p:cTn id="8" dur="500" fill="hold"/>
                                        <p:tgtEl>
                                          <p:spTgt spid="4203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30" presetClass="entr" presetSubtype="0" fill="hold" nodeType="afterEffect">
                                  <p:stCondLst>
                                    <p:cond delay="0"/>
                                  </p:stCondLst>
                                  <p:childTnLst>
                                    <p:set>
                                      <p:cBhvr>
                                        <p:cTn id="11" dur="1" fill="hold">
                                          <p:stCondLst>
                                            <p:cond delay="0"/>
                                          </p:stCondLst>
                                        </p:cTn>
                                        <p:tgtEl>
                                          <p:spTgt spid="42073"/>
                                        </p:tgtEl>
                                        <p:attrNameLst>
                                          <p:attrName>style.visibility</p:attrName>
                                        </p:attrNameLst>
                                      </p:cBhvr>
                                      <p:to>
                                        <p:strVal val="visible"/>
                                      </p:to>
                                    </p:set>
                                    <p:animEffect transition="in" filter="fade">
                                      <p:cBhvr>
                                        <p:cTn id="12" dur="800" decel="100000"/>
                                        <p:tgtEl>
                                          <p:spTgt spid="42073"/>
                                        </p:tgtEl>
                                      </p:cBhvr>
                                    </p:animEffect>
                                    <p:anim calcmode="lin" valueType="num">
                                      <p:cBhvr>
                                        <p:cTn id="13" dur="800" decel="100000" fill="hold"/>
                                        <p:tgtEl>
                                          <p:spTgt spid="42073"/>
                                        </p:tgtEl>
                                        <p:attrNameLst>
                                          <p:attrName>style.rotation</p:attrName>
                                        </p:attrNameLst>
                                      </p:cBhvr>
                                      <p:tavLst>
                                        <p:tav tm="0">
                                          <p:val>
                                            <p:fltVal val="-90"/>
                                          </p:val>
                                        </p:tav>
                                        <p:tav tm="100000">
                                          <p:val>
                                            <p:fltVal val="0"/>
                                          </p:val>
                                        </p:tav>
                                      </p:tavLst>
                                    </p:anim>
                                    <p:anim calcmode="lin" valueType="num">
                                      <p:cBhvr>
                                        <p:cTn id="14" dur="800" decel="100000" fill="hold"/>
                                        <p:tgtEl>
                                          <p:spTgt spid="42073"/>
                                        </p:tgtEl>
                                        <p:attrNameLst>
                                          <p:attrName>ppt_x</p:attrName>
                                        </p:attrNameLst>
                                      </p:cBhvr>
                                      <p:tavLst>
                                        <p:tav tm="0">
                                          <p:val>
                                            <p:strVal val="#ppt_x+0.4"/>
                                          </p:val>
                                        </p:tav>
                                        <p:tav tm="100000">
                                          <p:val>
                                            <p:strVal val="#ppt_x-0.05"/>
                                          </p:val>
                                        </p:tav>
                                      </p:tavLst>
                                    </p:anim>
                                    <p:anim calcmode="lin" valueType="num">
                                      <p:cBhvr>
                                        <p:cTn id="15" dur="800" decel="100000" fill="hold"/>
                                        <p:tgtEl>
                                          <p:spTgt spid="4207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207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2073"/>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2046"/>
                                        </p:tgtEl>
                                        <p:attrNameLst>
                                          <p:attrName>style.visibility</p:attrName>
                                        </p:attrNameLst>
                                      </p:cBhvr>
                                      <p:to>
                                        <p:strVal val="visible"/>
                                      </p:to>
                                    </p:set>
                                    <p:anim calcmode="lin" valueType="num">
                                      <p:cBhvr additive="base">
                                        <p:cTn id="22" dur="500" fill="hold"/>
                                        <p:tgtEl>
                                          <p:spTgt spid="42046"/>
                                        </p:tgtEl>
                                        <p:attrNameLst>
                                          <p:attrName>ppt_x</p:attrName>
                                        </p:attrNameLst>
                                      </p:cBhvr>
                                      <p:tavLst>
                                        <p:tav tm="0">
                                          <p:val>
                                            <p:strVal val="0-#ppt_w/2"/>
                                          </p:val>
                                        </p:tav>
                                        <p:tav tm="100000">
                                          <p:val>
                                            <p:strVal val="#ppt_x"/>
                                          </p:val>
                                        </p:tav>
                                      </p:tavLst>
                                    </p:anim>
                                    <p:anim calcmode="lin" valueType="num">
                                      <p:cBhvr additive="base">
                                        <p:cTn id="23" dur="500" fill="hold"/>
                                        <p:tgtEl>
                                          <p:spTgt spid="4204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41989"/>
                                        </p:tgtEl>
                                        <p:attrNameLst>
                                          <p:attrName>style.visibility</p:attrName>
                                        </p:attrNameLst>
                                      </p:cBhvr>
                                      <p:to>
                                        <p:strVal val="visible"/>
                                      </p:to>
                                    </p:set>
                                    <p:anim calcmode="lin" valueType="num">
                                      <p:cBhvr additive="base">
                                        <p:cTn id="26" dur="500" fill="hold"/>
                                        <p:tgtEl>
                                          <p:spTgt spid="41989"/>
                                        </p:tgtEl>
                                        <p:attrNameLst>
                                          <p:attrName>ppt_x</p:attrName>
                                        </p:attrNameLst>
                                      </p:cBhvr>
                                      <p:tavLst>
                                        <p:tav tm="0">
                                          <p:val>
                                            <p:strVal val="0-#ppt_w/2"/>
                                          </p:val>
                                        </p:tav>
                                        <p:tav tm="100000">
                                          <p:val>
                                            <p:strVal val="#ppt_x"/>
                                          </p:val>
                                        </p:tav>
                                      </p:tavLst>
                                    </p:anim>
                                    <p:anim calcmode="lin" valueType="num">
                                      <p:cBhvr additive="base">
                                        <p:cTn id="27" dur="500" fill="hold"/>
                                        <p:tgtEl>
                                          <p:spTgt spid="41989"/>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42047"/>
                                        </p:tgtEl>
                                        <p:attrNameLst>
                                          <p:attrName>style.visibility</p:attrName>
                                        </p:attrNameLst>
                                      </p:cBhvr>
                                      <p:to>
                                        <p:strVal val="visible"/>
                                      </p:to>
                                    </p:set>
                                    <p:anim calcmode="lin" valueType="num">
                                      <p:cBhvr additive="base">
                                        <p:cTn id="30" dur="500" fill="hold"/>
                                        <p:tgtEl>
                                          <p:spTgt spid="42047"/>
                                        </p:tgtEl>
                                        <p:attrNameLst>
                                          <p:attrName>ppt_x</p:attrName>
                                        </p:attrNameLst>
                                      </p:cBhvr>
                                      <p:tavLst>
                                        <p:tav tm="0">
                                          <p:val>
                                            <p:strVal val="0-#ppt_w/2"/>
                                          </p:val>
                                        </p:tav>
                                        <p:tav tm="100000">
                                          <p:val>
                                            <p:strVal val="#ppt_x"/>
                                          </p:val>
                                        </p:tav>
                                      </p:tavLst>
                                    </p:anim>
                                    <p:anim calcmode="lin" valueType="num">
                                      <p:cBhvr additive="base">
                                        <p:cTn id="31" dur="500" fill="hold"/>
                                        <p:tgtEl>
                                          <p:spTgt spid="4204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41988"/>
                                        </p:tgtEl>
                                        <p:attrNameLst>
                                          <p:attrName>style.visibility</p:attrName>
                                        </p:attrNameLst>
                                      </p:cBhvr>
                                      <p:to>
                                        <p:strVal val="visible"/>
                                      </p:to>
                                    </p:set>
                                    <p:anim calcmode="lin" valueType="num">
                                      <p:cBhvr additive="base">
                                        <p:cTn id="34" dur="500" fill="hold"/>
                                        <p:tgtEl>
                                          <p:spTgt spid="41988"/>
                                        </p:tgtEl>
                                        <p:attrNameLst>
                                          <p:attrName>ppt_x</p:attrName>
                                        </p:attrNameLst>
                                      </p:cBhvr>
                                      <p:tavLst>
                                        <p:tav tm="0">
                                          <p:val>
                                            <p:strVal val="0-#ppt_w/2"/>
                                          </p:val>
                                        </p:tav>
                                        <p:tav tm="100000">
                                          <p:val>
                                            <p:strVal val="#ppt_x"/>
                                          </p:val>
                                        </p:tav>
                                      </p:tavLst>
                                    </p:anim>
                                    <p:anim calcmode="lin" valueType="num">
                                      <p:cBhvr additive="base">
                                        <p:cTn id="35" dur="500" fill="hold"/>
                                        <p:tgtEl>
                                          <p:spTgt spid="41988"/>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42065"/>
                                        </p:tgtEl>
                                        <p:attrNameLst>
                                          <p:attrName>style.visibility</p:attrName>
                                        </p:attrNameLst>
                                      </p:cBhvr>
                                      <p:to>
                                        <p:strVal val="visible"/>
                                      </p:to>
                                    </p:set>
                                    <p:anim calcmode="lin" valueType="num">
                                      <p:cBhvr additive="base">
                                        <p:cTn id="38" dur="500" fill="hold"/>
                                        <p:tgtEl>
                                          <p:spTgt spid="42065"/>
                                        </p:tgtEl>
                                        <p:attrNameLst>
                                          <p:attrName>ppt_x</p:attrName>
                                        </p:attrNameLst>
                                      </p:cBhvr>
                                      <p:tavLst>
                                        <p:tav tm="0">
                                          <p:val>
                                            <p:strVal val="0-#ppt_w/2"/>
                                          </p:val>
                                        </p:tav>
                                        <p:tav tm="100000">
                                          <p:val>
                                            <p:strVal val="#ppt_x"/>
                                          </p:val>
                                        </p:tav>
                                      </p:tavLst>
                                    </p:anim>
                                    <p:anim calcmode="lin" valueType="num">
                                      <p:cBhvr additive="base">
                                        <p:cTn id="39" dur="500" fill="hold"/>
                                        <p:tgtEl>
                                          <p:spTgt spid="42065"/>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42070"/>
                                        </p:tgtEl>
                                        <p:attrNameLst>
                                          <p:attrName>style.visibility</p:attrName>
                                        </p:attrNameLst>
                                      </p:cBhvr>
                                      <p:to>
                                        <p:strVal val="visible"/>
                                      </p:to>
                                    </p:set>
                                    <p:anim calcmode="lin" valueType="num">
                                      <p:cBhvr additive="base">
                                        <p:cTn id="42" dur="500" fill="hold"/>
                                        <p:tgtEl>
                                          <p:spTgt spid="42070"/>
                                        </p:tgtEl>
                                        <p:attrNameLst>
                                          <p:attrName>ppt_x</p:attrName>
                                        </p:attrNameLst>
                                      </p:cBhvr>
                                      <p:tavLst>
                                        <p:tav tm="0">
                                          <p:val>
                                            <p:strVal val="0-#ppt_w/2"/>
                                          </p:val>
                                        </p:tav>
                                        <p:tav tm="100000">
                                          <p:val>
                                            <p:strVal val="#ppt_x"/>
                                          </p:val>
                                        </p:tav>
                                      </p:tavLst>
                                    </p:anim>
                                    <p:anim calcmode="lin" valueType="num">
                                      <p:cBhvr additive="base">
                                        <p:cTn id="43" dur="500" fill="hold"/>
                                        <p:tgtEl>
                                          <p:spTgt spid="42070"/>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2072"/>
                                        </p:tgtEl>
                                        <p:attrNameLst>
                                          <p:attrName>style.visibility</p:attrName>
                                        </p:attrNameLst>
                                      </p:cBhvr>
                                      <p:to>
                                        <p:strVal val="visible"/>
                                      </p:to>
                                    </p:set>
                                    <p:anim calcmode="lin" valueType="num">
                                      <p:cBhvr additive="base">
                                        <p:cTn id="46" dur="500" fill="hold"/>
                                        <p:tgtEl>
                                          <p:spTgt spid="42072"/>
                                        </p:tgtEl>
                                        <p:attrNameLst>
                                          <p:attrName>ppt_x</p:attrName>
                                        </p:attrNameLst>
                                      </p:cBhvr>
                                      <p:tavLst>
                                        <p:tav tm="0">
                                          <p:val>
                                            <p:strVal val="0-#ppt_w/2"/>
                                          </p:val>
                                        </p:tav>
                                        <p:tav tm="100000">
                                          <p:val>
                                            <p:strVal val="#ppt_x"/>
                                          </p:val>
                                        </p:tav>
                                      </p:tavLst>
                                    </p:anim>
                                    <p:anim calcmode="lin" valueType="num">
                                      <p:cBhvr additive="base">
                                        <p:cTn id="47" dur="500" fill="hold"/>
                                        <p:tgtEl>
                                          <p:spTgt spid="420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39" grpId="0"/>
      <p:bldP spid="42046" grpId="0" animBg="1"/>
      <p:bldP spid="41989" grpId="0" animBg="1"/>
      <p:bldP spid="41988" grpId="0" animBg="1"/>
      <p:bldP spid="42070" grpId="0" animBg="1"/>
      <p:bldP spid="4207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ตัวแทนหมายเลขภาพนิ่ง 3"/>
          <p:cNvSpPr>
            <a:spLocks noGrp="1"/>
          </p:cNvSpPr>
          <p:nvPr>
            <p:ph type="sldNum" sz="quarter" idx="12"/>
          </p:nvPr>
        </p:nvSpPr>
        <p:spPr/>
        <p:txBody>
          <a:bodyPr/>
          <a:lstStyle/>
          <a:p>
            <a:fld id="{5362A21F-8C32-4CF8-9E96-17A54EA8B8FB}" type="slidenum">
              <a:rPr lang="en-US" altLang="th-TH"/>
              <a:pPr/>
              <a:t>42</a:t>
            </a:fld>
            <a:endParaRPr lang="en-US" altLang="th-TH"/>
          </a:p>
        </p:txBody>
      </p:sp>
      <p:sp>
        <p:nvSpPr>
          <p:cNvPr id="43026" name="Rectangle 18"/>
          <p:cNvSpPr>
            <a:spLocks noChangeArrowheads="1"/>
          </p:cNvSpPr>
          <p:nvPr/>
        </p:nvSpPr>
        <p:spPr bwMode="auto">
          <a:xfrm>
            <a:off x="1981200" y="1885950"/>
            <a:ext cx="4572000" cy="1428750"/>
          </a:xfrm>
          <a:prstGeom prst="rect">
            <a:avLst/>
          </a:prstGeom>
          <a:solidFill>
            <a:srgbClr val="E5E5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3011" name="Rectangle 3"/>
          <p:cNvSpPr>
            <a:spLocks noChangeArrowheads="1"/>
          </p:cNvSpPr>
          <p:nvPr/>
        </p:nvSpPr>
        <p:spPr bwMode="auto">
          <a:xfrm>
            <a:off x="1981200" y="3543300"/>
            <a:ext cx="6553200" cy="857250"/>
          </a:xfrm>
          <a:prstGeom prst="rect">
            <a:avLst/>
          </a:prstGeom>
          <a:solidFill>
            <a:srgbClr val="E5E5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3012" name="AutoShape 4"/>
          <p:cNvSpPr>
            <a:spLocks noChangeArrowheads="1"/>
          </p:cNvSpPr>
          <p:nvPr/>
        </p:nvSpPr>
        <p:spPr bwMode="auto">
          <a:xfrm>
            <a:off x="1371600" y="3829050"/>
            <a:ext cx="304800" cy="28575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3015" name="Text Box 7"/>
          <p:cNvSpPr txBox="1">
            <a:spLocks noChangeArrowheads="1"/>
          </p:cNvSpPr>
          <p:nvPr/>
        </p:nvSpPr>
        <p:spPr bwMode="auto">
          <a:xfrm>
            <a:off x="2133600" y="3600451"/>
            <a:ext cx="2362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a:t>W=W</a:t>
            </a:r>
            <a:r>
              <a:rPr lang="en-US" altLang="th-TH" sz="2000" baseline="-4000"/>
              <a:t>q</a:t>
            </a:r>
            <a:r>
              <a:rPr lang="en-US" altLang="th-TH" sz="2000"/>
              <a:t>+(1/</a:t>
            </a:r>
            <a:r>
              <a:rPr lang="en-US" altLang="th-TH" sz="2000">
                <a:sym typeface="Symbol" pitchFamily="18" charset="2"/>
              </a:rPr>
              <a:t>)</a:t>
            </a:r>
          </a:p>
        </p:txBody>
      </p:sp>
      <p:sp>
        <p:nvSpPr>
          <p:cNvPr id="43016" name="Text Box 8"/>
          <p:cNvSpPr txBox="1">
            <a:spLocks noChangeArrowheads="1"/>
          </p:cNvSpPr>
          <p:nvPr/>
        </p:nvSpPr>
        <p:spPr bwMode="auto">
          <a:xfrm>
            <a:off x="2209800" y="2800351"/>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28800" algn="l"/>
                <a:tab pos="2346325" algn="l"/>
              </a:tabLst>
              <a:defRPr sz="2400">
                <a:solidFill>
                  <a:schemeClr val="tx1"/>
                </a:solidFill>
                <a:latin typeface="Times New Roman" pitchFamily="18" charset="0"/>
              </a:defRPr>
            </a:lvl1pPr>
            <a:lvl2pPr>
              <a:tabLst>
                <a:tab pos="1828800" algn="l"/>
                <a:tab pos="2346325" algn="l"/>
              </a:tabLst>
              <a:defRPr sz="2400">
                <a:solidFill>
                  <a:schemeClr val="tx1"/>
                </a:solidFill>
                <a:latin typeface="Times New Roman" pitchFamily="18" charset="0"/>
              </a:defRPr>
            </a:lvl2pPr>
            <a:lvl3pPr>
              <a:tabLst>
                <a:tab pos="1828800" algn="l"/>
                <a:tab pos="2346325" algn="l"/>
              </a:tabLst>
              <a:defRPr sz="2400">
                <a:solidFill>
                  <a:schemeClr val="tx1"/>
                </a:solidFill>
                <a:latin typeface="Times New Roman" pitchFamily="18" charset="0"/>
              </a:defRPr>
            </a:lvl3pPr>
            <a:lvl4pPr>
              <a:tabLst>
                <a:tab pos="1828800" algn="l"/>
                <a:tab pos="2346325" algn="l"/>
              </a:tabLst>
              <a:defRPr sz="2400">
                <a:solidFill>
                  <a:schemeClr val="tx1"/>
                </a:solidFill>
                <a:latin typeface="Times New Roman" pitchFamily="18" charset="0"/>
              </a:defRPr>
            </a:lvl4pPr>
            <a:lvl5pPr>
              <a:tabLst>
                <a:tab pos="1828800" algn="l"/>
                <a:tab pos="2346325" algn="l"/>
              </a:tabLst>
              <a:defRPr sz="2400">
                <a:solidFill>
                  <a:schemeClr val="tx1"/>
                </a:solidFill>
                <a:latin typeface="Times New Roman" pitchFamily="18" charset="0"/>
              </a:defRPr>
            </a:lvl5pPr>
            <a:lvl6pPr fontAlgn="base">
              <a:spcBef>
                <a:spcPct val="0"/>
              </a:spcBef>
              <a:spcAft>
                <a:spcPct val="0"/>
              </a:spcAft>
              <a:tabLst>
                <a:tab pos="1828800" algn="l"/>
                <a:tab pos="2346325" algn="l"/>
              </a:tabLst>
              <a:defRPr sz="2400">
                <a:solidFill>
                  <a:schemeClr val="tx1"/>
                </a:solidFill>
                <a:latin typeface="Times New Roman" pitchFamily="18" charset="0"/>
              </a:defRPr>
            </a:lvl6pPr>
            <a:lvl7pPr fontAlgn="base">
              <a:spcBef>
                <a:spcPct val="0"/>
              </a:spcBef>
              <a:spcAft>
                <a:spcPct val="0"/>
              </a:spcAft>
              <a:tabLst>
                <a:tab pos="1828800" algn="l"/>
                <a:tab pos="2346325" algn="l"/>
              </a:tabLst>
              <a:defRPr sz="2400">
                <a:solidFill>
                  <a:schemeClr val="tx1"/>
                </a:solidFill>
                <a:latin typeface="Times New Roman" pitchFamily="18" charset="0"/>
              </a:defRPr>
            </a:lvl7pPr>
            <a:lvl8pPr fontAlgn="base">
              <a:spcBef>
                <a:spcPct val="0"/>
              </a:spcBef>
              <a:spcAft>
                <a:spcPct val="0"/>
              </a:spcAft>
              <a:tabLst>
                <a:tab pos="1828800" algn="l"/>
                <a:tab pos="2346325" algn="l"/>
              </a:tabLst>
              <a:defRPr sz="2400">
                <a:solidFill>
                  <a:schemeClr val="tx1"/>
                </a:solidFill>
                <a:latin typeface="Times New Roman" pitchFamily="18" charset="0"/>
              </a:defRPr>
            </a:lvl8pPr>
            <a:lvl9pPr fontAlgn="base">
              <a:spcBef>
                <a:spcPct val="0"/>
              </a:spcBef>
              <a:spcAft>
                <a:spcPct val="0"/>
              </a:spcAft>
              <a:tabLst>
                <a:tab pos="1828800" algn="l"/>
                <a:tab pos="2346325" algn="l"/>
              </a:tabLst>
              <a:defRPr sz="2400">
                <a:solidFill>
                  <a:schemeClr val="tx1"/>
                </a:solidFill>
                <a:latin typeface="Times New Roman" pitchFamily="18" charset="0"/>
              </a:defRPr>
            </a:lvl9pPr>
          </a:lstStyle>
          <a:p>
            <a:pPr>
              <a:spcBef>
                <a:spcPct val="50000"/>
              </a:spcBef>
            </a:pPr>
            <a:r>
              <a:rPr lang="en-US" altLang="th-TH" sz="2000" b="1" i="1"/>
              <a:t>Little’s Formula</a:t>
            </a:r>
            <a:r>
              <a:rPr lang="en-US" altLang="th-TH" sz="2000"/>
              <a:t>	</a:t>
            </a:r>
            <a:r>
              <a:rPr lang="en-US" altLang="th-TH" sz="2000">
                <a:sym typeface="Symbol" pitchFamily="18" charset="2"/>
              </a:rPr>
              <a:t>	</a:t>
            </a:r>
            <a:r>
              <a:rPr lang="en-US" altLang="th-TH" sz="2000"/>
              <a:t>W</a:t>
            </a:r>
            <a:r>
              <a:rPr lang="en-US" altLang="th-TH" sz="2000" baseline="-4000"/>
              <a:t>q</a:t>
            </a:r>
            <a:r>
              <a:rPr lang="en-US" altLang="th-TH" sz="2000"/>
              <a:t>=L</a:t>
            </a:r>
            <a:r>
              <a:rPr lang="en-US" altLang="th-TH" sz="2000" baseline="-8000"/>
              <a:t>q</a:t>
            </a:r>
            <a:r>
              <a:rPr lang="en-US" altLang="th-TH" sz="2000"/>
              <a:t>/</a:t>
            </a:r>
            <a:r>
              <a:rPr lang="en-US" altLang="th-TH" sz="2000">
                <a:sym typeface="Symbol" pitchFamily="18" charset="2"/>
              </a:rPr>
              <a:t></a:t>
            </a:r>
          </a:p>
        </p:txBody>
      </p:sp>
      <p:grpSp>
        <p:nvGrpSpPr>
          <p:cNvPr id="43017" name="Group 9"/>
          <p:cNvGrpSpPr>
            <a:grpSpLocks/>
          </p:cNvGrpSpPr>
          <p:nvPr/>
        </p:nvGrpSpPr>
        <p:grpSpPr bwMode="auto">
          <a:xfrm>
            <a:off x="228600" y="685800"/>
            <a:ext cx="8686800" cy="180975"/>
            <a:chOff x="384" y="625"/>
            <a:chExt cx="4992" cy="151"/>
          </a:xfrm>
        </p:grpSpPr>
        <p:grpSp>
          <p:nvGrpSpPr>
            <p:cNvPr id="43018" name="Group 10"/>
            <p:cNvGrpSpPr>
              <a:grpSpLocks/>
            </p:cNvGrpSpPr>
            <p:nvPr/>
          </p:nvGrpSpPr>
          <p:grpSpPr bwMode="auto">
            <a:xfrm>
              <a:off x="384" y="625"/>
              <a:ext cx="4992" cy="144"/>
              <a:chOff x="384" y="625"/>
              <a:chExt cx="4992" cy="144"/>
            </a:xfrm>
          </p:grpSpPr>
          <p:pic>
            <p:nvPicPr>
              <p:cNvPr id="43019" name="Picture 11"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43021" name="Picture 13"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43022" name="Rectangle 14"/>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The M/M/c Model (II)</a:t>
            </a:r>
          </a:p>
        </p:txBody>
      </p:sp>
      <p:graphicFrame>
        <p:nvGraphicFramePr>
          <p:cNvPr id="43023" name="Object 15"/>
          <p:cNvGraphicFramePr>
            <a:graphicFrameLocks noChangeAspect="1"/>
          </p:cNvGraphicFramePr>
          <p:nvPr/>
        </p:nvGraphicFramePr>
        <p:xfrm>
          <a:off x="2209800" y="1943100"/>
          <a:ext cx="3733800" cy="581025"/>
        </p:xfrm>
        <a:graphic>
          <a:graphicData uri="http://schemas.openxmlformats.org/presentationml/2006/ole">
            <mc:AlternateContent xmlns:mc="http://schemas.openxmlformats.org/markup-compatibility/2006">
              <mc:Choice xmlns:v="urn:schemas-microsoft-com:vml" Requires="v">
                <p:oleObj spid="_x0000_s13344" name="Equation" r:id="rId6" imgW="3733560" imgH="774360" progId="Equation.3">
                  <p:embed/>
                </p:oleObj>
              </mc:Choice>
              <mc:Fallback>
                <p:oleObj name="Equation" r:id="rId6" imgW="3733560" imgH="7743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943100"/>
                        <a:ext cx="37338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25" name="Text Box 17"/>
          <p:cNvSpPr txBox="1">
            <a:spLocks noChangeArrowheads="1"/>
          </p:cNvSpPr>
          <p:nvPr/>
        </p:nvSpPr>
        <p:spPr bwMode="auto">
          <a:xfrm>
            <a:off x="685800" y="1085850"/>
            <a:ext cx="777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6875" indent="-396875">
              <a:defRPr sz="2400">
                <a:solidFill>
                  <a:schemeClr val="tx1"/>
                </a:solidFill>
                <a:latin typeface="Times New Roman" pitchFamily="18" charset="0"/>
              </a:defRPr>
            </a:lvl1pPr>
            <a:lvl2pPr marL="5111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FontTx/>
              <a:buChar char="•"/>
            </a:pPr>
            <a:r>
              <a:rPr lang="en-US" altLang="th-TH"/>
              <a:t>A Condition for existence of a steady state solution </a:t>
            </a:r>
            <a:r>
              <a:rPr lang="en-US" altLang="th-TH" baseline="-14000"/>
              <a:t> </a:t>
            </a:r>
            <a:r>
              <a:rPr lang="en-US" altLang="th-TH"/>
              <a:t>is that</a:t>
            </a:r>
            <a:r>
              <a:rPr lang="en-US" altLang="th-TH" baseline="-14000"/>
              <a:t> </a:t>
            </a:r>
            <a:r>
              <a:rPr lang="en-US" altLang="th-TH">
                <a:sym typeface="Symbol" pitchFamily="18" charset="2"/>
              </a:rPr>
              <a:t> = /(c) &lt;1</a:t>
            </a:r>
            <a:endParaRPr lang="en-US" altLang="th-TH"/>
          </a:p>
        </p:txBody>
      </p:sp>
      <p:sp>
        <p:nvSpPr>
          <p:cNvPr id="43027" name="Text Box 19"/>
          <p:cNvSpPr txBox="1">
            <a:spLocks noChangeArrowheads="1"/>
          </p:cNvSpPr>
          <p:nvPr/>
        </p:nvSpPr>
        <p:spPr bwMode="auto">
          <a:xfrm>
            <a:off x="2133600" y="3988594"/>
            <a:ext cx="6172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28800" algn="l"/>
                <a:tab pos="2346325" algn="l"/>
              </a:tabLst>
              <a:defRPr sz="2400">
                <a:solidFill>
                  <a:schemeClr val="tx1"/>
                </a:solidFill>
                <a:latin typeface="Times New Roman" pitchFamily="18" charset="0"/>
              </a:defRPr>
            </a:lvl1pPr>
            <a:lvl2pPr>
              <a:tabLst>
                <a:tab pos="1828800" algn="l"/>
                <a:tab pos="2346325" algn="l"/>
              </a:tabLst>
              <a:defRPr sz="2400">
                <a:solidFill>
                  <a:schemeClr val="tx1"/>
                </a:solidFill>
                <a:latin typeface="Times New Roman" pitchFamily="18" charset="0"/>
              </a:defRPr>
            </a:lvl2pPr>
            <a:lvl3pPr>
              <a:tabLst>
                <a:tab pos="1828800" algn="l"/>
                <a:tab pos="2346325" algn="l"/>
              </a:tabLst>
              <a:defRPr sz="2400">
                <a:solidFill>
                  <a:schemeClr val="tx1"/>
                </a:solidFill>
                <a:latin typeface="Times New Roman" pitchFamily="18" charset="0"/>
              </a:defRPr>
            </a:lvl3pPr>
            <a:lvl4pPr>
              <a:tabLst>
                <a:tab pos="1828800" algn="l"/>
                <a:tab pos="2346325" algn="l"/>
              </a:tabLst>
              <a:defRPr sz="2400">
                <a:solidFill>
                  <a:schemeClr val="tx1"/>
                </a:solidFill>
                <a:latin typeface="Times New Roman" pitchFamily="18" charset="0"/>
              </a:defRPr>
            </a:lvl4pPr>
            <a:lvl5pPr>
              <a:tabLst>
                <a:tab pos="1828800" algn="l"/>
                <a:tab pos="2346325" algn="l"/>
              </a:tabLst>
              <a:defRPr sz="2400">
                <a:solidFill>
                  <a:schemeClr val="tx1"/>
                </a:solidFill>
                <a:latin typeface="Times New Roman" pitchFamily="18" charset="0"/>
              </a:defRPr>
            </a:lvl5pPr>
            <a:lvl6pPr fontAlgn="base">
              <a:spcBef>
                <a:spcPct val="0"/>
              </a:spcBef>
              <a:spcAft>
                <a:spcPct val="0"/>
              </a:spcAft>
              <a:tabLst>
                <a:tab pos="1828800" algn="l"/>
                <a:tab pos="2346325" algn="l"/>
              </a:tabLst>
              <a:defRPr sz="2400">
                <a:solidFill>
                  <a:schemeClr val="tx1"/>
                </a:solidFill>
                <a:latin typeface="Times New Roman" pitchFamily="18" charset="0"/>
              </a:defRPr>
            </a:lvl6pPr>
            <a:lvl7pPr fontAlgn="base">
              <a:spcBef>
                <a:spcPct val="0"/>
              </a:spcBef>
              <a:spcAft>
                <a:spcPct val="0"/>
              </a:spcAft>
              <a:tabLst>
                <a:tab pos="1828800" algn="l"/>
                <a:tab pos="2346325" algn="l"/>
              </a:tabLst>
              <a:defRPr sz="2400">
                <a:solidFill>
                  <a:schemeClr val="tx1"/>
                </a:solidFill>
                <a:latin typeface="Times New Roman" pitchFamily="18" charset="0"/>
              </a:defRPr>
            </a:lvl7pPr>
            <a:lvl8pPr fontAlgn="base">
              <a:spcBef>
                <a:spcPct val="0"/>
              </a:spcBef>
              <a:spcAft>
                <a:spcPct val="0"/>
              </a:spcAft>
              <a:tabLst>
                <a:tab pos="1828800" algn="l"/>
                <a:tab pos="2346325" algn="l"/>
              </a:tabLst>
              <a:defRPr sz="2400">
                <a:solidFill>
                  <a:schemeClr val="tx1"/>
                </a:solidFill>
                <a:latin typeface="Times New Roman" pitchFamily="18" charset="0"/>
              </a:defRPr>
            </a:lvl8pPr>
            <a:lvl9pPr fontAlgn="base">
              <a:spcBef>
                <a:spcPct val="0"/>
              </a:spcBef>
              <a:spcAft>
                <a:spcPct val="0"/>
              </a:spcAft>
              <a:tabLst>
                <a:tab pos="1828800" algn="l"/>
                <a:tab pos="2346325" algn="l"/>
              </a:tabLst>
              <a:defRPr sz="2400">
                <a:solidFill>
                  <a:schemeClr val="tx1"/>
                </a:solidFill>
                <a:latin typeface="Times New Roman" pitchFamily="18" charset="0"/>
              </a:defRPr>
            </a:lvl9pPr>
          </a:lstStyle>
          <a:p>
            <a:pPr>
              <a:spcBef>
                <a:spcPct val="50000"/>
              </a:spcBef>
            </a:pPr>
            <a:r>
              <a:rPr lang="en-US" altLang="th-TH" sz="2000" b="1" i="1"/>
              <a:t>Little’s Formula</a:t>
            </a:r>
            <a:r>
              <a:rPr lang="en-US" altLang="th-TH" sz="2000"/>
              <a:t>	</a:t>
            </a:r>
            <a:r>
              <a:rPr lang="en-US" altLang="th-TH" sz="2000">
                <a:sym typeface="Symbol" pitchFamily="18" charset="2"/>
              </a:rPr>
              <a:t>	L</a:t>
            </a:r>
            <a:r>
              <a:rPr lang="en-US" altLang="th-TH" sz="2000"/>
              <a:t>=</a:t>
            </a:r>
            <a:r>
              <a:rPr lang="en-US" altLang="th-TH" sz="2000">
                <a:sym typeface="Symbol" pitchFamily="18" charset="2"/>
              </a:rPr>
              <a:t>W= (</a:t>
            </a:r>
            <a:r>
              <a:rPr lang="en-US" altLang="th-TH" sz="2000"/>
              <a:t>W</a:t>
            </a:r>
            <a:r>
              <a:rPr lang="en-US" altLang="th-TH" sz="2000" baseline="-4000"/>
              <a:t>q</a:t>
            </a:r>
            <a:r>
              <a:rPr lang="en-US" altLang="th-TH" sz="2000"/>
              <a:t>+1/ </a:t>
            </a:r>
            <a:r>
              <a:rPr lang="en-US" altLang="th-TH" sz="2000">
                <a:sym typeface="Symbol" pitchFamily="18" charset="2"/>
              </a:rPr>
              <a:t>) = </a:t>
            </a:r>
            <a:r>
              <a:rPr lang="en-US" altLang="th-TH" sz="2000"/>
              <a:t>L</a:t>
            </a:r>
            <a:r>
              <a:rPr lang="en-US" altLang="th-TH" sz="2000" baseline="-4000"/>
              <a:t>q</a:t>
            </a:r>
            <a:r>
              <a:rPr lang="en-US" altLang="th-TH" sz="2000"/>
              <a:t>+ </a:t>
            </a:r>
            <a:r>
              <a:rPr lang="en-US" altLang="th-TH" sz="2000">
                <a:sym typeface="Symbol" pitchFamily="18" charset="2"/>
              </a:rPr>
              <a:t>/ </a:t>
            </a:r>
          </a:p>
        </p:txBody>
      </p:sp>
      <p:sp>
        <p:nvSpPr>
          <p:cNvPr id="43028" name="AutoShape 20"/>
          <p:cNvSpPr>
            <a:spLocks noChangeArrowheads="1"/>
          </p:cNvSpPr>
          <p:nvPr/>
        </p:nvSpPr>
        <p:spPr bwMode="auto">
          <a:xfrm>
            <a:off x="1371600" y="2400300"/>
            <a:ext cx="304800" cy="28575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Tree>
    <p:extLst>
      <p:ext uri="{BB962C8B-B14F-4D97-AF65-F5344CB8AC3E}">
        <p14:creationId xmlns:p14="http://schemas.microsoft.com/office/powerpoint/2010/main" val="18816551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43022"/>
                                        </p:tgtEl>
                                        <p:attrNameLst>
                                          <p:attrName>style.visibility</p:attrName>
                                        </p:attrNameLst>
                                      </p:cBhvr>
                                      <p:to>
                                        <p:strVal val="visible"/>
                                      </p:to>
                                    </p:set>
                                    <p:anim calcmode="lin" valueType="num">
                                      <p:cBhvr additive="base">
                                        <p:cTn id="7" dur="500" fill="hold"/>
                                        <p:tgtEl>
                                          <p:spTgt spid="43022"/>
                                        </p:tgtEl>
                                        <p:attrNameLst>
                                          <p:attrName>ppt_x</p:attrName>
                                        </p:attrNameLst>
                                      </p:cBhvr>
                                      <p:tavLst>
                                        <p:tav tm="0">
                                          <p:val>
                                            <p:strVal val="#ppt_x"/>
                                          </p:val>
                                        </p:tav>
                                        <p:tav tm="100000">
                                          <p:val>
                                            <p:strVal val="#ppt_x"/>
                                          </p:val>
                                        </p:tav>
                                      </p:tavLst>
                                    </p:anim>
                                    <p:anim calcmode="lin" valueType="num">
                                      <p:cBhvr additive="base">
                                        <p:cTn id="8" dur="500" fill="hold"/>
                                        <p:tgtEl>
                                          <p:spTgt spid="4302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30" presetClass="entr" presetSubtype="0" fill="hold" grpId="0" nodeType="afterEffect">
                                  <p:stCondLst>
                                    <p:cond delay="0"/>
                                  </p:stCondLst>
                                  <p:childTnLst>
                                    <p:set>
                                      <p:cBhvr>
                                        <p:cTn id="11" dur="1" fill="hold">
                                          <p:stCondLst>
                                            <p:cond delay="0"/>
                                          </p:stCondLst>
                                        </p:cTn>
                                        <p:tgtEl>
                                          <p:spTgt spid="43025"/>
                                        </p:tgtEl>
                                        <p:attrNameLst>
                                          <p:attrName>style.visibility</p:attrName>
                                        </p:attrNameLst>
                                      </p:cBhvr>
                                      <p:to>
                                        <p:strVal val="visible"/>
                                      </p:to>
                                    </p:set>
                                    <p:animEffect transition="in" filter="fade">
                                      <p:cBhvr>
                                        <p:cTn id="12" dur="800" decel="100000"/>
                                        <p:tgtEl>
                                          <p:spTgt spid="43025"/>
                                        </p:tgtEl>
                                      </p:cBhvr>
                                    </p:animEffect>
                                    <p:anim calcmode="lin" valueType="num">
                                      <p:cBhvr>
                                        <p:cTn id="13" dur="800" decel="100000" fill="hold"/>
                                        <p:tgtEl>
                                          <p:spTgt spid="43025"/>
                                        </p:tgtEl>
                                        <p:attrNameLst>
                                          <p:attrName>style.rotation</p:attrName>
                                        </p:attrNameLst>
                                      </p:cBhvr>
                                      <p:tavLst>
                                        <p:tav tm="0">
                                          <p:val>
                                            <p:fltVal val="-90"/>
                                          </p:val>
                                        </p:tav>
                                        <p:tav tm="100000">
                                          <p:val>
                                            <p:fltVal val="0"/>
                                          </p:val>
                                        </p:tav>
                                      </p:tavLst>
                                    </p:anim>
                                    <p:anim calcmode="lin" valueType="num">
                                      <p:cBhvr>
                                        <p:cTn id="14" dur="800" decel="100000" fill="hold"/>
                                        <p:tgtEl>
                                          <p:spTgt spid="43025"/>
                                        </p:tgtEl>
                                        <p:attrNameLst>
                                          <p:attrName>ppt_x</p:attrName>
                                        </p:attrNameLst>
                                      </p:cBhvr>
                                      <p:tavLst>
                                        <p:tav tm="0">
                                          <p:val>
                                            <p:strVal val="#ppt_x+0.4"/>
                                          </p:val>
                                        </p:tav>
                                        <p:tav tm="100000">
                                          <p:val>
                                            <p:strVal val="#ppt_x-0.05"/>
                                          </p:val>
                                        </p:tav>
                                      </p:tavLst>
                                    </p:anim>
                                    <p:anim calcmode="lin" valueType="num">
                                      <p:cBhvr>
                                        <p:cTn id="15" dur="800" decel="100000" fill="hold"/>
                                        <p:tgtEl>
                                          <p:spTgt spid="4302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302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3025"/>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3026"/>
                                        </p:tgtEl>
                                        <p:attrNameLst>
                                          <p:attrName>style.visibility</p:attrName>
                                        </p:attrNameLst>
                                      </p:cBhvr>
                                      <p:to>
                                        <p:strVal val="visible"/>
                                      </p:to>
                                    </p:set>
                                    <p:anim calcmode="lin" valueType="num">
                                      <p:cBhvr additive="base">
                                        <p:cTn id="22" dur="500" fill="hold"/>
                                        <p:tgtEl>
                                          <p:spTgt spid="43026"/>
                                        </p:tgtEl>
                                        <p:attrNameLst>
                                          <p:attrName>ppt_x</p:attrName>
                                        </p:attrNameLst>
                                      </p:cBhvr>
                                      <p:tavLst>
                                        <p:tav tm="0">
                                          <p:val>
                                            <p:strVal val="0-#ppt_w/2"/>
                                          </p:val>
                                        </p:tav>
                                        <p:tav tm="100000">
                                          <p:val>
                                            <p:strVal val="#ppt_x"/>
                                          </p:val>
                                        </p:tav>
                                      </p:tavLst>
                                    </p:anim>
                                    <p:anim calcmode="lin" valueType="num">
                                      <p:cBhvr additive="base">
                                        <p:cTn id="23" dur="500" fill="hold"/>
                                        <p:tgtEl>
                                          <p:spTgt spid="430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43011"/>
                                        </p:tgtEl>
                                        <p:attrNameLst>
                                          <p:attrName>style.visibility</p:attrName>
                                        </p:attrNameLst>
                                      </p:cBhvr>
                                      <p:to>
                                        <p:strVal val="visible"/>
                                      </p:to>
                                    </p:set>
                                    <p:anim calcmode="lin" valueType="num">
                                      <p:cBhvr additive="base">
                                        <p:cTn id="26" dur="500" fill="hold"/>
                                        <p:tgtEl>
                                          <p:spTgt spid="43011"/>
                                        </p:tgtEl>
                                        <p:attrNameLst>
                                          <p:attrName>ppt_x</p:attrName>
                                        </p:attrNameLst>
                                      </p:cBhvr>
                                      <p:tavLst>
                                        <p:tav tm="0">
                                          <p:val>
                                            <p:strVal val="0-#ppt_w/2"/>
                                          </p:val>
                                        </p:tav>
                                        <p:tav tm="100000">
                                          <p:val>
                                            <p:strVal val="#ppt_x"/>
                                          </p:val>
                                        </p:tav>
                                      </p:tavLst>
                                    </p:anim>
                                    <p:anim calcmode="lin" valueType="num">
                                      <p:cBhvr additive="base">
                                        <p:cTn id="27" dur="500" fill="hold"/>
                                        <p:tgtEl>
                                          <p:spTgt spid="4301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43012"/>
                                        </p:tgtEl>
                                        <p:attrNameLst>
                                          <p:attrName>style.visibility</p:attrName>
                                        </p:attrNameLst>
                                      </p:cBhvr>
                                      <p:to>
                                        <p:strVal val="visible"/>
                                      </p:to>
                                    </p:set>
                                    <p:anim calcmode="lin" valueType="num">
                                      <p:cBhvr additive="base">
                                        <p:cTn id="30" dur="500" fill="hold"/>
                                        <p:tgtEl>
                                          <p:spTgt spid="43012"/>
                                        </p:tgtEl>
                                        <p:attrNameLst>
                                          <p:attrName>ppt_x</p:attrName>
                                        </p:attrNameLst>
                                      </p:cBhvr>
                                      <p:tavLst>
                                        <p:tav tm="0">
                                          <p:val>
                                            <p:strVal val="0-#ppt_w/2"/>
                                          </p:val>
                                        </p:tav>
                                        <p:tav tm="100000">
                                          <p:val>
                                            <p:strVal val="#ppt_x"/>
                                          </p:val>
                                        </p:tav>
                                      </p:tavLst>
                                    </p:anim>
                                    <p:anim calcmode="lin" valueType="num">
                                      <p:cBhvr additive="base">
                                        <p:cTn id="31" dur="500" fill="hold"/>
                                        <p:tgtEl>
                                          <p:spTgt spid="430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43015"/>
                                        </p:tgtEl>
                                        <p:attrNameLst>
                                          <p:attrName>style.visibility</p:attrName>
                                        </p:attrNameLst>
                                      </p:cBhvr>
                                      <p:to>
                                        <p:strVal val="visible"/>
                                      </p:to>
                                    </p:set>
                                    <p:anim calcmode="lin" valueType="num">
                                      <p:cBhvr additive="base">
                                        <p:cTn id="34" dur="500" fill="hold"/>
                                        <p:tgtEl>
                                          <p:spTgt spid="43015"/>
                                        </p:tgtEl>
                                        <p:attrNameLst>
                                          <p:attrName>ppt_x</p:attrName>
                                        </p:attrNameLst>
                                      </p:cBhvr>
                                      <p:tavLst>
                                        <p:tav tm="0">
                                          <p:val>
                                            <p:strVal val="0-#ppt_w/2"/>
                                          </p:val>
                                        </p:tav>
                                        <p:tav tm="100000">
                                          <p:val>
                                            <p:strVal val="#ppt_x"/>
                                          </p:val>
                                        </p:tav>
                                      </p:tavLst>
                                    </p:anim>
                                    <p:anim calcmode="lin" valueType="num">
                                      <p:cBhvr additive="base">
                                        <p:cTn id="35" dur="500" fill="hold"/>
                                        <p:tgtEl>
                                          <p:spTgt spid="4301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43016"/>
                                        </p:tgtEl>
                                        <p:attrNameLst>
                                          <p:attrName>style.visibility</p:attrName>
                                        </p:attrNameLst>
                                      </p:cBhvr>
                                      <p:to>
                                        <p:strVal val="visible"/>
                                      </p:to>
                                    </p:set>
                                    <p:anim calcmode="lin" valueType="num">
                                      <p:cBhvr additive="base">
                                        <p:cTn id="38" dur="500" fill="hold"/>
                                        <p:tgtEl>
                                          <p:spTgt spid="43016"/>
                                        </p:tgtEl>
                                        <p:attrNameLst>
                                          <p:attrName>ppt_x</p:attrName>
                                        </p:attrNameLst>
                                      </p:cBhvr>
                                      <p:tavLst>
                                        <p:tav tm="0">
                                          <p:val>
                                            <p:strVal val="0-#ppt_w/2"/>
                                          </p:val>
                                        </p:tav>
                                        <p:tav tm="100000">
                                          <p:val>
                                            <p:strVal val="#ppt_x"/>
                                          </p:val>
                                        </p:tav>
                                      </p:tavLst>
                                    </p:anim>
                                    <p:anim calcmode="lin" valueType="num">
                                      <p:cBhvr additive="base">
                                        <p:cTn id="39" dur="500" fill="hold"/>
                                        <p:tgtEl>
                                          <p:spTgt spid="43016"/>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43023"/>
                                        </p:tgtEl>
                                        <p:attrNameLst>
                                          <p:attrName>style.visibility</p:attrName>
                                        </p:attrNameLst>
                                      </p:cBhvr>
                                      <p:to>
                                        <p:strVal val="visible"/>
                                      </p:to>
                                    </p:set>
                                    <p:anim calcmode="lin" valueType="num">
                                      <p:cBhvr additive="base">
                                        <p:cTn id="42" dur="500" fill="hold"/>
                                        <p:tgtEl>
                                          <p:spTgt spid="43023"/>
                                        </p:tgtEl>
                                        <p:attrNameLst>
                                          <p:attrName>ppt_x</p:attrName>
                                        </p:attrNameLst>
                                      </p:cBhvr>
                                      <p:tavLst>
                                        <p:tav tm="0">
                                          <p:val>
                                            <p:strVal val="0-#ppt_w/2"/>
                                          </p:val>
                                        </p:tav>
                                        <p:tav tm="100000">
                                          <p:val>
                                            <p:strVal val="#ppt_x"/>
                                          </p:val>
                                        </p:tav>
                                      </p:tavLst>
                                    </p:anim>
                                    <p:anim calcmode="lin" valueType="num">
                                      <p:cBhvr additive="base">
                                        <p:cTn id="43" dur="500" fill="hold"/>
                                        <p:tgtEl>
                                          <p:spTgt spid="4302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3027"/>
                                        </p:tgtEl>
                                        <p:attrNameLst>
                                          <p:attrName>style.visibility</p:attrName>
                                        </p:attrNameLst>
                                      </p:cBhvr>
                                      <p:to>
                                        <p:strVal val="visible"/>
                                      </p:to>
                                    </p:set>
                                    <p:anim calcmode="lin" valueType="num">
                                      <p:cBhvr additive="base">
                                        <p:cTn id="46" dur="500" fill="hold"/>
                                        <p:tgtEl>
                                          <p:spTgt spid="43027"/>
                                        </p:tgtEl>
                                        <p:attrNameLst>
                                          <p:attrName>ppt_x</p:attrName>
                                        </p:attrNameLst>
                                      </p:cBhvr>
                                      <p:tavLst>
                                        <p:tav tm="0">
                                          <p:val>
                                            <p:strVal val="0-#ppt_w/2"/>
                                          </p:val>
                                        </p:tav>
                                        <p:tav tm="100000">
                                          <p:val>
                                            <p:strVal val="#ppt_x"/>
                                          </p:val>
                                        </p:tav>
                                      </p:tavLst>
                                    </p:anim>
                                    <p:anim calcmode="lin" valueType="num">
                                      <p:cBhvr additive="base">
                                        <p:cTn id="47" dur="500" fill="hold"/>
                                        <p:tgtEl>
                                          <p:spTgt spid="43027"/>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43028"/>
                                        </p:tgtEl>
                                        <p:attrNameLst>
                                          <p:attrName>style.visibility</p:attrName>
                                        </p:attrNameLst>
                                      </p:cBhvr>
                                      <p:to>
                                        <p:strVal val="visible"/>
                                      </p:to>
                                    </p:set>
                                    <p:anim calcmode="lin" valueType="num">
                                      <p:cBhvr additive="base">
                                        <p:cTn id="50" dur="500" fill="hold"/>
                                        <p:tgtEl>
                                          <p:spTgt spid="43028"/>
                                        </p:tgtEl>
                                        <p:attrNameLst>
                                          <p:attrName>ppt_x</p:attrName>
                                        </p:attrNameLst>
                                      </p:cBhvr>
                                      <p:tavLst>
                                        <p:tav tm="0">
                                          <p:val>
                                            <p:strVal val="0-#ppt_w/2"/>
                                          </p:val>
                                        </p:tav>
                                        <p:tav tm="100000">
                                          <p:val>
                                            <p:strVal val="#ppt_x"/>
                                          </p:val>
                                        </p:tav>
                                      </p:tavLst>
                                    </p:anim>
                                    <p:anim calcmode="lin" valueType="num">
                                      <p:cBhvr additive="base">
                                        <p:cTn id="51" dur="500" fill="hold"/>
                                        <p:tgtEl>
                                          <p:spTgt spid="43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6" grpId="0" animBg="1"/>
      <p:bldP spid="43011" grpId="0" animBg="1"/>
      <p:bldP spid="43012" grpId="0" animBg="1"/>
      <p:bldP spid="43015" grpId="0"/>
      <p:bldP spid="43016" grpId="0"/>
      <p:bldP spid="43022" grpId="0"/>
      <p:bldP spid="43025" grpId="0"/>
      <p:bldP spid="43027" grpId="0"/>
      <p:bldP spid="4302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ตัวแทนหมายเลขภาพนิ่ง 5"/>
          <p:cNvSpPr>
            <a:spLocks noGrp="1"/>
          </p:cNvSpPr>
          <p:nvPr>
            <p:ph type="sldNum" sz="quarter" idx="12"/>
          </p:nvPr>
        </p:nvSpPr>
        <p:spPr/>
        <p:txBody>
          <a:bodyPr/>
          <a:lstStyle/>
          <a:p>
            <a:fld id="{B087A14A-83FA-4483-BBD2-1B7A517A4D7D}" type="slidenum">
              <a:rPr lang="en-US" altLang="th-TH"/>
              <a:pPr/>
              <a:t>43</a:t>
            </a:fld>
            <a:endParaRPr lang="en-US" altLang="th-TH"/>
          </a:p>
        </p:txBody>
      </p:sp>
      <p:sp>
        <p:nvSpPr>
          <p:cNvPr id="44035" name="Rectangle 3"/>
          <p:cNvSpPr>
            <a:spLocks noGrp="1" noChangeArrowheads="1"/>
          </p:cNvSpPr>
          <p:nvPr>
            <p:ph type="body" idx="1"/>
          </p:nvPr>
        </p:nvSpPr>
        <p:spPr>
          <a:xfrm>
            <a:off x="685800" y="914400"/>
            <a:ext cx="7772400" cy="1943100"/>
          </a:xfrm>
        </p:spPr>
        <p:txBody>
          <a:bodyPr/>
          <a:lstStyle/>
          <a:p>
            <a:pPr marL="396875" indent="-396875">
              <a:lnSpc>
                <a:spcPct val="90000"/>
              </a:lnSpc>
              <a:buFont typeface="Wingdings" pitchFamily="2" charset="2"/>
              <a:buChar char="Ø"/>
            </a:pPr>
            <a:r>
              <a:rPr lang="en-US" altLang="th-TH" sz="2400"/>
              <a:t>Situation</a:t>
            </a:r>
          </a:p>
          <a:p>
            <a:pPr marL="908050" lvl="1" indent="-396875">
              <a:lnSpc>
                <a:spcPct val="90000"/>
              </a:lnSpc>
            </a:pPr>
            <a:r>
              <a:rPr lang="en-US" altLang="th-TH" sz="2000">
                <a:solidFill>
                  <a:schemeClr val="accent2"/>
                </a:solidFill>
              </a:rPr>
              <a:t>Patients arrive according to a Poisson process with intensity </a:t>
            </a:r>
            <a:r>
              <a:rPr lang="en-US" altLang="th-TH" sz="2000">
                <a:solidFill>
                  <a:schemeClr val="accent2"/>
                </a:solidFill>
                <a:sym typeface="Symbol" pitchFamily="18" charset="2"/>
              </a:rPr>
              <a:t> ( the time between arrivals is exp() distributed.</a:t>
            </a:r>
          </a:p>
          <a:p>
            <a:pPr marL="908050" lvl="1" indent="-396875">
              <a:lnSpc>
                <a:spcPct val="90000"/>
              </a:lnSpc>
            </a:pPr>
            <a:r>
              <a:rPr lang="en-US" altLang="th-TH" sz="2000">
                <a:solidFill>
                  <a:schemeClr val="accent2"/>
                </a:solidFill>
                <a:sym typeface="Symbol" pitchFamily="18" charset="2"/>
              </a:rPr>
              <a:t>The service time (the doctor’s examination and treatment time of a patient) follows an exponential distribution with mean 1/ (=exp() distributed)</a:t>
            </a:r>
          </a:p>
          <a:p>
            <a:pPr marL="908050" lvl="1" indent="-396875">
              <a:lnSpc>
                <a:spcPct val="90000"/>
              </a:lnSpc>
              <a:buFont typeface="Symbol" pitchFamily="18" charset="2"/>
              <a:buChar char="Þ"/>
            </a:pPr>
            <a:r>
              <a:rPr lang="en-US" altLang="th-TH" sz="2000" i="1"/>
              <a:t>The ER can be modeled as an M/M/c system where c=the number of doctors</a:t>
            </a:r>
            <a:endParaRPr lang="en-US" altLang="th-TH" sz="2000"/>
          </a:p>
        </p:txBody>
      </p:sp>
      <p:grpSp>
        <p:nvGrpSpPr>
          <p:cNvPr id="44036" name="Group 4"/>
          <p:cNvGrpSpPr>
            <a:grpSpLocks/>
          </p:cNvGrpSpPr>
          <p:nvPr/>
        </p:nvGrpSpPr>
        <p:grpSpPr bwMode="auto">
          <a:xfrm>
            <a:off x="228600" y="685800"/>
            <a:ext cx="8686800" cy="180975"/>
            <a:chOff x="384" y="625"/>
            <a:chExt cx="4992" cy="151"/>
          </a:xfrm>
        </p:grpSpPr>
        <p:grpSp>
          <p:nvGrpSpPr>
            <p:cNvPr id="44037" name="Group 5"/>
            <p:cNvGrpSpPr>
              <a:grpSpLocks/>
            </p:cNvGrpSpPr>
            <p:nvPr/>
          </p:nvGrpSpPr>
          <p:grpSpPr bwMode="auto">
            <a:xfrm>
              <a:off x="384" y="625"/>
              <a:ext cx="4992" cy="144"/>
              <a:chOff x="384" y="625"/>
              <a:chExt cx="4992" cy="144"/>
            </a:xfrm>
          </p:grpSpPr>
          <p:pic>
            <p:nvPicPr>
              <p:cNvPr id="44038"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44040"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44041" name="Rectangle 9"/>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Example – ER at County Hospital</a:t>
            </a:r>
          </a:p>
        </p:txBody>
      </p:sp>
      <p:pic>
        <p:nvPicPr>
          <p:cNvPr id="44042" name="Picture 10" descr="PE0102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6476" y="2662237"/>
            <a:ext cx="1330325" cy="1566863"/>
          </a:xfrm>
          <a:prstGeom prst="rect">
            <a:avLst/>
          </a:prstGeom>
          <a:noFill/>
          <a:extLst>
            <a:ext uri="{909E8E84-426E-40DD-AFC4-6F175D3DCCD1}">
              <a14:hiddenFill xmlns:a14="http://schemas.microsoft.com/office/drawing/2010/main">
                <a:solidFill>
                  <a:srgbClr val="FFFFFF"/>
                </a:solidFill>
              </a14:hiddenFill>
            </a:ext>
          </a:extLst>
        </p:spPr>
      </p:pic>
      <p:sp>
        <p:nvSpPr>
          <p:cNvPr id="44046" name="Rectangle 14"/>
          <p:cNvSpPr>
            <a:spLocks noChangeArrowheads="1"/>
          </p:cNvSpPr>
          <p:nvPr/>
        </p:nvSpPr>
        <p:spPr bwMode="auto">
          <a:xfrm>
            <a:off x="685800" y="2857500"/>
            <a:ext cx="77724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96875" indent="-396875">
              <a:spcBef>
                <a:spcPct val="20000"/>
              </a:spcBef>
              <a:buChar char="•"/>
              <a:defRPr sz="3200">
                <a:solidFill>
                  <a:schemeClr val="tx1"/>
                </a:solidFill>
                <a:latin typeface="Times New Roman" pitchFamily="18" charset="0"/>
              </a:defRPr>
            </a:lvl1pPr>
            <a:lvl2pPr marL="908050" indent="-396875">
              <a:spcBef>
                <a:spcPct val="20000"/>
              </a:spcBef>
              <a:buChar char="–"/>
              <a:defRPr sz="2800">
                <a:solidFill>
                  <a:schemeClr val="tx1"/>
                </a:solidFill>
                <a:latin typeface="Times New Roman" pitchFamily="18" charset="0"/>
              </a:defRPr>
            </a:lvl2pPr>
            <a:lvl3pPr marL="125095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lnSpc>
                <a:spcPct val="90000"/>
              </a:lnSpc>
              <a:buFont typeface="Wingdings" pitchFamily="2" charset="2"/>
              <a:buChar char="Ø"/>
            </a:pPr>
            <a:r>
              <a:rPr lang="en-US" altLang="th-TH" sz="2400"/>
              <a:t>Data gathering</a:t>
            </a:r>
          </a:p>
          <a:p>
            <a:pPr lvl="1">
              <a:lnSpc>
                <a:spcPct val="90000"/>
              </a:lnSpc>
              <a:buFont typeface="Symbol" pitchFamily="18" charset="2"/>
              <a:buChar char="Þ"/>
            </a:pPr>
            <a:r>
              <a:rPr lang="en-US" altLang="th-TH" sz="2000">
                <a:solidFill>
                  <a:schemeClr val="accent2"/>
                </a:solidFill>
                <a:sym typeface="Symbol" pitchFamily="18" charset="2"/>
              </a:rPr>
              <a:t> = 2 patients per hour</a:t>
            </a:r>
          </a:p>
          <a:p>
            <a:pPr lvl="1">
              <a:lnSpc>
                <a:spcPct val="90000"/>
              </a:lnSpc>
              <a:buFont typeface="Symbol" pitchFamily="18" charset="2"/>
              <a:buChar char="Þ"/>
            </a:pPr>
            <a:r>
              <a:rPr lang="en-US" altLang="th-TH" sz="2000">
                <a:solidFill>
                  <a:schemeClr val="accent2"/>
                </a:solidFill>
                <a:sym typeface="Symbol" pitchFamily="18" charset="2"/>
              </a:rPr>
              <a:t> = 3 patients per hour</a:t>
            </a:r>
            <a:endParaRPr lang="en-US" altLang="th-TH" sz="2000">
              <a:solidFill>
                <a:schemeClr val="accent2"/>
              </a:solidFill>
            </a:endParaRPr>
          </a:p>
          <a:p>
            <a:pPr>
              <a:lnSpc>
                <a:spcPct val="90000"/>
              </a:lnSpc>
              <a:buFont typeface="Wingdings" pitchFamily="2" charset="2"/>
              <a:buChar char="v"/>
            </a:pPr>
            <a:r>
              <a:rPr lang="en-US" altLang="th-TH" sz="2400"/>
              <a:t>Questions</a:t>
            </a:r>
          </a:p>
          <a:p>
            <a:pPr lvl="1">
              <a:lnSpc>
                <a:spcPct val="90000"/>
              </a:lnSpc>
            </a:pPr>
            <a:r>
              <a:rPr lang="en-US" altLang="th-TH" sz="2000">
                <a:solidFill>
                  <a:schemeClr val="accent2"/>
                </a:solidFill>
              </a:rPr>
              <a:t>Should the capacity be increased from 1 to 2 doctors?</a:t>
            </a:r>
          </a:p>
          <a:p>
            <a:pPr lvl="1">
              <a:lnSpc>
                <a:spcPct val="90000"/>
              </a:lnSpc>
            </a:pPr>
            <a:r>
              <a:rPr lang="en-US" altLang="th-TH" sz="2000">
                <a:solidFill>
                  <a:schemeClr val="accent2"/>
                </a:solidFill>
              </a:rPr>
              <a:t>How are the characteristics of the system (</a:t>
            </a:r>
            <a:r>
              <a:rPr lang="en-US" altLang="th-TH" sz="2000">
                <a:solidFill>
                  <a:schemeClr val="accent2"/>
                </a:solidFill>
                <a:sym typeface="Symbol" pitchFamily="18" charset="2"/>
              </a:rPr>
              <a:t>, W</a:t>
            </a:r>
            <a:r>
              <a:rPr lang="en-US" altLang="th-TH" sz="2000" baseline="-2000">
                <a:solidFill>
                  <a:schemeClr val="accent2"/>
                </a:solidFill>
                <a:sym typeface="Symbol" pitchFamily="18" charset="2"/>
              </a:rPr>
              <a:t>q</a:t>
            </a:r>
            <a:r>
              <a:rPr lang="en-US" altLang="th-TH" sz="2000">
                <a:solidFill>
                  <a:schemeClr val="accent2"/>
                </a:solidFill>
                <a:sym typeface="Symbol" pitchFamily="18" charset="2"/>
              </a:rPr>
              <a:t>, W, L</a:t>
            </a:r>
            <a:r>
              <a:rPr lang="en-US" altLang="th-TH" sz="2000" baseline="-2000">
                <a:solidFill>
                  <a:schemeClr val="accent2"/>
                </a:solidFill>
                <a:sym typeface="Symbol" pitchFamily="18" charset="2"/>
              </a:rPr>
              <a:t>q</a:t>
            </a:r>
            <a:r>
              <a:rPr lang="en-US" altLang="th-TH" sz="2000">
                <a:solidFill>
                  <a:schemeClr val="accent2"/>
                </a:solidFill>
                <a:sym typeface="Symbol" pitchFamily="18" charset="2"/>
              </a:rPr>
              <a:t> and L)</a:t>
            </a:r>
            <a:r>
              <a:rPr lang="en-US" altLang="th-TH" sz="2000">
                <a:solidFill>
                  <a:schemeClr val="accent2"/>
                </a:solidFill>
              </a:rPr>
              <a:t> affected by an increase in service capacity?</a:t>
            </a:r>
            <a:r>
              <a:rPr lang="en-US" altLang="th-TH" sz="2000"/>
              <a:t> </a:t>
            </a:r>
          </a:p>
        </p:txBody>
      </p:sp>
    </p:spTree>
    <p:extLst>
      <p:ext uri="{BB962C8B-B14F-4D97-AF65-F5344CB8AC3E}">
        <p14:creationId xmlns:p14="http://schemas.microsoft.com/office/powerpoint/2010/main" val="14270180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4046"/>
                                        </p:tgtEl>
                                        <p:attrNameLst>
                                          <p:attrName>style.visibility</p:attrName>
                                        </p:attrNameLst>
                                      </p:cBhvr>
                                      <p:to>
                                        <p:strVal val="visible"/>
                                      </p:to>
                                    </p:set>
                                    <p:anim calcmode="lin" valueType="num">
                                      <p:cBhvr>
                                        <p:cTn id="13" dur="500" fill="hold"/>
                                        <p:tgtEl>
                                          <p:spTgt spid="44046"/>
                                        </p:tgtEl>
                                        <p:attrNameLst>
                                          <p:attrName>ppt_w</p:attrName>
                                        </p:attrNameLst>
                                      </p:cBhvr>
                                      <p:tavLst>
                                        <p:tav tm="0">
                                          <p:val>
                                            <p:fltVal val="0"/>
                                          </p:val>
                                        </p:tav>
                                        <p:tav tm="100000">
                                          <p:val>
                                            <p:strVal val="#ppt_w"/>
                                          </p:val>
                                        </p:tav>
                                      </p:tavLst>
                                    </p:anim>
                                    <p:anim calcmode="lin" valueType="num">
                                      <p:cBhvr>
                                        <p:cTn id="14" dur="500" fill="hold"/>
                                        <p:tgtEl>
                                          <p:spTgt spid="440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autoUpdateAnimBg="0"/>
      <p:bldP spid="4404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ตัวแทนหมายเลขภาพนิ่ง 5"/>
          <p:cNvSpPr>
            <a:spLocks noGrp="1"/>
          </p:cNvSpPr>
          <p:nvPr>
            <p:ph type="sldNum" sz="quarter" idx="12"/>
          </p:nvPr>
        </p:nvSpPr>
        <p:spPr/>
        <p:txBody>
          <a:bodyPr/>
          <a:lstStyle/>
          <a:p>
            <a:fld id="{FED980B8-50C3-402F-BD7F-D007356F72F0}" type="slidenum">
              <a:rPr lang="en-US" altLang="th-TH"/>
              <a:pPr/>
              <a:t>44</a:t>
            </a:fld>
            <a:endParaRPr lang="en-US" altLang="th-TH"/>
          </a:p>
        </p:txBody>
      </p:sp>
      <p:sp>
        <p:nvSpPr>
          <p:cNvPr id="45059" name="Rectangle 3"/>
          <p:cNvSpPr>
            <a:spLocks noGrp="1" noChangeArrowheads="1"/>
          </p:cNvSpPr>
          <p:nvPr>
            <p:ph type="body" idx="1"/>
          </p:nvPr>
        </p:nvSpPr>
        <p:spPr>
          <a:xfrm>
            <a:off x="381000" y="914400"/>
            <a:ext cx="8458200" cy="3943350"/>
          </a:xfrm>
        </p:spPr>
        <p:txBody>
          <a:bodyPr/>
          <a:lstStyle/>
          <a:p>
            <a:pPr>
              <a:lnSpc>
                <a:spcPct val="90000"/>
              </a:lnSpc>
            </a:pPr>
            <a:r>
              <a:rPr lang="en-US" altLang="th-TH" sz="2400"/>
              <a:t>Interpretation </a:t>
            </a:r>
          </a:p>
          <a:p>
            <a:pPr lvl="1">
              <a:lnSpc>
                <a:spcPct val="90000"/>
              </a:lnSpc>
            </a:pPr>
            <a:r>
              <a:rPr lang="en-US" altLang="th-TH" sz="1800">
                <a:solidFill>
                  <a:schemeClr val="accent2"/>
                </a:solidFill>
              </a:rPr>
              <a:t>To be in the queue = to be in the waiting room</a:t>
            </a:r>
          </a:p>
          <a:p>
            <a:pPr lvl="1">
              <a:lnSpc>
                <a:spcPct val="90000"/>
              </a:lnSpc>
            </a:pPr>
            <a:r>
              <a:rPr lang="en-US" altLang="th-TH" sz="1800">
                <a:solidFill>
                  <a:schemeClr val="accent2"/>
                </a:solidFill>
              </a:rPr>
              <a:t>To be in the system = to be in the ER (waiting or under treatment)</a:t>
            </a:r>
          </a:p>
          <a:p>
            <a:pPr>
              <a:lnSpc>
                <a:spcPct val="90000"/>
              </a:lnSpc>
            </a:pPr>
            <a:endParaRPr lang="en-US" altLang="th-TH" sz="2400"/>
          </a:p>
          <a:p>
            <a:pPr>
              <a:lnSpc>
                <a:spcPct val="90000"/>
              </a:lnSpc>
            </a:pPr>
            <a:endParaRPr lang="en-US" altLang="th-TH" sz="2400"/>
          </a:p>
          <a:p>
            <a:pPr>
              <a:lnSpc>
                <a:spcPct val="90000"/>
              </a:lnSpc>
            </a:pPr>
            <a:endParaRPr lang="en-US" altLang="th-TH" sz="2400"/>
          </a:p>
          <a:p>
            <a:pPr>
              <a:lnSpc>
                <a:spcPct val="90000"/>
              </a:lnSpc>
            </a:pPr>
            <a:endParaRPr lang="en-US" altLang="th-TH" sz="2400"/>
          </a:p>
          <a:p>
            <a:pPr>
              <a:lnSpc>
                <a:spcPct val="90000"/>
              </a:lnSpc>
            </a:pPr>
            <a:endParaRPr lang="en-US" altLang="th-TH" sz="2400"/>
          </a:p>
          <a:p>
            <a:pPr>
              <a:lnSpc>
                <a:spcPct val="90000"/>
              </a:lnSpc>
            </a:pPr>
            <a:endParaRPr lang="en-US" altLang="th-TH" sz="2400"/>
          </a:p>
          <a:p>
            <a:pPr>
              <a:lnSpc>
                <a:spcPct val="90000"/>
              </a:lnSpc>
            </a:pPr>
            <a:endParaRPr lang="en-US" altLang="th-TH" sz="2400"/>
          </a:p>
          <a:p>
            <a:pPr>
              <a:lnSpc>
                <a:spcPct val="90000"/>
              </a:lnSpc>
            </a:pPr>
            <a:endParaRPr lang="en-US" altLang="th-TH" sz="2400"/>
          </a:p>
          <a:p>
            <a:pPr>
              <a:lnSpc>
                <a:spcPct val="90000"/>
              </a:lnSpc>
            </a:pPr>
            <a:endParaRPr lang="en-US" altLang="th-TH" sz="1400"/>
          </a:p>
          <a:p>
            <a:pPr>
              <a:lnSpc>
                <a:spcPct val="90000"/>
              </a:lnSpc>
            </a:pPr>
            <a:endParaRPr lang="en-US" altLang="th-TH" sz="1400"/>
          </a:p>
          <a:p>
            <a:pPr>
              <a:lnSpc>
                <a:spcPct val="90000"/>
              </a:lnSpc>
            </a:pPr>
            <a:r>
              <a:rPr lang="en-US" altLang="th-TH" sz="2400"/>
              <a:t>Is it warranted to hire a second doctor ?</a:t>
            </a:r>
          </a:p>
        </p:txBody>
      </p:sp>
      <p:grpSp>
        <p:nvGrpSpPr>
          <p:cNvPr id="45060" name="Group 4"/>
          <p:cNvGrpSpPr>
            <a:grpSpLocks/>
          </p:cNvGrpSpPr>
          <p:nvPr/>
        </p:nvGrpSpPr>
        <p:grpSpPr bwMode="auto">
          <a:xfrm>
            <a:off x="228600" y="685800"/>
            <a:ext cx="8686800" cy="180975"/>
            <a:chOff x="384" y="625"/>
            <a:chExt cx="4992" cy="151"/>
          </a:xfrm>
        </p:grpSpPr>
        <p:grpSp>
          <p:nvGrpSpPr>
            <p:cNvPr id="45061" name="Group 5"/>
            <p:cNvGrpSpPr>
              <a:grpSpLocks/>
            </p:cNvGrpSpPr>
            <p:nvPr/>
          </p:nvGrpSpPr>
          <p:grpSpPr bwMode="auto">
            <a:xfrm>
              <a:off x="384" y="625"/>
              <a:ext cx="4992" cy="144"/>
              <a:chOff x="384" y="625"/>
              <a:chExt cx="4992" cy="144"/>
            </a:xfrm>
          </p:grpSpPr>
          <p:pic>
            <p:nvPicPr>
              <p:cNvPr id="45062"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45063"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45064"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45065" name="Rectangle 9"/>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Summary of Results – County Hospital</a:t>
            </a:r>
          </a:p>
        </p:txBody>
      </p:sp>
      <p:graphicFrame>
        <p:nvGraphicFramePr>
          <p:cNvPr id="45125" name="Group 69"/>
          <p:cNvGraphicFramePr>
            <a:graphicFrameLocks noGrp="1"/>
          </p:cNvGraphicFramePr>
          <p:nvPr/>
        </p:nvGraphicFramePr>
        <p:xfrm>
          <a:off x="838200" y="1771650"/>
          <a:ext cx="6705600" cy="2552700"/>
        </p:xfrm>
        <a:graphic>
          <a:graphicData uri="http://schemas.openxmlformats.org/drawingml/2006/table">
            <a:tbl>
              <a:tblPr/>
              <a:tblGrid>
                <a:gridCol w="2235200"/>
                <a:gridCol w="2235200"/>
                <a:gridCol w="2235200"/>
              </a:tblGrid>
              <a:tr h="29718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500" b="1" i="0" u="none" strike="noStrike" cap="none" normalizeH="0" baseline="0" smtClean="0">
                          <a:ln>
                            <a:noFill/>
                          </a:ln>
                          <a:solidFill>
                            <a:schemeClr val="tx1"/>
                          </a:solidFill>
                          <a:effectLst/>
                          <a:latin typeface="Times New Roman" pitchFamily="18" charset="0"/>
                        </a:rPr>
                        <a:t>Characteristic</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500" b="1" i="0" u="none" strike="noStrike" cap="none" normalizeH="0" baseline="0" smtClean="0">
                          <a:ln>
                            <a:noFill/>
                          </a:ln>
                          <a:solidFill>
                            <a:schemeClr val="tx1"/>
                          </a:solidFill>
                          <a:effectLst/>
                          <a:latin typeface="Times New Roman" pitchFamily="18" charset="0"/>
                        </a:rPr>
                        <a:t>One doctor (c=1)</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500" b="1" i="0" u="none" strike="noStrike" cap="none" normalizeH="0" baseline="0" smtClean="0">
                          <a:ln>
                            <a:noFill/>
                          </a:ln>
                          <a:solidFill>
                            <a:schemeClr val="tx1"/>
                          </a:solidFill>
                          <a:effectLst/>
                          <a:latin typeface="Times New Roman" pitchFamily="18" charset="0"/>
                        </a:rPr>
                        <a:t>Two Doctors (c=2)</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7432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1" i="0" u="none" strike="noStrike" cap="none" normalizeH="0" baseline="0" smtClean="0">
                          <a:ln>
                            <a:noFill/>
                          </a:ln>
                          <a:solidFill>
                            <a:schemeClr val="tx1"/>
                          </a:solidFill>
                          <a:effectLst/>
                          <a:latin typeface="Times New Roman" pitchFamily="18" charset="0"/>
                          <a:sym typeface="Symbol" pitchFamily="18" charset="2"/>
                        </a:rPr>
                        <a:t> </a:t>
                      </a:r>
                      <a:endParaRPr kumimoji="0" lang="en-US" altLang="th-TH" sz="1400" b="1" i="0" u="none" strike="noStrike" cap="none" normalizeH="0" baseline="0" smtClean="0">
                        <a:ln>
                          <a:noFill/>
                        </a:ln>
                        <a:solidFill>
                          <a:schemeClr val="tx1"/>
                        </a:solidFill>
                        <a:effectLst/>
                        <a:latin typeface="Times New Roman" pitchFamily="18"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2/3</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1/3</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1" i="0" u="none" strike="noStrike" cap="none" normalizeH="0" baseline="0" smtClean="0">
                          <a:ln>
                            <a:noFill/>
                          </a:ln>
                          <a:solidFill>
                            <a:schemeClr val="tx1"/>
                          </a:solidFill>
                          <a:effectLst/>
                          <a:latin typeface="Times New Roman" pitchFamily="18" charset="0"/>
                        </a:rPr>
                        <a:t>P</a:t>
                      </a:r>
                      <a:r>
                        <a:rPr kumimoji="0" lang="en-US" altLang="th-TH" sz="1400" b="1" i="0" u="none" strike="noStrike" cap="none" normalizeH="0" baseline="-25000" smtClean="0">
                          <a:ln>
                            <a:noFill/>
                          </a:ln>
                          <a:solidFill>
                            <a:schemeClr val="tx1"/>
                          </a:solidFill>
                          <a:effectLst/>
                          <a:latin typeface="Times New Roman" pitchFamily="18" charset="0"/>
                        </a:rPr>
                        <a:t>0</a:t>
                      </a:r>
                      <a:endParaRPr kumimoji="0" lang="en-US" altLang="th-TH" sz="1400" b="1" i="0" u="none" strike="noStrike" cap="none" normalizeH="0" baseline="0" smtClean="0">
                        <a:ln>
                          <a:noFill/>
                        </a:ln>
                        <a:solidFill>
                          <a:schemeClr val="tx1"/>
                        </a:solidFill>
                        <a:effectLst/>
                        <a:latin typeface="Times New Roman" pitchFamily="18"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1/3</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1/2</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1" i="0" u="none" strike="noStrike" cap="none" normalizeH="0" baseline="0" smtClean="0">
                          <a:ln>
                            <a:noFill/>
                          </a:ln>
                          <a:solidFill>
                            <a:schemeClr val="tx1"/>
                          </a:solidFill>
                          <a:effectLst/>
                          <a:latin typeface="Times New Roman" pitchFamily="18" charset="0"/>
                        </a:rPr>
                        <a:t>(1-P</a:t>
                      </a:r>
                      <a:r>
                        <a:rPr kumimoji="0" lang="en-US" altLang="th-TH" sz="1400" b="1" i="0" u="none" strike="noStrike" cap="none" normalizeH="0" baseline="-25000" smtClean="0">
                          <a:ln>
                            <a:noFill/>
                          </a:ln>
                          <a:solidFill>
                            <a:schemeClr val="tx1"/>
                          </a:solidFill>
                          <a:effectLst/>
                          <a:latin typeface="Times New Roman" pitchFamily="18" charset="0"/>
                        </a:rPr>
                        <a:t>0</a:t>
                      </a:r>
                      <a:r>
                        <a:rPr kumimoji="0" lang="en-US" altLang="th-TH" sz="1400" b="1" i="0" u="none" strike="noStrike" cap="none" normalizeH="0" baseline="0" smtClean="0">
                          <a:ln>
                            <a:noFill/>
                          </a:ln>
                          <a:solidFill>
                            <a:schemeClr val="tx1"/>
                          </a:solidFill>
                          <a:effectLst/>
                          <a:latin typeface="Times New Roman" pitchFamily="18" charset="0"/>
                        </a:rPr>
                        <a: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2/3</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1/2</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1" i="0" u="none" strike="noStrike" cap="none" normalizeH="0" baseline="0" smtClean="0">
                          <a:ln>
                            <a:noFill/>
                          </a:ln>
                          <a:solidFill>
                            <a:schemeClr val="tx1"/>
                          </a:solidFill>
                          <a:effectLst/>
                          <a:latin typeface="Times New Roman" pitchFamily="18" charset="0"/>
                        </a:rPr>
                        <a:t>P</a:t>
                      </a:r>
                      <a:r>
                        <a:rPr kumimoji="0" lang="en-US" altLang="th-TH" sz="1400" b="1" i="0" u="none" strike="noStrike" cap="none" normalizeH="0" baseline="-25000" smtClean="0">
                          <a:ln>
                            <a:noFill/>
                          </a:ln>
                          <a:solidFill>
                            <a:schemeClr val="tx1"/>
                          </a:solidFill>
                          <a:effectLst/>
                          <a:latin typeface="Times New Roman" pitchFamily="18" charset="0"/>
                        </a:rPr>
                        <a:t>1</a:t>
                      </a:r>
                      <a:endParaRPr kumimoji="0" lang="en-US" altLang="th-TH" sz="1400" b="1" i="0" u="none" strike="noStrike" cap="none" normalizeH="0" baseline="0" smtClean="0">
                        <a:ln>
                          <a:noFill/>
                        </a:ln>
                        <a:solidFill>
                          <a:schemeClr val="tx1"/>
                        </a:solidFill>
                        <a:effectLst/>
                        <a:latin typeface="Times New Roman" pitchFamily="18"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2/9</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1/3</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1" i="0" u="none" strike="noStrike" cap="none" normalizeH="0" baseline="0" smtClean="0">
                          <a:ln>
                            <a:noFill/>
                          </a:ln>
                          <a:solidFill>
                            <a:schemeClr val="tx1"/>
                          </a:solidFill>
                          <a:effectLst/>
                          <a:latin typeface="Times New Roman" pitchFamily="18" charset="0"/>
                        </a:rPr>
                        <a:t>L</a:t>
                      </a:r>
                      <a:r>
                        <a:rPr kumimoji="0" lang="en-US" altLang="th-TH" sz="1400" b="1" i="0" u="none" strike="noStrike" cap="none" normalizeH="0" baseline="-4000" smtClean="0">
                          <a:ln>
                            <a:noFill/>
                          </a:ln>
                          <a:solidFill>
                            <a:schemeClr val="tx1"/>
                          </a:solidFill>
                          <a:effectLst/>
                          <a:latin typeface="Times New Roman" pitchFamily="18" charset="0"/>
                        </a:rPr>
                        <a:t>q</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4/3 patients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1/12 patients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1" i="0" u="none" strike="noStrike" cap="none" normalizeH="0" baseline="0" smtClean="0">
                          <a:ln>
                            <a:noFill/>
                          </a:ln>
                          <a:solidFill>
                            <a:schemeClr val="tx1"/>
                          </a:solidFill>
                          <a:effectLst/>
                          <a:latin typeface="Times New Roman" pitchFamily="18" charset="0"/>
                        </a:rPr>
                        <a:t>L</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2 patients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3/4 patients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1" i="0" u="none" strike="noStrike" cap="none" normalizeH="0" baseline="0" smtClean="0">
                          <a:ln>
                            <a:noFill/>
                          </a:ln>
                          <a:solidFill>
                            <a:schemeClr val="tx1"/>
                          </a:solidFill>
                          <a:effectLst/>
                          <a:latin typeface="Times New Roman" pitchFamily="18" charset="0"/>
                        </a:rPr>
                        <a:t>W</a:t>
                      </a:r>
                      <a:r>
                        <a:rPr kumimoji="0" lang="en-US" altLang="th-TH" sz="1400" b="1" i="0" u="none" strike="noStrike" cap="none" normalizeH="0" baseline="-4000" smtClean="0">
                          <a:ln>
                            <a:noFill/>
                          </a:ln>
                          <a:solidFill>
                            <a:schemeClr val="tx1"/>
                          </a:solidFill>
                          <a:effectLst/>
                          <a:latin typeface="Times New Roman" pitchFamily="18" charset="0"/>
                        </a:rPr>
                        <a:t>q</a:t>
                      </a:r>
                      <a:endParaRPr kumimoji="0" lang="en-US" altLang="th-TH" sz="1400" b="1" i="0" u="none" strike="noStrike" cap="none" normalizeH="0" baseline="0" smtClean="0">
                        <a:ln>
                          <a:noFill/>
                        </a:ln>
                        <a:solidFill>
                          <a:schemeClr val="tx1"/>
                        </a:solidFill>
                        <a:effectLst/>
                        <a:latin typeface="Times New Roman" pitchFamily="18"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2/3 h = 40 minutes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1/24 h = 2.5 minutes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1" i="0" u="none" strike="noStrike" cap="none" normalizeH="0" baseline="0" smtClean="0">
                          <a:ln>
                            <a:noFill/>
                          </a:ln>
                          <a:solidFill>
                            <a:schemeClr val="tx1"/>
                          </a:solidFill>
                          <a:effectLst/>
                          <a:latin typeface="Times New Roman" pitchFamily="18" charset="0"/>
                        </a:rPr>
                        <a:t>W</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1 h</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th-TH" sz="1400" b="0" i="0" u="none" strike="noStrike" cap="none" normalizeH="0" baseline="0" smtClean="0">
                          <a:ln>
                            <a:noFill/>
                          </a:ln>
                          <a:solidFill>
                            <a:schemeClr val="tx1"/>
                          </a:solidFill>
                          <a:effectLst/>
                          <a:latin typeface="Times New Roman" pitchFamily="18" charset="0"/>
                        </a:rPr>
                        <a:t>3/8 h = 22.5 minutes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1620733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ตัวแทนหมายเลขภาพนิ่ง 5"/>
          <p:cNvSpPr>
            <a:spLocks noGrp="1"/>
          </p:cNvSpPr>
          <p:nvPr>
            <p:ph type="sldNum" sz="quarter" idx="12"/>
          </p:nvPr>
        </p:nvSpPr>
        <p:spPr/>
        <p:txBody>
          <a:bodyPr/>
          <a:lstStyle/>
          <a:p>
            <a:fld id="{786068EC-57DE-480B-AAE2-1A677EDEC851}" type="slidenum">
              <a:rPr lang="en-US" altLang="th-TH"/>
              <a:pPr/>
              <a:t>45</a:t>
            </a:fld>
            <a:endParaRPr lang="en-US" altLang="th-TH"/>
          </a:p>
        </p:txBody>
      </p:sp>
      <p:sp>
        <p:nvSpPr>
          <p:cNvPr id="47107" name="Rectangle 3"/>
          <p:cNvSpPr>
            <a:spLocks noGrp="1" noChangeArrowheads="1"/>
          </p:cNvSpPr>
          <p:nvPr>
            <p:ph type="body" idx="1"/>
          </p:nvPr>
        </p:nvSpPr>
        <p:spPr>
          <a:xfrm>
            <a:off x="533400" y="971550"/>
            <a:ext cx="8077200" cy="2857500"/>
          </a:xfrm>
        </p:spPr>
        <p:txBody>
          <a:bodyPr/>
          <a:lstStyle/>
          <a:p>
            <a:r>
              <a:rPr lang="en-US" altLang="th-TH" sz="2400"/>
              <a:t>An M/M/c model with a maximum of K customers/jobs allowed in the system</a:t>
            </a:r>
          </a:p>
          <a:p>
            <a:pPr lvl="1"/>
            <a:r>
              <a:rPr lang="en-US" altLang="th-TH" sz="2000">
                <a:solidFill>
                  <a:schemeClr val="accent2"/>
                </a:solidFill>
              </a:rPr>
              <a:t>If the system is full when a job arrives it is denied entrance to the system and the queue</a:t>
            </a:r>
            <a:r>
              <a:rPr lang="en-US" altLang="th-TH" sz="2000"/>
              <a:t>.</a:t>
            </a:r>
          </a:p>
          <a:p>
            <a:r>
              <a:rPr lang="en-US" altLang="th-TH" sz="2400"/>
              <a:t>Interpretations</a:t>
            </a:r>
          </a:p>
          <a:p>
            <a:pPr lvl="1"/>
            <a:r>
              <a:rPr lang="en-US" altLang="th-TH" sz="2000">
                <a:solidFill>
                  <a:schemeClr val="accent2"/>
                </a:solidFill>
              </a:rPr>
              <a:t>A waiting room with limited capacity (for example, the ER at County Hospital), a telephone queue or switchboard of restricted size</a:t>
            </a:r>
          </a:p>
          <a:p>
            <a:pPr lvl="1"/>
            <a:r>
              <a:rPr lang="en-US" altLang="th-TH" sz="2000">
                <a:solidFill>
                  <a:schemeClr val="accent2"/>
                </a:solidFill>
              </a:rPr>
              <a:t>Customers that arrive when there is more than K clients/jobs in the system choose another alternative because the queue is too long (Balking)</a:t>
            </a:r>
            <a:r>
              <a:rPr lang="en-US" altLang="th-TH" sz="2000"/>
              <a:t> </a:t>
            </a:r>
          </a:p>
          <a:p>
            <a:endParaRPr lang="en-US" altLang="th-TH" sz="2400"/>
          </a:p>
        </p:txBody>
      </p:sp>
      <p:grpSp>
        <p:nvGrpSpPr>
          <p:cNvPr id="47108" name="Group 4"/>
          <p:cNvGrpSpPr>
            <a:grpSpLocks/>
          </p:cNvGrpSpPr>
          <p:nvPr/>
        </p:nvGrpSpPr>
        <p:grpSpPr bwMode="auto">
          <a:xfrm>
            <a:off x="228600" y="685800"/>
            <a:ext cx="8686800" cy="180975"/>
            <a:chOff x="384" y="625"/>
            <a:chExt cx="4992" cy="151"/>
          </a:xfrm>
        </p:grpSpPr>
        <p:grpSp>
          <p:nvGrpSpPr>
            <p:cNvPr id="47109" name="Group 5"/>
            <p:cNvGrpSpPr>
              <a:grpSpLocks/>
            </p:cNvGrpSpPr>
            <p:nvPr/>
          </p:nvGrpSpPr>
          <p:grpSpPr bwMode="auto">
            <a:xfrm>
              <a:off x="384" y="625"/>
              <a:ext cx="4992" cy="144"/>
              <a:chOff x="384" y="625"/>
              <a:chExt cx="4992" cy="144"/>
            </a:xfrm>
          </p:grpSpPr>
          <p:pic>
            <p:nvPicPr>
              <p:cNvPr id="47110"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47111"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47112"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47113" name="Rectangle 9"/>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The M/M/c/K – Model (I)</a:t>
            </a:r>
          </a:p>
        </p:txBody>
      </p:sp>
      <p:pic>
        <p:nvPicPr>
          <p:cNvPr id="47114" name="Picture 10" descr="BD07304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3656410"/>
            <a:ext cx="1593850" cy="1189434"/>
          </a:xfrm>
          <a:prstGeom prst="rect">
            <a:avLst/>
          </a:prstGeom>
          <a:noFill/>
          <a:extLst>
            <a:ext uri="{909E8E84-426E-40DD-AFC4-6F175D3DCCD1}">
              <a14:hiddenFill xmlns:a14="http://schemas.microsoft.com/office/drawing/2010/main">
                <a:solidFill>
                  <a:srgbClr val="FFFFFF"/>
                </a:solidFill>
              </a14:hiddenFill>
            </a:ext>
          </a:extLst>
        </p:spPr>
      </p:pic>
      <p:pic>
        <p:nvPicPr>
          <p:cNvPr id="47115" name="Picture 11" descr="TN0068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7126" y="3771900"/>
            <a:ext cx="1293813" cy="112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606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7113"/>
                                        </p:tgtEl>
                                        <p:attrNameLst>
                                          <p:attrName>style.visibility</p:attrName>
                                        </p:attrNameLst>
                                      </p:cBhvr>
                                      <p:to>
                                        <p:strVal val="visible"/>
                                      </p:to>
                                    </p:set>
                                    <p:anim calcmode="lin" valueType="num">
                                      <p:cBhvr additive="base">
                                        <p:cTn id="7" dur="500" fill="hold"/>
                                        <p:tgtEl>
                                          <p:spTgt spid="47113"/>
                                        </p:tgtEl>
                                        <p:attrNameLst>
                                          <p:attrName>ppt_x</p:attrName>
                                        </p:attrNameLst>
                                      </p:cBhvr>
                                      <p:tavLst>
                                        <p:tav tm="0">
                                          <p:val>
                                            <p:strVal val="#ppt_x"/>
                                          </p:val>
                                        </p:tav>
                                        <p:tav tm="100000">
                                          <p:val>
                                            <p:strVal val="#ppt_x"/>
                                          </p:val>
                                        </p:tav>
                                      </p:tavLst>
                                    </p:anim>
                                    <p:anim calcmode="lin" valueType="num">
                                      <p:cBhvr additive="base">
                                        <p:cTn id="8" dur="500" fill="hold"/>
                                        <p:tgtEl>
                                          <p:spTgt spid="4711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47114"/>
                                        </p:tgtEl>
                                        <p:attrNameLst>
                                          <p:attrName>style.visibility</p:attrName>
                                        </p:attrNameLst>
                                      </p:cBhvr>
                                      <p:to>
                                        <p:strVal val="visible"/>
                                      </p:to>
                                    </p:set>
                                    <p:anim calcmode="lin" valueType="num">
                                      <p:cBhvr>
                                        <p:cTn id="12" dur="500" fill="hold"/>
                                        <p:tgtEl>
                                          <p:spTgt spid="47114"/>
                                        </p:tgtEl>
                                        <p:attrNameLst>
                                          <p:attrName>ppt_w</p:attrName>
                                        </p:attrNameLst>
                                      </p:cBhvr>
                                      <p:tavLst>
                                        <p:tav tm="0">
                                          <p:val>
                                            <p:fltVal val="0"/>
                                          </p:val>
                                        </p:tav>
                                        <p:tav tm="100000">
                                          <p:val>
                                            <p:strVal val="#ppt_w"/>
                                          </p:val>
                                        </p:tav>
                                      </p:tavLst>
                                    </p:anim>
                                    <p:anim calcmode="lin" valueType="num">
                                      <p:cBhvr>
                                        <p:cTn id="13" dur="500" fill="hold"/>
                                        <p:tgtEl>
                                          <p:spTgt spid="4711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 presetClass="entr" presetSubtype="0" fill="hold" nodeType="afterEffect">
                                  <p:stCondLst>
                                    <p:cond delay="0"/>
                                  </p:stCondLst>
                                  <p:childTnLst>
                                    <p:set>
                                      <p:cBhvr>
                                        <p:cTn id="16" dur="1" fill="hold">
                                          <p:stCondLst>
                                            <p:cond delay="499"/>
                                          </p:stCondLst>
                                        </p:cTn>
                                        <p:tgtEl>
                                          <p:spTgt spid="47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ตัวแทนหมายเลขภาพนิ่ง 5"/>
          <p:cNvSpPr>
            <a:spLocks noGrp="1"/>
          </p:cNvSpPr>
          <p:nvPr>
            <p:ph type="sldNum" sz="quarter" idx="12"/>
          </p:nvPr>
        </p:nvSpPr>
        <p:spPr/>
        <p:txBody>
          <a:bodyPr/>
          <a:lstStyle/>
          <a:p>
            <a:fld id="{91D0B0D7-B705-42F3-A7CE-D4A6F6C27854}" type="slidenum">
              <a:rPr lang="en-US" altLang="th-TH"/>
              <a:pPr/>
              <a:t>46</a:t>
            </a:fld>
            <a:endParaRPr lang="en-US" altLang="th-TH"/>
          </a:p>
        </p:txBody>
      </p:sp>
      <p:sp>
        <p:nvSpPr>
          <p:cNvPr id="48139" name="Rectangle 11"/>
          <p:cNvSpPr>
            <a:spLocks noChangeArrowheads="1"/>
          </p:cNvSpPr>
          <p:nvPr/>
        </p:nvSpPr>
        <p:spPr bwMode="auto">
          <a:xfrm>
            <a:off x="2286000" y="1771650"/>
            <a:ext cx="4495800" cy="10287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8131" name="Rectangle 3"/>
          <p:cNvSpPr>
            <a:spLocks noGrp="1" noChangeArrowheads="1"/>
          </p:cNvSpPr>
          <p:nvPr>
            <p:ph type="body" idx="1"/>
          </p:nvPr>
        </p:nvSpPr>
        <p:spPr>
          <a:xfrm>
            <a:off x="685800" y="1028700"/>
            <a:ext cx="7772400" cy="628650"/>
          </a:xfrm>
        </p:spPr>
        <p:txBody>
          <a:bodyPr/>
          <a:lstStyle/>
          <a:p>
            <a:r>
              <a:rPr lang="en-US" altLang="th-TH" sz="2400"/>
              <a:t>Still a Birth-and-Death process but with a state dependent arrival intensity</a:t>
            </a:r>
          </a:p>
        </p:txBody>
      </p:sp>
      <p:grpSp>
        <p:nvGrpSpPr>
          <p:cNvPr id="48132" name="Group 4"/>
          <p:cNvGrpSpPr>
            <a:grpSpLocks/>
          </p:cNvGrpSpPr>
          <p:nvPr/>
        </p:nvGrpSpPr>
        <p:grpSpPr bwMode="auto">
          <a:xfrm>
            <a:off x="228600" y="685800"/>
            <a:ext cx="8686800" cy="180975"/>
            <a:chOff x="384" y="625"/>
            <a:chExt cx="4992" cy="151"/>
          </a:xfrm>
        </p:grpSpPr>
        <p:grpSp>
          <p:nvGrpSpPr>
            <p:cNvPr id="48133" name="Group 5"/>
            <p:cNvGrpSpPr>
              <a:grpSpLocks/>
            </p:cNvGrpSpPr>
            <p:nvPr/>
          </p:nvGrpSpPr>
          <p:grpSpPr bwMode="auto">
            <a:xfrm>
              <a:off x="384" y="625"/>
              <a:ext cx="4992" cy="144"/>
              <a:chOff x="384" y="625"/>
              <a:chExt cx="4992" cy="144"/>
            </a:xfrm>
          </p:grpSpPr>
          <p:pic>
            <p:nvPicPr>
              <p:cNvPr id="48134" name="Picture 6"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7"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48136" name="Picture 8"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48137" name="Rectangle 9"/>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The M/M/c/K – Model (II)</a:t>
            </a:r>
          </a:p>
        </p:txBody>
      </p:sp>
      <p:graphicFrame>
        <p:nvGraphicFramePr>
          <p:cNvPr id="48138" name="Object 10"/>
          <p:cNvGraphicFramePr>
            <a:graphicFrameLocks noChangeAspect="1"/>
          </p:cNvGraphicFramePr>
          <p:nvPr/>
        </p:nvGraphicFramePr>
        <p:xfrm>
          <a:off x="2590800" y="1943100"/>
          <a:ext cx="3835400" cy="647700"/>
        </p:xfrm>
        <a:graphic>
          <a:graphicData uri="http://schemas.openxmlformats.org/presentationml/2006/ole">
            <mc:AlternateContent xmlns:mc="http://schemas.openxmlformats.org/markup-compatibility/2006">
              <mc:Choice xmlns:v="urn:schemas-microsoft-com:vml" Requires="v">
                <p:oleObj spid="_x0000_s14368" name="Equation" r:id="rId6" imgW="3835080" imgH="863280" progId="Equation.3">
                  <p:embed/>
                </p:oleObj>
              </mc:Choice>
              <mc:Fallback>
                <p:oleObj name="Equation" r:id="rId6" imgW="3835080" imgH="863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943100"/>
                        <a:ext cx="38354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8142" name="Group 14"/>
          <p:cNvGrpSpPr>
            <a:grpSpLocks/>
          </p:cNvGrpSpPr>
          <p:nvPr/>
        </p:nvGrpSpPr>
        <p:grpSpPr bwMode="auto">
          <a:xfrm>
            <a:off x="1219200" y="3143250"/>
            <a:ext cx="6705600" cy="1314450"/>
            <a:chOff x="816" y="2736"/>
            <a:chExt cx="4224" cy="1104"/>
          </a:xfrm>
        </p:grpSpPr>
        <p:sp>
          <p:nvSpPr>
            <p:cNvPr id="48141" name="Rectangle 13"/>
            <p:cNvSpPr>
              <a:spLocks noChangeArrowheads="1"/>
            </p:cNvSpPr>
            <p:nvPr/>
          </p:nvSpPr>
          <p:spPr bwMode="auto">
            <a:xfrm>
              <a:off x="816" y="2736"/>
              <a:ext cx="4224" cy="1104"/>
            </a:xfrm>
            <a:prstGeom prst="rect">
              <a:avLst/>
            </a:prstGeom>
            <a:solidFill>
              <a:srgbClr val="F8C2D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8140" name="Text Box 12"/>
            <p:cNvSpPr txBox="1">
              <a:spLocks noChangeArrowheads="1"/>
            </p:cNvSpPr>
            <p:nvPr/>
          </p:nvSpPr>
          <p:spPr bwMode="auto">
            <a:xfrm>
              <a:off x="816" y="2832"/>
              <a:ext cx="4224" cy="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h-TH" b="1" i="1" u="sng"/>
                <a:t>Observation</a:t>
              </a:r>
              <a:r>
                <a:rPr lang="en-US" altLang="th-TH"/>
                <a:t> </a:t>
              </a:r>
            </a:p>
            <a:p>
              <a:pPr algn="ctr">
                <a:spcBef>
                  <a:spcPct val="50000"/>
                </a:spcBef>
              </a:pPr>
              <a:r>
                <a:rPr lang="en-US" altLang="th-TH" i="1"/>
                <a:t>The M/M/c/K model always has a steady state solution since the queue can never “explode”</a:t>
              </a:r>
            </a:p>
          </p:txBody>
        </p:sp>
      </p:grpSp>
    </p:spTree>
    <p:extLst>
      <p:ext uri="{BB962C8B-B14F-4D97-AF65-F5344CB8AC3E}">
        <p14:creationId xmlns:p14="http://schemas.microsoft.com/office/powerpoint/2010/main" val="3017673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8137"/>
                                        </p:tgtEl>
                                        <p:attrNameLst>
                                          <p:attrName>style.visibility</p:attrName>
                                        </p:attrNameLst>
                                      </p:cBhvr>
                                      <p:to>
                                        <p:strVal val="visible"/>
                                      </p:to>
                                    </p:set>
                                    <p:anim calcmode="lin" valueType="num">
                                      <p:cBhvr additive="base">
                                        <p:cTn id="7" dur="500" fill="hold"/>
                                        <p:tgtEl>
                                          <p:spTgt spid="48137"/>
                                        </p:tgtEl>
                                        <p:attrNameLst>
                                          <p:attrName>ppt_x</p:attrName>
                                        </p:attrNameLst>
                                      </p:cBhvr>
                                      <p:tavLst>
                                        <p:tav tm="0">
                                          <p:val>
                                            <p:strVal val="#ppt_x"/>
                                          </p:val>
                                        </p:tav>
                                        <p:tav tm="100000">
                                          <p:val>
                                            <p:strVal val="#ppt_x"/>
                                          </p:val>
                                        </p:tav>
                                      </p:tavLst>
                                    </p:anim>
                                    <p:anim calcmode="lin" valueType="num">
                                      <p:cBhvr additive="base">
                                        <p:cTn id="8" dur="500" fill="hold"/>
                                        <p:tgtEl>
                                          <p:spTgt spid="4813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8139"/>
                                        </p:tgtEl>
                                        <p:attrNameLst>
                                          <p:attrName>style.visibility</p:attrName>
                                        </p:attrNameLst>
                                      </p:cBhvr>
                                      <p:to>
                                        <p:strVal val="visible"/>
                                      </p:to>
                                    </p:set>
                                    <p:anim calcmode="lin" valueType="num">
                                      <p:cBhvr additive="base">
                                        <p:cTn id="12" dur="500" fill="hold"/>
                                        <p:tgtEl>
                                          <p:spTgt spid="48139"/>
                                        </p:tgtEl>
                                        <p:attrNameLst>
                                          <p:attrName>ppt_x</p:attrName>
                                        </p:attrNameLst>
                                      </p:cBhvr>
                                      <p:tavLst>
                                        <p:tav tm="0">
                                          <p:val>
                                            <p:strVal val="#ppt_x"/>
                                          </p:val>
                                        </p:tav>
                                        <p:tav tm="100000">
                                          <p:val>
                                            <p:strVal val="#ppt_x"/>
                                          </p:val>
                                        </p:tav>
                                      </p:tavLst>
                                    </p:anim>
                                    <p:anim calcmode="lin" valueType="num">
                                      <p:cBhvr additive="base">
                                        <p:cTn id="13" dur="500" fill="hold"/>
                                        <p:tgtEl>
                                          <p:spTgt spid="48139"/>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48138"/>
                                        </p:tgtEl>
                                        <p:attrNameLst>
                                          <p:attrName>style.visibility</p:attrName>
                                        </p:attrNameLst>
                                      </p:cBhvr>
                                      <p:to>
                                        <p:strVal val="visible"/>
                                      </p:to>
                                    </p:set>
                                    <p:anim calcmode="lin" valueType="num">
                                      <p:cBhvr additive="base">
                                        <p:cTn id="17" dur="500" fill="hold"/>
                                        <p:tgtEl>
                                          <p:spTgt spid="48138"/>
                                        </p:tgtEl>
                                        <p:attrNameLst>
                                          <p:attrName>ppt_x</p:attrName>
                                        </p:attrNameLst>
                                      </p:cBhvr>
                                      <p:tavLst>
                                        <p:tav tm="0">
                                          <p:val>
                                            <p:strVal val="#ppt_x"/>
                                          </p:val>
                                        </p:tav>
                                        <p:tav tm="100000">
                                          <p:val>
                                            <p:strVal val="#ppt_x"/>
                                          </p:val>
                                        </p:tav>
                                      </p:tavLst>
                                    </p:anim>
                                    <p:anim calcmode="lin" valueType="num">
                                      <p:cBhvr additive="base">
                                        <p:cTn id="18" dur="500" fill="hold"/>
                                        <p:tgtEl>
                                          <p:spTgt spid="48138"/>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48142"/>
                                        </p:tgtEl>
                                        <p:attrNameLst>
                                          <p:attrName>style.visibility</p:attrName>
                                        </p:attrNameLst>
                                      </p:cBhvr>
                                      <p:to>
                                        <p:strVal val="visible"/>
                                      </p:to>
                                    </p:set>
                                    <p:anim calcmode="lin" valueType="num">
                                      <p:cBhvr>
                                        <p:cTn id="23" dur="1000" fill="hold"/>
                                        <p:tgtEl>
                                          <p:spTgt spid="48142"/>
                                        </p:tgtEl>
                                        <p:attrNameLst>
                                          <p:attrName>ppt_w</p:attrName>
                                        </p:attrNameLst>
                                      </p:cBhvr>
                                      <p:tavLst>
                                        <p:tav tm="0">
                                          <p:val>
                                            <p:fltVal val="0"/>
                                          </p:val>
                                        </p:tav>
                                        <p:tav tm="100000">
                                          <p:val>
                                            <p:strVal val="#ppt_w"/>
                                          </p:val>
                                        </p:tav>
                                      </p:tavLst>
                                    </p:anim>
                                    <p:anim calcmode="lin" valueType="num">
                                      <p:cBhvr>
                                        <p:cTn id="24" dur="1000" fill="hold"/>
                                        <p:tgtEl>
                                          <p:spTgt spid="48142"/>
                                        </p:tgtEl>
                                        <p:attrNameLst>
                                          <p:attrName>ppt_h</p:attrName>
                                        </p:attrNameLst>
                                      </p:cBhvr>
                                      <p:tavLst>
                                        <p:tav tm="0">
                                          <p:val>
                                            <p:fltVal val="0"/>
                                          </p:val>
                                        </p:tav>
                                        <p:tav tm="100000">
                                          <p:val>
                                            <p:strVal val="#ppt_h"/>
                                          </p:val>
                                        </p:tav>
                                      </p:tavLst>
                                    </p:anim>
                                    <p:anim calcmode="lin" valueType="num">
                                      <p:cBhvr>
                                        <p:cTn id="25" dur="1000" fill="hold"/>
                                        <p:tgtEl>
                                          <p:spTgt spid="4814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814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9" grpId="0" animBg="1"/>
      <p:bldP spid="4813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ตัวแทนหมายเลขภาพนิ่ง 5"/>
          <p:cNvSpPr>
            <a:spLocks noGrp="1"/>
          </p:cNvSpPr>
          <p:nvPr>
            <p:ph type="sldNum" sz="quarter" idx="12"/>
          </p:nvPr>
        </p:nvSpPr>
        <p:spPr/>
        <p:txBody>
          <a:bodyPr/>
          <a:lstStyle/>
          <a:p>
            <a:fld id="{F2A0E9C7-0795-4440-870A-B6E2BE0C9835}" type="slidenum">
              <a:rPr lang="en-US" altLang="th-TH"/>
              <a:pPr/>
              <a:t>47</a:t>
            </a:fld>
            <a:endParaRPr lang="en-US" altLang="th-TH"/>
          </a:p>
        </p:txBody>
      </p:sp>
      <p:sp>
        <p:nvSpPr>
          <p:cNvPr id="49155" name="Rectangle 3"/>
          <p:cNvSpPr>
            <a:spLocks noGrp="1" noChangeArrowheads="1"/>
          </p:cNvSpPr>
          <p:nvPr>
            <p:ph type="body" idx="1"/>
          </p:nvPr>
        </p:nvSpPr>
        <p:spPr>
          <a:xfrm>
            <a:off x="685800" y="1028700"/>
            <a:ext cx="7772400" cy="3543300"/>
          </a:xfrm>
        </p:spPr>
        <p:txBody>
          <a:bodyPr/>
          <a:lstStyle/>
          <a:p>
            <a:r>
              <a:rPr lang="en-US" altLang="th-TH" sz="2400"/>
              <a:t>The state diagram has exactly K states provided that c&lt;K</a:t>
            </a:r>
          </a:p>
          <a:p>
            <a:endParaRPr lang="en-US" altLang="th-TH" sz="2400"/>
          </a:p>
          <a:p>
            <a:endParaRPr lang="en-US" altLang="th-TH" sz="2400"/>
          </a:p>
          <a:p>
            <a:endParaRPr lang="en-US" altLang="th-TH" sz="2400"/>
          </a:p>
          <a:p>
            <a:endParaRPr lang="en-US" altLang="th-TH" sz="2400"/>
          </a:p>
          <a:p>
            <a:endParaRPr lang="en-US" altLang="th-TH" sz="2400"/>
          </a:p>
          <a:p>
            <a:endParaRPr lang="en-US" altLang="th-TH" sz="2400"/>
          </a:p>
          <a:p>
            <a:r>
              <a:rPr lang="en-US" altLang="th-TH" sz="2400"/>
              <a:t>The general expressions for the steady state probabilities, waiting times, queue lengths etc. are obtained through the balance equations as before (Rate In = Rate Out; for every state) </a:t>
            </a:r>
          </a:p>
        </p:txBody>
      </p:sp>
      <p:grpSp>
        <p:nvGrpSpPr>
          <p:cNvPr id="49156" name="Group 4"/>
          <p:cNvGrpSpPr>
            <a:grpSpLocks/>
          </p:cNvGrpSpPr>
          <p:nvPr/>
        </p:nvGrpSpPr>
        <p:grpSpPr bwMode="auto">
          <a:xfrm>
            <a:off x="228600" y="685800"/>
            <a:ext cx="8686800" cy="180975"/>
            <a:chOff x="384" y="625"/>
            <a:chExt cx="4992" cy="151"/>
          </a:xfrm>
        </p:grpSpPr>
        <p:grpSp>
          <p:nvGrpSpPr>
            <p:cNvPr id="49157" name="Group 5"/>
            <p:cNvGrpSpPr>
              <a:grpSpLocks/>
            </p:cNvGrpSpPr>
            <p:nvPr/>
          </p:nvGrpSpPr>
          <p:grpSpPr bwMode="auto">
            <a:xfrm>
              <a:off x="384" y="625"/>
              <a:ext cx="4992" cy="144"/>
              <a:chOff x="384" y="625"/>
              <a:chExt cx="4992" cy="144"/>
            </a:xfrm>
          </p:grpSpPr>
          <p:pic>
            <p:nvPicPr>
              <p:cNvPr id="49158" name="Picture 6"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49159" name="Picture 7"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49160" name="Picture 8"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49161" name="Rectangle 9"/>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The M/M/c/K – Model (III)</a:t>
            </a:r>
          </a:p>
        </p:txBody>
      </p:sp>
      <p:grpSp>
        <p:nvGrpSpPr>
          <p:cNvPr id="49225" name="Group 73"/>
          <p:cNvGrpSpPr>
            <a:grpSpLocks/>
          </p:cNvGrpSpPr>
          <p:nvPr/>
        </p:nvGrpSpPr>
        <p:grpSpPr bwMode="auto">
          <a:xfrm>
            <a:off x="914400" y="1754982"/>
            <a:ext cx="7494588" cy="1139429"/>
            <a:chOff x="432" y="1291"/>
            <a:chExt cx="4721" cy="957"/>
          </a:xfrm>
        </p:grpSpPr>
        <p:grpSp>
          <p:nvGrpSpPr>
            <p:cNvPr id="49163" name="Group 11"/>
            <p:cNvGrpSpPr>
              <a:grpSpLocks/>
            </p:cNvGrpSpPr>
            <p:nvPr/>
          </p:nvGrpSpPr>
          <p:grpSpPr bwMode="auto">
            <a:xfrm>
              <a:off x="432" y="1600"/>
              <a:ext cx="309" cy="328"/>
              <a:chOff x="864" y="1449"/>
              <a:chExt cx="309" cy="328"/>
            </a:xfrm>
          </p:grpSpPr>
          <p:sp>
            <p:nvSpPr>
              <p:cNvPr id="49164" name="Oval 12"/>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9165" name="Text Box 13"/>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0</a:t>
                </a:r>
              </a:p>
            </p:txBody>
          </p:sp>
        </p:grpSp>
        <p:sp>
          <p:nvSpPr>
            <p:cNvPr id="49166" name="Freeform 14"/>
            <p:cNvSpPr>
              <a:spLocks/>
            </p:cNvSpPr>
            <p:nvPr/>
          </p:nvSpPr>
          <p:spPr bwMode="auto">
            <a:xfrm>
              <a:off x="625" y="1510"/>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167" name="Freeform 15"/>
            <p:cNvSpPr>
              <a:spLocks/>
            </p:cNvSpPr>
            <p:nvPr/>
          </p:nvSpPr>
          <p:spPr bwMode="auto">
            <a:xfrm>
              <a:off x="1283" y="1510"/>
              <a:ext cx="541"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168" name="Freeform 16"/>
            <p:cNvSpPr>
              <a:spLocks/>
            </p:cNvSpPr>
            <p:nvPr/>
          </p:nvSpPr>
          <p:spPr bwMode="auto">
            <a:xfrm rot="10800000">
              <a:off x="1265" y="1845"/>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169" name="Freeform 17"/>
            <p:cNvSpPr>
              <a:spLocks/>
            </p:cNvSpPr>
            <p:nvPr/>
          </p:nvSpPr>
          <p:spPr bwMode="auto">
            <a:xfrm>
              <a:off x="4379" y="1498"/>
              <a:ext cx="541"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170" name="Freeform 18"/>
            <p:cNvSpPr>
              <a:spLocks/>
            </p:cNvSpPr>
            <p:nvPr/>
          </p:nvSpPr>
          <p:spPr bwMode="auto">
            <a:xfrm>
              <a:off x="2791" y="1519"/>
              <a:ext cx="542" cy="98"/>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171" name="Freeform 19"/>
            <p:cNvSpPr>
              <a:spLocks/>
            </p:cNvSpPr>
            <p:nvPr/>
          </p:nvSpPr>
          <p:spPr bwMode="auto">
            <a:xfrm rot="10800000">
              <a:off x="2809" y="1854"/>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172" name="Freeform 20"/>
            <p:cNvSpPr>
              <a:spLocks/>
            </p:cNvSpPr>
            <p:nvPr/>
          </p:nvSpPr>
          <p:spPr bwMode="auto">
            <a:xfrm rot="10800000">
              <a:off x="4389" y="1833"/>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173" name="Freeform 21"/>
            <p:cNvSpPr>
              <a:spLocks/>
            </p:cNvSpPr>
            <p:nvPr/>
          </p:nvSpPr>
          <p:spPr bwMode="auto">
            <a:xfrm rot="10800000">
              <a:off x="636" y="1861"/>
              <a:ext cx="541" cy="98"/>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174" name="Freeform 22"/>
            <p:cNvSpPr>
              <a:spLocks/>
            </p:cNvSpPr>
            <p:nvPr/>
          </p:nvSpPr>
          <p:spPr bwMode="auto">
            <a:xfrm>
              <a:off x="1902" y="1501"/>
              <a:ext cx="271" cy="99"/>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175" name="Freeform 23"/>
            <p:cNvSpPr>
              <a:spLocks/>
            </p:cNvSpPr>
            <p:nvPr/>
          </p:nvSpPr>
          <p:spPr bwMode="auto">
            <a:xfrm rot="2651716">
              <a:off x="2408" y="1519"/>
              <a:ext cx="267" cy="72"/>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176" name="Freeform 24"/>
            <p:cNvSpPr>
              <a:spLocks/>
            </p:cNvSpPr>
            <p:nvPr/>
          </p:nvSpPr>
          <p:spPr bwMode="auto">
            <a:xfrm rot="10800000">
              <a:off x="2405" y="1863"/>
              <a:ext cx="270" cy="99"/>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177" name="Freeform 25"/>
            <p:cNvSpPr>
              <a:spLocks/>
            </p:cNvSpPr>
            <p:nvPr/>
          </p:nvSpPr>
          <p:spPr bwMode="auto">
            <a:xfrm rot="13451716">
              <a:off x="1902" y="1858"/>
              <a:ext cx="267" cy="71"/>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aphicFrame>
          <p:nvGraphicFramePr>
            <p:cNvPr id="49180" name="Object 28"/>
            <p:cNvGraphicFramePr>
              <a:graphicFrameLocks noChangeAspect="1"/>
            </p:cNvGraphicFramePr>
            <p:nvPr/>
          </p:nvGraphicFramePr>
          <p:xfrm>
            <a:off x="2123" y="1683"/>
            <a:ext cx="384" cy="114"/>
          </p:xfrm>
          <a:graphic>
            <a:graphicData uri="http://schemas.openxmlformats.org/presentationml/2006/ole">
              <mc:AlternateContent xmlns:mc="http://schemas.openxmlformats.org/markup-compatibility/2006">
                <mc:Choice xmlns:v="urn:schemas-microsoft-com:vml" Requires="v">
                  <p:oleObj spid="_x0000_s15422" name="Equation" r:id="rId6" imgW="291960" imgH="101520" progId="Equation.3">
                    <p:embed/>
                  </p:oleObj>
                </mc:Choice>
                <mc:Fallback>
                  <p:oleObj name="Equation" r:id="rId6" imgW="291960" imgH="101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 y="1683"/>
                          <a:ext cx="384"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81" name="Text Box 29"/>
            <p:cNvSpPr txBox="1">
              <a:spLocks noChangeArrowheads="1"/>
            </p:cNvSpPr>
            <p:nvPr/>
          </p:nvSpPr>
          <p:spPr bwMode="auto">
            <a:xfrm>
              <a:off x="780" y="1303"/>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9182" name="Text Box 30"/>
            <p:cNvSpPr txBox="1">
              <a:spLocks noChangeArrowheads="1"/>
            </p:cNvSpPr>
            <p:nvPr/>
          </p:nvSpPr>
          <p:spPr bwMode="auto">
            <a:xfrm>
              <a:off x="1438" y="1303"/>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9183" name="Text Box 31"/>
            <p:cNvSpPr txBox="1">
              <a:spLocks noChangeArrowheads="1"/>
            </p:cNvSpPr>
            <p:nvPr/>
          </p:nvSpPr>
          <p:spPr bwMode="auto">
            <a:xfrm>
              <a:off x="2964" y="1303"/>
              <a:ext cx="34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9184" name="Text Box 32"/>
            <p:cNvSpPr txBox="1">
              <a:spLocks noChangeArrowheads="1"/>
            </p:cNvSpPr>
            <p:nvPr/>
          </p:nvSpPr>
          <p:spPr bwMode="auto">
            <a:xfrm>
              <a:off x="4516" y="1291"/>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9185" name="Text Box 33"/>
            <p:cNvSpPr txBox="1">
              <a:spLocks noChangeArrowheads="1"/>
            </p:cNvSpPr>
            <p:nvPr/>
          </p:nvSpPr>
          <p:spPr bwMode="auto">
            <a:xfrm>
              <a:off x="819" y="1929"/>
              <a:ext cx="34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9186" name="Text Box 34"/>
            <p:cNvSpPr txBox="1">
              <a:spLocks noChangeArrowheads="1"/>
            </p:cNvSpPr>
            <p:nvPr/>
          </p:nvSpPr>
          <p:spPr bwMode="auto">
            <a:xfrm>
              <a:off x="1438" y="1929"/>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2</a:t>
              </a:r>
              <a:endParaRPr lang="en-US" altLang="th-TH" sz="1800" b="1" baseline="-14000"/>
            </a:p>
          </p:txBody>
        </p:sp>
        <p:sp>
          <p:nvSpPr>
            <p:cNvPr id="49187" name="Text Box 35"/>
            <p:cNvSpPr txBox="1">
              <a:spLocks noChangeArrowheads="1"/>
            </p:cNvSpPr>
            <p:nvPr/>
          </p:nvSpPr>
          <p:spPr bwMode="auto">
            <a:xfrm>
              <a:off x="2256" y="1929"/>
              <a:ext cx="52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(c-1)</a:t>
              </a:r>
              <a:endParaRPr lang="en-US" altLang="th-TH" sz="1800" b="1" baseline="-14000"/>
            </a:p>
          </p:txBody>
        </p:sp>
        <p:sp>
          <p:nvSpPr>
            <p:cNvPr id="49188" name="Text Box 36"/>
            <p:cNvSpPr txBox="1">
              <a:spLocks noChangeArrowheads="1"/>
            </p:cNvSpPr>
            <p:nvPr/>
          </p:nvSpPr>
          <p:spPr bwMode="auto">
            <a:xfrm>
              <a:off x="4554" y="1918"/>
              <a:ext cx="42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c</a:t>
              </a:r>
              <a:endParaRPr lang="en-US" altLang="th-TH" sz="1800" b="1" baseline="-14000"/>
            </a:p>
          </p:txBody>
        </p:sp>
        <p:grpSp>
          <p:nvGrpSpPr>
            <p:cNvPr id="49189" name="Group 37"/>
            <p:cNvGrpSpPr>
              <a:grpSpLocks/>
            </p:cNvGrpSpPr>
            <p:nvPr/>
          </p:nvGrpSpPr>
          <p:grpSpPr bwMode="auto">
            <a:xfrm>
              <a:off x="1083" y="1603"/>
              <a:ext cx="309" cy="328"/>
              <a:chOff x="864" y="1449"/>
              <a:chExt cx="309" cy="328"/>
            </a:xfrm>
          </p:grpSpPr>
          <p:sp>
            <p:nvSpPr>
              <p:cNvPr id="49190" name="Oval 38"/>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9191" name="Text Box 39"/>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1</a:t>
                </a:r>
              </a:p>
            </p:txBody>
          </p:sp>
        </p:grpSp>
        <p:sp>
          <p:nvSpPr>
            <p:cNvPr id="49193" name="Oval 41"/>
            <p:cNvSpPr>
              <a:spLocks noChangeArrowheads="1"/>
            </p:cNvSpPr>
            <p:nvPr/>
          </p:nvSpPr>
          <p:spPr bwMode="auto">
            <a:xfrm>
              <a:off x="4158" y="1591"/>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9194" name="Text Box 42"/>
            <p:cNvSpPr txBox="1">
              <a:spLocks noChangeArrowheads="1"/>
            </p:cNvSpPr>
            <p:nvPr/>
          </p:nvSpPr>
          <p:spPr bwMode="auto">
            <a:xfrm>
              <a:off x="4146" y="1609"/>
              <a:ext cx="43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K-1</a:t>
              </a:r>
            </a:p>
          </p:txBody>
        </p:sp>
        <p:grpSp>
          <p:nvGrpSpPr>
            <p:cNvPr id="49195" name="Group 43"/>
            <p:cNvGrpSpPr>
              <a:grpSpLocks/>
            </p:cNvGrpSpPr>
            <p:nvPr/>
          </p:nvGrpSpPr>
          <p:grpSpPr bwMode="auto">
            <a:xfrm>
              <a:off x="2571" y="1609"/>
              <a:ext cx="350" cy="328"/>
              <a:chOff x="3003" y="1458"/>
              <a:chExt cx="350" cy="328"/>
            </a:xfrm>
          </p:grpSpPr>
          <p:sp>
            <p:nvSpPr>
              <p:cNvPr id="49196" name="Oval 44"/>
              <p:cNvSpPr>
                <a:spLocks noChangeArrowheads="1"/>
              </p:cNvSpPr>
              <p:nvPr/>
            </p:nvSpPr>
            <p:spPr bwMode="auto">
              <a:xfrm>
                <a:off x="3003" y="1458"/>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9197" name="Text Box 45"/>
              <p:cNvSpPr txBox="1">
                <a:spLocks noChangeArrowheads="1"/>
              </p:cNvSpPr>
              <p:nvPr/>
            </p:nvSpPr>
            <p:spPr bwMode="auto">
              <a:xfrm>
                <a:off x="3012" y="1476"/>
                <a:ext cx="34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c-1</a:t>
                </a:r>
              </a:p>
            </p:txBody>
          </p:sp>
        </p:grpSp>
        <p:grpSp>
          <p:nvGrpSpPr>
            <p:cNvPr id="49198" name="Group 46"/>
            <p:cNvGrpSpPr>
              <a:grpSpLocks/>
            </p:cNvGrpSpPr>
            <p:nvPr/>
          </p:nvGrpSpPr>
          <p:grpSpPr bwMode="auto">
            <a:xfrm>
              <a:off x="1707" y="1591"/>
              <a:ext cx="309" cy="328"/>
              <a:chOff x="864" y="1449"/>
              <a:chExt cx="309" cy="328"/>
            </a:xfrm>
          </p:grpSpPr>
          <p:sp>
            <p:nvSpPr>
              <p:cNvPr id="49199" name="Oval 47"/>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9200" name="Text Box 48"/>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2</a:t>
                </a:r>
              </a:p>
            </p:txBody>
          </p:sp>
        </p:grpSp>
        <p:sp>
          <p:nvSpPr>
            <p:cNvPr id="49202" name="Oval 50"/>
            <p:cNvSpPr>
              <a:spLocks noChangeArrowheads="1"/>
            </p:cNvSpPr>
            <p:nvPr/>
          </p:nvSpPr>
          <p:spPr bwMode="auto">
            <a:xfrm>
              <a:off x="4834" y="1585"/>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9203" name="Text Box 51"/>
            <p:cNvSpPr txBox="1">
              <a:spLocks noChangeArrowheads="1"/>
            </p:cNvSpPr>
            <p:nvPr/>
          </p:nvSpPr>
          <p:spPr bwMode="auto">
            <a:xfrm>
              <a:off x="4884" y="1597"/>
              <a:ext cx="26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K</a:t>
              </a:r>
            </a:p>
          </p:txBody>
        </p:sp>
        <p:sp>
          <p:nvSpPr>
            <p:cNvPr id="49209" name="Oval 57"/>
            <p:cNvSpPr>
              <a:spLocks noChangeArrowheads="1"/>
            </p:cNvSpPr>
            <p:nvPr/>
          </p:nvSpPr>
          <p:spPr bwMode="auto">
            <a:xfrm>
              <a:off x="3252" y="1597"/>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9210" name="Text Box 58"/>
            <p:cNvSpPr txBox="1">
              <a:spLocks noChangeArrowheads="1"/>
            </p:cNvSpPr>
            <p:nvPr/>
          </p:nvSpPr>
          <p:spPr bwMode="auto">
            <a:xfrm>
              <a:off x="3309" y="1608"/>
              <a:ext cx="24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c</a:t>
              </a:r>
            </a:p>
          </p:txBody>
        </p:sp>
        <p:sp>
          <p:nvSpPr>
            <p:cNvPr id="49213" name="Freeform 61"/>
            <p:cNvSpPr>
              <a:spLocks/>
            </p:cNvSpPr>
            <p:nvPr/>
          </p:nvSpPr>
          <p:spPr bwMode="auto">
            <a:xfrm>
              <a:off x="3474" y="1512"/>
              <a:ext cx="271" cy="99"/>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214" name="Freeform 62"/>
            <p:cNvSpPr>
              <a:spLocks/>
            </p:cNvSpPr>
            <p:nvPr/>
          </p:nvSpPr>
          <p:spPr bwMode="auto">
            <a:xfrm rot="13451716">
              <a:off x="3468" y="1842"/>
              <a:ext cx="303" cy="113"/>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215" name="Freeform 63"/>
            <p:cNvSpPr>
              <a:spLocks/>
            </p:cNvSpPr>
            <p:nvPr/>
          </p:nvSpPr>
          <p:spPr bwMode="auto">
            <a:xfrm rot="2651716">
              <a:off x="3951" y="1536"/>
              <a:ext cx="267" cy="72"/>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9216" name="Freeform 64"/>
            <p:cNvSpPr>
              <a:spLocks/>
            </p:cNvSpPr>
            <p:nvPr/>
          </p:nvSpPr>
          <p:spPr bwMode="auto">
            <a:xfrm rot="10800000">
              <a:off x="3984" y="1821"/>
              <a:ext cx="240" cy="147"/>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aphicFrame>
          <p:nvGraphicFramePr>
            <p:cNvPr id="49217" name="Object 65"/>
            <p:cNvGraphicFramePr>
              <a:graphicFrameLocks noChangeAspect="1"/>
            </p:cNvGraphicFramePr>
            <p:nvPr/>
          </p:nvGraphicFramePr>
          <p:xfrm>
            <a:off x="3744" y="1680"/>
            <a:ext cx="384" cy="114"/>
          </p:xfrm>
          <a:graphic>
            <a:graphicData uri="http://schemas.openxmlformats.org/presentationml/2006/ole">
              <mc:AlternateContent xmlns:mc="http://schemas.openxmlformats.org/markup-compatibility/2006">
                <mc:Choice xmlns:v="urn:schemas-microsoft-com:vml" Requires="v">
                  <p:oleObj spid="_x0000_s15423" name="Equation" r:id="rId8" imgW="291960" imgH="101520" progId="Equation.3">
                    <p:embed/>
                  </p:oleObj>
                </mc:Choice>
                <mc:Fallback>
                  <p:oleObj name="Equation" r:id="rId8" imgW="291960" imgH="101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4" y="1680"/>
                          <a:ext cx="384"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218" name="Text Box 66"/>
            <p:cNvSpPr txBox="1">
              <a:spLocks noChangeArrowheads="1"/>
            </p:cNvSpPr>
            <p:nvPr/>
          </p:nvSpPr>
          <p:spPr bwMode="auto">
            <a:xfrm>
              <a:off x="3936" y="1914"/>
              <a:ext cx="42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c</a:t>
              </a:r>
              <a:endParaRPr lang="en-US" altLang="th-TH" sz="1800" b="1" baseline="-14000"/>
            </a:p>
          </p:txBody>
        </p:sp>
        <p:sp>
          <p:nvSpPr>
            <p:cNvPr id="49219" name="Text Box 67"/>
            <p:cNvSpPr txBox="1">
              <a:spLocks noChangeArrowheads="1"/>
            </p:cNvSpPr>
            <p:nvPr/>
          </p:nvSpPr>
          <p:spPr bwMode="auto">
            <a:xfrm>
              <a:off x="2928" y="1938"/>
              <a:ext cx="42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c</a:t>
              </a:r>
              <a:endParaRPr lang="en-US" altLang="th-TH" sz="1800" b="1" baseline="-14000"/>
            </a:p>
          </p:txBody>
        </p:sp>
        <p:sp>
          <p:nvSpPr>
            <p:cNvPr id="49220" name="Text Box 68"/>
            <p:cNvSpPr txBox="1">
              <a:spLocks noChangeArrowheads="1"/>
            </p:cNvSpPr>
            <p:nvPr/>
          </p:nvSpPr>
          <p:spPr bwMode="auto">
            <a:xfrm>
              <a:off x="3539" y="1296"/>
              <a:ext cx="34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9221" name="Text Box 69"/>
            <p:cNvSpPr txBox="1">
              <a:spLocks noChangeArrowheads="1"/>
            </p:cNvSpPr>
            <p:nvPr/>
          </p:nvSpPr>
          <p:spPr bwMode="auto">
            <a:xfrm>
              <a:off x="3923" y="1296"/>
              <a:ext cx="34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9222" name="Text Box 70"/>
            <p:cNvSpPr txBox="1">
              <a:spLocks noChangeArrowheads="1"/>
            </p:cNvSpPr>
            <p:nvPr/>
          </p:nvSpPr>
          <p:spPr bwMode="auto">
            <a:xfrm>
              <a:off x="1968" y="1296"/>
              <a:ext cx="34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9223" name="Text Box 71"/>
            <p:cNvSpPr txBox="1">
              <a:spLocks noChangeArrowheads="1"/>
            </p:cNvSpPr>
            <p:nvPr/>
          </p:nvSpPr>
          <p:spPr bwMode="auto">
            <a:xfrm>
              <a:off x="2400" y="1302"/>
              <a:ext cx="34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49224" name="Text Box 72"/>
            <p:cNvSpPr txBox="1">
              <a:spLocks noChangeArrowheads="1"/>
            </p:cNvSpPr>
            <p:nvPr/>
          </p:nvSpPr>
          <p:spPr bwMode="auto">
            <a:xfrm>
              <a:off x="1956" y="1920"/>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3</a:t>
              </a:r>
              <a:endParaRPr lang="en-US" altLang="th-TH" sz="1800" b="1" baseline="-14000"/>
            </a:p>
          </p:txBody>
        </p:sp>
      </p:grpSp>
    </p:spTree>
    <p:extLst>
      <p:ext uri="{BB962C8B-B14F-4D97-AF65-F5344CB8AC3E}">
        <p14:creationId xmlns:p14="http://schemas.microsoft.com/office/powerpoint/2010/main" val="223686277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ตัวแทนหมายเลขภาพนิ่ง 5"/>
          <p:cNvSpPr>
            <a:spLocks noGrp="1"/>
          </p:cNvSpPr>
          <p:nvPr>
            <p:ph type="sldNum" sz="quarter" idx="12"/>
          </p:nvPr>
        </p:nvSpPr>
        <p:spPr/>
        <p:txBody>
          <a:bodyPr/>
          <a:lstStyle/>
          <a:p>
            <a:fld id="{0A04B4E7-AC76-4FBD-8DB4-76AC16F25FC9}" type="slidenum">
              <a:rPr lang="en-US" altLang="th-TH"/>
              <a:pPr/>
              <a:t>48</a:t>
            </a:fld>
            <a:endParaRPr lang="en-US" altLang="th-TH"/>
          </a:p>
        </p:txBody>
      </p:sp>
      <p:sp>
        <p:nvSpPr>
          <p:cNvPr id="50204" name="Rectangle 28"/>
          <p:cNvSpPr>
            <a:spLocks noChangeArrowheads="1"/>
          </p:cNvSpPr>
          <p:nvPr/>
        </p:nvSpPr>
        <p:spPr bwMode="auto">
          <a:xfrm>
            <a:off x="1524000" y="3657600"/>
            <a:ext cx="1752600" cy="514350"/>
          </a:xfrm>
          <a:prstGeom prst="rect">
            <a:avLst/>
          </a:prstGeom>
          <a:solidFill>
            <a:srgbClr val="FCCA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0197" name="Rectangle 21"/>
          <p:cNvSpPr>
            <a:spLocks noChangeArrowheads="1"/>
          </p:cNvSpPr>
          <p:nvPr/>
        </p:nvSpPr>
        <p:spPr bwMode="auto">
          <a:xfrm>
            <a:off x="4953000" y="2628900"/>
            <a:ext cx="2362200" cy="685800"/>
          </a:xfrm>
          <a:prstGeom prst="rect">
            <a:avLst/>
          </a:prstGeom>
          <a:solidFill>
            <a:srgbClr val="E5E5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0196" name="Rectangle 20"/>
          <p:cNvSpPr>
            <a:spLocks noChangeArrowheads="1"/>
          </p:cNvSpPr>
          <p:nvPr/>
        </p:nvSpPr>
        <p:spPr bwMode="auto">
          <a:xfrm>
            <a:off x="1524000" y="2628900"/>
            <a:ext cx="3124200" cy="685800"/>
          </a:xfrm>
          <a:prstGeom prst="rect">
            <a:avLst/>
          </a:prstGeom>
          <a:solidFill>
            <a:srgbClr val="E5E5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0193" name="Rectangle 17"/>
          <p:cNvSpPr>
            <a:spLocks noChangeArrowheads="1"/>
          </p:cNvSpPr>
          <p:nvPr/>
        </p:nvSpPr>
        <p:spPr bwMode="auto">
          <a:xfrm>
            <a:off x="3733800" y="1600200"/>
            <a:ext cx="3352800" cy="685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0192" name="Rectangle 16"/>
          <p:cNvSpPr>
            <a:spLocks noChangeArrowheads="1"/>
          </p:cNvSpPr>
          <p:nvPr/>
        </p:nvSpPr>
        <p:spPr bwMode="auto">
          <a:xfrm>
            <a:off x="1524000" y="1600200"/>
            <a:ext cx="1981200" cy="685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0179" name="Rectangle 3"/>
          <p:cNvSpPr>
            <a:spLocks noGrp="1" noChangeArrowheads="1"/>
          </p:cNvSpPr>
          <p:nvPr>
            <p:ph type="body" idx="1"/>
          </p:nvPr>
        </p:nvSpPr>
        <p:spPr>
          <a:xfrm>
            <a:off x="533400" y="971550"/>
            <a:ext cx="7772400" cy="342900"/>
          </a:xfrm>
        </p:spPr>
        <p:txBody>
          <a:bodyPr/>
          <a:lstStyle/>
          <a:p>
            <a:r>
              <a:rPr lang="en-US" altLang="th-TH" sz="2400"/>
              <a:t>For </a:t>
            </a:r>
            <a:r>
              <a:rPr lang="en-US" altLang="th-TH" sz="2400">
                <a:sym typeface="Symbol" pitchFamily="18" charset="2"/>
              </a:rPr>
              <a:t> = (/)  1</a:t>
            </a:r>
            <a:endParaRPr lang="en-US" altLang="th-TH" sz="2400"/>
          </a:p>
        </p:txBody>
      </p:sp>
      <p:grpSp>
        <p:nvGrpSpPr>
          <p:cNvPr id="50180" name="Group 4"/>
          <p:cNvGrpSpPr>
            <a:grpSpLocks/>
          </p:cNvGrpSpPr>
          <p:nvPr/>
        </p:nvGrpSpPr>
        <p:grpSpPr bwMode="auto">
          <a:xfrm>
            <a:off x="228600" y="685800"/>
            <a:ext cx="8686800" cy="180975"/>
            <a:chOff x="384" y="625"/>
            <a:chExt cx="4992" cy="151"/>
          </a:xfrm>
        </p:grpSpPr>
        <p:grpSp>
          <p:nvGrpSpPr>
            <p:cNvPr id="50181" name="Group 5"/>
            <p:cNvGrpSpPr>
              <a:grpSpLocks/>
            </p:cNvGrpSpPr>
            <p:nvPr/>
          </p:nvGrpSpPr>
          <p:grpSpPr bwMode="auto">
            <a:xfrm>
              <a:off x="384" y="625"/>
              <a:ext cx="4992" cy="144"/>
              <a:chOff x="384" y="625"/>
              <a:chExt cx="4992" cy="144"/>
            </a:xfrm>
          </p:grpSpPr>
          <p:pic>
            <p:nvPicPr>
              <p:cNvPr id="50182" name="Picture 6"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50183" name="Picture 7"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50184" name="Picture 8"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50185" name="Rectangle 9"/>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Results for the M/M/1/K – Model</a:t>
            </a:r>
          </a:p>
        </p:txBody>
      </p:sp>
      <p:graphicFrame>
        <p:nvGraphicFramePr>
          <p:cNvPr id="50190" name="Object 14"/>
          <p:cNvGraphicFramePr>
            <a:graphicFrameLocks noChangeAspect="1"/>
          </p:cNvGraphicFramePr>
          <p:nvPr/>
        </p:nvGraphicFramePr>
        <p:xfrm>
          <a:off x="1651000" y="1657350"/>
          <a:ext cx="1625600" cy="609600"/>
        </p:xfrm>
        <a:graphic>
          <a:graphicData uri="http://schemas.openxmlformats.org/presentationml/2006/ole">
            <mc:AlternateContent xmlns:mc="http://schemas.openxmlformats.org/markup-compatibility/2006">
              <mc:Choice xmlns:v="urn:schemas-microsoft-com:vml" Requires="v">
                <p:oleObj spid="_x0000_s16596" name="Equation" r:id="rId6" imgW="1625400" imgH="812520" progId="Equation.3">
                  <p:embed/>
                </p:oleObj>
              </mc:Choice>
              <mc:Fallback>
                <p:oleObj name="Equation" r:id="rId6" imgW="1625400" imgH="812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1000" y="1657350"/>
                        <a:ext cx="1625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91" name="Object 15"/>
          <p:cNvGraphicFramePr>
            <a:graphicFrameLocks noChangeAspect="1"/>
          </p:cNvGraphicFramePr>
          <p:nvPr/>
        </p:nvGraphicFramePr>
        <p:xfrm>
          <a:off x="3949700" y="1619250"/>
          <a:ext cx="2984500" cy="609600"/>
        </p:xfrm>
        <a:graphic>
          <a:graphicData uri="http://schemas.openxmlformats.org/presentationml/2006/ole">
            <mc:AlternateContent xmlns:mc="http://schemas.openxmlformats.org/markup-compatibility/2006">
              <mc:Choice xmlns:v="urn:schemas-microsoft-com:vml" Requires="v">
                <p:oleObj spid="_x0000_s16597" name="Equation" r:id="rId8" imgW="2984400" imgH="812520" progId="Equation.3">
                  <p:embed/>
                </p:oleObj>
              </mc:Choice>
              <mc:Fallback>
                <p:oleObj name="Equation" r:id="rId8" imgW="2984400" imgH="8125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9700" y="1619250"/>
                        <a:ext cx="29845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94" name="Object 18"/>
          <p:cNvGraphicFramePr>
            <a:graphicFrameLocks noChangeAspect="1"/>
          </p:cNvGraphicFramePr>
          <p:nvPr/>
        </p:nvGraphicFramePr>
        <p:xfrm>
          <a:off x="1676400" y="2638425"/>
          <a:ext cx="2819400" cy="676275"/>
        </p:xfrm>
        <a:graphic>
          <a:graphicData uri="http://schemas.openxmlformats.org/presentationml/2006/ole">
            <mc:AlternateContent xmlns:mc="http://schemas.openxmlformats.org/markup-compatibility/2006">
              <mc:Choice xmlns:v="urn:schemas-microsoft-com:vml" Requires="v">
                <p:oleObj spid="_x0000_s16598" name="Equation" r:id="rId10" imgW="2819160" imgH="901440" progId="Equation.3">
                  <p:embed/>
                </p:oleObj>
              </mc:Choice>
              <mc:Fallback>
                <p:oleObj name="Equation" r:id="rId10" imgW="2819160" imgH="9014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2638425"/>
                        <a:ext cx="2819400"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95" name="Object 19"/>
          <p:cNvGraphicFramePr>
            <a:graphicFrameLocks noChangeAspect="1"/>
          </p:cNvGraphicFramePr>
          <p:nvPr/>
        </p:nvGraphicFramePr>
        <p:xfrm>
          <a:off x="5181600" y="2828925"/>
          <a:ext cx="2044700" cy="314325"/>
        </p:xfrm>
        <a:graphic>
          <a:graphicData uri="http://schemas.openxmlformats.org/presentationml/2006/ole">
            <mc:AlternateContent xmlns:mc="http://schemas.openxmlformats.org/markup-compatibility/2006">
              <mc:Choice xmlns:v="urn:schemas-microsoft-com:vml" Requires="v">
                <p:oleObj spid="_x0000_s16599" name="Equation" r:id="rId12" imgW="2044440" imgH="419040" progId="Equation.3">
                  <p:embed/>
                </p:oleObj>
              </mc:Choice>
              <mc:Fallback>
                <p:oleObj name="Equation" r:id="rId12" imgW="2044440" imgH="419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2828925"/>
                        <a:ext cx="20447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98" name="AutoShape 22"/>
          <p:cNvSpPr>
            <a:spLocks noChangeArrowheads="1"/>
          </p:cNvSpPr>
          <p:nvPr/>
        </p:nvSpPr>
        <p:spPr bwMode="auto">
          <a:xfrm>
            <a:off x="1066800" y="1828800"/>
            <a:ext cx="304800" cy="28575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0199" name="AutoShape 23"/>
          <p:cNvSpPr>
            <a:spLocks noChangeArrowheads="1"/>
          </p:cNvSpPr>
          <p:nvPr/>
        </p:nvSpPr>
        <p:spPr bwMode="auto">
          <a:xfrm>
            <a:off x="1066800" y="2800350"/>
            <a:ext cx="304800" cy="28575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50201" name="Object 25"/>
          <p:cNvGraphicFramePr>
            <a:graphicFrameLocks noChangeAspect="1"/>
          </p:cNvGraphicFramePr>
          <p:nvPr/>
        </p:nvGraphicFramePr>
        <p:xfrm>
          <a:off x="1676400" y="3771900"/>
          <a:ext cx="1193800" cy="228600"/>
        </p:xfrm>
        <a:graphic>
          <a:graphicData uri="http://schemas.openxmlformats.org/presentationml/2006/ole">
            <mc:AlternateContent xmlns:mc="http://schemas.openxmlformats.org/markup-compatibility/2006">
              <mc:Choice xmlns:v="urn:schemas-microsoft-com:vml" Requires="v">
                <p:oleObj spid="_x0000_s16600" name="Equation" r:id="rId14" imgW="1193760" imgH="304560" progId="Equation.3">
                  <p:embed/>
                </p:oleObj>
              </mc:Choice>
              <mc:Fallback>
                <p:oleObj name="Equation" r:id="rId14" imgW="1193760" imgH="3045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76400" y="3771900"/>
                        <a:ext cx="1193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205" name="Rectangle 29"/>
          <p:cNvSpPr>
            <a:spLocks noChangeArrowheads="1"/>
          </p:cNvSpPr>
          <p:nvPr/>
        </p:nvSpPr>
        <p:spPr bwMode="auto">
          <a:xfrm>
            <a:off x="1524000" y="4286250"/>
            <a:ext cx="1752600" cy="514350"/>
          </a:xfrm>
          <a:prstGeom prst="rect">
            <a:avLst/>
          </a:prstGeom>
          <a:solidFill>
            <a:srgbClr val="FCCA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50202" name="Object 26"/>
          <p:cNvGraphicFramePr>
            <a:graphicFrameLocks noChangeAspect="1"/>
          </p:cNvGraphicFramePr>
          <p:nvPr/>
        </p:nvGraphicFramePr>
        <p:xfrm>
          <a:off x="1651000" y="4400550"/>
          <a:ext cx="1473200" cy="314325"/>
        </p:xfrm>
        <a:graphic>
          <a:graphicData uri="http://schemas.openxmlformats.org/presentationml/2006/ole">
            <mc:AlternateContent xmlns:mc="http://schemas.openxmlformats.org/markup-compatibility/2006">
              <mc:Choice xmlns:v="urn:schemas-microsoft-com:vml" Requires="v">
                <p:oleObj spid="_x0000_s16601" name="Equation" r:id="rId16" imgW="1473120" imgH="419040" progId="Equation.3">
                  <p:embed/>
                </p:oleObj>
              </mc:Choice>
              <mc:Fallback>
                <p:oleObj name="Equation" r:id="rId16" imgW="1473120" imgH="419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51000" y="4400550"/>
                        <a:ext cx="14732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0213" name="Group 37"/>
          <p:cNvGrpSpPr>
            <a:grpSpLocks/>
          </p:cNvGrpSpPr>
          <p:nvPr/>
        </p:nvGrpSpPr>
        <p:grpSpPr bwMode="auto">
          <a:xfrm>
            <a:off x="3581400" y="3886200"/>
            <a:ext cx="2971800" cy="685800"/>
            <a:chOff x="960" y="3408"/>
            <a:chExt cx="1872" cy="576"/>
          </a:xfrm>
        </p:grpSpPr>
        <p:sp>
          <p:nvSpPr>
            <p:cNvPr id="50212" name="Rectangle 36"/>
            <p:cNvSpPr>
              <a:spLocks noChangeArrowheads="1"/>
            </p:cNvSpPr>
            <p:nvPr/>
          </p:nvSpPr>
          <p:spPr bwMode="auto">
            <a:xfrm>
              <a:off x="960" y="3408"/>
              <a:ext cx="1872" cy="576"/>
            </a:xfrm>
            <a:prstGeom prst="rect">
              <a:avLst/>
            </a:prstGeom>
            <a:solidFill>
              <a:srgbClr val="F8C8D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50203" name="Object 27"/>
            <p:cNvGraphicFramePr>
              <a:graphicFrameLocks noChangeAspect="1"/>
            </p:cNvGraphicFramePr>
            <p:nvPr/>
          </p:nvGraphicFramePr>
          <p:xfrm>
            <a:off x="1744" y="3408"/>
            <a:ext cx="944" cy="512"/>
          </p:xfrm>
          <a:graphic>
            <a:graphicData uri="http://schemas.openxmlformats.org/presentationml/2006/ole">
              <mc:AlternateContent xmlns:mc="http://schemas.openxmlformats.org/markup-compatibility/2006">
                <mc:Choice xmlns:v="urn:schemas-microsoft-com:vml" Requires="v">
                  <p:oleObj spid="_x0000_s16602" name="Equation" r:id="rId18" imgW="1498320" imgH="812520" progId="Equation.3">
                    <p:embed/>
                  </p:oleObj>
                </mc:Choice>
                <mc:Fallback>
                  <p:oleObj name="Equation" r:id="rId18" imgW="1498320" imgH="81252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44" y="3408"/>
                          <a:ext cx="944" cy="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206" name="Text Box 30"/>
            <p:cNvSpPr txBox="1">
              <a:spLocks noChangeArrowheads="1"/>
            </p:cNvSpPr>
            <p:nvPr/>
          </p:nvSpPr>
          <p:spPr bwMode="auto">
            <a:xfrm>
              <a:off x="1008" y="3504"/>
              <a:ext cx="72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a:t>Where</a:t>
              </a:r>
            </a:p>
          </p:txBody>
        </p:sp>
      </p:grpSp>
      <p:sp>
        <p:nvSpPr>
          <p:cNvPr id="50207" name="AutoShape 31"/>
          <p:cNvSpPr>
            <a:spLocks noChangeArrowheads="1"/>
          </p:cNvSpPr>
          <p:nvPr/>
        </p:nvSpPr>
        <p:spPr bwMode="auto">
          <a:xfrm>
            <a:off x="1066800" y="4093369"/>
            <a:ext cx="304800" cy="285750"/>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Tree>
    <p:extLst>
      <p:ext uri="{BB962C8B-B14F-4D97-AF65-F5344CB8AC3E}">
        <p14:creationId xmlns:p14="http://schemas.microsoft.com/office/powerpoint/2010/main" val="153005957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p:txBody>
          <a:bodyPr/>
          <a:lstStyle/>
          <a:p>
            <a:fld id="{B00152FA-9847-4114-85D5-40C5FD74BC88}" type="slidenum">
              <a:rPr lang="en-US" altLang="th-TH"/>
              <a:pPr/>
              <a:t>49</a:t>
            </a:fld>
            <a:endParaRPr lang="en-US" altLang="th-TH"/>
          </a:p>
        </p:txBody>
      </p:sp>
      <p:sp>
        <p:nvSpPr>
          <p:cNvPr id="52227" name="Rectangle 3"/>
          <p:cNvSpPr>
            <a:spLocks noGrp="1" noChangeArrowheads="1"/>
          </p:cNvSpPr>
          <p:nvPr>
            <p:ph type="body" idx="1"/>
          </p:nvPr>
        </p:nvSpPr>
        <p:spPr>
          <a:xfrm>
            <a:off x="457200" y="971550"/>
            <a:ext cx="8229600" cy="3600450"/>
          </a:xfrm>
        </p:spPr>
        <p:txBody>
          <a:bodyPr/>
          <a:lstStyle/>
          <a:p>
            <a:r>
              <a:rPr lang="en-US" altLang="th-TH" sz="2400"/>
              <a:t>An M/M/c model with limited calling population, i.e., N clients</a:t>
            </a:r>
          </a:p>
          <a:p>
            <a:r>
              <a:rPr lang="en-US" altLang="th-TH" sz="2400"/>
              <a:t>A common application: Machine maintenance</a:t>
            </a:r>
          </a:p>
          <a:p>
            <a:pPr marL="914400" lvl="1" indent="-396875"/>
            <a:r>
              <a:rPr lang="en-US" altLang="th-TH" sz="2000">
                <a:solidFill>
                  <a:schemeClr val="accent2"/>
                </a:solidFill>
              </a:rPr>
              <a:t>c service technicians is responsible for keeping N service stations (machines) running, that is, to repair them as soon as they break</a:t>
            </a:r>
          </a:p>
          <a:p>
            <a:pPr marL="914400" lvl="1" indent="-396875"/>
            <a:r>
              <a:rPr lang="en-US" altLang="th-TH" sz="2000">
                <a:solidFill>
                  <a:schemeClr val="accent2"/>
                </a:solidFill>
              </a:rPr>
              <a:t>Customer/job arrivals = machine breakdowns</a:t>
            </a:r>
          </a:p>
          <a:p>
            <a:pPr marL="914400" lvl="1" indent="-396875"/>
            <a:r>
              <a:rPr lang="en-US" altLang="th-TH" sz="2000">
                <a:solidFill>
                  <a:schemeClr val="accent2"/>
                </a:solidFill>
              </a:rPr>
              <a:t>Note, the maximum number of clients in the system = N</a:t>
            </a:r>
          </a:p>
          <a:p>
            <a:r>
              <a:rPr lang="en-US" altLang="th-TH" sz="2400"/>
              <a:t>Assume that (N-n) machines are operating and the time until breakdown for each machine i, T</a:t>
            </a:r>
            <a:r>
              <a:rPr lang="en-US" altLang="th-TH" sz="2400" baseline="-10000"/>
              <a:t>i</a:t>
            </a:r>
            <a:r>
              <a:rPr lang="en-US" altLang="th-TH" sz="2400"/>
              <a:t>, is exponentially distributed (T</a:t>
            </a:r>
            <a:r>
              <a:rPr lang="en-US" altLang="th-TH" sz="2400" baseline="-10000"/>
              <a:t>i</a:t>
            </a:r>
            <a:r>
              <a:rPr lang="en-US" altLang="th-TH" sz="2400">
                <a:sym typeface="Symbol" pitchFamily="18" charset="2"/>
              </a:rPr>
              <a:t>exp()). If U = the time until the next breakdown</a:t>
            </a:r>
          </a:p>
          <a:p>
            <a:pPr marL="914400" lvl="1" indent="-396875">
              <a:buFont typeface="Symbol" pitchFamily="18" charset="2"/>
              <a:buChar char="Þ"/>
            </a:pPr>
            <a:r>
              <a:rPr lang="en-US" altLang="th-TH" sz="2400"/>
              <a:t>U = Min{</a:t>
            </a:r>
            <a:r>
              <a:rPr lang="en-US" altLang="th-TH" sz="2000"/>
              <a:t>T</a:t>
            </a:r>
            <a:r>
              <a:rPr lang="en-US" altLang="th-TH" sz="2000" baseline="-10000"/>
              <a:t>1</a:t>
            </a:r>
            <a:r>
              <a:rPr lang="en-US" altLang="th-TH" sz="2000"/>
              <a:t>, T</a:t>
            </a:r>
            <a:r>
              <a:rPr lang="en-US" altLang="th-TH" sz="2000" baseline="-10000"/>
              <a:t>2</a:t>
            </a:r>
            <a:r>
              <a:rPr lang="en-US" altLang="th-TH" sz="2000"/>
              <a:t>, …, T</a:t>
            </a:r>
            <a:r>
              <a:rPr lang="en-US" altLang="th-TH" sz="2000" baseline="-10000"/>
              <a:t>N-n</a:t>
            </a:r>
            <a:r>
              <a:rPr lang="en-US" altLang="th-TH" sz="2000"/>
              <a:t>} </a:t>
            </a:r>
            <a:r>
              <a:rPr lang="en-US" altLang="th-TH" sz="2400">
                <a:sym typeface="Symbol" pitchFamily="18" charset="2"/>
              </a:rPr>
              <a:t> Uexp((N-n))).</a:t>
            </a:r>
            <a:r>
              <a:rPr lang="en-US" altLang="th-TH" sz="2000">
                <a:sym typeface="Symbol" pitchFamily="18" charset="2"/>
              </a:rPr>
              <a:t> </a:t>
            </a:r>
          </a:p>
        </p:txBody>
      </p:sp>
      <p:grpSp>
        <p:nvGrpSpPr>
          <p:cNvPr id="52228" name="Group 4"/>
          <p:cNvGrpSpPr>
            <a:grpSpLocks/>
          </p:cNvGrpSpPr>
          <p:nvPr/>
        </p:nvGrpSpPr>
        <p:grpSpPr bwMode="auto">
          <a:xfrm>
            <a:off x="228600" y="685800"/>
            <a:ext cx="8686800" cy="180975"/>
            <a:chOff x="384" y="625"/>
            <a:chExt cx="4992" cy="151"/>
          </a:xfrm>
        </p:grpSpPr>
        <p:grpSp>
          <p:nvGrpSpPr>
            <p:cNvPr id="52229" name="Group 5"/>
            <p:cNvGrpSpPr>
              <a:grpSpLocks/>
            </p:cNvGrpSpPr>
            <p:nvPr/>
          </p:nvGrpSpPr>
          <p:grpSpPr bwMode="auto">
            <a:xfrm>
              <a:off x="384" y="625"/>
              <a:ext cx="4992" cy="144"/>
              <a:chOff x="384" y="625"/>
              <a:chExt cx="4992" cy="144"/>
            </a:xfrm>
          </p:grpSpPr>
          <p:pic>
            <p:nvPicPr>
              <p:cNvPr id="52230"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52231"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52232"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52233" name="Rectangle 9"/>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The M/M/c/</a:t>
            </a:r>
            <a:r>
              <a:rPr lang="en-US" altLang="th-TH" sz="3600" b="1">
                <a:solidFill>
                  <a:schemeClr val="tx2"/>
                </a:solidFill>
                <a:sym typeface="Symbol" pitchFamily="18" charset="2"/>
              </a:rPr>
              <a:t></a:t>
            </a:r>
            <a:r>
              <a:rPr lang="en-US" altLang="th-TH" sz="3600" b="1">
                <a:solidFill>
                  <a:schemeClr val="tx2"/>
                </a:solidFill>
              </a:rPr>
              <a:t>/N – Model (I)</a:t>
            </a:r>
          </a:p>
        </p:txBody>
      </p:sp>
    </p:spTree>
    <p:extLst>
      <p:ext uri="{BB962C8B-B14F-4D97-AF65-F5344CB8AC3E}">
        <p14:creationId xmlns:p14="http://schemas.microsoft.com/office/powerpoint/2010/main" val="39767741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a:xfrm>
            <a:off x="8483352" y="4659982"/>
            <a:ext cx="432048" cy="342900"/>
          </a:xfrm>
        </p:spPr>
        <p:txBody>
          <a:bodyPr/>
          <a:lstStyle/>
          <a:p>
            <a:fld id="{E718A81F-C7A3-4FE5-9655-500840BAFB66}" type="slidenum">
              <a:rPr lang="en-US" altLang="th-TH" b="1">
                <a:solidFill>
                  <a:srgbClr val="0033CC"/>
                </a:solidFill>
                <a:latin typeface="TH Sarabun New" panose="020B0500040200020003" pitchFamily="34" charset="-34"/>
                <a:cs typeface="TH Sarabun New" panose="020B0500040200020003" pitchFamily="34" charset="-34"/>
              </a:rPr>
              <a:pPr/>
              <a:t>5</a:t>
            </a:fld>
            <a:endParaRPr lang="en-US" altLang="th-TH" b="1">
              <a:solidFill>
                <a:srgbClr val="0033CC"/>
              </a:solidFill>
              <a:latin typeface="TH Sarabun New" panose="020B0500040200020003" pitchFamily="34" charset="-34"/>
              <a:cs typeface="TH Sarabun New" panose="020B0500040200020003" pitchFamily="34" charset="-34"/>
            </a:endParaRPr>
          </a:p>
        </p:txBody>
      </p:sp>
      <p:sp>
        <p:nvSpPr>
          <p:cNvPr id="2051" name="Rectangle 3"/>
          <p:cNvSpPr>
            <a:spLocks noGrp="1" noChangeArrowheads="1"/>
          </p:cNvSpPr>
          <p:nvPr>
            <p:ph type="body" idx="1"/>
          </p:nvPr>
        </p:nvSpPr>
        <p:spPr>
          <a:xfrm>
            <a:off x="179512" y="971550"/>
            <a:ext cx="8712968" cy="3829050"/>
          </a:xfrm>
        </p:spPr>
        <p:txBody>
          <a:bodyPr/>
          <a:lstStyle/>
          <a:p>
            <a:r>
              <a:rPr lang="en-US" altLang="th-TH" sz="2800" dirty="0">
                <a:latin typeface="TH Sarabun New" panose="020B0500040200020003" pitchFamily="34" charset="-34"/>
                <a:cs typeface="TH Sarabun New" panose="020B0500040200020003" pitchFamily="34" charset="-34"/>
              </a:rPr>
              <a:t>Mathematical analysis of queues and waiting times in stochastic systems.</a:t>
            </a:r>
          </a:p>
          <a:p>
            <a:pPr lvl="1"/>
            <a:r>
              <a:rPr lang="en-US" altLang="th-TH" sz="2400" dirty="0">
                <a:solidFill>
                  <a:schemeClr val="accent2"/>
                </a:solidFill>
                <a:latin typeface="TH Sarabun New" panose="020B0500040200020003" pitchFamily="34" charset="-34"/>
                <a:cs typeface="TH Sarabun New" panose="020B0500040200020003" pitchFamily="34" charset="-34"/>
              </a:rPr>
              <a:t>Used extensively to analyze production and service processes exhibiting random </a:t>
            </a:r>
            <a:r>
              <a:rPr lang="en-US" altLang="th-TH" sz="2400" dirty="0" smtClean="0">
                <a:solidFill>
                  <a:schemeClr val="accent2"/>
                </a:solidFill>
                <a:latin typeface="TH Sarabun New" panose="020B0500040200020003" pitchFamily="34" charset="-34"/>
                <a:cs typeface="TH Sarabun New" panose="020B0500040200020003" pitchFamily="34" charset="-34"/>
              </a:rPr>
              <a:t>   variability </a:t>
            </a:r>
            <a:r>
              <a:rPr lang="en-US" altLang="th-TH" sz="2400" dirty="0">
                <a:solidFill>
                  <a:schemeClr val="accent2"/>
                </a:solidFill>
                <a:latin typeface="TH Sarabun New" panose="020B0500040200020003" pitchFamily="34" charset="-34"/>
                <a:cs typeface="TH Sarabun New" panose="020B0500040200020003" pitchFamily="34" charset="-34"/>
              </a:rPr>
              <a:t>in market demand (arrival times) and service times.</a:t>
            </a:r>
          </a:p>
          <a:p>
            <a:r>
              <a:rPr lang="en-US" altLang="th-TH" sz="2800" dirty="0">
                <a:latin typeface="TH Sarabun New" panose="020B0500040200020003" pitchFamily="34" charset="-34"/>
                <a:cs typeface="TH Sarabun New" panose="020B0500040200020003" pitchFamily="34" charset="-34"/>
              </a:rPr>
              <a:t>Queues arise when the short term demand for service exceeds the capacity</a:t>
            </a:r>
          </a:p>
          <a:p>
            <a:pPr lvl="1"/>
            <a:r>
              <a:rPr lang="en-US" altLang="th-TH" sz="2400" dirty="0">
                <a:solidFill>
                  <a:schemeClr val="accent2"/>
                </a:solidFill>
                <a:latin typeface="TH Sarabun New" panose="020B0500040200020003" pitchFamily="34" charset="-34"/>
                <a:cs typeface="TH Sarabun New" panose="020B0500040200020003" pitchFamily="34" charset="-34"/>
              </a:rPr>
              <a:t>Most often caused by random variation in service times and the times between customer arrivals.</a:t>
            </a:r>
          </a:p>
          <a:p>
            <a:pPr lvl="1"/>
            <a:r>
              <a:rPr lang="en-US" altLang="th-TH" sz="2400" dirty="0">
                <a:solidFill>
                  <a:schemeClr val="accent2"/>
                </a:solidFill>
                <a:latin typeface="TH Sarabun New" panose="020B0500040200020003" pitchFamily="34" charset="-34"/>
                <a:cs typeface="TH Sarabun New" panose="020B0500040200020003" pitchFamily="34" charset="-34"/>
              </a:rPr>
              <a:t>If long term demand for service &gt; capacity the queue will explode!</a:t>
            </a:r>
          </a:p>
          <a:p>
            <a:endParaRPr lang="en-US" altLang="th-TH" sz="2800" dirty="0">
              <a:latin typeface="TH Sarabun New" panose="020B0500040200020003" pitchFamily="34" charset="-34"/>
              <a:cs typeface="TH Sarabun New" panose="020B0500040200020003" pitchFamily="34" charset="-34"/>
            </a:endParaRPr>
          </a:p>
        </p:txBody>
      </p:sp>
      <p:sp>
        <p:nvSpPr>
          <p:cNvPr id="2052" name="Rectangle 4"/>
          <p:cNvSpPr>
            <a:spLocks noGrp="1" noChangeArrowheads="1"/>
          </p:cNvSpPr>
          <p:nvPr>
            <p:ph type="title"/>
          </p:nvPr>
        </p:nvSpPr>
        <p:spPr>
          <a:xfrm>
            <a:off x="228600" y="57150"/>
            <a:ext cx="8229600" cy="685800"/>
          </a:xfrm>
          <a:noFill/>
          <a:ln/>
        </p:spPr>
        <p:txBody>
          <a:bodyPr/>
          <a:lstStyle/>
          <a:p>
            <a:pPr algn="l"/>
            <a:r>
              <a:rPr lang="en-US" altLang="th-TH" sz="3600" b="1">
                <a:latin typeface="TH Sarabun New" panose="020B0500040200020003" pitchFamily="34" charset="-34"/>
                <a:cs typeface="TH Sarabun New" panose="020B0500040200020003" pitchFamily="34" charset="-34"/>
              </a:rPr>
              <a:t>What is Queuing Theory?</a:t>
            </a:r>
          </a:p>
        </p:txBody>
      </p:sp>
      <p:grpSp>
        <p:nvGrpSpPr>
          <p:cNvPr id="2053" name="Group 5"/>
          <p:cNvGrpSpPr>
            <a:grpSpLocks/>
          </p:cNvGrpSpPr>
          <p:nvPr/>
        </p:nvGrpSpPr>
        <p:grpSpPr bwMode="auto">
          <a:xfrm>
            <a:off x="228600" y="790575"/>
            <a:ext cx="8686800" cy="180975"/>
            <a:chOff x="384" y="625"/>
            <a:chExt cx="4992" cy="151"/>
          </a:xfrm>
        </p:grpSpPr>
        <p:grpSp>
          <p:nvGrpSpPr>
            <p:cNvPr id="2054" name="Group 6"/>
            <p:cNvGrpSpPr>
              <a:grpSpLocks/>
            </p:cNvGrpSpPr>
            <p:nvPr/>
          </p:nvGrpSpPr>
          <p:grpSpPr bwMode="auto">
            <a:xfrm>
              <a:off x="384" y="625"/>
              <a:ext cx="4992" cy="144"/>
              <a:chOff x="384" y="625"/>
              <a:chExt cx="4992" cy="144"/>
            </a:xfrm>
          </p:grpSpPr>
          <p:pic>
            <p:nvPicPr>
              <p:cNvPr id="2055" name="Picture 7"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2057" name="Picture 9"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1660007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ตัวแทนหมายเลขภาพนิ่ง 3"/>
          <p:cNvSpPr>
            <a:spLocks noGrp="1"/>
          </p:cNvSpPr>
          <p:nvPr>
            <p:ph type="sldNum" sz="quarter" idx="12"/>
          </p:nvPr>
        </p:nvSpPr>
        <p:spPr/>
        <p:txBody>
          <a:bodyPr/>
          <a:lstStyle/>
          <a:p>
            <a:fld id="{AF477D97-5530-4944-9EA9-E7FEFC54E347}" type="slidenum">
              <a:rPr lang="en-US" altLang="th-TH"/>
              <a:pPr/>
              <a:t>50</a:t>
            </a:fld>
            <a:endParaRPr lang="en-US" altLang="th-TH"/>
          </a:p>
        </p:txBody>
      </p:sp>
      <p:sp>
        <p:nvSpPr>
          <p:cNvPr id="53250" name="Rectangle 2"/>
          <p:cNvSpPr>
            <a:spLocks noChangeArrowheads="1"/>
          </p:cNvSpPr>
          <p:nvPr/>
        </p:nvSpPr>
        <p:spPr bwMode="auto">
          <a:xfrm>
            <a:off x="457200" y="971550"/>
            <a:ext cx="82296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1363" indent="-284163">
              <a:spcBef>
                <a:spcPct val="20000"/>
              </a:spcBef>
              <a:buChar char="–"/>
              <a:defRPr sz="2800">
                <a:solidFill>
                  <a:schemeClr val="tx1"/>
                </a:solidFill>
                <a:latin typeface="Times New Roman" pitchFamily="18" charset="0"/>
              </a:defRPr>
            </a:lvl2pPr>
            <a:lvl3pPr marL="12573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r>
              <a:rPr lang="en-US" altLang="th-TH" sz="2400">
                <a:sym typeface="Symbol" pitchFamily="18" charset="2"/>
              </a:rPr>
              <a:t>The State Diagram (c service technicians and N machines)</a:t>
            </a:r>
          </a:p>
          <a:p>
            <a:pPr lvl="1"/>
            <a:r>
              <a:rPr lang="en-US" altLang="th-TH" sz="2000">
                <a:solidFill>
                  <a:schemeClr val="accent2"/>
                </a:solidFill>
                <a:sym typeface="Symbol" pitchFamily="18" charset="2"/>
              </a:rPr>
              <a:t> = Arrival intensity per operating machine</a:t>
            </a:r>
          </a:p>
          <a:p>
            <a:pPr lvl="1"/>
            <a:r>
              <a:rPr lang="en-US" altLang="th-TH" sz="2000">
                <a:solidFill>
                  <a:schemeClr val="accent2"/>
                </a:solidFill>
                <a:sym typeface="Symbol" pitchFamily="18" charset="2"/>
              </a:rPr>
              <a:t> = The service intensity for a service technician</a:t>
            </a:r>
          </a:p>
          <a:p>
            <a:endParaRPr lang="en-US" altLang="th-TH" sz="2400">
              <a:solidFill>
                <a:schemeClr val="accent2"/>
              </a:solidFill>
              <a:sym typeface="Symbol" pitchFamily="18" charset="2"/>
            </a:endParaRPr>
          </a:p>
          <a:p>
            <a:endParaRPr lang="en-US" altLang="th-TH" sz="2400">
              <a:solidFill>
                <a:schemeClr val="accent2"/>
              </a:solidFill>
              <a:sym typeface="Symbol" pitchFamily="18" charset="2"/>
            </a:endParaRPr>
          </a:p>
          <a:p>
            <a:endParaRPr lang="en-US" altLang="th-TH" sz="2400">
              <a:solidFill>
                <a:schemeClr val="accent2"/>
              </a:solidFill>
              <a:sym typeface="Symbol" pitchFamily="18" charset="2"/>
            </a:endParaRPr>
          </a:p>
          <a:p>
            <a:endParaRPr lang="en-US" altLang="th-TH" sz="2400">
              <a:solidFill>
                <a:schemeClr val="accent2"/>
              </a:solidFill>
              <a:sym typeface="Symbol" pitchFamily="18" charset="2"/>
            </a:endParaRPr>
          </a:p>
          <a:p>
            <a:endParaRPr lang="en-US" altLang="th-TH">
              <a:solidFill>
                <a:schemeClr val="accent2"/>
              </a:solidFill>
              <a:sym typeface="Symbol" pitchFamily="18" charset="2"/>
            </a:endParaRPr>
          </a:p>
          <a:p>
            <a:r>
              <a:rPr lang="en-US" altLang="th-TH" sz="2400">
                <a:sym typeface="Symbol" pitchFamily="18" charset="2"/>
              </a:rPr>
              <a:t>General expressions for this queuing model can be obtained from the balance equations as before</a:t>
            </a:r>
          </a:p>
        </p:txBody>
      </p:sp>
      <p:grpSp>
        <p:nvGrpSpPr>
          <p:cNvPr id="53251" name="Group 3"/>
          <p:cNvGrpSpPr>
            <a:grpSpLocks/>
          </p:cNvGrpSpPr>
          <p:nvPr/>
        </p:nvGrpSpPr>
        <p:grpSpPr bwMode="auto">
          <a:xfrm>
            <a:off x="228600" y="685800"/>
            <a:ext cx="8686800" cy="180975"/>
            <a:chOff x="384" y="625"/>
            <a:chExt cx="4992" cy="151"/>
          </a:xfrm>
        </p:grpSpPr>
        <p:grpSp>
          <p:nvGrpSpPr>
            <p:cNvPr id="53252" name="Group 4"/>
            <p:cNvGrpSpPr>
              <a:grpSpLocks/>
            </p:cNvGrpSpPr>
            <p:nvPr/>
          </p:nvGrpSpPr>
          <p:grpSpPr bwMode="auto">
            <a:xfrm>
              <a:off x="384" y="625"/>
              <a:ext cx="4992" cy="144"/>
              <a:chOff x="384" y="625"/>
              <a:chExt cx="4992" cy="144"/>
            </a:xfrm>
          </p:grpSpPr>
          <p:pic>
            <p:nvPicPr>
              <p:cNvPr id="53253" name="Picture 5"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53255" name="Picture 7"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53256" name="Rectangle 8"/>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The M/M/c/</a:t>
            </a:r>
            <a:r>
              <a:rPr lang="en-US" altLang="th-TH" sz="3600" b="1">
                <a:solidFill>
                  <a:schemeClr val="tx2"/>
                </a:solidFill>
                <a:sym typeface="Symbol" pitchFamily="18" charset="2"/>
              </a:rPr>
              <a:t></a:t>
            </a:r>
            <a:r>
              <a:rPr lang="en-US" altLang="th-TH" sz="3600" b="1">
                <a:solidFill>
                  <a:schemeClr val="tx2"/>
                </a:solidFill>
              </a:rPr>
              <a:t>/N – Model (II)</a:t>
            </a:r>
          </a:p>
        </p:txBody>
      </p:sp>
      <p:grpSp>
        <p:nvGrpSpPr>
          <p:cNvPr id="53309" name="Group 61"/>
          <p:cNvGrpSpPr>
            <a:grpSpLocks/>
          </p:cNvGrpSpPr>
          <p:nvPr/>
        </p:nvGrpSpPr>
        <p:grpSpPr bwMode="auto">
          <a:xfrm>
            <a:off x="728664" y="2114552"/>
            <a:ext cx="7500937" cy="1183482"/>
            <a:chOff x="384" y="1824"/>
            <a:chExt cx="4725" cy="994"/>
          </a:xfrm>
        </p:grpSpPr>
        <p:grpSp>
          <p:nvGrpSpPr>
            <p:cNvPr id="53258" name="Group 10"/>
            <p:cNvGrpSpPr>
              <a:grpSpLocks/>
            </p:cNvGrpSpPr>
            <p:nvPr/>
          </p:nvGrpSpPr>
          <p:grpSpPr bwMode="auto">
            <a:xfrm>
              <a:off x="384" y="2170"/>
              <a:ext cx="309" cy="328"/>
              <a:chOff x="864" y="1449"/>
              <a:chExt cx="309" cy="328"/>
            </a:xfrm>
          </p:grpSpPr>
          <p:sp>
            <p:nvSpPr>
              <p:cNvPr id="53259" name="Oval 11"/>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3260" name="Text Box 12"/>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0</a:t>
                </a:r>
              </a:p>
            </p:txBody>
          </p:sp>
        </p:grpSp>
        <p:sp>
          <p:nvSpPr>
            <p:cNvPr id="53261" name="Freeform 13"/>
            <p:cNvSpPr>
              <a:spLocks/>
            </p:cNvSpPr>
            <p:nvPr/>
          </p:nvSpPr>
          <p:spPr bwMode="auto">
            <a:xfrm>
              <a:off x="577" y="2080"/>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262" name="Freeform 14"/>
            <p:cNvSpPr>
              <a:spLocks/>
            </p:cNvSpPr>
            <p:nvPr/>
          </p:nvSpPr>
          <p:spPr bwMode="auto">
            <a:xfrm>
              <a:off x="1235" y="2080"/>
              <a:ext cx="541"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263" name="Freeform 15"/>
            <p:cNvSpPr>
              <a:spLocks/>
            </p:cNvSpPr>
            <p:nvPr/>
          </p:nvSpPr>
          <p:spPr bwMode="auto">
            <a:xfrm rot="10800000">
              <a:off x="1217" y="2415"/>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264" name="Freeform 16"/>
            <p:cNvSpPr>
              <a:spLocks/>
            </p:cNvSpPr>
            <p:nvPr/>
          </p:nvSpPr>
          <p:spPr bwMode="auto">
            <a:xfrm>
              <a:off x="4331" y="2068"/>
              <a:ext cx="541"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265" name="Freeform 17"/>
            <p:cNvSpPr>
              <a:spLocks/>
            </p:cNvSpPr>
            <p:nvPr/>
          </p:nvSpPr>
          <p:spPr bwMode="auto">
            <a:xfrm>
              <a:off x="2743" y="2089"/>
              <a:ext cx="542" cy="98"/>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266" name="Freeform 18"/>
            <p:cNvSpPr>
              <a:spLocks/>
            </p:cNvSpPr>
            <p:nvPr/>
          </p:nvSpPr>
          <p:spPr bwMode="auto">
            <a:xfrm rot="10800000">
              <a:off x="2761" y="2424"/>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267" name="Freeform 19"/>
            <p:cNvSpPr>
              <a:spLocks/>
            </p:cNvSpPr>
            <p:nvPr/>
          </p:nvSpPr>
          <p:spPr bwMode="auto">
            <a:xfrm rot="10800000">
              <a:off x="4341" y="2403"/>
              <a:ext cx="542" cy="99"/>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268" name="Freeform 20"/>
            <p:cNvSpPr>
              <a:spLocks/>
            </p:cNvSpPr>
            <p:nvPr/>
          </p:nvSpPr>
          <p:spPr bwMode="auto">
            <a:xfrm rot="10800000">
              <a:off x="588" y="2431"/>
              <a:ext cx="541" cy="98"/>
            </a:xfrm>
            <a:custGeom>
              <a:avLst/>
              <a:gdLst>
                <a:gd name="T0" fmla="*/ 0 w 672"/>
                <a:gd name="T1" fmla="*/ 144 h 144"/>
                <a:gd name="T2" fmla="*/ 336 w 672"/>
                <a:gd name="T3" fmla="*/ 0 h 144"/>
                <a:gd name="T4" fmla="*/ 672 w 672"/>
                <a:gd name="T5" fmla="*/ 144 h 144"/>
              </a:gdLst>
              <a:ahLst/>
              <a:cxnLst>
                <a:cxn ang="0">
                  <a:pos x="T0" y="T1"/>
                </a:cxn>
                <a:cxn ang="0">
                  <a:pos x="T2" y="T3"/>
                </a:cxn>
                <a:cxn ang="0">
                  <a:pos x="T4" y="T5"/>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269" name="Freeform 21"/>
            <p:cNvSpPr>
              <a:spLocks/>
            </p:cNvSpPr>
            <p:nvPr/>
          </p:nvSpPr>
          <p:spPr bwMode="auto">
            <a:xfrm>
              <a:off x="1854" y="2071"/>
              <a:ext cx="271" cy="99"/>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270" name="Freeform 22"/>
            <p:cNvSpPr>
              <a:spLocks/>
            </p:cNvSpPr>
            <p:nvPr/>
          </p:nvSpPr>
          <p:spPr bwMode="auto">
            <a:xfrm rot="2651716">
              <a:off x="2360" y="2089"/>
              <a:ext cx="267" cy="72"/>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271" name="Freeform 23"/>
            <p:cNvSpPr>
              <a:spLocks/>
            </p:cNvSpPr>
            <p:nvPr/>
          </p:nvSpPr>
          <p:spPr bwMode="auto">
            <a:xfrm rot="10800000">
              <a:off x="2357" y="2433"/>
              <a:ext cx="270" cy="99"/>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272" name="Freeform 24"/>
            <p:cNvSpPr>
              <a:spLocks/>
            </p:cNvSpPr>
            <p:nvPr/>
          </p:nvSpPr>
          <p:spPr bwMode="auto">
            <a:xfrm rot="13451716">
              <a:off x="1854" y="2428"/>
              <a:ext cx="267" cy="71"/>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aphicFrame>
          <p:nvGraphicFramePr>
            <p:cNvPr id="53273" name="Object 25"/>
            <p:cNvGraphicFramePr>
              <a:graphicFrameLocks noChangeAspect="1"/>
            </p:cNvGraphicFramePr>
            <p:nvPr/>
          </p:nvGraphicFramePr>
          <p:xfrm>
            <a:off x="2075" y="2253"/>
            <a:ext cx="384" cy="114"/>
          </p:xfrm>
          <a:graphic>
            <a:graphicData uri="http://schemas.openxmlformats.org/presentationml/2006/ole">
              <mc:AlternateContent xmlns:mc="http://schemas.openxmlformats.org/markup-compatibility/2006">
                <mc:Choice xmlns:v="urn:schemas-microsoft-com:vml" Requires="v">
                  <p:oleObj spid="_x0000_s17470" name="Equation" r:id="rId6" imgW="291960" imgH="101520" progId="Equation.3">
                    <p:embed/>
                  </p:oleObj>
                </mc:Choice>
                <mc:Fallback>
                  <p:oleObj name="Equation" r:id="rId6" imgW="291960" imgH="101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5" y="2253"/>
                          <a:ext cx="384"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74" name="Text Box 26"/>
            <p:cNvSpPr txBox="1">
              <a:spLocks noChangeArrowheads="1"/>
            </p:cNvSpPr>
            <p:nvPr/>
          </p:nvSpPr>
          <p:spPr bwMode="auto">
            <a:xfrm>
              <a:off x="720" y="1827"/>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N</a:t>
              </a:r>
              <a:endParaRPr lang="en-US" altLang="th-TH" sz="1800" b="1" baseline="-14000"/>
            </a:p>
          </p:txBody>
        </p:sp>
        <p:sp>
          <p:nvSpPr>
            <p:cNvPr id="53275" name="Text Box 27"/>
            <p:cNvSpPr txBox="1">
              <a:spLocks noChangeArrowheads="1"/>
            </p:cNvSpPr>
            <p:nvPr/>
          </p:nvSpPr>
          <p:spPr bwMode="auto">
            <a:xfrm>
              <a:off x="1248" y="1827"/>
              <a:ext cx="62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(N-1)</a:t>
              </a:r>
              <a:endParaRPr lang="en-US" altLang="th-TH" sz="1800" b="1" baseline="-14000"/>
            </a:p>
          </p:txBody>
        </p:sp>
        <p:sp>
          <p:nvSpPr>
            <p:cNvPr id="53276" name="Text Box 28"/>
            <p:cNvSpPr txBox="1">
              <a:spLocks noChangeArrowheads="1"/>
            </p:cNvSpPr>
            <p:nvPr/>
          </p:nvSpPr>
          <p:spPr bwMode="auto">
            <a:xfrm>
              <a:off x="2640" y="1827"/>
              <a:ext cx="768"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(N-(c-1))</a:t>
              </a:r>
              <a:endParaRPr lang="en-US" altLang="th-TH" sz="1800" b="1" baseline="-14000"/>
            </a:p>
          </p:txBody>
        </p:sp>
        <p:sp>
          <p:nvSpPr>
            <p:cNvPr id="53277" name="Text Box 29"/>
            <p:cNvSpPr txBox="1">
              <a:spLocks noChangeArrowheads="1"/>
            </p:cNvSpPr>
            <p:nvPr/>
          </p:nvSpPr>
          <p:spPr bwMode="auto">
            <a:xfrm>
              <a:off x="4468" y="1824"/>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53278" name="Text Box 30"/>
            <p:cNvSpPr txBox="1">
              <a:spLocks noChangeArrowheads="1"/>
            </p:cNvSpPr>
            <p:nvPr/>
          </p:nvSpPr>
          <p:spPr bwMode="auto">
            <a:xfrm>
              <a:off x="771" y="2499"/>
              <a:ext cx="34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a:t>
              </a:r>
              <a:endParaRPr lang="en-US" altLang="th-TH" sz="1800" b="1" baseline="-14000"/>
            </a:p>
          </p:txBody>
        </p:sp>
        <p:sp>
          <p:nvSpPr>
            <p:cNvPr id="53279" name="Text Box 31"/>
            <p:cNvSpPr txBox="1">
              <a:spLocks noChangeArrowheads="1"/>
            </p:cNvSpPr>
            <p:nvPr/>
          </p:nvSpPr>
          <p:spPr bwMode="auto">
            <a:xfrm>
              <a:off x="1390" y="2499"/>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2</a:t>
              </a:r>
              <a:endParaRPr lang="en-US" altLang="th-TH" sz="1800" b="1" baseline="-14000"/>
            </a:p>
          </p:txBody>
        </p:sp>
        <p:sp>
          <p:nvSpPr>
            <p:cNvPr id="53280" name="Text Box 32"/>
            <p:cNvSpPr txBox="1">
              <a:spLocks noChangeArrowheads="1"/>
            </p:cNvSpPr>
            <p:nvPr/>
          </p:nvSpPr>
          <p:spPr bwMode="auto">
            <a:xfrm>
              <a:off x="2208" y="2499"/>
              <a:ext cx="52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(c-1)</a:t>
              </a:r>
              <a:endParaRPr lang="en-US" altLang="th-TH" sz="1800" b="1" baseline="-14000"/>
            </a:p>
          </p:txBody>
        </p:sp>
        <p:sp>
          <p:nvSpPr>
            <p:cNvPr id="53281" name="Text Box 33"/>
            <p:cNvSpPr txBox="1">
              <a:spLocks noChangeArrowheads="1"/>
            </p:cNvSpPr>
            <p:nvPr/>
          </p:nvSpPr>
          <p:spPr bwMode="auto">
            <a:xfrm>
              <a:off x="4506" y="2488"/>
              <a:ext cx="42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c</a:t>
              </a:r>
              <a:endParaRPr lang="en-US" altLang="th-TH" sz="1800" b="1" baseline="-14000"/>
            </a:p>
          </p:txBody>
        </p:sp>
        <p:grpSp>
          <p:nvGrpSpPr>
            <p:cNvPr id="53282" name="Group 34"/>
            <p:cNvGrpSpPr>
              <a:grpSpLocks/>
            </p:cNvGrpSpPr>
            <p:nvPr/>
          </p:nvGrpSpPr>
          <p:grpSpPr bwMode="auto">
            <a:xfrm>
              <a:off x="1035" y="2173"/>
              <a:ext cx="309" cy="328"/>
              <a:chOff x="864" y="1449"/>
              <a:chExt cx="309" cy="328"/>
            </a:xfrm>
          </p:grpSpPr>
          <p:sp>
            <p:nvSpPr>
              <p:cNvPr id="53283" name="Oval 35"/>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3284" name="Text Box 36"/>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1</a:t>
                </a:r>
              </a:p>
            </p:txBody>
          </p:sp>
        </p:grpSp>
        <p:sp>
          <p:nvSpPr>
            <p:cNvPr id="53285" name="Oval 37"/>
            <p:cNvSpPr>
              <a:spLocks noChangeArrowheads="1"/>
            </p:cNvSpPr>
            <p:nvPr/>
          </p:nvSpPr>
          <p:spPr bwMode="auto">
            <a:xfrm>
              <a:off x="4110" y="2161"/>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3286" name="Text Box 38"/>
            <p:cNvSpPr txBox="1">
              <a:spLocks noChangeArrowheads="1"/>
            </p:cNvSpPr>
            <p:nvPr/>
          </p:nvSpPr>
          <p:spPr bwMode="auto">
            <a:xfrm>
              <a:off x="4098" y="2179"/>
              <a:ext cx="43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N-1</a:t>
              </a:r>
            </a:p>
          </p:txBody>
        </p:sp>
        <p:grpSp>
          <p:nvGrpSpPr>
            <p:cNvPr id="53287" name="Group 39"/>
            <p:cNvGrpSpPr>
              <a:grpSpLocks/>
            </p:cNvGrpSpPr>
            <p:nvPr/>
          </p:nvGrpSpPr>
          <p:grpSpPr bwMode="auto">
            <a:xfrm>
              <a:off x="2523" y="2179"/>
              <a:ext cx="350" cy="328"/>
              <a:chOff x="3003" y="1458"/>
              <a:chExt cx="350" cy="328"/>
            </a:xfrm>
          </p:grpSpPr>
          <p:sp>
            <p:nvSpPr>
              <p:cNvPr id="53288" name="Oval 40"/>
              <p:cNvSpPr>
                <a:spLocks noChangeArrowheads="1"/>
              </p:cNvSpPr>
              <p:nvPr/>
            </p:nvSpPr>
            <p:spPr bwMode="auto">
              <a:xfrm>
                <a:off x="3003" y="1458"/>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3289" name="Text Box 41"/>
              <p:cNvSpPr txBox="1">
                <a:spLocks noChangeArrowheads="1"/>
              </p:cNvSpPr>
              <p:nvPr/>
            </p:nvSpPr>
            <p:spPr bwMode="auto">
              <a:xfrm>
                <a:off x="3012" y="1476"/>
                <a:ext cx="34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c-1</a:t>
                </a:r>
              </a:p>
            </p:txBody>
          </p:sp>
        </p:grpSp>
        <p:grpSp>
          <p:nvGrpSpPr>
            <p:cNvPr id="53290" name="Group 42"/>
            <p:cNvGrpSpPr>
              <a:grpSpLocks/>
            </p:cNvGrpSpPr>
            <p:nvPr/>
          </p:nvGrpSpPr>
          <p:grpSpPr bwMode="auto">
            <a:xfrm>
              <a:off x="1659" y="2161"/>
              <a:ext cx="309" cy="328"/>
              <a:chOff x="864" y="1449"/>
              <a:chExt cx="309" cy="328"/>
            </a:xfrm>
          </p:grpSpPr>
          <p:sp>
            <p:nvSpPr>
              <p:cNvPr id="53291" name="Oval 43"/>
              <p:cNvSpPr>
                <a:spLocks noChangeArrowheads="1"/>
              </p:cNvSpPr>
              <p:nvPr/>
            </p:nvSpPr>
            <p:spPr bwMode="auto">
              <a:xfrm>
                <a:off x="864" y="1449"/>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3292" name="Text Box 44"/>
              <p:cNvSpPr txBox="1">
                <a:spLocks noChangeArrowheads="1"/>
              </p:cNvSpPr>
              <p:nvPr/>
            </p:nvSpPr>
            <p:spPr bwMode="auto">
              <a:xfrm>
                <a:off x="928" y="1467"/>
                <a:ext cx="15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2</a:t>
                </a:r>
              </a:p>
            </p:txBody>
          </p:sp>
        </p:grpSp>
        <p:sp>
          <p:nvSpPr>
            <p:cNvPr id="53293" name="Oval 45"/>
            <p:cNvSpPr>
              <a:spLocks noChangeArrowheads="1"/>
            </p:cNvSpPr>
            <p:nvPr/>
          </p:nvSpPr>
          <p:spPr bwMode="auto">
            <a:xfrm>
              <a:off x="4800" y="2155"/>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3294" name="Text Box 46"/>
            <p:cNvSpPr txBox="1">
              <a:spLocks noChangeArrowheads="1"/>
            </p:cNvSpPr>
            <p:nvPr/>
          </p:nvSpPr>
          <p:spPr bwMode="auto">
            <a:xfrm>
              <a:off x="4836" y="2167"/>
              <a:ext cx="26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N</a:t>
              </a:r>
            </a:p>
          </p:txBody>
        </p:sp>
        <p:sp>
          <p:nvSpPr>
            <p:cNvPr id="53295" name="Oval 47"/>
            <p:cNvSpPr>
              <a:spLocks noChangeArrowheads="1"/>
            </p:cNvSpPr>
            <p:nvPr/>
          </p:nvSpPr>
          <p:spPr bwMode="auto">
            <a:xfrm>
              <a:off x="3204" y="2167"/>
              <a:ext cx="309" cy="264"/>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3296" name="Text Box 48"/>
            <p:cNvSpPr txBox="1">
              <a:spLocks noChangeArrowheads="1"/>
            </p:cNvSpPr>
            <p:nvPr/>
          </p:nvSpPr>
          <p:spPr bwMode="auto">
            <a:xfrm>
              <a:off x="3261" y="2178"/>
              <a:ext cx="24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t>c</a:t>
              </a:r>
            </a:p>
          </p:txBody>
        </p:sp>
        <p:sp>
          <p:nvSpPr>
            <p:cNvPr id="53297" name="Freeform 49"/>
            <p:cNvSpPr>
              <a:spLocks/>
            </p:cNvSpPr>
            <p:nvPr/>
          </p:nvSpPr>
          <p:spPr bwMode="auto">
            <a:xfrm>
              <a:off x="3426" y="2082"/>
              <a:ext cx="271" cy="99"/>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298" name="Freeform 50"/>
            <p:cNvSpPr>
              <a:spLocks/>
            </p:cNvSpPr>
            <p:nvPr/>
          </p:nvSpPr>
          <p:spPr bwMode="auto">
            <a:xfrm rot="13451716">
              <a:off x="3420" y="2412"/>
              <a:ext cx="303" cy="113"/>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299" name="Freeform 51"/>
            <p:cNvSpPr>
              <a:spLocks/>
            </p:cNvSpPr>
            <p:nvPr/>
          </p:nvSpPr>
          <p:spPr bwMode="auto">
            <a:xfrm rot="2651716">
              <a:off x="3903" y="2106"/>
              <a:ext cx="267" cy="72"/>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53300" name="Freeform 52"/>
            <p:cNvSpPr>
              <a:spLocks/>
            </p:cNvSpPr>
            <p:nvPr/>
          </p:nvSpPr>
          <p:spPr bwMode="auto">
            <a:xfrm rot="10800000">
              <a:off x="3936" y="2391"/>
              <a:ext cx="240" cy="147"/>
            </a:xfrm>
            <a:custGeom>
              <a:avLst/>
              <a:gdLst>
                <a:gd name="T0" fmla="*/ 0 w 432"/>
                <a:gd name="T1" fmla="*/ 192 h 192"/>
                <a:gd name="T2" fmla="*/ 240 w 432"/>
                <a:gd name="T3" fmla="*/ 48 h 192"/>
                <a:gd name="T4" fmla="*/ 432 w 432"/>
                <a:gd name="T5" fmla="*/ 0 h 192"/>
              </a:gdLst>
              <a:ahLst/>
              <a:cxnLst>
                <a:cxn ang="0">
                  <a:pos x="T0" y="T1"/>
                </a:cxn>
                <a:cxn ang="0">
                  <a:pos x="T2" y="T3"/>
                </a:cxn>
                <a:cxn ang="0">
                  <a:pos x="T4" y="T5"/>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aphicFrame>
          <p:nvGraphicFramePr>
            <p:cNvPr id="53301" name="Object 53"/>
            <p:cNvGraphicFramePr>
              <a:graphicFrameLocks noChangeAspect="1"/>
            </p:cNvGraphicFramePr>
            <p:nvPr/>
          </p:nvGraphicFramePr>
          <p:xfrm>
            <a:off x="3696" y="2250"/>
            <a:ext cx="384" cy="114"/>
          </p:xfrm>
          <a:graphic>
            <a:graphicData uri="http://schemas.openxmlformats.org/presentationml/2006/ole">
              <mc:AlternateContent xmlns:mc="http://schemas.openxmlformats.org/markup-compatibility/2006">
                <mc:Choice xmlns:v="urn:schemas-microsoft-com:vml" Requires="v">
                  <p:oleObj spid="_x0000_s17471" name="Equation" r:id="rId8" imgW="291960" imgH="101520" progId="Equation.3">
                    <p:embed/>
                  </p:oleObj>
                </mc:Choice>
                <mc:Fallback>
                  <p:oleObj name="Equation" r:id="rId8" imgW="291960" imgH="101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2250"/>
                          <a:ext cx="384"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303" name="Text Box 55"/>
            <p:cNvSpPr txBox="1">
              <a:spLocks noChangeArrowheads="1"/>
            </p:cNvSpPr>
            <p:nvPr/>
          </p:nvSpPr>
          <p:spPr bwMode="auto">
            <a:xfrm>
              <a:off x="2880" y="2508"/>
              <a:ext cx="42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c</a:t>
              </a:r>
              <a:endParaRPr lang="en-US" altLang="th-TH" sz="1800" b="1" baseline="-14000"/>
            </a:p>
          </p:txBody>
        </p:sp>
        <p:sp>
          <p:nvSpPr>
            <p:cNvPr id="53308" name="Text Box 60"/>
            <p:cNvSpPr txBox="1">
              <a:spLocks noChangeArrowheads="1"/>
            </p:cNvSpPr>
            <p:nvPr/>
          </p:nvSpPr>
          <p:spPr bwMode="auto">
            <a:xfrm>
              <a:off x="1908" y="2490"/>
              <a:ext cx="3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b="1">
                  <a:sym typeface="Symbol" pitchFamily="18" charset="2"/>
                </a:rPr>
                <a:t>3</a:t>
              </a:r>
              <a:endParaRPr lang="en-US" altLang="th-TH" sz="1800" b="1" baseline="-14000"/>
            </a:p>
          </p:txBody>
        </p:sp>
      </p:grpSp>
    </p:spTree>
    <p:extLst>
      <p:ext uri="{BB962C8B-B14F-4D97-AF65-F5344CB8AC3E}">
        <p14:creationId xmlns:p14="http://schemas.microsoft.com/office/powerpoint/2010/main" val="18726109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p:txBody>
          <a:bodyPr/>
          <a:lstStyle/>
          <a:p>
            <a:fld id="{B308FFD8-646A-4E26-84DF-F92A9FAA33C9}" type="slidenum">
              <a:rPr lang="en-US" altLang="th-TH"/>
              <a:pPr/>
              <a:t>51</a:t>
            </a:fld>
            <a:endParaRPr lang="en-US" altLang="th-TH"/>
          </a:p>
        </p:txBody>
      </p:sp>
      <p:sp>
        <p:nvSpPr>
          <p:cNvPr id="54275" name="Rectangle 3"/>
          <p:cNvSpPr>
            <a:spLocks noGrp="1" noChangeArrowheads="1"/>
          </p:cNvSpPr>
          <p:nvPr>
            <p:ph type="body" idx="1"/>
          </p:nvPr>
        </p:nvSpPr>
        <p:spPr>
          <a:xfrm>
            <a:off x="381000" y="857250"/>
            <a:ext cx="8458200" cy="4057650"/>
          </a:xfrm>
        </p:spPr>
        <p:txBody>
          <a:bodyPr/>
          <a:lstStyle/>
          <a:p>
            <a:pPr marL="396875" indent="-396875"/>
            <a:r>
              <a:rPr lang="en-US" altLang="th-TH" sz="2400"/>
              <a:t>For situations where different customers have different priorities</a:t>
            </a:r>
          </a:p>
          <a:p>
            <a:pPr marL="1050925" lvl="1" indent="-327025"/>
            <a:r>
              <a:rPr lang="en-US" altLang="th-TH" sz="2000">
                <a:solidFill>
                  <a:schemeClr val="accent2"/>
                </a:solidFill>
              </a:rPr>
              <a:t>For example, ER operations, VIP customers at nightclubs…</a:t>
            </a:r>
          </a:p>
          <a:p>
            <a:pPr marL="396875" indent="-396875"/>
            <a:r>
              <a:rPr lang="en-US" altLang="th-TH" sz="2400"/>
              <a:t>Assuming a situation with N priority classes (where class 1 has the highest priority) there are two fundamental priority principles to consider.</a:t>
            </a:r>
          </a:p>
          <a:p>
            <a:pPr marL="1050925" lvl="1" indent="-327025">
              <a:buFontTx/>
              <a:buAutoNum type="arabicPeriod"/>
            </a:pPr>
            <a:r>
              <a:rPr lang="en-US" altLang="th-TH" sz="2000" b="1"/>
              <a:t>Non-Preemptive priorities</a:t>
            </a:r>
          </a:p>
          <a:p>
            <a:pPr marL="1431925" lvl="2" indent="-266700">
              <a:buFont typeface="Wingdings" pitchFamily="2" charset="2"/>
              <a:buChar char="§"/>
            </a:pPr>
            <a:r>
              <a:rPr lang="en-US" altLang="th-TH" sz="2000">
                <a:solidFill>
                  <a:schemeClr val="accent2"/>
                </a:solidFill>
              </a:rPr>
              <a:t>A customer being served cannot be ejected back into the queue to leave place for a customer with higher priority</a:t>
            </a:r>
          </a:p>
          <a:p>
            <a:pPr marL="1050925" lvl="1" indent="-327025">
              <a:buFont typeface="Wingdings" pitchFamily="2" charset="2"/>
              <a:buAutoNum type="arabicPeriod"/>
            </a:pPr>
            <a:r>
              <a:rPr lang="en-US" altLang="th-TH" sz="2000" b="1"/>
              <a:t>Preemptive priorities</a:t>
            </a:r>
            <a:r>
              <a:rPr lang="en-US" altLang="th-TH" sz="2400"/>
              <a:t> </a:t>
            </a:r>
          </a:p>
          <a:p>
            <a:pPr marL="1431925" lvl="2" indent="-266700">
              <a:buFont typeface="Wingdings" pitchFamily="2" charset="2"/>
              <a:buChar char="§"/>
            </a:pPr>
            <a:r>
              <a:rPr lang="en-US" altLang="th-TH" sz="2000">
                <a:solidFill>
                  <a:schemeClr val="accent2"/>
                </a:solidFill>
              </a:rPr>
              <a:t>A customer of lower priority that is being served will be thrown back into the queue to leave room for a higher priority customer</a:t>
            </a:r>
          </a:p>
          <a:p>
            <a:pPr marL="396875" indent="-396875"/>
            <a:r>
              <a:rPr lang="en-US" altLang="th-TH" sz="2400"/>
              <a:t>Assuming that all customers experience independent exp(</a:t>
            </a:r>
            <a:r>
              <a:rPr lang="en-US" altLang="th-TH" sz="2400">
                <a:sym typeface="Symbol" pitchFamily="18" charset="2"/>
              </a:rPr>
              <a:t>) service times and arrive according to Poisson processes  both models can be analyzed as special case M/M/c models</a:t>
            </a:r>
            <a:endParaRPr lang="en-US" altLang="th-TH" sz="2400"/>
          </a:p>
        </p:txBody>
      </p:sp>
      <p:grpSp>
        <p:nvGrpSpPr>
          <p:cNvPr id="54276" name="Group 4"/>
          <p:cNvGrpSpPr>
            <a:grpSpLocks/>
          </p:cNvGrpSpPr>
          <p:nvPr/>
        </p:nvGrpSpPr>
        <p:grpSpPr bwMode="auto">
          <a:xfrm>
            <a:off x="228600" y="628650"/>
            <a:ext cx="8686800" cy="180975"/>
            <a:chOff x="384" y="625"/>
            <a:chExt cx="4992" cy="151"/>
          </a:xfrm>
        </p:grpSpPr>
        <p:grpSp>
          <p:nvGrpSpPr>
            <p:cNvPr id="54277" name="Group 5"/>
            <p:cNvGrpSpPr>
              <a:grpSpLocks/>
            </p:cNvGrpSpPr>
            <p:nvPr/>
          </p:nvGrpSpPr>
          <p:grpSpPr bwMode="auto">
            <a:xfrm>
              <a:off x="384" y="625"/>
              <a:ext cx="4992" cy="144"/>
              <a:chOff x="384" y="625"/>
              <a:chExt cx="4992" cy="144"/>
            </a:xfrm>
          </p:grpSpPr>
          <p:pic>
            <p:nvPicPr>
              <p:cNvPr id="54278"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54279"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54280"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54281" name="Rectangle 9"/>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Priority-Discipline Queuing Models</a:t>
            </a:r>
          </a:p>
        </p:txBody>
      </p:sp>
    </p:spTree>
    <p:extLst>
      <p:ext uri="{BB962C8B-B14F-4D97-AF65-F5344CB8AC3E}">
        <p14:creationId xmlns:p14="http://schemas.microsoft.com/office/powerpoint/2010/main" val="202661371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p:txBody>
          <a:bodyPr/>
          <a:lstStyle/>
          <a:p>
            <a:fld id="{F0DC0081-E077-4060-A7D0-D50BA7719454}" type="slidenum">
              <a:rPr lang="en-US" altLang="th-TH"/>
              <a:pPr/>
              <a:t>52</a:t>
            </a:fld>
            <a:endParaRPr lang="en-US" altLang="th-TH"/>
          </a:p>
        </p:txBody>
      </p:sp>
      <p:sp>
        <p:nvSpPr>
          <p:cNvPr id="55299" name="Rectangle 3"/>
          <p:cNvSpPr>
            <a:spLocks noGrp="1" noChangeArrowheads="1"/>
          </p:cNvSpPr>
          <p:nvPr>
            <p:ph type="body" idx="1"/>
          </p:nvPr>
        </p:nvSpPr>
        <p:spPr>
          <a:xfrm>
            <a:off x="685800" y="1028700"/>
            <a:ext cx="7772400" cy="3543300"/>
          </a:xfrm>
        </p:spPr>
        <p:txBody>
          <a:bodyPr/>
          <a:lstStyle/>
          <a:p>
            <a:r>
              <a:rPr lang="en-US" altLang="th-TH" sz="2400"/>
              <a:t>Design of queuing systems usually involve some kind of capacity decision</a:t>
            </a:r>
          </a:p>
          <a:p>
            <a:pPr lvl="1"/>
            <a:r>
              <a:rPr lang="en-US" altLang="th-TH" sz="2000">
                <a:solidFill>
                  <a:schemeClr val="accent2"/>
                </a:solidFill>
              </a:rPr>
              <a:t>The number of service stations</a:t>
            </a:r>
          </a:p>
          <a:p>
            <a:pPr lvl="1"/>
            <a:r>
              <a:rPr lang="en-US" altLang="th-TH" sz="2000">
                <a:solidFill>
                  <a:schemeClr val="accent2"/>
                </a:solidFill>
              </a:rPr>
              <a:t>The number of servers per station</a:t>
            </a:r>
          </a:p>
          <a:p>
            <a:pPr lvl="1"/>
            <a:r>
              <a:rPr lang="en-US" altLang="th-TH" sz="2000">
                <a:solidFill>
                  <a:schemeClr val="accent2"/>
                </a:solidFill>
              </a:rPr>
              <a:t>The service time for individual servers</a:t>
            </a:r>
          </a:p>
          <a:p>
            <a:pPr lvl="1">
              <a:buFont typeface="Symbol" pitchFamily="18" charset="2"/>
              <a:buChar char="Þ"/>
            </a:pPr>
            <a:r>
              <a:rPr lang="en-US" altLang="th-TH" sz="2000" b="1" i="1"/>
              <a:t>The corresponding decision variables are </a:t>
            </a:r>
            <a:r>
              <a:rPr lang="en-US" altLang="th-TH" sz="2000" b="1" i="1">
                <a:sym typeface="Symbol" pitchFamily="18" charset="2"/>
              </a:rPr>
              <a:t>, c and </a:t>
            </a:r>
          </a:p>
          <a:p>
            <a:pPr lvl="1">
              <a:buFont typeface="Symbol" pitchFamily="18" charset="2"/>
              <a:buChar char="Þ"/>
            </a:pPr>
            <a:endParaRPr lang="en-US" altLang="th-TH" sz="1000" b="1" i="1"/>
          </a:p>
          <a:p>
            <a:r>
              <a:rPr lang="en-US" altLang="th-TH" sz="2400"/>
              <a:t>Examples:</a:t>
            </a:r>
            <a:r>
              <a:rPr lang="en-US" altLang="th-TH" sz="2400">
                <a:solidFill>
                  <a:schemeClr val="accent2"/>
                </a:solidFill>
              </a:rPr>
              <a:t> </a:t>
            </a:r>
          </a:p>
          <a:p>
            <a:pPr lvl="1"/>
            <a:r>
              <a:rPr lang="en-US" altLang="th-TH" sz="2000">
                <a:solidFill>
                  <a:schemeClr val="accent2"/>
                </a:solidFill>
              </a:rPr>
              <a:t>The number of doctors in a hospital, </a:t>
            </a:r>
          </a:p>
          <a:p>
            <a:pPr lvl="1"/>
            <a:r>
              <a:rPr lang="en-US" altLang="th-TH" sz="2000">
                <a:solidFill>
                  <a:schemeClr val="accent2"/>
                </a:solidFill>
              </a:rPr>
              <a:t>The number of exits and cashiers in a supermarket, </a:t>
            </a:r>
          </a:p>
          <a:p>
            <a:pPr lvl="1"/>
            <a:r>
              <a:rPr lang="en-US" altLang="th-TH" sz="2000">
                <a:solidFill>
                  <a:schemeClr val="accent2"/>
                </a:solidFill>
              </a:rPr>
              <a:t>The choice of machine type at a new investment decision, </a:t>
            </a:r>
          </a:p>
          <a:p>
            <a:pPr lvl="1"/>
            <a:r>
              <a:rPr lang="en-US" altLang="th-TH" sz="2000">
                <a:solidFill>
                  <a:schemeClr val="accent2"/>
                </a:solidFill>
              </a:rPr>
              <a:t>The localization of toilets in a new building, etc…</a:t>
            </a:r>
          </a:p>
          <a:p>
            <a:pPr>
              <a:buFontTx/>
              <a:buNone/>
            </a:pPr>
            <a:endParaRPr lang="en-US" altLang="th-TH" sz="2400" b="1" i="1">
              <a:solidFill>
                <a:schemeClr val="tx2"/>
              </a:solidFill>
            </a:endParaRPr>
          </a:p>
          <a:p>
            <a:pPr lvl="1">
              <a:buFontTx/>
              <a:buNone/>
            </a:pPr>
            <a:endParaRPr lang="en-US" altLang="th-TH" sz="2000"/>
          </a:p>
        </p:txBody>
      </p:sp>
      <p:grpSp>
        <p:nvGrpSpPr>
          <p:cNvPr id="55300" name="Group 4"/>
          <p:cNvGrpSpPr>
            <a:grpSpLocks/>
          </p:cNvGrpSpPr>
          <p:nvPr/>
        </p:nvGrpSpPr>
        <p:grpSpPr bwMode="auto">
          <a:xfrm>
            <a:off x="228600" y="685800"/>
            <a:ext cx="8686800" cy="180975"/>
            <a:chOff x="384" y="625"/>
            <a:chExt cx="4992" cy="151"/>
          </a:xfrm>
        </p:grpSpPr>
        <p:grpSp>
          <p:nvGrpSpPr>
            <p:cNvPr id="55301" name="Group 5"/>
            <p:cNvGrpSpPr>
              <a:grpSpLocks/>
            </p:cNvGrpSpPr>
            <p:nvPr/>
          </p:nvGrpSpPr>
          <p:grpSpPr bwMode="auto">
            <a:xfrm>
              <a:off x="384" y="625"/>
              <a:ext cx="4992" cy="144"/>
              <a:chOff x="384" y="625"/>
              <a:chExt cx="4992" cy="144"/>
            </a:xfrm>
          </p:grpSpPr>
          <p:pic>
            <p:nvPicPr>
              <p:cNvPr id="55302"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55303"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55304"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55305" name="Rectangle 9"/>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Queuing Modeling and System Design (I)</a:t>
            </a:r>
          </a:p>
        </p:txBody>
      </p:sp>
    </p:spTree>
    <p:extLst>
      <p:ext uri="{BB962C8B-B14F-4D97-AF65-F5344CB8AC3E}">
        <p14:creationId xmlns:p14="http://schemas.microsoft.com/office/powerpoint/2010/main" val="398224087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p:txBody>
          <a:bodyPr/>
          <a:lstStyle/>
          <a:p>
            <a:fld id="{62E7A2C8-1752-45A3-8B6C-FDB3D6BAB39E}" type="slidenum">
              <a:rPr lang="en-US" altLang="th-TH"/>
              <a:pPr/>
              <a:t>53</a:t>
            </a:fld>
            <a:endParaRPr lang="en-US" altLang="th-TH"/>
          </a:p>
        </p:txBody>
      </p:sp>
      <p:sp>
        <p:nvSpPr>
          <p:cNvPr id="56323" name="Rectangle 3"/>
          <p:cNvSpPr>
            <a:spLocks noGrp="1" noChangeArrowheads="1"/>
          </p:cNvSpPr>
          <p:nvPr>
            <p:ph type="body" idx="1"/>
          </p:nvPr>
        </p:nvSpPr>
        <p:spPr>
          <a:xfrm>
            <a:off x="609600" y="914400"/>
            <a:ext cx="7848600" cy="3886200"/>
          </a:xfrm>
        </p:spPr>
        <p:txBody>
          <a:bodyPr/>
          <a:lstStyle/>
          <a:p>
            <a:pPr marL="396875" indent="-396875"/>
            <a:r>
              <a:rPr lang="en-US" altLang="th-TH" sz="2400">
                <a:solidFill>
                  <a:schemeClr val="tx2"/>
                </a:solidFill>
              </a:rPr>
              <a:t>Two fundamental questions when designing (queuing) systems </a:t>
            </a:r>
          </a:p>
          <a:p>
            <a:pPr marL="974725" lvl="1" indent="-406400"/>
            <a:r>
              <a:rPr lang="en-US" altLang="th-TH" sz="2000" b="1" i="1">
                <a:solidFill>
                  <a:schemeClr val="accent2"/>
                </a:solidFill>
              </a:rPr>
              <a:t>Which service level should we aim for?</a:t>
            </a:r>
          </a:p>
          <a:p>
            <a:pPr marL="974725" lvl="1" indent="-406400"/>
            <a:r>
              <a:rPr lang="en-US" altLang="th-TH" sz="2000" b="1" i="1">
                <a:solidFill>
                  <a:schemeClr val="accent2"/>
                </a:solidFill>
              </a:rPr>
              <a:t>How much capacity should we acquire?</a:t>
            </a:r>
          </a:p>
          <a:p>
            <a:pPr marL="396875" indent="-396875"/>
            <a:r>
              <a:rPr lang="en-US" altLang="th-TH" sz="2400">
                <a:solidFill>
                  <a:schemeClr val="tx2"/>
                </a:solidFill>
              </a:rPr>
              <a:t>The cost of increased capacity must be balanced against the cost reduction due to shorter waiting time</a:t>
            </a:r>
          </a:p>
          <a:p>
            <a:pPr marL="974725" lvl="1" indent="-406400">
              <a:buFont typeface="Symbol" pitchFamily="18" charset="2"/>
              <a:buChar char="Þ"/>
            </a:pPr>
            <a:r>
              <a:rPr lang="en-US" altLang="th-TH" sz="2000">
                <a:solidFill>
                  <a:schemeClr val="accent2"/>
                </a:solidFill>
              </a:rPr>
              <a:t>Specify a waiting cost or a shortage cost accruing when customers have to wait for service or…</a:t>
            </a:r>
          </a:p>
          <a:p>
            <a:pPr marL="974725" lvl="1" indent="-406400">
              <a:buFont typeface="Symbol" pitchFamily="18" charset="2"/>
              <a:buChar char="Þ"/>
            </a:pPr>
            <a:r>
              <a:rPr lang="en-US" altLang="th-TH" sz="2000">
                <a:solidFill>
                  <a:schemeClr val="accent2"/>
                </a:solidFill>
              </a:rPr>
              <a:t>… Specify an acceptable service level and minimize the capacity under this condition</a:t>
            </a:r>
          </a:p>
          <a:p>
            <a:pPr marL="396875" indent="-396875"/>
            <a:r>
              <a:rPr lang="en-US" altLang="th-TH" sz="2400">
                <a:solidFill>
                  <a:schemeClr val="tx2"/>
                </a:solidFill>
              </a:rPr>
              <a:t>The shortage or waiting cost rate is situation dependent and often difficult to quantify</a:t>
            </a:r>
          </a:p>
          <a:p>
            <a:pPr marL="974725" lvl="1" indent="-406400"/>
            <a:r>
              <a:rPr lang="en-US" altLang="th-TH" sz="2000">
                <a:solidFill>
                  <a:schemeClr val="accent2"/>
                </a:solidFill>
              </a:rPr>
              <a:t>Should reflect the monetary impact a delay has on the organization where the queuing system resides</a:t>
            </a:r>
            <a:r>
              <a:rPr lang="en-US" altLang="th-TH" sz="2000">
                <a:solidFill>
                  <a:schemeClr val="tx2"/>
                </a:solidFill>
              </a:rPr>
              <a:t> </a:t>
            </a:r>
          </a:p>
        </p:txBody>
      </p:sp>
      <p:grpSp>
        <p:nvGrpSpPr>
          <p:cNvPr id="56324" name="Group 4"/>
          <p:cNvGrpSpPr>
            <a:grpSpLocks/>
          </p:cNvGrpSpPr>
          <p:nvPr/>
        </p:nvGrpSpPr>
        <p:grpSpPr bwMode="auto">
          <a:xfrm>
            <a:off x="228600" y="628650"/>
            <a:ext cx="8686800" cy="180975"/>
            <a:chOff x="384" y="625"/>
            <a:chExt cx="4992" cy="151"/>
          </a:xfrm>
        </p:grpSpPr>
        <p:grpSp>
          <p:nvGrpSpPr>
            <p:cNvPr id="56325" name="Group 5"/>
            <p:cNvGrpSpPr>
              <a:grpSpLocks/>
            </p:cNvGrpSpPr>
            <p:nvPr/>
          </p:nvGrpSpPr>
          <p:grpSpPr bwMode="auto">
            <a:xfrm>
              <a:off x="384" y="625"/>
              <a:ext cx="4992" cy="144"/>
              <a:chOff x="384" y="625"/>
              <a:chExt cx="4992" cy="144"/>
            </a:xfrm>
          </p:grpSpPr>
          <p:pic>
            <p:nvPicPr>
              <p:cNvPr id="56326"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56327"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56328"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56329" name="Rectangle 9"/>
          <p:cNvSpPr>
            <a:spLocks noChangeArrowheads="1"/>
          </p:cNvSpPr>
          <p:nvPr/>
        </p:nvSpPr>
        <p:spPr bwMode="auto">
          <a:xfrm>
            <a:off x="0" y="57150"/>
            <a:ext cx="9144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Queuing Modeling and System Design (II)</a:t>
            </a:r>
          </a:p>
        </p:txBody>
      </p:sp>
    </p:spTree>
    <p:extLst>
      <p:ext uri="{BB962C8B-B14F-4D97-AF65-F5344CB8AC3E}">
        <p14:creationId xmlns:p14="http://schemas.microsoft.com/office/powerpoint/2010/main" val="47004357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p:txBody>
          <a:bodyPr/>
          <a:lstStyle/>
          <a:p>
            <a:fld id="{7CB5DE38-D30D-49D8-8D9B-ECE916E76601}" type="slidenum">
              <a:rPr lang="en-US" altLang="th-TH"/>
              <a:pPr/>
              <a:t>54</a:t>
            </a:fld>
            <a:endParaRPr lang="en-US" altLang="th-TH"/>
          </a:p>
        </p:txBody>
      </p:sp>
      <p:sp>
        <p:nvSpPr>
          <p:cNvPr id="57347" name="Rectangle 3"/>
          <p:cNvSpPr>
            <a:spLocks noGrp="1" noChangeArrowheads="1"/>
          </p:cNvSpPr>
          <p:nvPr>
            <p:ph type="body" idx="1"/>
          </p:nvPr>
        </p:nvSpPr>
        <p:spPr>
          <a:xfrm>
            <a:off x="685800" y="1143000"/>
            <a:ext cx="7696200" cy="3429000"/>
          </a:xfrm>
        </p:spPr>
        <p:txBody>
          <a:bodyPr/>
          <a:lstStyle/>
          <a:p>
            <a:pPr marL="533400" indent="-533400">
              <a:buFontTx/>
              <a:buAutoNum type="arabicPeriod"/>
            </a:pPr>
            <a:r>
              <a:rPr lang="en-US" altLang="th-TH" sz="2400"/>
              <a:t>External customers arrive to the system</a:t>
            </a:r>
          </a:p>
          <a:p>
            <a:pPr marL="917575" lvl="1" indent="-457200">
              <a:buFontTx/>
              <a:buChar char="•"/>
            </a:pPr>
            <a:r>
              <a:rPr lang="en-US" altLang="th-TH" sz="2000" b="1"/>
              <a:t>Profit organizations</a:t>
            </a:r>
          </a:p>
          <a:p>
            <a:pPr marL="1298575" lvl="2" indent="-381000">
              <a:buFont typeface="Symbol" pitchFamily="18" charset="2"/>
              <a:buChar char="Þ"/>
            </a:pPr>
            <a:r>
              <a:rPr lang="en-US" altLang="th-TH" sz="2000">
                <a:solidFill>
                  <a:schemeClr val="accent2"/>
                </a:solidFill>
              </a:rPr>
              <a:t>The shortage cost is primarily related to lost revenues – “Bad Will”</a:t>
            </a:r>
          </a:p>
          <a:p>
            <a:pPr marL="917575" lvl="1" indent="-457200">
              <a:buFont typeface="Symbol" pitchFamily="18" charset="2"/>
              <a:buNone/>
            </a:pPr>
            <a:r>
              <a:rPr lang="en-US" altLang="th-TH" sz="2000" b="1">
                <a:cs typeface="Times New Roman" pitchFamily="18" charset="0"/>
              </a:rPr>
              <a:t>•	</a:t>
            </a:r>
            <a:r>
              <a:rPr lang="en-US" altLang="th-TH" sz="2000" b="1"/>
              <a:t>Non-profit organizations</a:t>
            </a:r>
          </a:p>
          <a:p>
            <a:pPr marL="1298575" lvl="2" indent="-381000">
              <a:buFont typeface="Symbol" pitchFamily="18" charset="2"/>
              <a:buChar char="Þ"/>
            </a:pPr>
            <a:r>
              <a:rPr lang="en-US" altLang="th-TH" sz="2000">
                <a:solidFill>
                  <a:schemeClr val="accent2"/>
                </a:solidFill>
              </a:rPr>
              <a:t>The shortage cost is related to a societal cost</a:t>
            </a:r>
          </a:p>
          <a:p>
            <a:pPr marL="533400" indent="-533400">
              <a:buFontTx/>
              <a:buAutoNum type="arabicPeriod"/>
            </a:pPr>
            <a:r>
              <a:rPr lang="en-US" altLang="th-TH" sz="2400"/>
              <a:t>Internal customers arrive to the system</a:t>
            </a:r>
          </a:p>
          <a:p>
            <a:pPr marL="917575" lvl="1" indent="-457200">
              <a:buFont typeface="Symbol" pitchFamily="18" charset="2"/>
              <a:buChar char="Þ"/>
            </a:pPr>
            <a:r>
              <a:rPr lang="en-US" altLang="th-TH" sz="2000">
                <a:solidFill>
                  <a:schemeClr val="accent2"/>
                </a:solidFill>
              </a:rPr>
              <a:t>The shortage cost is related to productivity loss and associated profit loss</a:t>
            </a:r>
          </a:p>
          <a:p>
            <a:pPr marL="917575" lvl="1" indent="-457200">
              <a:buFont typeface="Symbol" pitchFamily="18" charset="2"/>
              <a:buChar char="Þ"/>
            </a:pPr>
            <a:endParaRPr lang="en-US" altLang="th-TH" sz="1000"/>
          </a:p>
          <a:p>
            <a:pPr marL="533400" indent="-533400"/>
            <a:r>
              <a:rPr lang="en-US" altLang="th-TH" sz="2400"/>
              <a:t>Usually it is easier to estimate the shortage costs in situation 2. than in situation 1.</a:t>
            </a:r>
          </a:p>
        </p:txBody>
      </p:sp>
      <p:grpSp>
        <p:nvGrpSpPr>
          <p:cNvPr id="57348" name="Group 4"/>
          <p:cNvGrpSpPr>
            <a:grpSpLocks/>
          </p:cNvGrpSpPr>
          <p:nvPr/>
        </p:nvGrpSpPr>
        <p:grpSpPr bwMode="auto">
          <a:xfrm>
            <a:off x="228600" y="733425"/>
            <a:ext cx="8686800" cy="180975"/>
            <a:chOff x="384" y="625"/>
            <a:chExt cx="4992" cy="151"/>
          </a:xfrm>
        </p:grpSpPr>
        <p:grpSp>
          <p:nvGrpSpPr>
            <p:cNvPr id="57349" name="Group 5"/>
            <p:cNvGrpSpPr>
              <a:grpSpLocks/>
            </p:cNvGrpSpPr>
            <p:nvPr/>
          </p:nvGrpSpPr>
          <p:grpSpPr bwMode="auto">
            <a:xfrm>
              <a:off x="384" y="625"/>
              <a:ext cx="4992" cy="144"/>
              <a:chOff x="384" y="625"/>
              <a:chExt cx="4992" cy="144"/>
            </a:xfrm>
          </p:grpSpPr>
          <p:pic>
            <p:nvPicPr>
              <p:cNvPr id="57350"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57351"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57352"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57353" name="Rectangle 9"/>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Different Shortage Cost Situations</a:t>
            </a:r>
          </a:p>
        </p:txBody>
      </p:sp>
    </p:spTree>
    <p:extLst>
      <p:ext uri="{BB962C8B-B14F-4D97-AF65-F5344CB8AC3E}">
        <p14:creationId xmlns:p14="http://schemas.microsoft.com/office/powerpoint/2010/main" val="7610737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 name="ตัวแทนหมายเลขภาพนิ่ง 5"/>
          <p:cNvSpPr>
            <a:spLocks noGrp="1"/>
          </p:cNvSpPr>
          <p:nvPr>
            <p:ph type="sldNum" sz="quarter" idx="12"/>
          </p:nvPr>
        </p:nvSpPr>
        <p:spPr/>
        <p:txBody>
          <a:bodyPr/>
          <a:lstStyle/>
          <a:p>
            <a:fld id="{40DE2B28-B757-4109-B0DA-D3CC40F532ED}" type="slidenum">
              <a:rPr lang="en-US" altLang="th-TH"/>
              <a:pPr/>
              <a:t>55</a:t>
            </a:fld>
            <a:endParaRPr lang="en-US" altLang="th-TH"/>
          </a:p>
        </p:txBody>
      </p:sp>
      <p:sp>
        <p:nvSpPr>
          <p:cNvPr id="58595" name="Rectangle 227"/>
          <p:cNvSpPr>
            <a:spLocks noChangeArrowheads="1"/>
          </p:cNvSpPr>
          <p:nvPr/>
        </p:nvSpPr>
        <p:spPr bwMode="auto">
          <a:xfrm>
            <a:off x="4648200" y="3314700"/>
            <a:ext cx="2514600" cy="4572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8371" name="Rectangle 3"/>
          <p:cNvSpPr>
            <a:spLocks noGrp="1" noChangeArrowheads="1"/>
          </p:cNvSpPr>
          <p:nvPr>
            <p:ph type="body" idx="1"/>
          </p:nvPr>
        </p:nvSpPr>
        <p:spPr>
          <a:xfrm>
            <a:off x="457200" y="914400"/>
            <a:ext cx="8305800" cy="2057400"/>
          </a:xfrm>
        </p:spPr>
        <p:txBody>
          <a:bodyPr/>
          <a:lstStyle/>
          <a:p>
            <a:pPr>
              <a:lnSpc>
                <a:spcPct val="90000"/>
              </a:lnSpc>
            </a:pPr>
            <a:r>
              <a:rPr lang="en-US" altLang="th-TH" sz="2400"/>
              <a:t>Given a specified shortage or waiting cost function the analysis is straightforward </a:t>
            </a:r>
          </a:p>
          <a:p>
            <a:pPr>
              <a:lnSpc>
                <a:spcPct val="90000"/>
              </a:lnSpc>
            </a:pPr>
            <a:r>
              <a:rPr lang="en-US" altLang="th-TH" sz="2400"/>
              <a:t>Define</a:t>
            </a:r>
          </a:p>
          <a:p>
            <a:pPr lvl="1">
              <a:lnSpc>
                <a:spcPct val="90000"/>
              </a:lnSpc>
            </a:pPr>
            <a:r>
              <a:rPr lang="en-US" altLang="th-TH" sz="2000">
                <a:solidFill>
                  <a:schemeClr val="accent2"/>
                </a:solidFill>
              </a:rPr>
              <a:t>WC = Expected Waiting Cost (shortage cost) per time unit</a:t>
            </a:r>
          </a:p>
          <a:p>
            <a:pPr lvl="1">
              <a:lnSpc>
                <a:spcPct val="90000"/>
              </a:lnSpc>
            </a:pPr>
            <a:r>
              <a:rPr lang="en-US" altLang="th-TH" sz="2000">
                <a:solidFill>
                  <a:schemeClr val="accent2"/>
                </a:solidFill>
              </a:rPr>
              <a:t>SC = Expected Service Cost (capacity cost) per time unit</a:t>
            </a:r>
          </a:p>
          <a:p>
            <a:pPr lvl="1">
              <a:lnSpc>
                <a:spcPct val="90000"/>
              </a:lnSpc>
            </a:pPr>
            <a:r>
              <a:rPr lang="en-US" altLang="th-TH" sz="2000">
                <a:solidFill>
                  <a:schemeClr val="accent2"/>
                </a:solidFill>
              </a:rPr>
              <a:t>TC = Expected Total system cost per time unit</a:t>
            </a:r>
          </a:p>
          <a:p>
            <a:pPr>
              <a:lnSpc>
                <a:spcPct val="90000"/>
              </a:lnSpc>
            </a:pPr>
            <a:r>
              <a:rPr lang="en-US" altLang="th-TH" sz="2400"/>
              <a:t>The objective is to minimize the total expected system cost</a:t>
            </a:r>
          </a:p>
        </p:txBody>
      </p:sp>
      <p:grpSp>
        <p:nvGrpSpPr>
          <p:cNvPr id="58372" name="Group 4"/>
          <p:cNvGrpSpPr>
            <a:grpSpLocks/>
          </p:cNvGrpSpPr>
          <p:nvPr/>
        </p:nvGrpSpPr>
        <p:grpSpPr bwMode="auto">
          <a:xfrm>
            <a:off x="228600" y="685800"/>
            <a:ext cx="8686800" cy="180975"/>
            <a:chOff x="384" y="625"/>
            <a:chExt cx="4992" cy="151"/>
          </a:xfrm>
        </p:grpSpPr>
        <p:grpSp>
          <p:nvGrpSpPr>
            <p:cNvPr id="58373" name="Group 5"/>
            <p:cNvGrpSpPr>
              <a:grpSpLocks/>
            </p:cNvGrpSpPr>
            <p:nvPr/>
          </p:nvGrpSpPr>
          <p:grpSpPr bwMode="auto">
            <a:xfrm>
              <a:off x="384" y="625"/>
              <a:ext cx="4992" cy="144"/>
              <a:chOff x="384" y="625"/>
              <a:chExt cx="4992" cy="144"/>
            </a:xfrm>
          </p:grpSpPr>
          <p:pic>
            <p:nvPicPr>
              <p:cNvPr id="58374"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58375"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58376"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58377" name="Rectangle 9"/>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 Analyzing Design-Cost Tradeoffs </a:t>
            </a:r>
          </a:p>
        </p:txBody>
      </p:sp>
      <p:sp>
        <p:nvSpPr>
          <p:cNvPr id="58379" name="Text Box 11"/>
          <p:cNvSpPr txBox="1">
            <a:spLocks noChangeArrowheads="1"/>
          </p:cNvSpPr>
          <p:nvPr/>
        </p:nvSpPr>
        <p:spPr bwMode="auto">
          <a:xfrm>
            <a:off x="4724400" y="3393282"/>
            <a:ext cx="228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i="1"/>
              <a:t>Min TC = WC + SC</a:t>
            </a:r>
            <a:r>
              <a:rPr lang="en-US" altLang="th-TH" sz="2000"/>
              <a:t> </a:t>
            </a:r>
          </a:p>
        </p:txBody>
      </p:sp>
      <p:grpSp>
        <p:nvGrpSpPr>
          <p:cNvPr id="58381" name="Group 13"/>
          <p:cNvGrpSpPr>
            <a:grpSpLocks/>
          </p:cNvGrpSpPr>
          <p:nvPr/>
        </p:nvGrpSpPr>
        <p:grpSpPr bwMode="auto">
          <a:xfrm>
            <a:off x="1552575" y="2971801"/>
            <a:ext cx="85725" cy="1526381"/>
            <a:chOff x="1331" y="1306"/>
            <a:chExt cx="106" cy="2023"/>
          </a:xfrm>
        </p:grpSpPr>
        <p:sp>
          <p:nvSpPr>
            <p:cNvPr id="58382" name="Line 14"/>
            <p:cNvSpPr>
              <a:spLocks noChangeShapeType="1"/>
            </p:cNvSpPr>
            <p:nvPr/>
          </p:nvSpPr>
          <p:spPr bwMode="auto">
            <a:xfrm flipV="1">
              <a:off x="1383" y="1407"/>
              <a:ext cx="1" cy="19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58383" name="Freeform 15"/>
            <p:cNvSpPr>
              <a:spLocks/>
            </p:cNvSpPr>
            <p:nvPr/>
          </p:nvSpPr>
          <p:spPr bwMode="auto">
            <a:xfrm>
              <a:off x="1331" y="1306"/>
              <a:ext cx="106" cy="105"/>
            </a:xfrm>
            <a:custGeom>
              <a:avLst/>
              <a:gdLst>
                <a:gd name="T0" fmla="*/ 106 w 106"/>
                <a:gd name="T1" fmla="*/ 105 h 105"/>
                <a:gd name="T2" fmla="*/ 52 w 106"/>
                <a:gd name="T3" fmla="*/ 0 h 105"/>
                <a:gd name="T4" fmla="*/ 0 w 106"/>
                <a:gd name="T5" fmla="*/ 105 h 105"/>
                <a:gd name="T6" fmla="*/ 106 w 106"/>
                <a:gd name="T7" fmla="*/ 105 h 105"/>
              </a:gdLst>
              <a:ahLst/>
              <a:cxnLst>
                <a:cxn ang="0">
                  <a:pos x="T0" y="T1"/>
                </a:cxn>
                <a:cxn ang="0">
                  <a:pos x="T2" y="T3"/>
                </a:cxn>
                <a:cxn ang="0">
                  <a:pos x="T4" y="T5"/>
                </a:cxn>
                <a:cxn ang="0">
                  <a:pos x="T6" y="T7"/>
                </a:cxn>
              </a:cxnLst>
              <a:rect l="0" t="0" r="r" b="b"/>
              <a:pathLst>
                <a:path w="106" h="105">
                  <a:moveTo>
                    <a:pt x="106" y="105"/>
                  </a:moveTo>
                  <a:lnTo>
                    <a:pt x="52" y="0"/>
                  </a:lnTo>
                  <a:lnTo>
                    <a:pt x="0" y="105"/>
                  </a:lnTo>
                  <a:lnTo>
                    <a:pt x="106"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p>
          </p:txBody>
        </p:sp>
      </p:grpSp>
      <p:grpSp>
        <p:nvGrpSpPr>
          <p:cNvPr id="58384" name="Group 16"/>
          <p:cNvGrpSpPr>
            <a:grpSpLocks/>
          </p:cNvGrpSpPr>
          <p:nvPr/>
        </p:nvGrpSpPr>
        <p:grpSpPr bwMode="auto">
          <a:xfrm>
            <a:off x="1593850" y="4458891"/>
            <a:ext cx="2660650" cy="79772"/>
            <a:chOff x="1383" y="3277"/>
            <a:chExt cx="3319" cy="106"/>
          </a:xfrm>
        </p:grpSpPr>
        <p:sp>
          <p:nvSpPr>
            <p:cNvPr id="58385" name="Line 17"/>
            <p:cNvSpPr>
              <a:spLocks noChangeShapeType="1"/>
            </p:cNvSpPr>
            <p:nvPr/>
          </p:nvSpPr>
          <p:spPr bwMode="auto">
            <a:xfrm>
              <a:off x="1383" y="3329"/>
              <a:ext cx="321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58386" name="Freeform 18"/>
            <p:cNvSpPr>
              <a:spLocks/>
            </p:cNvSpPr>
            <p:nvPr/>
          </p:nvSpPr>
          <p:spPr bwMode="auto">
            <a:xfrm>
              <a:off x="4598" y="3277"/>
              <a:ext cx="104" cy="106"/>
            </a:xfrm>
            <a:custGeom>
              <a:avLst/>
              <a:gdLst>
                <a:gd name="T0" fmla="*/ 0 w 104"/>
                <a:gd name="T1" fmla="*/ 106 h 106"/>
                <a:gd name="T2" fmla="*/ 104 w 104"/>
                <a:gd name="T3" fmla="*/ 52 h 106"/>
                <a:gd name="T4" fmla="*/ 0 w 104"/>
                <a:gd name="T5" fmla="*/ 0 h 106"/>
                <a:gd name="T6" fmla="*/ 0 w 104"/>
                <a:gd name="T7" fmla="*/ 106 h 106"/>
              </a:gdLst>
              <a:ahLst/>
              <a:cxnLst>
                <a:cxn ang="0">
                  <a:pos x="T0" y="T1"/>
                </a:cxn>
                <a:cxn ang="0">
                  <a:pos x="T2" y="T3"/>
                </a:cxn>
                <a:cxn ang="0">
                  <a:pos x="T4" y="T5"/>
                </a:cxn>
                <a:cxn ang="0">
                  <a:pos x="T6" y="T7"/>
                </a:cxn>
              </a:cxnLst>
              <a:rect l="0" t="0" r="r" b="b"/>
              <a:pathLst>
                <a:path w="104" h="106">
                  <a:moveTo>
                    <a:pt x="0" y="106"/>
                  </a:moveTo>
                  <a:lnTo>
                    <a:pt x="104" y="52"/>
                  </a:lnTo>
                  <a:lnTo>
                    <a:pt x="0" y="0"/>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a:p>
          </p:txBody>
        </p:sp>
      </p:grpSp>
      <p:sp>
        <p:nvSpPr>
          <p:cNvPr id="58387" name="Rectangle 19"/>
          <p:cNvSpPr>
            <a:spLocks noChangeArrowheads="1"/>
          </p:cNvSpPr>
          <p:nvPr/>
        </p:nvSpPr>
        <p:spPr bwMode="auto">
          <a:xfrm>
            <a:off x="3086100" y="4558903"/>
            <a:ext cx="941388"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p>
        </p:txBody>
      </p:sp>
      <p:sp>
        <p:nvSpPr>
          <p:cNvPr id="58388" name="Rectangle 20"/>
          <p:cNvSpPr>
            <a:spLocks noChangeArrowheads="1"/>
          </p:cNvSpPr>
          <p:nvPr/>
        </p:nvSpPr>
        <p:spPr bwMode="auto">
          <a:xfrm>
            <a:off x="3165475" y="4598194"/>
            <a:ext cx="15468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sz="1500">
                <a:solidFill>
                  <a:srgbClr val="000000"/>
                </a:solidFill>
                <a:latin typeface="Bookman Old Style" pitchFamily="18" charset="0"/>
              </a:rPr>
              <a:t>Process capacity</a:t>
            </a:r>
            <a:endParaRPr lang="en-US" altLang="th-TH" sz="1800">
              <a:latin typeface="Verdana" pitchFamily="34" charset="0"/>
            </a:endParaRPr>
          </a:p>
        </p:txBody>
      </p:sp>
      <p:sp>
        <p:nvSpPr>
          <p:cNvPr id="58389" name="Rectangle 21"/>
          <p:cNvSpPr>
            <a:spLocks noChangeArrowheads="1"/>
          </p:cNvSpPr>
          <p:nvPr/>
        </p:nvSpPr>
        <p:spPr bwMode="auto">
          <a:xfrm rot="16200000">
            <a:off x="1274304" y="3269531"/>
            <a:ext cx="4231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sz="1500">
                <a:solidFill>
                  <a:srgbClr val="000000"/>
                </a:solidFill>
                <a:latin typeface="Bookman Old Style" pitchFamily="18" charset="0"/>
              </a:rPr>
              <a:t>Cost</a:t>
            </a:r>
            <a:endParaRPr lang="en-US" altLang="th-TH" sz="1800">
              <a:latin typeface="Verdana" pitchFamily="34" charset="0"/>
            </a:endParaRPr>
          </a:p>
        </p:txBody>
      </p:sp>
      <p:sp>
        <p:nvSpPr>
          <p:cNvPr id="58390" name="Rectangle 22"/>
          <p:cNvSpPr>
            <a:spLocks noChangeArrowheads="1"/>
          </p:cNvSpPr>
          <p:nvPr/>
        </p:nvSpPr>
        <p:spPr bwMode="auto">
          <a:xfrm>
            <a:off x="3346450" y="4192191"/>
            <a:ext cx="8636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p>
        </p:txBody>
      </p:sp>
      <p:grpSp>
        <p:nvGrpSpPr>
          <p:cNvPr id="58392" name="Group 24"/>
          <p:cNvGrpSpPr>
            <a:grpSpLocks/>
          </p:cNvGrpSpPr>
          <p:nvPr/>
        </p:nvGrpSpPr>
        <p:grpSpPr bwMode="auto">
          <a:xfrm>
            <a:off x="1784350" y="3334942"/>
            <a:ext cx="2146300" cy="1106090"/>
            <a:chOff x="1621" y="1787"/>
            <a:chExt cx="2678" cy="1466"/>
          </a:xfrm>
        </p:grpSpPr>
        <p:sp>
          <p:nvSpPr>
            <p:cNvPr id="58393" name="Freeform 25"/>
            <p:cNvSpPr>
              <a:spLocks/>
            </p:cNvSpPr>
            <p:nvPr/>
          </p:nvSpPr>
          <p:spPr bwMode="auto">
            <a:xfrm>
              <a:off x="1621" y="1787"/>
              <a:ext cx="35" cy="42"/>
            </a:xfrm>
            <a:custGeom>
              <a:avLst/>
              <a:gdLst>
                <a:gd name="T0" fmla="*/ 10 w 35"/>
                <a:gd name="T1" fmla="*/ 3 h 42"/>
                <a:gd name="T2" fmla="*/ 7 w 35"/>
                <a:gd name="T3" fmla="*/ 1 h 42"/>
                <a:gd name="T4" fmla="*/ 5 w 35"/>
                <a:gd name="T5" fmla="*/ 0 h 42"/>
                <a:gd name="T6" fmla="*/ 5 w 35"/>
                <a:gd name="T7" fmla="*/ 0 h 42"/>
                <a:gd name="T8" fmla="*/ 3 w 35"/>
                <a:gd name="T9" fmla="*/ 1 h 42"/>
                <a:gd name="T10" fmla="*/ 2 w 35"/>
                <a:gd name="T11" fmla="*/ 3 h 42"/>
                <a:gd name="T12" fmla="*/ 0 w 35"/>
                <a:gd name="T13" fmla="*/ 5 h 42"/>
                <a:gd name="T14" fmla="*/ 0 w 35"/>
                <a:gd name="T15" fmla="*/ 5 h 42"/>
                <a:gd name="T16" fmla="*/ 2 w 35"/>
                <a:gd name="T17" fmla="*/ 8 h 42"/>
                <a:gd name="T18" fmla="*/ 27 w 35"/>
                <a:gd name="T19" fmla="*/ 38 h 42"/>
                <a:gd name="T20" fmla="*/ 29 w 35"/>
                <a:gd name="T21" fmla="*/ 40 h 42"/>
                <a:gd name="T22" fmla="*/ 30 w 35"/>
                <a:gd name="T23" fmla="*/ 42 h 42"/>
                <a:gd name="T24" fmla="*/ 32 w 35"/>
                <a:gd name="T25" fmla="*/ 42 h 42"/>
                <a:gd name="T26" fmla="*/ 34 w 35"/>
                <a:gd name="T27" fmla="*/ 40 h 42"/>
                <a:gd name="T28" fmla="*/ 35 w 35"/>
                <a:gd name="T29" fmla="*/ 38 h 42"/>
                <a:gd name="T30" fmla="*/ 35 w 35"/>
                <a:gd name="T31" fmla="*/ 37 h 42"/>
                <a:gd name="T32" fmla="*/ 35 w 35"/>
                <a:gd name="T33" fmla="*/ 35 h 42"/>
                <a:gd name="T34" fmla="*/ 35 w 35"/>
                <a:gd name="T35" fmla="*/ 33 h 42"/>
                <a:gd name="T36" fmla="*/ 10 w 35"/>
                <a:gd name="T37"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2">
                  <a:moveTo>
                    <a:pt x="10" y="3"/>
                  </a:moveTo>
                  <a:lnTo>
                    <a:pt x="7" y="1"/>
                  </a:lnTo>
                  <a:lnTo>
                    <a:pt x="5" y="0"/>
                  </a:lnTo>
                  <a:lnTo>
                    <a:pt x="5" y="0"/>
                  </a:lnTo>
                  <a:lnTo>
                    <a:pt x="3" y="1"/>
                  </a:lnTo>
                  <a:lnTo>
                    <a:pt x="2" y="3"/>
                  </a:lnTo>
                  <a:lnTo>
                    <a:pt x="0" y="5"/>
                  </a:lnTo>
                  <a:lnTo>
                    <a:pt x="0" y="5"/>
                  </a:lnTo>
                  <a:lnTo>
                    <a:pt x="2" y="8"/>
                  </a:lnTo>
                  <a:lnTo>
                    <a:pt x="27" y="38"/>
                  </a:lnTo>
                  <a:lnTo>
                    <a:pt x="29" y="40"/>
                  </a:lnTo>
                  <a:lnTo>
                    <a:pt x="30" y="42"/>
                  </a:lnTo>
                  <a:lnTo>
                    <a:pt x="32" y="42"/>
                  </a:lnTo>
                  <a:lnTo>
                    <a:pt x="34" y="40"/>
                  </a:lnTo>
                  <a:lnTo>
                    <a:pt x="35" y="38"/>
                  </a:lnTo>
                  <a:lnTo>
                    <a:pt x="35" y="37"/>
                  </a:lnTo>
                  <a:lnTo>
                    <a:pt x="35" y="35"/>
                  </a:lnTo>
                  <a:lnTo>
                    <a:pt x="35" y="33"/>
                  </a:lnTo>
                  <a:lnTo>
                    <a:pt x="10" y="3"/>
                  </a:lnTo>
                  <a:close/>
                </a:path>
              </a:pathLst>
            </a:custGeom>
            <a:solidFill>
              <a:srgbClr val="000000"/>
            </a:solidFill>
            <a:ln w="9525">
              <a:solidFill>
                <a:schemeClr val="tx2"/>
              </a:solidFill>
              <a:round/>
              <a:headEnd/>
              <a:tailEnd/>
            </a:ln>
          </p:spPr>
          <p:txBody>
            <a:bodyPr/>
            <a:lstStyle/>
            <a:p>
              <a:endParaRPr lang="th-TH"/>
            </a:p>
          </p:txBody>
        </p:sp>
        <p:sp>
          <p:nvSpPr>
            <p:cNvPr id="58394" name="Freeform 26"/>
            <p:cNvSpPr>
              <a:spLocks/>
            </p:cNvSpPr>
            <p:nvPr/>
          </p:nvSpPr>
          <p:spPr bwMode="auto">
            <a:xfrm>
              <a:off x="1665" y="1842"/>
              <a:ext cx="35" cy="41"/>
            </a:xfrm>
            <a:custGeom>
              <a:avLst/>
              <a:gdLst>
                <a:gd name="T0" fmla="*/ 10 w 35"/>
                <a:gd name="T1" fmla="*/ 2 h 41"/>
                <a:gd name="T2" fmla="*/ 8 w 35"/>
                <a:gd name="T3" fmla="*/ 0 h 41"/>
                <a:gd name="T4" fmla="*/ 7 w 35"/>
                <a:gd name="T5" fmla="*/ 0 h 41"/>
                <a:gd name="T6" fmla="*/ 5 w 35"/>
                <a:gd name="T7" fmla="*/ 0 h 41"/>
                <a:gd name="T8" fmla="*/ 3 w 35"/>
                <a:gd name="T9" fmla="*/ 0 h 41"/>
                <a:gd name="T10" fmla="*/ 2 w 35"/>
                <a:gd name="T11" fmla="*/ 2 h 41"/>
                <a:gd name="T12" fmla="*/ 0 w 35"/>
                <a:gd name="T13" fmla="*/ 4 h 41"/>
                <a:gd name="T14" fmla="*/ 0 w 35"/>
                <a:gd name="T15" fmla="*/ 5 h 41"/>
                <a:gd name="T16" fmla="*/ 2 w 35"/>
                <a:gd name="T17" fmla="*/ 7 h 41"/>
                <a:gd name="T18" fmla="*/ 27 w 35"/>
                <a:gd name="T19" fmla="*/ 39 h 41"/>
                <a:gd name="T20" fmla="*/ 28 w 35"/>
                <a:gd name="T21" fmla="*/ 41 h 41"/>
                <a:gd name="T22" fmla="*/ 30 w 35"/>
                <a:gd name="T23" fmla="*/ 41 h 41"/>
                <a:gd name="T24" fmla="*/ 32 w 35"/>
                <a:gd name="T25" fmla="*/ 41 h 41"/>
                <a:gd name="T26" fmla="*/ 34 w 35"/>
                <a:gd name="T27" fmla="*/ 41 h 41"/>
                <a:gd name="T28" fmla="*/ 35 w 35"/>
                <a:gd name="T29" fmla="*/ 39 h 41"/>
                <a:gd name="T30" fmla="*/ 35 w 35"/>
                <a:gd name="T31" fmla="*/ 37 h 41"/>
                <a:gd name="T32" fmla="*/ 35 w 35"/>
                <a:gd name="T33" fmla="*/ 36 h 41"/>
                <a:gd name="T34" fmla="*/ 35 w 35"/>
                <a:gd name="T35" fmla="*/ 34 h 41"/>
                <a:gd name="T36" fmla="*/ 10 w 35"/>
                <a:gd name="T3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1">
                  <a:moveTo>
                    <a:pt x="10" y="2"/>
                  </a:moveTo>
                  <a:lnTo>
                    <a:pt x="8" y="0"/>
                  </a:lnTo>
                  <a:lnTo>
                    <a:pt x="7" y="0"/>
                  </a:lnTo>
                  <a:lnTo>
                    <a:pt x="5" y="0"/>
                  </a:lnTo>
                  <a:lnTo>
                    <a:pt x="3" y="0"/>
                  </a:lnTo>
                  <a:lnTo>
                    <a:pt x="2" y="2"/>
                  </a:lnTo>
                  <a:lnTo>
                    <a:pt x="0" y="4"/>
                  </a:lnTo>
                  <a:lnTo>
                    <a:pt x="0" y="5"/>
                  </a:lnTo>
                  <a:lnTo>
                    <a:pt x="2" y="7"/>
                  </a:lnTo>
                  <a:lnTo>
                    <a:pt x="27" y="39"/>
                  </a:lnTo>
                  <a:lnTo>
                    <a:pt x="28" y="41"/>
                  </a:lnTo>
                  <a:lnTo>
                    <a:pt x="30" y="41"/>
                  </a:lnTo>
                  <a:lnTo>
                    <a:pt x="32" y="41"/>
                  </a:lnTo>
                  <a:lnTo>
                    <a:pt x="34" y="41"/>
                  </a:lnTo>
                  <a:lnTo>
                    <a:pt x="35" y="39"/>
                  </a:lnTo>
                  <a:lnTo>
                    <a:pt x="35" y="37"/>
                  </a:lnTo>
                  <a:lnTo>
                    <a:pt x="35" y="36"/>
                  </a:lnTo>
                  <a:lnTo>
                    <a:pt x="35" y="34"/>
                  </a:lnTo>
                  <a:lnTo>
                    <a:pt x="10" y="2"/>
                  </a:lnTo>
                  <a:close/>
                </a:path>
              </a:pathLst>
            </a:custGeom>
            <a:solidFill>
              <a:srgbClr val="000000"/>
            </a:solidFill>
            <a:ln w="9525">
              <a:solidFill>
                <a:schemeClr val="tx2"/>
              </a:solidFill>
              <a:round/>
              <a:headEnd/>
              <a:tailEnd/>
            </a:ln>
          </p:spPr>
          <p:txBody>
            <a:bodyPr/>
            <a:lstStyle/>
            <a:p>
              <a:endParaRPr lang="th-TH"/>
            </a:p>
          </p:txBody>
        </p:sp>
        <p:sp>
          <p:nvSpPr>
            <p:cNvPr id="58395" name="Freeform 27"/>
            <p:cNvSpPr>
              <a:spLocks/>
            </p:cNvSpPr>
            <p:nvPr/>
          </p:nvSpPr>
          <p:spPr bwMode="auto">
            <a:xfrm>
              <a:off x="1710" y="1896"/>
              <a:ext cx="36" cy="42"/>
            </a:xfrm>
            <a:custGeom>
              <a:avLst/>
              <a:gdLst>
                <a:gd name="T0" fmla="*/ 9 w 36"/>
                <a:gd name="T1" fmla="*/ 3 h 42"/>
                <a:gd name="T2" fmla="*/ 7 w 36"/>
                <a:gd name="T3" fmla="*/ 2 h 42"/>
                <a:gd name="T4" fmla="*/ 5 w 36"/>
                <a:gd name="T5" fmla="*/ 0 h 42"/>
                <a:gd name="T6" fmla="*/ 4 w 36"/>
                <a:gd name="T7" fmla="*/ 0 h 42"/>
                <a:gd name="T8" fmla="*/ 2 w 36"/>
                <a:gd name="T9" fmla="*/ 2 h 42"/>
                <a:gd name="T10" fmla="*/ 0 w 36"/>
                <a:gd name="T11" fmla="*/ 3 h 42"/>
                <a:gd name="T12" fmla="*/ 0 w 36"/>
                <a:gd name="T13" fmla="*/ 5 h 42"/>
                <a:gd name="T14" fmla="*/ 0 w 36"/>
                <a:gd name="T15" fmla="*/ 7 h 42"/>
                <a:gd name="T16" fmla="*/ 0 w 36"/>
                <a:gd name="T17" fmla="*/ 9 h 42"/>
                <a:gd name="T18" fmla="*/ 26 w 36"/>
                <a:gd name="T19" fmla="*/ 41 h 42"/>
                <a:gd name="T20" fmla="*/ 27 w 36"/>
                <a:gd name="T21" fmla="*/ 42 h 42"/>
                <a:gd name="T22" fmla="*/ 29 w 36"/>
                <a:gd name="T23" fmla="*/ 42 h 42"/>
                <a:gd name="T24" fmla="*/ 31 w 36"/>
                <a:gd name="T25" fmla="*/ 42 h 42"/>
                <a:gd name="T26" fmla="*/ 32 w 36"/>
                <a:gd name="T27" fmla="*/ 42 h 42"/>
                <a:gd name="T28" fmla="*/ 34 w 36"/>
                <a:gd name="T29" fmla="*/ 41 h 42"/>
                <a:gd name="T30" fmla="*/ 36 w 36"/>
                <a:gd name="T31" fmla="*/ 39 h 42"/>
                <a:gd name="T32" fmla="*/ 36 w 36"/>
                <a:gd name="T33" fmla="*/ 37 h 42"/>
                <a:gd name="T34" fmla="*/ 34 w 36"/>
                <a:gd name="T35" fmla="*/ 36 h 42"/>
                <a:gd name="T36" fmla="*/ 9 w 36"/>
                <a:gd name="T37"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2">
                  <a:moveTo>
                    <a:pt x="9" y="3"/>
                  </a:moveTo>
                  <a:lnTo>
                    <a:pt x="7" y="2"/>
                  </a:lnTo>
                  <a:lnTo>
                    <a:pt x="5" y="0"/>
                  </a:lnTo>
                  <a:lnTo>
                    <a:pt x="4" y="0"/>
                  </a:lnTo>
                  <a:lnTo>
                    <a:pt x="2" y="2"/>
                  </a:lnTo>
                  <a:lnTo>
                    <a:pt x="0" y="3"/>
                  </a:lnTo>
                  <a:lnTo>
                    <a:pt x="0" y="5"/>
                  </a:lnTo>
                  <a:lnTo>
                    <a:pt x="0" y="7"/>
                  </a:lnTo>
                  <a:lnTo>
                    <a:pt x="0" y="9"/>
                  </a:lnTo>
                  <a:lnTo>
                    <a:pt x="26" y="41"/>
                  </a:lnTo>
                  <a:lnTo>
                    <a:pt x="27" y="42"/>
                  </a:lnTo>
                  <a:lnTo>
                    <a:pt x="29" y="42"/>
                  </a:lnTo>
                  <a:lnTo>
                    <a:pt x="31" y="42"/>
                  </a:lnTo>
                  <a:lnTo>
                    <a:pt x="32" y="42"/>
                  </a:lnTo>
                  <a:lnTo>
                    <a:pt x="34" y="41"/>
                  </a:lnTo>
                  <a:lnTo>
                    <a:pt x="36" y="39"/>
                  </a:lnTo>
                  <a:lnTo>
                    <a:pt x="36" y="37"/>
                  </a:lnTo>
                  <a:lnTo>
                    <a:pt x="34" y="36"/>
                  </a:lnTo>
                  <a:lnTo>
                    <a:pt x="9" y="3"/>
                  </a:lnTo>
                  <a:close/>
                </a:path>
              </a:pathLst>
            </a:custGeom>
            <a:solidFill>
              <a:srgbClr val="000000"/>
            </a:solidFill>
            <a:ln w="9525">
              <a:solidFill>
                <a:schemeClr val="tx2"/>
              </a:solidFill>
              <a:round/>
              <a:headEnd/>
              <a:tailEnd/>
            </a:ln>
          </p:spPr>
          <p:txBody>
            <a:bodyPr/>
            <a:lstStyle/>
            <a:p>
              <a:endParaRPr lang="th-TH"/>
            </a:p>
          </p:txBody>
        </p:sp>
        <p:sp>
          <p:nvSpPr>
            <p:cNvPr id="58396" name="Freeform 28"/>
            <p:cNvSpPr>
              <a:spLocks/>
            </p:cNvSpPr>
            <p:nvPr/>
          </p:nvSpPr>
          <p:spPr bwMode="auto">
            <a:xfrm>
              <a:off x="1754" y="1952"/>
              <a:ext cx="36" cy="42"/>
            </a:xfrm>
            <a:custGeom>
              <a:avLst/>
              <a:gdLst>
                <a:gd name="T0" fmla="*/ 9 w 36"/>
                <a:gd name="T1" fmla="*/ 3 h 42"/>
                <a:gd name="T2" fmla="*/ 7 w 36"/>
                <a:gd name="T3" fmla="*/ 1 h 42"/>
                <a:gd name="T4" fmla="*/ 5 w 36"/>
                <a:gd name="T5" fmla="*/ 0 h 42"/>
                <a:gd name="T6" fmla="*/ 4 w 36"/>
                <a:gd name="T7" fmla="*/ 0 h 42"/>
                <a:gd name="T8" fmla="*/ 2 w 36"/>
                <a:gd name="T9" fmla="*/ 1 h 42"/>
                <a:gd name="T10" fmla="*/ 0 w 36"/>
                <a:gd name="T11" fmla="*/ 3 h 42"/>
                <a:gd name="T12" fmla="*/ 0 w 36"/>
                <a:gd name="T13" fmla="*/ 5 h 42"/>
                <a:gd name="T14" fmla="*/ 0 w 36"/>
                <a:gd name="T15" fmla="*/ 6 h 42"/>
                <a:gd name="T16" fmla="*/ 0 w 36"/>
                <a:gd name="T17" fmla="*/ 8 h 42"/>
                <a:gd name="T18" fmla="*/ 10 w 36"/>
                <a:gd name="T19" fmla="*/ 18 h 42"/>
                <a:gd name="T20" fmla="*/ 27 w 36"/>
                <a:gd name="T21" fmla="*/ 39 h 42"/>
                <a:gd name="T22" fmla="*/ 29 w 36"/>
                <a:gd name="T23" fmla="*/ 40 h 42"/>
                <a:gd name="T24" fmla="*/ 31 w 36"/>
                <a:gd name="T25" fmla="*/ 42 h 42"/>
                <a:gd name="T26" fmla="*/ 32 w 36"/>
                <a:gd name="T27" fmla="*/ 42 h 42"/>
                <a:gd name="T28" fmla="*/ 34 w 36"/>
                <a:gd name="T29" fmla="*/ 40 h 42"/>
                <a:gd name="T30" fmla="*/ 36 w 36"/>
                <a:gd name="T31" fmla="*/ 39 h 42"/>
                <a:gd name="T32" fmla="*/ 36 w 36"/>
                <a:gd name="T33" fmla="*/ 37 h 42"/>
                <a:gd name="T34" fmla="*/ 36 w 36"/>
                <a:gd name="T35" fmla="*/ 35 h 42"/>
                <a:gd name="T36" fmla="*/ 36 w 36"/>
                <a:gd name="T37" fmla="*/ 33 h 42"/>
                <a:gd name="T38" fmla="*/ 19 w 36"/>
                <a:gd name="T39" fmla="*/ 13 h 42"/>
                <a:gd name="T40" fmla="*/ 9 w 36"/>
                <a:gd name="T4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2">
                  <a:moveTo>
                    <a:pt x="9" y="3"/>
                  </a:moveTo>
                  <a:lnTo>
                    <a:pt x="7" y="1"/>
                  </a:lnTo>
                  <a:lnTo>
                    <a:pt x="5" y="0"/>
                  </a:lnTo>
                  <a:lnTo>
                    <a:pt x="4" y="0"/>
                  </a:lnTo>
                  <a:lnTo>
                    <a:pt x="2" y="1"/>
                  </a:lnTo>
                  <a:lnTo>
                    <a:pt x="0" y="3"/>
                  </a:lnTo>
                  <a:lnTo>
                    <a:pt x="0" y="5"/>
                  </a:lnTo>
                  <a:lnTo>
                    <a:pt x="0" y="6"/>
                  </a:lnTo>
                  <a:lnTo>
                    <a:pt x="0" y="8"/>
                  </a:lnTo>
                  <a:lnTo>
                    <a:pt x="10" y="18"/>
                  </a:lnTo>
                  <a:lnTo>
                    <a:pt x="27" y="39"/>
                  </a:lnTo>
                  <a:lnTo>
                    <a:pt x="29" y="40"/>
                  </a:lnTo>
                  <a:lnTo>
                    <a:pt x="31" y="42"/>
                  </a:lnTo>
                  <a:lnTo>
                    <a:pt x="32" y="42"/>
                  </a:lnTo>
                  <a:lnTo>
                    <a:pt x="34" y="40"/>
                  </a:lnTo>
                  <a:lnTo>
                    <a:pt x="36" y="39"/>
                  </a:lnTo>
                  <a:lnTo>
                    <a:pt x="36" y="37"/>
                  </a:lnTo>
                  <a:lnTo>
                    <a:pt x="36" y="35"/>
                  </a:lnTo>
                  <a:lnTo>
                    <a:pt x="36" y="33"/>
                  </a:lnTo>
                  <a:lnTo>
                    <a:pt x="19" y="13"/>
                  </a:lnTo>
                  <a:lnTo>
                    <a:pt x="9" y="3"/>
                  </a:lnTo>
                  <a:close/>
                </a:path>
              </a:pathLst>
            </a:custGeom>
            <a:solidFill>
              <a:srgbClr val="000000"/>
            </a:solidFill>
            <a:ln w="9525">
              <a:solidFill>
                <a:schemeClr val="tx2"/>
              </a:solidFill>
              <a:round/>
              <a:headEnd/>
              <a:tailEnd/>
            </a:ln>
          </p:spPr>
          <p:txBody>
            <a:bodyPr/>
            <a:lstStyle/>
            <a:p>
              <a:endParaRPr lang="th-TH"/>
            </a:p>
          </p:txBody>
        </p:sp>
        <p:sp>
          <p:nvSpPr>
            <p:cNvPr id="58397" name="Freeform 29"/>
            <p:cNvSpPr>
              <a:spLocks/>
            </p:cNvSpPr>
            <p:nvPr/>
          </p:nvSpPr>
          <p:spPr bwMode="auto">
            <a:xfrm>
              <a:off x="1800" y="2007"/>
              <a:ext cx="35" cy="41"/>
            </a:xfrm>
            <a:custGeom>
              <a:avLst/>
              <a:gdLst>
                <a:gd name="T0" fmla="*/ 8 w 35"/>
                <a:gd name="T1" fmla="*/ 2 h 41"/>
                <a:gd name="T2" fmla="*/ 6 w 35"/>
                <a:gd name="T3" fmla="*/ 0 h 41"/>
                <a:gd name="T4" fmla="*/ 5 w 35"/>
                <a:gd name="T5" fmla="*/ 0 h 41"/>
                <a:gd name="T6" fmla="*/ 3 w 35"/>
                <a:gd name="T7" fmla="*/ 0 h 41"/>
                <a:gd name="T8" fmla="*/ 1 w 35"/>
                <a:gd name="T9" fmla="*/ 0 h 41"/>
                <a:gd name="T10" fmla="*/ 0 w 35"/>
                <a:gd name="T11" fmla="*/ 2 h 41"/>
                <a:gd name="T12" fmla="*/ 0 w 35"/>
                <a:gd name="T13" fmla="*/ 4 h 41"/>
                <a:gd name="T14" fmla="*/ 0 w 35"/>
                <a:gd name="T15" fmla="*/ 5 h 41"/>
                <a:gd name="T16" fmla="*/ 0 w 35"/>
                <a:gd name="T17" fmla="*/ 7 h 41"/>
                <a:gd name="T18" fmla="*/ 25 w 35"/>
                <a:gd name="T19" fmla="*/ 39 h 41"/>
                <a:gd name="T20" fmla="*/ 27 w 35"/>
                <a:gd name="T21" fmla="*/ 41 h 41"/>
                <a:gd name="T22" fmla="*/ 28 w 35"/>
                <a:gd name="T23" fmla="*/ 41 h 41"/>
                <a:gd name="T24" fmla="*/ 30 w 35"/>
                <a:gd name="T25" fmla="*/ 41 h 41"/>
                <a:gd name="T26" fmla="*/ 32 w 35"/>
                <a:gd name="T27" fmla="*/ 41 h 41"/>
                <a:gd name="T28" fmla="*/ 33 w 35"/>
                <a:gd name="T29" fmla="*/ 39 h 41"/>
                <a:gd name="T30" fmla="*/ 35 w 35"/>
                <a:gd name="T31" fmla="*/ 37 h 41"/>
                <a:gd name="T32" fmla="*/ 35 w 35"/>
                <a:gd name="T33" fmla="*/ 36 h 41"/>
                <a:gd name="T34" fmla="*/ 33 w 35"/>
                <a:gd name="T35" fmla="*/ 34 h 41"/>
                <a:gd name="T36" fmla="*/ 8 w 35"/>
                <a:gd name="T3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1">
                  <a:moveTo>
                    <a:pt x="8" y="2"/>
                  </a:moveTo>
                  <a:lnTo>
                    <a:pt x="6" y="0"/>
                  </a:lnTo>
                  <a:lnTo>
                    <a:pt x="5" y="0"/>
                  </a:lnTo>
                  <a:lnTo>
                    <a:pt x="3" y="0"/>
                  </a:lnTo>
                  <a:lnTo>
                    <a:pt x="1" y="0"/>
                  </a:lnTo>
                  <a:lnTo>
                    <a:pt x="0" y="2"/>
                  </a:lnTo>
                  <a:lnTo>
                    <a:pt x="0" y="4"/>
                  </a:lnTo>
                  <a:lnTo>
                    <a:pt x="0" y="5"/>
                  </a:lnTo>
                  <a:lnTo>
                    <a:pt x="0" y="7"/>
                  </a:lnTo>
                  <a:lnTo>
                    <a:pt x="25" y="39"/>
                  </a:lnTo>
                  <a:lnTo>
                    <a:pt x="27" y="41"/>
                  </a:lnTo>
                  <a:lnTo>
                    <a:pt x="28" y="41"/>
                  </a:lnTo>
                  <a:lnTo>
                    <a:pt x="30" y="41"/>
                  </a:lnTo>
                  <a:lnTo>
                    <a:pt x="32" y="41"/>
                  </a:lnTo>
                  <a:lnTo>
                    <a:pt x="33" y="39"/>
                  </a:lnTo>
                  <a:lnTo>
                    <a:pt x="35" y="37"/>
                  </a:lnTo>
                  <a:lnTo>
                    <a:pt x="35" y="36"/>
                  </a:lnTo>
                  <a:lnTo>
                    <a:pt x="33" y="34"/>
                  </a:lnTo>
                  <a:lnTo>
                    <a:pt x="8" y="2"/>
                  </a:lnTo>
                  <a:close/>
                </a:path>
              </a:pathLst>
            </a:custGeom>
            <a:solidFill>
              <a:srgbClr val="000000"/>
            </a:solidFill>
            <a:ln w="9525">
              <a:solidFill>
                <a:schemeClr val="tx2"/>
              </a:solidFill>
              <a:round/>
              <a:headEnd/>
              <a:tailEnd/>
            </a:ln>
          </p:spPr>
          <p:txBody>
            <a:bodyPr/>
            <a:lstStyle/>
            <a:p>
              <a:endParaRPr lang="th-TH"/>
            </a:p>
          </p:txBody>
        </p:sp>
        <p:sp>
          <p:nvSpPr>
            <p:cNvPr id="58398" name="Freeform 30"/>
            <p:cNvSpPr>
              <a:spLocks/>
            </p:cNvSpPr>
            <p:nvPr/>
          </p:nvSpPr>
          <p:spPr bwMode="auto">
            <a:xfrm>
              <a:off x="1844" y="2061"/>
              <a:ext cx="37" cy="41"/>
            </a:xfrm>
            <a:custGeom>
              <a:avLst/>
              <a:gdLst>
                <a:gd name="T0" fmla="*/ 10 w 37"/>
                <a:gd name="T1" fmla="*/ 4 h 41"/>
                <a:gd name="T2" fmla="*/ 8 w 37"/>
                <a:gd name="T3" fmla="*/ 2 h 41"/>
                <a:gd name="T4" fmla="*/ 6 w 37"/>
                <a:gd name="T5" fmla="*/ 0 h 41"/>
                <a:gd name="T6" fmla="*/ 5 w 37"/>
                <a:gd name="T7" fmla="*/ 0 h 41"/>
                <a:gd name="T8" fmla="*/ 3 w 37"/>
                <a:gd name="T9" fmla="*/ 2 h 41"/>
                <a:gd name="T10" fmla="*/ 1 w 37"/>
                <a:gd name="T11" fmla="*/ 4 h 41"/>
                <a:gd name="T12" fmla="*/ 0 w 37"/>
                <a:gd name="T13" fmla="*/ 5 h 41"/>
                <a:gd name="T14" fmla="*/ 0 w 37"/>
                <a:gd name="T15" fmla="*/ 7 h 41"/>
                <a:gd name="T16" fmla="*/ 1 w 37"/>
                <a:gd name="T17" fmla="*/ 9 h 41"/>
                <a:gd name="T18" fmla="*/ 27 w 37"/>
                <a:gd name="T19" fmla="*/ 39 h 41"/>
                <a:gd name="T20" fmla="*/ 28 w 37"/>
                <a:gd name="T21" fmla="*/ 41 h 41"/>
                <a:gd name="T22" fmla="*/ 30 w 37"/>
                <a:gd name="T23" fmla="*/ 41 h 41"/>
                <a:gd name="T24" fmla="*/ 32 w 37"/>
                <a:gd name="T25" fmla="*/ 41 h 41"/>
                <a:gd name="T26" fmla="*/ 33 w 37"/>
                <a:gd name="T27" fmla="*/ 41 h 41"/>
                <a:gd name="T28" fmla="*/ 35 w 37"/>
                <a:gd name="T29" fmla="*/ 39 h 41"/>
                <a:gd name="T30" fmla="*/ 37 w 37"/>
                <a:gd name="T31" fmla="*/ 37 h 41"/>
                <a:gd name="T32" fmla="*/ 37 w 37"/>
                <a:gd name="T33" fmla="*/ 36 h 41"/>
                <a:gd name="T34" fmla="*/ 35 w 37"/>
                <a:gd name="T35" fmla="*/ 34 h 41"/>
                <a:gd name="T36" fmla="*/ 10 w 37"/>
                <a:gd name="T3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41">
                  <a:moveTo>
                    <a:pt x="10" y="4"/>
                  </a:moveTo>
                  <a:lnTo>
                    <a:pt x="8" y="2"/>
                  </a:lnTo>
                  <a:lnTo>
                    <a:pt x="6" y="0"/>
                  </a:lnTo>
                  <a:lnTo>
                    <a:pt x="5" y="0"/>
                  </a:lnTo>
                  <a:lnTo>
                    <a:pt x="3" y="2"/>
                  </a:lnTo>
                  <a:lnTo>
                    <a:pt x="1" y="4"/>
                  </a:lnTo>
                  <a:lnTo>
                    <a:pt x="0" y="5"/>
                  </a:lnTo>
                  <a:lnTo>
                    <a:pt x="0" y="7"/>
                  </a:lnTo>
                  <a:lnTo>
                    <a:pt x="1" y="9"/>
                  </a:lnTo>
                  <a:lnTo>
                    <a:pt x="27" y="39"/>
                  </a:lnTo>
                  <a:lnTo>
                    <a:pt x="28" y="41"/>
                  </a:lnTo>
                  <a:lnTo>
                    <a:pt x="30" y="41"/>
                  </a:lnTo>
                  <a:lnTo>
                    <a:pt x="32" y="41"/>
                  </a:lnTo>
                  <a:lnTo>
                    <a:pt x="33" y="41"/>
                  </a:lnTo>
                  <a:lnTo>
                    <a:pt x="35" y="39"/>
                  </a:lnTo>
                  <a:lnTo>
                    <a:pt x="37" y="37"/>
                  </a:lnTo>
                  <a:lnTo>
                    <a:pt x="37" y="36"/>
                  </a:lnTo>
                  <a:lnTo>
                    <a:pt x="35" y="34"/>
                  </a:lnTo>
                  <a:lnTo>
                    <a:pt x="10" y="4"/>
                  </a:lnTo>
                  <a:close/>
                </a:path>
              </a:pathLst>
            </a:custGeom>
            <a:solidFill>
              <a:srgbClr val="000000"/>
            </a:solidFill>
            <a:ln w="9525">
              <a:solidFill>
                <a:schemeClr val="tx2"/>
              </a:solidFill>
              <a:round/>
              <a:headEnd/>
              <a:tailEnd/>
            </a:ln>
          </p:spPr>
          <p:txBody>
            <a:bodyPr/>
            <a:lstStyle/>
            <a:p>
              <a:endParaRPr lang="th-TH"/>
            </a:p>
          </p:txBody>
        </p:sp>
        <p:sp>
          <p:nvSpPr>
            <p:cNvPr id="58399" name="Freeform 31"/>
            <p:cNvSpPr>
              <a:spLocks/>
            </p:cNvSpPr>
            <p:nvPr/>
          </p:nvSpPr>
          <p:spPr bwMode="auto">
            <a:xfrm>
              <a:off x="1889" y="2115"/>
              <a:ext cx="37" cy="41"/>
            </a:xfrm>
            <a:custGeom>
              <a:avLst/>
              <a:gdLst>
                <a:gd name="T0" fmla="*/ 10 w 37"/>
                <a:gd name="T1" fmla="*/ 4 h 41"/>
                <a:gd name="T2" fmla="*/ 9 w 37"/>
                <a:gd name="T3" fmla="*/ 2 h 41"/>
                <a:gd name="T4" fmla="*/ 7 w 37"/>
                <a:gd name="T5" fmla="*/ 0 h 41"/>
                <a:gd name="T6" fmla="*/ 5 w 37"/>
                <a:gd name="T7" fmla="*/ 0 h 41"/>
                <a:gd name="T8" fmla="*/ 3 w 37"/>
                <a:gd name="T9" fmla="*/ 2 h 41"/>
                <a:gd name="T10" fmla="*/ 2 w 37"/>
                <a:gd name="T11" fmla="*/ 4 h 41"/>
                <a:gd name="T12" fmla="*/ 0 w 37"/>
                <a:gd name="T13" fmla="*/ 5 h 41"/>
                <a:gd name="T14" fmla="*/ 0 w 37"/>
                <a:gd name="T15" fmla="*/ 7 h 41"/>
                <a:gd name="T16" fmla="*/ 2 w 37"/>
                <a:gd name="T17" fmla="*/ 9 h 41"/>
                <a:gd name="T18" fmla="*/ 17 w 37"/>
                <a:gd name="T19" fmla="*/ 26 h 41"/>
                <a:gd name="T20" fmla="*/ 27 w 37"/>
                <a:gd name="T21" fmla="*/ 39 h 41"/>
                <a:gd name="T22" fmla="*/ 29 w 37"/>
                <a:gd name="T23" fmla="*/ 41 h 41"/>
                <a:gd name="T24" fmla="*/ 30 w 37"/>
                <a:gd name="T25" fmla="*/ 41 h 41"/>
                <a:gd name="T26" fmla="*/ 32 w 37"/>
                <a:gd name="T27" fmla="*/ 41 h 41"/>
                <a:gd name="T28" fmla="*/ 34 w 37"/>
                <a:gd name="T29" fmla="*/ 41 h 41"/>
                <a:gd name="T30" fmla="*/ 36 w 37"/>
                <a:gd name="T31" fmla="*/ 39 h 41"/>
                <a:gd name="T32" fmla="*/ 37 w 37"/>
                <a:gd name="T33" fmla="*/ 37 h 41"/>
                <a:gd name="T34" fmla="*/ 37 w 37"/>
                <a:gd name="T35" fmla="*/ 36 h 41"/>
                <a:gd name="T36" fmla="*/ 36 w 37"/>
                <a:gd name="T37" fmla="*/ 34 h 41"/>
                <a:gd name="T38" fmla="*/ 25 w 37"/>
                <a:gd name="T39" fmla="*/ 20 h 41"/>
                <a:gd name="T40" fmla="*/ 10 w 37"/>
                <a:gd name="T41"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1">
                  <a:moveTo>
                    <a:pt x="10" y="4"/>
                  </a:moveTo>
                  <a:lnTo>
                    <a:pt x="9" y="2"/>
                  </a:lnTo>
                  <a:lnTo>
                    <a:pt x="7" y="0"/>
                  </a:lnTo>
                  <a:lnTo>
                    <a:pt x="5" y="0"/>
                  </a:lnTo>
                  <a:lnTo>
                    <a:pt x="3" y="2"/>
                  </a:lnTo>
                  <a:lnTo>
                    <a:pt x="2" y="4"/>
                  </a:lnTo>
                  <a:lnTo>
                    <a:pt x="0" y="5"/>
                  </a:lnTo>
                  <a:lnTo>
                    <a:pt x="0" y="7"/>
                  </a:lnTo>
                  <a:lnTo>
                    <a:pt x="2" y="9"/>
                  </a:lnTo>
                  <a:lnTo>
                    <a:pt x="17" y="26"/>
                  </a:lnTo>
                  <a:lnTo>
                    <a:pt x="27" y="39"/>
                  </a:lnTo>
                  <a:lnTo>
                    <a:pt x="29" y="41"/>
                  </a:lnTo>
                  <a:lnTo>
                    <a:pt x="30" y="41"/>
                  </a:lnTo>
                  <a:lnTo>
                    <a:pt x="32" y="41"/>
                  </a:lnTo>
                  <a:lnTo>
                    <a:pt x="34" y="41"/>
                  </a:lnTo>
                  <a:lnTo>
                    <a:pt x="36" y="39"/>
                  </a:lnTo>
                  <a:lnTo>
                    <a:pt x="37" y="37"/>
                  </a:lnTo>
                  <a:lnTo>
                    <a:pt x="37" y="36"/>
                  </a:lnTo>
                  <a:lnTo>
                    <a:pt x="36" y="34"/>
                  </a:lnTo>
                  <a:lnTo>
                    <a:pt x="25" y="20"/>
                  </a:lnTo>
                  <a:lnTo>
                    <a:pt x="10" y="4"/>
                  </a:lnTo>
                  <a:close/>
                </a:path>
              </a:pathLst>
            </a:custGeom>
            <a:solidFill>
              <a:srgbClr val="000000"/>
            </a:solidFill>
            <a:ln w="9525">
              <a:solidFill>
                <a:schemeClr val="tx2"/>
              </a:solidFill>
              <a:round/>
              <a:headEnd/>
              <a:tailEnd/>
            </a:ln>
          </p:spPr>
          <p:txBody>
            <a:bodyPr/>
            <a:lstStyle/>
            <a:p>
              <a:endParaRPr lang="th-TH"/>
            </a:p>
          </p:txBody>
        </p:sp>
        <p:sp>
          <p:nvSpPr>
            <p:cNvPr id="58400" name="Freeform 32"/>
            <p:cNvSpPr>
              <a:spLocks/>
            </p:cNvSpPr>
            <p:nvPr/>
          </p:nvSpPr>
          <p:spPr bwMode="auto">
            <a:xfrm>
              <a:off x="1936" y="2169"/>
              <a:ext cx="37" cy="41"/>
            </a:xfrm>
            <a:custGeom>
              <a:avLst/>
              <a:gdLst>
                <a:gd name="T0" fmla="*/ 9 w 37"/>
                <a:gd name="T1" fmla="*/ 4 h 41"/>
                <a:gd name="T2" fmla="*/ 7 w 37"/>
                <a:gd name="T3" fmla="*/ 2 h 41"/>
                <a:gd name="T4" fmla="*/ 5 w 37"/>
                <a:gd name="T5" fmla="*/ 0 h 41"/>
                <a:gd name="T6" fmla="*/ 4 w 37"/>
                <a:gd name="T7" fmla="*/ 0 h 41"/>
                <a:gd name="T8" fmla="*/ 2 w 37"/>
                <a:gd name="T9" fmla="*/ 2 h 41"/>
                <a:gd name="T10" fmla="*/ 0 w 37"/>
                <a:gd name="T11" fmla="*/ 4 h 41"/>
                <a:gd name="T12" fmla="*/ 0 w 37"/>
                <a:gd name="T13" fmla="*/ 5 h 41"/>
                <a:gd name="T14" fmla="*/ 0 w 37"/>
                <a:gd name="T15" fmla="*/ 7 h 41"/>
                <a:gd name="T16" fmla="*/ 0 w 37"/>
                <a:gd name="T17" fmla="*/ 9 h 41"/>
                <a:gd name="T18" fmla="*/ 27 w 37"/>
                <a:gd name="T19" fmla="*/ 39 h 41"/>
                <a:gd name="T20" fmla="*/ 29 w 37"/>
                <a:gd name="T21" fmla="*/ 41 h 41"/>
                <a:gd name="T22" fmla="*/ 31 w 37"/>
                <a:gd name="T23" fmla="*/ 41 h 41"/>
                <a:gd name="T24" fmla="*/ 32 w 37"/>
                <a:gd name="T25" fmla="*/ 41 h 41"/>
                <a:gd name="T26" fmla="*/ 34 w 37"/>
                <a:gd name="T27" fmla="*/ 41 h 41"/>
                <a:gd name="T28" fmla="*/ 36 w 37"/>
                <a:gd name="T29" fmla="*/ 39 h 41"/>
                <a:gd name="T30" fmla="*/ 37 w 37"/>
                <a:gd name="T31" fmla="*/ 37 h 41"/>
                <a:gd name="T32" fmla="*/ 37 w 37"/>
                <a:gd name="T33" fmla="*/ 36 h 41"/>
                <a:gd name="T34" fmla="*/ 36 w 37"/>
                <a:gd name="T35" fmla="*/ 34 h 41"/>
                <a:gd name="T36" fmla="*/ 9 w 37"/>
                <a:gd name="T3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41">
                  <a:moveTo>
                    <a:pt x="9" y="4"/>
                  </a:moveTo>
                  <a:lnTo>
                    <a:pt x="7" y="2"/>
                  </a:lnTo>
                  <a:lnTo>
                    <a:pt x="5" y="0"/>
                  </a:lnTo>
                  <a:lnTo>
                    <a:pt x="4" y="0"/>
                  </a:lnTo>
                  <a:lnTo>
                    <a:pt x="2" y="2"/>
                  </a:lnTo>
                  <a:lnTo>
                    <a:pt x="0" y="4"/>
                  </a:lnTo>
                  <a:lnTo>
                    <a:pt x="0" y="5"/>
                  </a:lnTo>
                  <a:lnTo>
                    <a:pt x="0" y="7"/>
                  </a:lnTo>
                  <a:lnTo>
                    <a:pt x="0" y="9"/>
                  </a:lnTo>
                  <a:lnTo>
                    <a:pt x="27" y="39"/>
                  </a:lnTo>
                  <a:lnTo>
                    <a:pt x="29" y="41"/>
                  </a:lnTo>
                  <a:lnTo>
                    <a:pt x="31" y="41"/>
                  </a:lnTo>
                  <a:lnTo>
                    <a:pt x="32" y="41"/>
                  </a:lnTo>
                  <a:lnTo>
                    <a:pt x="34" y="41"/>
                  </a:lnTo>
                  <a:lnTo>
                    <a:pt x="36" y="39"/>
                  </a:lnTo>
                  <a:lnTo>
                    <a:pt x="37" y="37"/>
                  </a:lnTo>
                  <a:lnTo>
                    <a:pt x="37" y="36"/>
                  </a:lnTo>
                  <a:lnTo>
                    <a:pt x="36" y="34"/>
                  </a:lnTo>
                  <a:lnTo>
                    <a:pt x="9" y="4"/>
                  </a:lnTo>
                  <a:close/>
                </a:path>
              </a:pathLst>
            </a:custGeom>
            <a:solidFill>
              <a:srgbClr val="000000"/>
            </a:solidFill>
            <a:ln w="9525">
              <a:solidFill>
                <a:schemeClr val="tx2"/>
              </a:solidFill>
              <a:round/>
              <a:headEnd/>
              <a:tailEnd/>
            </a:ln>
          </p:spPr>
          <p:txBody>
            <a:bodyPr/>
            <a:lstStyle/>
            <a:p>
              <a:endParaRPr lang="th-TH"/>
            </a:p>
          </p:txBody>
        </p:sp>
        <p:sp>
          <p:nvSpPr>
            <p:cNvPr id="58401" name="Freeform 33"/>
            <p:cNvSpPr>
              <a:spLocks/>
            </p:cNvSpPr>
            <p:nvPr/>
          </p:nvSpPr>
          <p:spPr bwMode="auto">
            <a:xfrm>
              <a:off x="1982" y="2223"/>
              <a:ext cx="39" cy="39"/>
            </a:xfrm>
            <a:custGeom>
              <a:avLst/>
              <a:gdLst>
                <a:gd name="T0" fmla="*/ 10 w 39"/>
                <a:gd name="T1" fmla="*/ 2 h 39"/>
                <a:gd name="T2" fmla="*/ 8 w 39"/>
                <a:gd name="T3" fmla="*/ 0 h 39"/>
                <a:gd name="T4" fmla="*/ 7 w 39"/>
                <a:gd name="T5" fmla="*/ 0 h 39"/>
                <a:gd name="T6" fmla="*/ 5 w 39"/>
                <a:gd name="T7" fmla="*/ 0 h 39"/>
                <a:gd name="T8" fmla="*/ 3 w 39"/>
                <a:gd name="T9" fmla="*/ 0 h 39"/>
                <a:gd name="T10" fmla="*/ 2 w 39"/>
                <a:gd name="T11" fmla="*/ 2 h 39"/>
                <a:gd name="T12" fmla="*/ 0 w 39"/>
                <a:gd name="T13" fmla="*/ 4 h 39"/>
                <a:gd name="T14" fmla="*/ 0 w 39"/>
                <a:gd name="T15" fmla="*/ 5 h 39"/>
                <a:gd name="T16" fmla="*/ 2 w 39"/>
                <a:gd name="T17" fmla="*/ 7 h 39"/>
                <a:gd name="T18" fmla="*/ 29 w 39"/>
                <a:gd name="T19" fmla="*/ 37 h 39"/>
                <a:gd name="T20" fmla="*/ 30 w 39"/>
                <a:gd name="T21" fmla="*/ 39 h 39"/>
                <a:gd name="T22" fmla="*/ 32 w 39"/>
                <a:gd name="T23" fmla="*/ 39 h 39"/>
                <a:gd name="T24" fmla="*/ 34 w 39"/>
                <a:gd name="T25" fmla="*/ 39 h 39"/>
                <a:gd name="T26" fmla="*/ 35 w 39"/>
                <a:gd name="T27" fmla="*/ 39 h 39"/>
                <a:gd name="T28" fmla="*/ 37 w 39"/>
                <a:gd name="T29" fmla="*/ 37 h 39"/>
                <a:gd name="T30" fmla="*/ 39 w 39"/>
                <a:gd name="T31" fmla="*/ 36 h 39"/>
                <a:gd name="T32" fmla="*/ 39 w 39"/>
                <a:gd name="T33" fmla="*/ 34 h 39"/>
                <a:gd name="T34" fmla="*/ 37 w 39"/>
                <a:gd name="T35" fmla="*/ 32 h 39"/>
                <a:gd name="T36" fmla="*/ 10 w 39"/>
                <a:gd name="T37"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9">
                  <a:moveTo>
                    <a:pt x="10" y="2"/>
                  </a:moveTo>
                  <a:lnTo>
                    <a:pt x="8" y="0"/>
                  </a:lnTo>
                  <a:lnTo>
                    <a:pt x="7" y="0"/>
                  </a:lnTo>
                  <a:lnTo>
                    <a:pt x="5" y="0"/>
                  </a:lnTo>
                  <a:lnTo>
                    <a:pt x="3" y="0"/>
                  </a:lnTo>
                  <a:lnTo>
                    <a:pt x="2" y="2"/>
                  </a:lnTo>
                  <a:lnTo>
                    <a:pt x="0" y="4"/>
                  </a:lnTo>
                  <a:lnTo>
                    <a:pt x="0" y="5"/>
                  </a:lnTo>
                  <a:lnTo>
                    <a:pt x="2" y="7"/>
                  </a:lnTo>
                  <a:lnTo>
                    <a:pt x="29" y="37"/>
                  </a:lnTo>
                  <a:lnTo>
                    <a:pt x="30" y="39"/>
                  </a:lnTo>
                  <a:lnTo>
                    <a:pt x="32" y="39"/>
                  </a:lnTo>
                  <a:lnTo>
                    <a:pt x="34" y="39"/>
                  </a:lnTo>
                  <a:lnTo>
                    <a:pt x="35" y="39"/>
                  </a:lnTo>
                  <a:lnTo>
                    <a:pt x="37" y="37"/>
                  </a:lnTo>
                  <a:lnTo>
                    <a:pt x="39" y="36"/>
                  </a:lnTo>
                  <a:lnTo>
                    <a:pt x="39" y="34"/>
                  </a:lnTo>
                  <a:lnTo>
                    <a:pt x="37" y="32"/>
                  </a:lnTo>
                  <a:lnTo>
                    <a:pt x="10" y="2"/>
                  </a:lnTo>
                  <a:close/>
                </a:path>
              </a:pathLst>
            </a:custGeom>
            <a:solidFill>
              <a:srgbClr val="000000"/>
            </a:solidFill>
            <a:ln w="9525">
              <a:solidFill>
                <a:schemeClr val="tx2"/>
              </a:solidFill>
              <a:round/>
              <a:headEnd/>
              <a:tailEnd/>
            </a:ln>
          </p:spPr>
          <p:txBody>
            <a:bodyPr/>
            <a:lstStyle/>
            <a:p>
              <a:endParaRPr lang="th-TH"/>
            </a:p>
          </p:txBody>
        </p:sp>
        <p:sp>
          <p:nvSpPr>
            <p:cNvPr id="58402" name="Freeform 34"/>
            <p:cNvSpPr>
              <a:spLocks/>
            </p:cNvSpPr>
            <p:nvPr/>
          </p:nvSpPr>
          <p:spPr bwMode="auto">
            <a:xfrm>
              <a:off x="2031" y="2275"/>
              <a:ext cx="37" cy="39"/>
            </a:xfrm>
            <a:custGeom>
              <a:avLst/>
              <a:gdLst>
                <a:gd name="T0" fmla="*/ 8 w 37"/>
                <a:gd name="T1" fmla="*/ 2 h 39"/>
                <a:gd name="T2" fmla="*/ 7 w 37"/>
                <a:gd name="T3" fmla="*/ 0 h 39"/>
                <a:gd name="T4" fmla="*/ 5 w 37"/>
                <a:gd name="T5" fmla="*/ 0 h 39"/>
                <a:gd name="T6" fmla="*/ 3 w 37"/>
                <a:gd name="T7" fmla="*/ 0 h 39"/>
                <a:gd name="T8" fmla="*/ 1 w 37"/>
                <a:gd name="T9" fmla="*/ 0 h 39"/>
                <a:gd name="T10" fmla="*/ 0 w 37"/>
                <a:gd name="T11" fmla="*/ 2 h 39"/>
                <a:gd name="T12" fmla="*/ 0 w 37"/>
                <a:gd name="T13" fmla="*/ 4 h 39"/>
                <a:gd name="T14" fmla="*/ 0 w 37"/>
                <a:gd name="T15" fmla="*/ 5 h 39"/>
                <a:gd name="T16" fmla="*/ 0 w 37"/>
                <a:gd name="T17" fmla="*/ 7 h 39"/>
                <a:gd name="T18" fmla="*/ 17 w 37"/>
                <a:gd name="T19" fmla="*/ 24 h 39"/>
                <a:gd name="T20" fmla="*/ 28 w 37"/>
                <a:gd name="T21" fmla="*/ 37 h 39"/>
                <a:gd name="T22" fmla="*/ 30 w 37"/>
                <a:gd name="T23" fmla="*/ 39 h 39"/>
                <a:gd name="T24" fmla="*/ 32 w 37"/>
                <a:gd name="T25" fmla="*/ 39 h 39"/>
                <a:gd name="T26" fmla="*/ 34 w 37"/>
                <a:gd name="T27" fmla="*/ 39 h 39"/>
                <a:gd name="T28" fmla="*/ 35 w 37"/>
                <a:gd name="T29" fmla="*/ 39 h 39"/>
                <a:gd name="T30" fmla="*/ 37 w 37"/>
                <a:gd name="T31" fmla="*/ 37 h 39"/>
                <a:gd name="T32" fmla="*/ 37 w 37"/>
                <a:gd name="T33" fmla="*/ 36 h 39"/>
                <a:gd name="T34" fmla="*/ 37 w 37"/>
                <a:gd name="T35" fmla="*/ 34 h 39"/>
                <a:gd name="T36" fmla="*/ 37 w 37"/>
                <a:gd name="T37" fmla="*/ 32 h 39"/>
                <a:gd name="T38" fmla="*/ 25 w 37"/>
                <a:gd name="T39" fmla="*/ 19 h 39"/>
                <a:gd name="T40" fmla="*/ 8 w 37"/>
                <a:gd name="T41"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9">
                  <a:moveTo>
                    <a:pt x="8" y="2"/>
                  </a:moveTo>
                  <a:lnTo>
                    <a:pt x="7" y="0"/>
                  </a:lnTo>
                  <a:lnTo>
                    <a:pt x="5" y="0"/>
                  </a:lnTo>
                  <a:lnTo>
                    <a:pt x="3" y="0"/>
                  </a:lnTo>
                  <a:lnTo>
                    <a:pt x="1" y="0"/>
                  </a:lnTo>
                  <a:lnTo>
                    <a:pt x="0" y="2"/>
                  </a:lnTo>
                  <a:lnTo>
                    <a:pt x="0" y="4"/>
                  </a:lnTo>
                  <a:lnTo>
                    <a:pt x="0" y="5"/>
                  </a:lnTo>
                  <a:lnTo>
                    <a:pt x="0" y="7"/>
                  </a:lnTo>
                  <a:lnTo>
                    <a:pt x="17" y="24"/>
                  </a:lnTo>
                  <a:lnTo>
                    <a:pt x="28" y="37"/>
                  </a:lnTo>
                  <a:lnTo>
                    <a:pt x="30" y="39"/>
                  </a:lnTo>
                  <a:lnTo>
                    <a:pt x="32" y="39"/>
                  </a:lnTo>
                  <a:lnTo>
                    <a:pt x="34" y="39"/>
                  </a:lnTo>
                  <a:lnTo>
                    <a:pt x="35" y="39"/>
                  </a:lnTo>
                  <a:lnTo>
                    <a:pt x="37" y="37"/>
                  </a:lnTo>
                  <a:lnTo>
                    <a:pt x="37" y="36"/>
                  </a:lnTo>
                  <a:lnTo>
                    <a:pt x="37" y="34"/>
                  </a:lnTo>
                  <a:lnTo>
                    <a:pt x="37" y="32"/>
                  </a:lnTo>
                  <a:lnTo>
                    <a:pt x="25" y="19"/>
                  </a:lnTo>
                  <a:lnTo>
                    <a:pt x="8" y="2"/>
                  </a:lnTo>
                  <a:close/>
                </a:path>
              </a:pathLst>
            </a:custGeom>
            <a:solidFill>
              <a:srgbClr val="000000"/>
            </a:solidFill>
            <a:ln w="9525">
              <a:solidFill>
                <a:schemeClr val="tx2"/>
              </a:solidFill>
              <a:round/>
              <a:headEnd/>
              <a:tailEnd/>
            </a:ln>
          </p:spPr>
          <p:txBody>
            <a:bodyPr/>
            <a:lstStyle/>
            <a:p>
              <a:endParaRPr lang="th-TH"/>
            </a:p>
          </p:txBody>
        </p:sp>
        <p:sp>
          <p:nvSpPr>
            <p:cNvPr id="58403" name="Freeform 35"/>
            <p:cNvSpPr>
              <a:spLocks/>
            </p:cNvSpPr>
            <p:nvPr/>
          </p:nvSpPr>
          <p:spPr bwMode="auto">
            <a:xfrm>
              <a:off x="2080" y="2326"/>
              <a:ext cx="37" cy="39"/>
            </a:xfrm>
            <a:custGeom>
              <a:avLst/>
              <a:gdLst>
                <a:gd name="T0" fmla="*/ 8 w 37"/>
                <a:gd name="T1" fmla="*/ 3 h 39"/>
                <a:gd name="T2" fmla="*/ 6 w 37"/>
                <a:gd name="T3" fmla="*/ 2 h 39"/>
                <a:gd name="T4" fmla="*/ 5 w 37"/>
                <a:gd name="T5" fmla="*/ 0 h 39"/>
                <a:gd name="T6" fmla="*/ 3 w 37"/>
                <a:gd name="T7" fmla="*/ 0 h 39"/>
                <a:gd name="T8" fmla="*/ 1 w 37"/>
                <a:gd name="T9" fmla="*/ 2 h 39"/>
                <a:gd name="T10" fmla="*/ 0 w 37"/>
                <a:gd name="T11" fmla="*/ 3 h 39"/>
                <a:gd name="T12" fmla="*/ 0 w 37"/>
                <a:gd name="T13" fmla="*/ 5 h 39"/>
                <a:gd name="T14" fmla="*/ 0 w 37"/>
                <a:gd name="T15" fmla="*/ 7 h 39"/>
                <a:gd name="T16" fmla="*/ 0 w 37"/>
                <a:gd name="T17" fmla="*/ 8 h 39"/>
                <a:gd name="T18" fmla="*/ 28 w 37"/>
                <a:gd name="T19" fmla="*/ 37 h 39"/>
                <a:gd name="T20" fmla="*/ 30 w 37"/>
                <a:gd name="T21" fmla="*/ 39 h 39"/>
                <a:gd name="T22" fmla="*/ 32 w 37"/>
                <a:gd name="T23" fmla="*/ 39 h 39"/>
                <a:gd name="T24" fmla="*/ 33 w 37"/>
                <a:gd name="T25" fmla="*/ 39 h 39"/>
                <a:gd name="T26" fmla="*/ 35 w 37"/>
                <a:gd name="T27" fmla="*/ 39 h 39"/>
                <a:gd name="T28" fmla="*/ 37 w 37"/>
                <a:gd name="T29" fmla="*/ 37 h 39"/>
                <a:gd name="T30" fmla="*/ 37 w 37"/>
                <a:gd name="T31" fmla="*/ 35 h 39"/>
                <a:gd name="T32" fmla="*/ 37 w 37"/>
                <a:gd name="T33" fmla="*/ 34 h 39"/>
                <a:gd name="T34" fmla="*/ 37 w 37"/>
                <a:gd name="T35" fmla="*/ 32 h 39"/>
                <a:gd name="T36" fmla="*/ 8 w 37"/>
                <a:gd name="T37"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9">
                  <a:moveTo>
                    <a:pt x="8" y="3"/>
                  </a:moveTo>
                  <a:lnTo>
                    <a:pt x="6" y="2"/>
                  </a:lnTo>
                  <a:lnTo>
                    <a:pt x="5" y="0"/>
                  </a:lnTo>
                  <a:lnTo>
                    <a:pt x="3" y="0"/>
                  </a:lnTo>
                  <a:lnTo>
                    <a:pt x="1" y="2"/>
                  </a:lnTo>
                  <a:lnTo>
                    <a:pt x="0" y="3"/>
                  </a:lnTo>
                  <a:lnTo>
                    <a:pt x="0" y="5"/>
                  </a:lnTo>
                  <a:lnTo>
                    <a:pt x="0" y="7"/>
                  </a:lnTo>
                  <a:lnTo>
                    <a:pt x="0" y="8"/>
                  </a:lnTo>
                  <a:lnTo>
                    <a:pt x="28" y="37"/>
                  </a:lnTo>
                  <a:lnTo>
                    <a:pt x="30" y="39"/>
                  </a:lnTo>
                  <a:lnTo>
                    <a:pt x="32" y="39"/>
                  </a:lnTo>
                  <a:lnTo>
                    <a:pt x="33" y="39"/>
                  </a:lnTo>
                  <a:lnTo>
                    <a:pt x="35" y="39"/>
                  </a:lnTo>
                  <a:lnTo>
                    <a:pt x="37" y="37"/>
                  </a:lnTo>
                  <a:lnTo>
                    <a:pt x="37" y="35"/>
                  </a:lnTo>
                  <a:lnTo>
                    <a:pt x="37" y="34"/>
                  </a:lnTo>
                  <a:lnTo>
                    <a:pt x="37" y="32"/>
                  </a:lnTo>
                  <a:lnTo>
                    <a:pt x="8" y="3"/>
                  </a:lnTo>
                  <a:close/>
                </a:path>
              </a:pathLst>
            </a:custGeom>
            <a:solidFill>
              <a:srgbClr val="000000"/>
            </a:solidFill>
            <a:ln w="9525">
              <a:solidFill>
                <a:schemeClr val="tx2"/>
              </a:solidFill>
              <a:round/>
              <a:headEnd/>
              <a:tailEnd/>
            </a:ln>
          </p:spPr>
          <p:txBody>
            <a:bodyPr/>
            <a:lstStyle/>
            <a:p>
              <a:endParaRPr lang="th-TH"/>
            </a:p>
          </p:txBody>
        </p:sp>
        <p:sp>
          <p:nvSpPr>
            <p:cNvPr id="58404" name="Freeform 36"/>
            <p:cNvSpPr>
              <a:spLocks/>
            </p:cNvSpPr>
            <p:nvPr/>
          </p:nvSpPr>
          <p:spPr bwMode="auto">
            <a:xfrm>
              <a:off x="2129" y="2377"/>
              <a:ext cx="38" cy="38"/>
            </a:xfrm>
            <a:custGeom>
              <a:avLst/>
              <a:gdLst>
                <a:gd name="T0" fmla="*/ 8 w 38"/>
                <a:gd name="T1" fmla="*/ 1 h 38"/>
                <a:gd name="T2" fmla="*/ 6 w 38"/>
                <a:gd name="T3" fmla="*/ 0 h 38"/>
                <a:gd name="T4" fmla="*/ 5 w 38"/>
                <a:gd name="T5" fmla="*/ 0 h 38"/>
                <a:gd name="T6" fmla="*/ 3 w 38"/>
                <a:gd name="T7" fmla="*/ 1 h 38"/>
                <a:gd name="T8" fmla="*/ 1 w 38"/>
                <a:gd name="T9" fmla="*/ 3 h 38"/>
                <a:gd name="T10" fmla="*/ 0 w 38"/>
                <a:gd name="T11" fmla="*/ 5 h 38"/>
                <a:gd name="T12" fmla="*/ 0 w 38"/>
                <a:gd name="T13" fmla="*/ 6 h 38"/>
                <a:gd name="T14" fmla="*/ 1 w 38"/>
                <a:gd name="T15" fmla="*/ 8 h 38"/>
                <a:gd name="T16" fmla="*/ 3 w 38"/>
                <a:gd name="T17" fmla="*/ 10 h 38"/>
                <a:gd name="T18" fmla="*/ 32 w 38"/>
                <a:gd name="T19" fmla="*/ 37 h 38"/>
                <a:gd name="T20" fmla="*/ 33 w 38"/>
                <a:gd name="T21" fmla="*/ 38 h 38"/>
                <a:gd name="T22" fmla="*/ 35 w 38"/>
                <a:gd name="T23" fmla="*/ 38 h 38"/>
                <a:gd name="T24" fmla="*/ 37 w 38"/>
                <a:gd name="T25" fmla="*/ 37 h 38"/>
                <a:gd name="T26" fmla="*/ 38 w 38"/>
                <a:gd name="T27" fmla="*/ 35 h 38"/>
                <a:gd name="T28" fmla="*/ 38 w 38"/>
                <a:gd name="T29" fmla="*/ 33 h 38"/>
                <a:gd name="T30" fmla="*/ 38 w 38"/>
                <a:gd name="T31" fmla="*/ 32 h 38"/>
                <a:gd name="T32" fmla="*/ 38 w 38"/>
                <a:gd name="T33" fmla="*/ 30 h 38"/>
                <a:gd name="T34" fmla="*/ 37 w 38"/>
                <a:gd name="T35" fmla="*/ 28 h 38"/>
                <a:gd name="T36" fmla="*/ 8 w 38"/>
                <a:gd name="T3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8" y="1"/>
                  </a:moveTo>
                  <a:lnTo>
                    <a:pt x="6" y="0"/>
                  </a:lnTo>
                  <a:lnTo>
                    <a:pt x="5" y="0"/>
                  </a:lnTo>
                  <a:lnTo>
                    <a:pt x="3" y="1"/>
                  </a:lnTo>
                  <a:lnTo>
                    <a:pt x="1" y="3"/>
                  </a:lnTo>
                  <a:lnTo>
                    <a:pt x="0" y="5"/>
                  </a:lnTo>
                  <a:lnTo>
                    <a:pt x="0" y="6"/>
                  </a:lnTo>
                  <a:lnTo>
                    <a:pt x="1" y="8"/>
                  </a:lnTo>
                  <a:lnTo>
                    <a:pt x="3" y="10"/>
                  </a:lnTo>
                  <a:lnTo>
                    <a:pt x="32" y="37"/>
                  </a:lnTo>
                  <a:lnTo>
                    <a:pt x="33" y="38"/>
                  </a:lnTo>
                  <a:lnTo>
                    <a:pt x="35" y="38"/>
                  </a:lnTo>
                  <a:lnTo>
                    <a:pt x="37" y="37"/>
                  </a:lnTo>
                  <a:lnTo>
                    <a:pt x="38" y="35"/>
                  </a:lnTo>
                  <a:lnTo>
                    <a:pt x="38" y="33"/>
                  </a:lnTo>
                  <a:lnTo>
                    <a:pt x="38" y="32"/>
                  </a:lnTo>
                  <a:lnTo>
                    <a:pt x="38" y="30"/>
                  </a:lnTo>
                  <a:lnTo>
                    <a:pt x="37" y="28"/>
                  </a:lnTo>
                  <a:lnTo>
                    <a:pt x="8" y="1"/>
                  </a:lnTo>
                  <a:close/>
                </a:path>
              </a:pathLst>
            </a:custGeom>
            <a:solidFill>
              <a:srgbClr val="000000"/>
            </a:solidFill>
            <a:ln w="9525">
              <a:solidFill>
                <a:schemeClr val="tx2"/>
              </a:solidFill>
              <a:round/>
              <a:headEnd/>
              <a:tailEnd/>
            </a:ln>
          </p:spPr>
          <p:txBody>
            <a:bodyPr/>
            <a:lstStyle/>
            <a:p>
              <a:endParaRPr lang="th-TH"/>
            </a:p>
          </p:txBody>
        </p:sp>
        <p:sp>
          <p:nvSpPr>
            <p:cNvPr id="58405" name="Freeform 37"/>
            <p:cNvSpPr>
              <a:spLocks/>
            </p:cNvSpPr>
            <p:nvPr/>
          </p:nvSpPr>
          <p:spPr bwMode="auto">
            <a:xfrm>
              <a:off x="2179" y="2425"/>
              <a:ext cx="41" cy="39"/>
            </a:xfrm>
            <a:custGeom>
              <a:avLst/>
              <a:gdLst>
                <a:gd name="T0" fmla="*/ 9 w 41"/>
                <a:gd name="T1" fmla="*/ 2 h 39"/>
                <a:gd name="T2" fmla="*/ 7 w 41"/>
                <a:gd name="T3" fmla="*/ 0 h 39"/>
                <a:gd name="T4" fmla="*/ 5 w 41"/>
                <a:gd name="T5" fmla="*/ 0 h 39"/>
                <a:gd name="T6" fmla="*/ 4 w 41"/>
                <a:gd name="T7" fmla="*/ 2 h 39"/>
                <a:gd name="T8" fmla="*/ 2 w 41"/>
                <a:gd name="T9" fmla="*/ 4 h 39"/>
                <a:gd name="T10" fmla="*/ 0 w 41"/>
                <a:gd name="T11" fmla="*/ 5 h 39"/>
                <a:gd name="T12" fmla="*/ 0 w 41"/>
                <a:gd name="T13" fmla="*/ 7 h 39"/>
                <a:gd name="T14" fmla="*/ 2 w 41"/>
                <a:gd name="T15" fmla="*/ 9 h 39"/>
                <a:gd name="T16" fmla="*/ 4 w 41"/>
                <a:gd name="T17" fmla="*/ 11 h 39"/>
                <a:gd name="T18" fmla="*/ 12 w 41"/>
                <a:gd name="T19" fmla="*/ 19 h 39"/>
                <a:gd name="T20" fmla="*/ 32 w 41"/>
                <a:gd name="T21" fmla="*/ 38 h 39"/>
                <a:gd name="T22" fmla="*/ 34 w 41"/>
                <a:gd name="T23" fmla="*/ 39 h 39"/>
                <a:gd name="T24" fmla="*/ 36 w 41"/>
                <a:gd name="T25" fmla="*/ 39 h 39"/>
                <a:gd name="T26" fmla="*/ 37 w 41"/>
                <a:gd name="T27" fmla="*/ 38 h 39"/>
                <a:gd name="T28" fmla="*/ 39 w 41"/>
                <a:gd name="T29" fmla="*/ 36 h 39"/>
                <a:gd name="T30" fmla="*/ 41 w 41"/>
                <a:gd name="T31" fmla="*/ 34 h 39"/>
                <a:gd name="T32" fmla="*/ 41 w 41"/>
                <a:gd name="T33" fmla="*/ 32 h 39"/>
                <a:gd name="T34" fmla="*/ 39 w 41"/>
                <a:gd name="T35" fmla="*/ 31 h 39"/>
                <a:gd name="T36" fmla="*/ 37 w 41"/>
                <a:gd name="T37" fmla="*/ 29 h 39"/>
                <a:gd name="T38" fmla="*/ 17 w 41"/>
                <a:gd name="T39" fmla="*/ 11 h 39"/>
                <a:gd name="T40" fmla="*/ 9 w 41"/>
                <a:gd name="T41"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9" y="2"/>
                  </a:moveTo>
                  <a:lnTo>
                    <a:pt x="7" y="0"/>
                  </a:lnTo>
                  <a:lnTo>
                    <a:pt x="5" y="0"/>
                  </a:lnTo>
                  <a:lnTo>
                    <a:pt x="4" y="2"/>
                  </a:lnTo>
                  <a:lnTo>
                    <a:pt x="2" y="4"/>
                  </a:lnTo>
                  <a:lnTo>
                    <a:pt x="0" y="5"/>
                  </a:lnTo>
                  <a:lnTo>
                    <a:pt x="0" y="7"/>
                  </a:lnTo>
                  <a:lnTo>
                    <a:pt x="2" y="9"/>
                  </a:lnTo>
                  <a:lnTo>
                    <a:pt x="4" y="11"/>
                  </a:lnTo>
                  <a:lnTo>
                    <a:pt x="12" y="19"/>
                  </a:lnTo>
                  <a:lnTo>
                    <a:pt x="32" y="38"/>
                  </a:lnTo>
                  <a:lnTo>
                    <a:pt x="34" y="39"/>
                  </a:lnTo>
                  <a:lnTo>
                    <a:pt x="36" y="39"/>
                  </a:lnTo>
                  <a:lnTo>
                    <a:pt x="37" y="38"/>
                  </a:lnTo>
                  <a:lnTo>
                    <a:pt x="39" y="36"/>
                  </a:lnTo>
                  <a:lnTo>
                    <a:pt x="41" y="34"/>
                  </a:lnTo>
                  <a:lnTo>
                    <a:pt x="41" y="32"/>
                  </a:lnTo>
                  <a:lnTo>
                    <a:pt x="39" y="31"/>
                  </a:lnTo>
                  <a:lnTo>
                    <a:pt x="37" y="29"/>
                  </a:lnTo>
                  <a:lnTo>
                    <a:pt x="17" y="11"/>
                  </a:lnTo>
                  <a:lnTo>
                    <a:pt x="9" y="2"/>
                  </a:lnTo>
                  <a:close/>
                </a:path>
              </a:pathLst>
            </a:custGeom>
            <a:solidFill>
              <a:srgbClr val="000000"/>
            </a:solidFill>
            <a:ln w="9525">
              <a:solidFill>
                <a:schemeClr val="tx2"/>
              </a:solidFill>
              <a:round/>
              <a:headEnd/>
              <a:tailEnd/>
            </a:ln>
          </p:spPr>
          <p:txBody>
            <a:bodyPr/>
            <a:lstStyle/>
            <a:p>
              <a:endParaRPr lang="th-TH"/>
            </a:p>
          </p:txBody>
        </p:sp>
        <p:sp>
          <p:nvSpPr>
            <p:cNvPr id="58406" name="Freeform 38"/>
            <p:cNvSpPr>
              <a:spLocks/>
            </p:cNvSpPr>
            <p:nvPr/>
          </p:nvSpPr>
          <p:spPr bwMode="auto">
            <a:xfrm>
              <a:off x="2231" y="2474"/>
              <a:ext cx="41" cy="37"/>
            </a:xfrm>
            <a:custGeom>
              <a:avLst/>
              <a:gdLst>
                <a:gd name="T0" fmla="*/ 7 w 41"/>
                <a:gd name="T1" fmla="*/ 0 h 37"/>
                <a:gd name="T2" fmla="*/ 6 w 41"/>
                <a:gd name="T3" fmla="*/ 0 h 37"/>
                <a:gd name="T4" fmla="*/ 4 w 41"/>
                <a:gd name="T5" fmla="*/ 0 h 37"/>
                <a:gd name="T6" fmla="*/ 2 w 41"/>
                <a:gd name="T7" fmla="*/ 0 h 37"/>
                <a:gd name="T8" fmla="*/ 0 w 41"/>
                <a:gd name="T9" fmla="*/ 2 h 37"/>
                <a:gd name="T10" fmla="*/ 0 w 41"/>
                <a:gd name="T11" fmla="*/ 4 h 37"/>
                <a:gd name="T12" fmla="*/ 0 w 41"/>
                <a:gd name="T13" fmla="*/ 5 h 37"/>
                <a:gd name="T14" fmla="*/ 0 w 41"/>
                <a:gd name="T15" fmla="*/ 7 h 37"/>
                <a:gd name="T16" fmla="*/ 2 w 41"/>
                <a:gd name="T17" fmla="*/ 9 h 37"/>
                <a:gd name="T18" fmla="*/ 27 w 41"/>
                <a:gd name="T19" fmla="*/ 32 h 37"/>
                <a:gd name="T20" fmla="*/ 33 w 41"/>
                <a:gd name="T21" fmla="*/ 37 h 37"/>
                <a:gd name="T22" fmla="*/ 34 w 41"/>
                <a:gd name="T23" fmla="*/ 37 h 37"/>
                <a:gd name="T24" fmla="*/ 36 w 41"/>
                <a:gd name="T25" fmla="*/ 37 h 37"/>
                <a:gd name="T26" fmla="*/ 38 w 41"/>
                <a:gd name="T27" fmla="*/ 37 h 37"/>
                <a:gd name="T28" fmla="*/ 39 w 41"/>
                <a:gd name="T29" fmla="*/ 36 h 37"/>
                <a:gd name="T30" fmla="*/ 41 w 41"/>
                <a:gd name="T31" fmla="*/ 34 h 37"/>
                <a:gd name="T32" fmla="*/ 41 w 41"/>
                <a:gd name="T33" fmla="*/ 32 h 37"/>
                <a:gd name="T34" fmla="*/ 39 w 41"/>
                <a:gd name="T35" fmla="*/ 31 h 37"/>
                <a:gd name="T36" fmla="*/ 38 w 41"/>
                <a:gd name="T37" fmla="*/ 29 h 37"/>
                <a:gd name="T38" fmla="*/ 33 w 41"/>
                <a:gd name="T39" fmla="*/ 24 h 37"/>
                <a:gd name="T40" fmla="*/ 7 w 4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7">
                  <a:moveTo>
                    <a:pt x="7" y="0"/>
                  </a:moveTo>
                  <a:lnTo>
                    <a:pt x="6" y="0"/>
                  </a:lnTo>
                  <a:lnTo>
                    <a:pt x="4" y="0"/>
                  </a:lnTo>
                  <a:lnTo>
                    <a:pt x="2" y="0"/>
                  </a:lnTo>
                  <a:lnTo>
                    <a:pt x="0" y="2"/>
                  </a:lnTo>
                  <a:lnTo>
                    <a:pt x="0" y="4"/>
                  </a:lnTo>
                  <a:lnTo>
                    <a:pt x="0" y="5"/>
                  </a:lnTo>
                  <a:lnTo>
                    <a:pt x="0" y="7"/>
                  </a:lnTo>
                  <a:lnTo>
                    <a:pt x="2" y="9"/>
                  </a:lnTo>
                  <a:lnTo>
                    <a:pt x="27" y="32"/>
                  </a:lnTo>
                  <a:lnTo>
                    <a:pt x="33" y="37"/>
                  </a:lnTo>
                  <a:lnTo>
                    <a:pt x="34" y="37"/>
                  </a:lnTo>
                  <a:lnTo>
                    <a:pt x="36" y="37"/>
                  </a:lnTo>
                  <a:lnTo>
                    <a:pt x="38" y="37"/>
                  </a:lnTo>
                  <a:lnTo>
                    <a:pt x="39" y="36"/>
                  </a:lnTo>
                  <a:lnTo>
                    <a:pt x="41" y="34"/>
                  </a:lnTo>
                  <a:lnTo>
                    <a:pt x="41" y="32"/>
                  </a:lnTo>
                  <a:lnTo>
                    <a:pt x="39" y="31"/>
                  </a:lnTo>
                  <a:lnTo>
                    <a:pt x="38" y="29"/>
                  </a:lnTo>
                  <a:lnTo>
                    <a:pt x="33" y="24"/>
                  </a:lnTo>
                  <a:lnTo>
                    <a:pt x="7" y="0"/>
                  </a:lnTo>
                  <a:close/>
                </a:path>
              </a:pathLst>
            </a:custGeom>
            <a:solidFill>
              <a:srgbClr val="000000"/>
            </a:solidFill>
            <a:ln w="9525">
              <a:solidFill>
                <a:schemeClr val="tx2"/>
              </a:solidFill>
              <a:round/>
              <a:headEnd/>
              <a:tailEnd/>
            </a:ln>
          </p:spPr>
          <p:txBody>
            <a:bodyPr/>
            <a:lstStyle/>
            <a:p>
              <a:endParaRPr lang="th-TH"/>
            </a:p>
          </p:txBody>
        </p:sp>
        <p:sp>
          <p:nvSpPr>
            <p:cNvPr id="58407" name="Freeform 39"/>
            <p:cNvSpPr>
              <a:spLocks/>
            </p:cNvSpPr>
            <p:nvPr/>
          </p:nvSpPr>
          <p:spPr bwMode="auto">
            <a:xfrm>
              <a:off x="2284" y="2522"/>
              <a:ext cx="40" cy="37"/>
            </a:xfrm>
            <a:custGeom>
              <a:avLst/>
              <a:gdLst>
                <a:gd name="T0" fmla="*/ 8 w 40"/>
                <a:gd name="T1" fmla="*/ 1 h 37"/>
                <a:gd name="T2" fmla="*/ 7 w 40"/>
                <a:gd name="T3" fmla="*/ 0 h 37"/>
                <a:gd name="T4" fmla="*/ 5 w 40"/>
                <a:gd name="T5" fmla="*/ 0 h 37"/>
                <a:gd name="T6" fmla="*/ 3 w 40"/>
                <a:gd name="T7" fmla="*/ 1 h 37"/>
                <a:gd name="T8" fmla="*/ 1 w 40"/>
                <a:gd name="T9" fmla="*/ 3 h 37"/>
                <a:gd name="T10" fmla="*/ 0 w 40"/>
                <a:gd name="T11" fmla="*/ 5 h 37"/>
                <a:gd name="T12" fmla="*/ 0 w 40"/>
                <a:gd name="T13" fmla="*/ 6 h 37"/>
                <a:gd name="T14" fmla="*/ 1 w 40"/>
                <a:gd name="T15" fmla="*/ 8 h 37"/>
                <a:gd name="T16" fmla="*/ 3 w 40"/>
                <a:gd name="T17" fmla="*/ 10 h 37"/>
                <a:gd name="T18" fmla="*/ 32 w 40"/>
                <a:gd name="T19" fmla="*/ 37 h 37"/>
                <a:gd name="T20" fmla="*/ 33 w 40"/>
                <a:gd name="T21" fmla="*/ 37 h 37"/>
                <a:gd name="T22" fmla="*/ 35 w 40"/>
                <a:gd name="T23" fmla="*/ 37 h 37"/>
                <a:gd name="T24" fmla="*/ 37 w 40"/>
                <a:gd name="T25" fmla="*/ 37 h 37"/>
                <a:gd name="T26" fmla="*/ 39 w 40"/>
                <a:gd name="T27" fmla="*/ 35 h 37"/>
                <a:gd name="T28" fmla="*/ 40 w 40"/>
                <a:gd name="T29" fmla="*/ 33 h 37"/>
                <a:gd name="T30" fmla="*/ 40 w 40"/>
                <a:gd name="T31" fmla="*/ 32 h 37"/>
                <a:gd name="T32" fmla="*/ 39 w 40"/>
                <a:gd name="T33" fmla="*/ 30 h 37"/>
                <a:gd name="T34" fmla="*/ 37 w 40"/>
                <a:gd name="T35" fmla="*/ 28 h 37"/>
                <a:gd name="T36" fmla="*/ 8 w 40"/>
                <a:gd name="T3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7">
                  <a:moveTo>
                    <a:pt x="8" y="1"/>
                  </a:moveTo>
                  <a:lnTo>
                    <a:pt x="7" y="0"/>
                  </a:lnTo>
                  <a:lnTo>
                    <a:pt x="5" y="0"/>
                  </a:lnTo>
                  <a:lnTo>
                    <a:pt x="3" y="1"/>
                  </a:lnTo>
                  <a:lnTo>
                    <a:pt x="1" y="3"/>
                  </a:lnTo>
                  <a:lnTo>
                    <a:pt x="0" y="5"/>
                  </a:lnTo>
                  <a:lnTo>
                    <a:pt x="0" y="6"/>
                  </a:lnTo>
                  <a:lnTo>
                    <a:pt x="1" y="8"/>
                  </a:lnTo>
                  <a:lnTo>
                    <a:pt x="3" y="10"/>
                  </a:lnTo>
                  <a:lnTo>
                    <a:pt x="32" y="37"/>
                  </a:lnTo>
                  <a:lnTo>
                    <a:pt x="33" y="37"/>
                  </a:lnTo>
                  <a:lnTo>
                    <a:pt x="35" y="37"/>
                  </a:lnTo>
                  <a:lnTo>
                    <a:pt x="37" y="37"/>
                  </a:lnTo>
                  <a:lnTo>
                    <a:pt x="39" y="35"/>
                  </a:lnTo>
                  <a:lnTo>
                    <a:pt x="40" y="33"/>
                  </a:lnTo>
                  <a:lnTo>
                    <a:pt x="40" y="32"/>
                  </a:lnTo>
                  <a:lnTo>
                    <a:pt x="39" y="30"/>
                  </a:lnTo>
                  <a:lnTo>
                    <a:pt x="37" y="28"/>
                  </a:lnTo>
                  <a:lnTo>
                    <a:pt x="8" y="1"/>
                  </a:lnTo>
                  <a:close/>
                </a:path>
              </a:pathLst>
            </a:custGeom>
            <a:solidFill>
              <a:srgbClr val="000000"/>
            </a:solidFill>
            <a:ln w="9525">
              <a:solidFill>
                <a:schemeClr val="tx2"/>
              </a:solidFill>
              <a:round/>
              <a:headEnd/>
              <a:tailEnd/>
            </a:ln>
          </p:spPr>
          <p:txBody>
            <a:bodyPr/>
            <a:lstStyle/>
            <a:p>
              <a:endParaRPr lang="th-TH"/>
            </a:p>
          </p:txBody>
        </p:sp>
        <p:sp>
          <p:nvSpPr>
            <p:cNvPr id="58408" name="Freeform 40"/>
            <p:cNvSpPr>
              <a:spLocks/>
            </p:cNvSpPr>
            <p:nvPr/>
          </p:nvSpPr>
          <p:spPr bwMode="auto">
            <a:xfrm>
              <a:off x="2338" y="2569"/>
              <a:ext cx="40" cy="35"/>
            </a:xfrm>
            <a:custGeom>
              <a:avLst/>
              <a:gdLst>
                <a:gd name="T0" fmla="*/ 6 w 40"/>
                <a:gd name="T1" fmla="*/ 0 h 35"/>
                <a:gd name="T2" fmla="*/ 5 w 40"/>
                <a:gd name="T3" fmla="*/ 0 h 35"/>
                <a:gd name="T4" fmla="*/ 3 w 40"/>
                <a:gd name="T5" fmla="*/ 0 h 35"/>
                <a:gd name="T6" fmla="*/ 1 w 40"/>
                <a:gd name="T7" fmla="*/ 0 h 35"/>
                <a:gd name="T8" fmla="*/ 0 w 40"/>
                <a:gd name="T9" fmla="*/ 1 h 35"/>
                <a:gd name="T10" fmla="*/ 0 w 40"/>
                <a:gd name="T11" fmla="*/ 3 h 35"/>
                <a:gd name="T12" fmla="*/ 0 w 40"/>
                <a:gd name="T13" fmla="*/ 5 h 35"/>
                <a:gd name="T14" fmla="*/ 0 w 40"/>
                <a:gd name="T15" fmla="*/ 6 h 35"/>
                <a:gd name="T16" fmla="*/ 1 w 40"/>
                <a:gd name="T17" fmla="*/ 8 h 35"/>
                <a:gd name="T18" fmla="*/ 32 w 40"/>
                <a:gd name="T19" fmla="*/ 35 h 35"/>
                <a:gd name="T20" fmla="*/ 33 w 40"/>
                <a:gd name="T21" fmla="*/ 35 h 35"/>
                <a:gd name="T22" fmla="*/ 35 w 40"/>
                <a:gd name="T23" fmla="*/ 35 h 35"/>
                <a:gd name="T24" fmla="*/ 37 w 40"/>
                <a:gd name="T25" fmla="*/ 35 h 35"/>
                <a:gd name="T26" fmla="*/ 39 w 40"/>
                <a:gd name="T27" fmla="*/ 33 h 35"/>
                <a:gd name="T28" fmla="*/ 40 w 40"/>
                <a:gd name="T29" fmla="*/ 32 h 35"/>
                <a:gd name="T30" fmla="*/ 40 w 40"/>
                <a:gd name="T31" fmla="*/ 30 h 35"/>
                <a:gd name="T32" fmla="*/ 39 w 40"/>
                <a:gd name="T33" fmla="*/ 28 h 35"/>
                <a:gd name="T34" fmla="*/ 37 w 40"/>
                <a:gd name="T35" fmla="*/ 27 h 35"/>
                <a:gd name="T36" fmla="*/ 6 w 40"/>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5">
                  <a:moveTo>
                    <a:pt x="6" y="0"/>
                  </a:moveTo>
                  <a:lnTo>
                    <a:pt x="5" y="0"/>
                  </a:lnTo>
                  <a:lnTo>
                    <a:pt x="3" y="0"/>
                  </a:lnTo>
                  <a:lnTo>
                    <a:pt x="1" y="0"/>
                  </a:lnTo>
                  <a:lnTo>
                    <a:pt x="0" y="1"/>
                  </a:lnTo>
                  <a:lnTo>
                    <a:pt x="0" y="3"/>
                  </a:lnTo>
                  <a:lnTo>
                    <a:pt x="0" y="5"/>
                  </a:lnTo>
                  <a:lnTo>
                    <a:pt x="0" y="6"/>
                  </a:lnTo>
                  <a:lnTo>
                    <a:pt x="1" y="8"/>
                  </a:lnTo>
                  <a:lnTo>
                    <a:pt x="32" y="35"/>
                  </a:lnTo>
                  <a:lnTo>
                    <a:pt x="33" y="35"/>
                  </a:lnTo>
                  <a:lnTo>
                    <a:pt x="35" y="35"/>
                  </a:lnTo>
                  <a:lnTo>
                    <a:pt x="37" y="35"/>
                  </a:lnTo>
                  <a:lnTo>
                    <a:pt x="39" y="33"/>
                  </a:lnTo>
                  <a:lnTo>
                    <a:pt x="40" y="32"/>
                  </a:lnTo>
                  <a:lnTo>
                    <a:pt x="40" y="30"/>
                  </a:lnTo>
                  <a:lnTo>
                    <a:pt x="39" y="28"/>
                  </a:lnTo>
                  <a:lnTo>
                    <a:pt x="37" y="27"/>
                  </a:lnTo>
                  <a:lnTo>
                    <a:pt x="6" y="0"/>
                  </a:lnTo>
                  <a:close/>
                </a:path>
              </a:pathLst>
            </a:custGeom>
            <a:solidFill>
              <a:srgbClr val="000000"/>
            </a:solidFill>
            <a:ln w="9525">
              <a:solidFill>
                <a:schemeClr val="tx2"/>
              </a:solidFill>
              <a:round/>
              <a:headEnd/>
              <a:tailEnd/>
            </a:ln>
          </p:spPr>
          <p:txBody>
            <a:bodyPr/>
            <a:lstStyle/>
            <a:p>
              <a:endParaRPr lang="th-TH"/>
            </a:p>
          </p:txBody>
        </p:sp>
        <p:sp>
          <p:nvSpPr>
            <p:cNvPr id="58409" name="Freeform 41"/>
            <p:cNvSpPr>
              <a:spLocks/>
            </p:cNvSpPr>
            <p:nvPr/>
          </p:nvSpPr>
          <p:spPr bwMode="auto">
            <a:xfrm>
              <a:off x="2392" y="2614"/>
              <a:ext cx="42" cy="36"/>
            </a:xfrm>
            <a:custGeom>
              <a:avLst/>
              <a:gdLst>
                <a:gd name="T0" fmla="*/ 6 w 42"/>
                <a:gd name="T1" fmla="*/ 0 h 36"/>
                <a:gd name="T2" fmla="*/ 5 w 42"/>
                <a:gd name="T3" fmla="*/ 0 h 36"/>
                <a:gd name="T4" fmla="*/ 3 w 42"/>
                <a:gd name="T5" fmla="*/ 0 h 36"/>
                <a:gd name="T6" fmla="*/ 1 w 42"/>
                <a:gd name="T7" fmla="*/ 0 h 36"/>
                <a:gd name="T8" fmla="*/ 0 w 42"/>
                <a:gd name="T9" fmla="*/ 2 h 36"/>
                <a:gd name="T10" fmla="*/ 0 w 42"/>
                <a:gd name="T11" fmla="*/ 4 h 36"/>
                <a:gd name="T12" fmla="*/ 0 w 42"/>
                <a:gd name="T13" fmla="*/ 5 h 36"/>
                <a:gd name="T14" fmla="*/ 0 w 42"/>
                <a:gd name="T15" fmla="*/ 7 h 36"/>
                <a:gd name="T16" fmla="*/ 1 w 42"/>
                <a:gd name="T17" fmla="*/ 9 h 36"/>
                <a:gd name="T18" fmla="*/ 33 w 42"/>
                <a:gd name="T19" fmla="*/ 34 h 36"/>
                <a:gd name="T20" fmla="*/ 35 w 42"/>
                <a:gd name="T21" fmla="*/ 36 h 36"/>
                <a:gd name="T22" fmla="*/ 37 w 42"/>
                <a:gd name="T23" fmla="*/ 36 h 36"/>
                <a:gd name="T24" fmla="*/ 38 w 42"/>
                <a:gd name="T25" fmla="*/ 34 h 36"/>
                <a:gd name="T26" fmla="*/ 40 w 42"/>
                <a:gd name="T27" fmla="*/ 32 h 36"/>
                <a:gd name="T28" fmla="*/ 42 w 42"/>
                <a:gd name="T29" fmla="*/ 31 h 36"/>
                <a:gd name="T30" fmla="*/ 42 w 42"/>
                <a:gd name="T31" fmla="*/ 29 h 36"/>
                <a:gd name="T32" fmla="*/ 40 w 42"/>
                <a:gd name="T33" fmla="*/ 27 h 36"/>
                <a:gd name="T34" fmla="*/ 38 w 42"/>
                <a:gd name="T35" fmla="*/ 26 h 36"/>
                <a:gd name="T36" fmla="*/ 6 w 42"/>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6">
                  <a:moveTo>
                    <a:pt x="6" y="0"/>
                  </a:moveTo>
                  <a:lnTo>
                    <a:pt x="5" y="0"/>
                  </a:lnTo>
                  <a:lnTo>
                    <a:pt x="3" y="0"/>
                  </a:lnTo>
                  <a:lnTo>
                    <a:pt x="1" y="0"/>
                  </a:lnTo>
                  <a:lnTo>
                    <a:pt x="0" y="2"/>
                  </a:lnTo>
                  <a:lnTo>
                    <a:pt x="0" y="4"/>
                  </a:lnTo>
                  <a:lnTo>
                    <a:pt x="0" y="5"/>
                  </a:lnTo>
                  <a:lnTo>
                    <a:pt x="0" y="7"/>
                  </a:lnTo>
                  <a:lnTo>
                    <a:pt x="1" y="9"/>
                  </a:lnTo>
                  <a:lnTo>
                    <a:pt x="33" y="34"/>
                  </a:lnTo>
                  <a:lnTo>
                    <a:pt x="35" y="36"/>
                  </a:lnTo>
                  <a:lnTo>
                    <a:pt x="37" y="36"/>
                  </a:lnTo>
                  <a:lnTo>
                    <a:pt x="38" y="34"/>
                  </a:lnTo>
                  <a:lnTo>
                    <a:pt x="40" y="32"/>
                  </a:lnTo>
                  <a:lnTo>
                    <a:pt x="42" y="31"/>
                  </a:lnTo>
                  <a:lnTo>
                    <a:pt x="42" y="29"/>
                  </a:lnTo>
                  <a:lnTo>
                    <a:pt x="40" y="27"/>
                  </a:lnTo>
                  <a:lnTo>
                    <a:pt x="38" y="26"/>
                  </a:lnTo>
                  <a:lnTo>
                    <a:pt x="6" y="0"/>
                  </a:lnTo>
                  <a:close/>
                </a:path>
              </a:pathLst>
            </a:custGeom>
            <a:solidFill>
              <a:srgbClr val="000000"/>
            </a:solidFill>
            <a:ln w="9525">
              <a:solidFill>
                <a:schemeClr val="tx2"/>
              </a:solidFill>
              <a:round/>
              <a:headEnd/>
              <a:tailEnd/>
            </a:ln>
          </p:spPr>
          <p:txBody>
            <a:bodyPr/>
            <a:lstStyle/>
            <a:p>
              <a:endParaRPr lang="th-TH"/>
            </a:p>
          </p:txBody>
        </p:sp>
        <p:sp>
          <p:nvSpPr>
            <p:cNvPr id="58410" name="Freeform 42"/>
            <p:cNvSpPr>
              <a:spLocks/>
            </p:cNvSpPr>
            <p:nvPr/>
          </p:nvSpPr>
          <p:spPr bwMode="auto">
            <a:xfrm>
              <a:off x="2447" y="2658"/>
              <a:ext cx="44" cy="34"/>
            </a:xfrm>
            <a:custGeom>
              <a:avLst/>
              <a:gdLst>
                <a:gd name="T0" fmla="*/ 7 w 44"/>
                <a:gd name="T1" fmla="*/ 0 h 34"/>
                <a:gd name="T2" fmla="*/ 5 w 44"/>
                <a:gd name="T3" fmla="*/ 0 h 34"/>
                <a:gd name="T4" fmla="*/ 4 w 44"/>
                <a:gd name="T5" fmla="*/ 0 h 34"/>
                <a:gd name="T6" fmla="*/ 2 w 44"/>
                <a:gd name="T7" fmla="*/ 0 h 34"/>
                <a:gd name="T8" fmla="*/ 0 w 44"/>
                <a:gd name="T9" fmla="*/ 2 h 34"/>
                <a:gd name="T10" fmla="*/ 0 w 44"/>
                <a:gd name="T11" fmla="*/ 3 h 34"/>
                <a:gd name="T12" fmla="*/ 0 w 44"/>
                <a:gd name="T13" fmla="*/ 5 h 34"/>
                <a:gd name="T14" fmla="*/ 0 w 44"/>
                <a:gd name="T15" fmla="*/ 7 h 34"/>
                <a:gd name="T16" fmla="*/ 2 w 44"/>
                <a:gd name="T17" fmla="*/ 8 h 34"/>
                <a:gd name="T18" fmla="*/ 36 w 44"/>
                <a:gd name="T19" fmla="*/ 32 h 34"/>
                <a:gd name="T20" fmla="*/ 37 w 44"/>
                <a:gd name="T21" fmla="*/ 34 h 34"/>
                <a:gd name="T22" fmla="*/ 39 w 44"/>
                <a:gd name="T23" fmla="*/ 34 h 34"/>
                <a:gd name="T24" fmla="*/ 41 w 44"/>
                <a:gd name="T25" fmla="*/ 32 h 34"/>
                <a:gd name="T26" fmla="*/ 43 w 44"/>
                <a:gd name="T27" fmla="*/ 30 h 34"/>
                <a:gd name="T28" fmla="*/ 44 w 44"/>
                <a:gd name="T29" fmla="*/ 29 h 34"/>
                <a:gd name="T30" fmla="*/ 44 w 44"/>
                <a:gd name="T31" fmla="*/ 27 h 34"/>
                <a:gd name="T32" fmla="*/ 43 w 44"/>
                <a:gd name="T33" fmla="*/ 25 h 34"/>
                <a:gd name="T34" fmla="*/ 41 w 44"/>
                <a:gd name="T35" fmla="*/ 24 h 34"/>
                <a:gd name="T36" fmla="*/ 7 w 44"/>
                <a:gd name="T3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34">
                  <a:moveTo>
                    <a:pt x="7" y="0"/>
                  </a:moveTo>
                  <a:lnTo>
                    <a:pt x="5" y="0"/>
                  </a:lnTo>
                  <a:lnTo>
                    <a:pt x="4" y="0"/>
                  </a:lnTo>
                  <a:lnTo>
                    <a:pt x="2" y="0"/>
                  </a:lnTo>
                  <a:lnTo>
                    <a:pt x="0" y="2"/>
                  </a:lnTo>
                  <a:lnTo>
                    <a:pt x="0" y="3"/>
                  </a:lnTo>
                  <a:lnTo>
                    <a:pt x="0" y="5"/>
                  </a:lnTo>
                  <a:lnTo>
                    <a:pt x="0" y="7"/>
                  </a:lnTo>
                  <a:lnTo>
                    <a:pt x="2" y="8"/>
                  </a:lnTo>
                  <a:lnTo>
                    <a:pt x="36" y="32"/>
                  </a:lnTo>
                  <a:lnTo>
                    <a:pt x="37" y="34"/>
                  </a:lnTo>
                  <a:lnTo>
                    <a:pt x="39" y="34"/>
                  </a:lnTo>
                  <a:lnTo>
                    <a:pt x="41" y="32"/>
                  </a:lnTo>
                  <a:lnTo>
                    <a:pt x="43" y="30"/>
                  </a:lnTo>
                  <a:lnTo>
                    <a:pt x="44" y="29"/>
                  </a:lnTo>
                  <a:lnTo>
                    <a:pt x="44" y="27"/>
                  </a:lnTo>
                  <a:lnTo>
                    <a:pt x="43" y="25"/>
                  </a:lnTo>
                  <a:lnTo>
                    <a:pt x="41" y="24"/>
                  </a:lnTo>
                  <a:lnTo>
                    <a:pt x="7" y="0"/>
                  </a:lnTo>
                  <a:close/>
                </a:path>
              </a:pathLst>
            </a:custGeom>
            <a:solidFill>
              <a:srgbClr val="000000"/>
            </a:solidFill>
            <a:ln w="9525">
              <a:solidFill>
                <a:schemeClr val="tx2"/>
              </a:solidFill>
              <a:round/>
              <a:headEnd/>
              <a:tailEnd/>
            </a:ln>
          </p:spPr>
          <p:txBody>
            <a:bodyPr/>
            <a:lstStyle/>
            <a:p>
              <a:endParaRPr lang="th-TH"/>
            </a:p>
          </p:txBody>
        </p:sp>
        <p:sp>
          <p:nvSpPr>
            <p:cNvPr id="58411" name="Freeform 43"/>
            <p:cNvSpPr>
              <a:spLocks/>
            </p:cNvSpPr>
            <p:nvPr/>
          </p:nvSpPr>
          <p:spPr bwMode="auto">
            <a:xfrm>
              <a:off x="2505" y="2699"/>
              <a:ext cx="44" cy="32"/>
            </a:xfrm>
            <a:custGeom>
              <a:avLst/>
              <a:gdLst>
                <a:gd name="T0" fmla="*/ 8 w 44"/>
                <a:gd name="T1" fmla="*/ 0 h 32"/>
                <a:gd name="T2" fmla="*/ 6 w 44"/>
                <a:gd name="T3" fmla="*/ 0 h 32"/>
                <a:gd name="T4" fmla="*/ 5 w 44"/>
                <a:gd name="T5" fmla="*/ 0 h 32"/>
                <a:gd name="T6" fmla="*/ 3 w 44"/>
                <a:gd name="T7" fmla="*/ 0 h 32"/>
                <a:gd name="T8" fmla="*/ 1 w 44"/>
                <a:gd name="T9" fmla="*/ 1 h 32"/>
                <a:gd name="T10" fmla="*/ 0 w 44"/>
                <a:gd name="T11" fmla="*/ 3 h 32"/>
                <a:gd name="T12" fmla="*/ 0 w 44"/>
                <a:gd name="T13" fmla="*/ 5 h 32"/>
                <a:gd name="T14" fmla="*/ 1 w 44"/>
                <a:gd name="T15" fmla="*/ 6 h 32"/>
                <a:gd name="T16" fmla="*/ 3 w 44"/>
                <a:gd name="T17" fmla="*/ 8 h 32"/>
                <a:gd name="T18" fmla="*/ 10 w 44"/>
                <a:gd name="T19" fmla="*/ 13 h 32"/>
                <a:gd name="T20" fmla="*/ 37 w 44"/>
                <a:gd name="T21" fmla="*/ 32 h 32"/>
                <a:gd name="T22" fmla="*/ 38 w 44"/>
                <a:gd name="T23" fmla="*/ 32 h 32"/>
                <a:gd name="T24" fmla="*/ 40 w 44"/>
                <a:gd name="T25" fmla="*/ 32 h 32"/>
                <a:gd name="T26" fmla="*/ 42 w 44"/>
                <a:gd name="T27" fmla="*/ 32 h 32"/>
                <a:gd name="T28" fmla="*/ 44 w 44"/>
                <a:gd name="T29" fmla="*/ 30 h 32"/>
                <a:gd name="T30" fmla="*/ 44 w 44"/>
                <a:gd name="T31" fmla="*/ 28 h 32"/>
                <a:gd name="T32" fmla="*/ 44 w 44"/>
                <a:gd name="T33" fmla="*/ 26 h 32"/>
                <a:gd name="T34" fmla="*/ 44 w 44"/>
                <a:gd name="T35" fmla="*/ 25 h 32"/>
                <a:gd name="T36" fmla="*/ 42 w 44"/>
                <a:gd name="T37" fmla="*/ 23 h 32"/>
                <a:gd name="T38" fmla="*/ 15 w 44"/>
                <a:gd name="T39" fmla="*/ 5 h 32"/>
                <a:gd name="T40" fmla="*/ 8 w 44"/>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2">
                  <a:moveTo>
                    <a:pt x="8" y="0"/>
                  </a:moveTo>
                  <a:lnTo>
                    <a:pt x="6" y="0"/>
                  </a:lnTo>
                  <a:lnTo>
                    <a:pt x="5" y="0"/>
                  </a:lnTo>
                  <a:lnTo>
                    <a:pt x="3" y="0"/>
                  </a:lnTo>
                  <a:lnTo>
                    <a:pt x="1" y="1"/>
                  </a:lnTo>
                  <a:lnTo>
                    <a:pt x="0" y="3"/>
                  </a:lnTo>
                  <a:lnTo>
                    <a:pt x="0" y="5"/>
                  </a:lnTo>
                  <a:lnTo>
                    <a:pt x="1" y="6"/>
                  </a:lnTo>
                  <a:lnTo>
                    <a:pt x="3" y="8"/>
                  </a:lnTo>
                  <a:lnTo>
                    <a:pt x="10" y="13"/>
                  </a:lnTo>
                  <a:lnTo>
                    <a:pt x="37" y="32"/>
                  </a:lnTo>
                  <a:lnTo>
                    <a:pt x="38" y="32"/>
                  </a:lnTo>
                  <a:lnTo>
                    <a:pt x="40" y="32"/>
                  </a:lnTo>
                  <a:lnTo>
                    <a:pt x="42" y="32"/>
                  </a:lnTo>
                  <a:lnTo>
                    <a:pt x="44" y="30"/>
                  </a:lnTo>
                  <a:lnTo>
                    <a:pt x="44" y="28"/>
                  </a:lnTo>
                  <a:lnTo>
                    <a:pt x="44" y="26"/>
                  </a:lnTo>
                  <a:lnTo>
                    <a:pt x="44" y="25"/>
                  </a:lnTo>
                  <a:lnTo>
                    <a:pt x="42" y="23"/>
                  </a:lnTo>
                  <a:lnTo>
                    <a:pt x="15" y="5"/>
                  </a:lnTo>
                  <a:lnTo>
                    <a:pt x="8" y="0"/>
                  </a:lnTo>
                  <a:close/>
                </a:path>
              </a:pathLst>
            </a:custGeom>
            <a:solidFill>
              <a:srgbClr val="000000"/>
            </a:solidFill>
            <a:ln w="9525">
              <a:solidFill>
                <a:schemeClr val="tx2"/>
              </a:solidFill>
              <a:round/>
              <a:headEnd/>
              <a:tailEnd/>
            </a:ln>
          </p:spPr>
          <p:txBody>
            <a:bodyPr/>
            <a:lstStyle/>
            <a:p>
              <a:endParaRPr lang="th-TH"/>
            </a:p>
          </p:txBody>
        </p:sp>
        <p:sp>
          <p:nvSpPr>
            <p:cNvPr id="58412" name="Freeform 44"/>
            <p:cNvSpPr>
              <a:spLocks/>
            </p:cNvSpPr>
            <p:nvPr/>
          </p:nvSpPr>
          <p:spPr bwMode="auto">
            <a:xfrm>
              <a:off x="2565" y="2737"/>
              <a:ext cx="44" cy="31"/>
            </a:xfrm>
            <a:custGeom>
              <a:avLst/>
              <a:gdLst>
                <a:gd name="T0" fmla="*/ 7 w 44"/>
                <a:gd name="T1" fmla="*/ 0 h 31"/>
                <a:gd name="T2" fmla="*/ 5 w 44"/>
                <a:gd name="T3" fmla="*/ 0 h 31"/>
                <a:gd name="T4" fmla="*/ 4 w 44"/>
                <a:gd name="T5" fmla="*/ 0 h 31"/>
                <a:gd name="T6" fmla="*/ 2 w 44"/>
                <a:gd name="T7" fmla="*/ 0 h 31"/>
                <a:gd name="T8" fmla="*/ 0 w 44"/>
                <a:gd name="T9" fmla="*/ 2 h 31"/>
                <a:gd name="T10" fmla="*/ 0 w 44"/>
                <a:gd name="T11" fmla="*/ 4 h 31"/>
                <a:gd name="T12" fmla="*/ 0 w 44"/>
                <a:gd name="T13" fmla="*/ 5 h 31"/>
                <a:gd name="T14" fmla="*/ 0 w 44"/>
                <a:gd name="T15" fmla="*/ 7 h 31"/>
                <a:gd name="T16" fmla="*/ 2 w 44"/>
                <a:gd name="T17" fmla="*/ 9 h 31"/>
                <a:gd name="T18" fmla="*/ 22 w 44"/>
                <a:gd name="T19" fmla="*/ 21 h 31"/>
                <a:gd name="T20" fmla="*/ 38 w 44"/>
                <a:gd name="T21" fmla="*/ 29 h 31"/>
                <a:gd name="T22" fmla="*/ 39 w 44"/>
                <a:gd name="T23" fmla="*/ 31 h 31"/>
                <a:gd name="T24" fmla="*/ 41 w 44"/>
                <a:gd name="T25" fmla="*/ 31 h 31"/>
                <a:gd name="T26" fmla="*/ 43 w 44"/>
                <a:gd name="T27" fmla="*/ 29 h 31"/>
                <a:gd name="T28" fmla="*/ 44 w 44"/>
                <a:gd name="T29" fmla="*/ 27 h 31"/>
                <a:gd name="T30" fmla="*/ 44 w 44"/>
                <a:gd name="T31" fmla="*/ 26 h 31"/>
                <a:gd name="T32" fmla="*/ 44 w 44"/>
                <a:gd name="T33" fmla="*/ 24 h 31"/>
                <a:gd name="T34" fmla="*/ 44 w 44"/>
                <a:gd name="T35" fmla="*/ 22 h 31"/>
                <a:gd name="T36" fmla="*/ 43 w 44"/>
                <a:gd name="T37" fmla="*/ 21 h 31"/>
                <a:gd name="T38" fmla="*/ 27 w 44"/>
                <a:gd name="T39" fmla="*/ 12 h 31"/>
                <a:gd name="T40" fmla="*/ 7 w 44"/>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1">
                  <a:moveTo>
                    <a:pt x="7" y="0"/>
                  </a:moveTo>
                  <a:lnTo>
                    <a:pt x="5" y="0"/>
                  </a:lnTo>
                  <a:lnTo>
                    <a:pt x="4" y="0"/>
                  </a:lnTo>
                  <a:lnTo>
                    <a:pt x="2" y="0"/>
                  </a:lnTo>
                  <a:lnTo>
                    <a:pt x="0" y="2"/>
                  </a:lnTo>
                  <a:lnTo>
                    <a:pt x="0" y="4"/>
                  </a:lnTo>
                  <a:lnTo>
                    <a:pt x="0" y="5"/>
                  </a:lnTo>
                  <a:lnTo>
                    <a:pt x="0" y="7"/>
                  </a:lnTo>
                  <a:lnTo>
                    <a:pt x="2" y="9"/>
                  </a:lnTo>
                  <a:lnTo>
                    <a:pt x="22" y="21"/>
                  </a:lnTo>
                  <a:lnTo>
                    <a:pt x="38" y="29"/>
                  </a:lnTo>
                  <a:lnTo>
                    <a:pt x="39" y="31"/>
                  </a:lnTo>
                  <a:lnTo>
                    <a:pt x="41" y="31"/>
                  </a:lnTo>
                  <a:lnTo>
                    <a:pt x="43" y="29"/>
                  </a:lnTo>
                  <a:lnTo>
                    <a:pt x="44" y="27"/>
                  </a:lnTo>
                  <a:lnTo>
                    <a:pt x="44" y="26"/>
                  </a:lnTo>
                  <a:lnTo>
                    <a:pt x="44" y="24"/>
                  </a:lnTo>
                  <a:lnTo>
                    <a:pt x="44" y="22"/>
                  </a:lnTo>
                  <a:lnTo>
                    <a:pt x="43" y="21"/>
                  </a:lnTo>
                  <a:lnTo>
                    <a:pt x="27" y="12"/>
                  </a:lnTo>
                  <a:lnTo>
                    <a:pt x="7" y="0"/>
                  </a:lnTo>
                  <a:close/>
                </a:path>
              </a:pathLst>
            </a:custGeom>
            <a:solidFill>
              <a:srgbClr val="000000"/>
            </a:solidFill>
            <a:ln w="9525">
              <a:solidFill>
                <a:schemeClr val="tx2"/>
              </a:solidFill>
              <a:round/>
              <a:headEnd/>
              <a:tailEnd/>
            </a:ln>
          </p:spPr>
          <p:txBody>
            <a:bodyPr/>
            <a:lstStyle/>
            <a:p>
              <a:endParaRPr lang="th-TH"/>
            </a:p>
          </p:txBody>
        </p:sp>
        <p:sp>
          <p:nvSpPr>
            <p:cNvPr id="58413" name="Freeform 45"/>
            <p:cNvSpPr>
              <a:spLocks/>
            </p:cNvSpPr>
            <p:nvPr/>
          </p:nvSpPr>
          <p:spPr bwMode="auto">
            <a:xfrm>
              <a:off x="2626" y="2773"/>
              <a:ext cx="46" cy="28"/>
            </a:xfrm>
            <a:custGeom>
              <a:avLst/>
              <a:gdLst>
                <a:gd name="T0" fmla="*/ 7 w 46"/>
                <a:gd name="T1" fmla="*/ 0 h 28"/>
                <a:gd name="T2" fmla="*/ 5 w 46"/>
                <a:gd name="T3" fmla="*/ 0 h 28"/>
                <a:gd name="T4" fmla="*/ 3 w 46"/>
                <a:gd name="T5" fmla="*/ 0 h 28"/>
                <a:gd name="T6" fmla="*/ 2 w 46"/>
                <a:gd name="T7" fmla="*/ 0 h 28"/>
                <a:gd name="T8" fmla="*/ 0 w 46"/>
                <a:gd name="T9" fmla="*/ 1 h 28"/>
                <a:gd name="T10" fmla="*/ 0 w 46"/>
                <a:gd name="T11" fmla="*/ 3 h 28"/>
                <a:gd name="T12" fmla="*/ 0 w 46"/>
                <a:gd name="T13" fmla="*/ 5 h 28"/>
                <a:gd name="T14" fmla="*/ 0 w 46"/>
                <a:gd name="T15" fmla="*/ 6 h 28"/>
                <a:gd name="T16" fmla="*/ 2 w 46"/>
                <a:gd name="T17" fmla="*/ 8 h 28"/>
                <a:gd name="T18" fmla="*/ 37 w 46"/>
                <a:gd name="T19" fmla="*/ 28 h 28"/>
                <a:gd name="T20" fmla="*/ 39 w 46"/>
                <a:gd name="T21" fmla="*/ 28 h 28"/>
                <a:gd name="T22" fmla="*/ 41 w 46"/>
                <a:gd name="T23" fmla="*/ 28 h 28"/>
                <a:gd name="T24" fmla="*/ 42 w 46"/>
                <a:gd name="T25" fmla="*/ 28 h 28"/>
                <a:gd name="T26" fmla="*/ 44 w 46"/>
                <a:gd name="T27" fmla="*/ 27 h 28"/>
                <a:gd name="T28" fmla="*/ 46 w 46"/>
                <a:gd name="T29" fmla="*/ 25 h 28"/>
                <a:gd name="T30" fmla="*/ 46 w 46"/>
                <a:gd name="T31" fmla="*/ 23 h 28"/>
                <a:gd name="T32" fmla="*/ 44 w 46"/>
                <a:gd name="T33" fmla="*/ 22 h 28"/>
                <a:gd name="T34" fmla="*/ 42 w 46"/>
                <a:gd name="T35" fmla="*/ 20 h 28"/>
                <a:gd name="T36" fmla="*/ 7 w 46"/>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28">
                  <a:moveTo>
                    <a:pt x="7" y="0"/>
                  </a:moveTo>
                  <a:lnTo>
                    <a:pt x="5" y="0"/>
                  </a:lnTo>
                  <a:lnTo>
                    <a:pt x="3" y="0"/>
                  </a:lnTo>
                  <a:lnTo>
                    <a:pt x="2" y="0"/>
                  </a:lnTo>
                  <a:lnTo>
                    <a:pt x="0" y="1"/>
                  </a:lnTo>
                  <a:lnTo>
                    <a:pt x="0" y="3"/>
                  </a:lnTo>
                  <a:lnTo>
                    <a:pt x="0" y="5"/>
                  </a:lnTo>
                  <a:lnTo>
                    <a:pt x="0" y="6"/>
                  </a:lnTo>
                  <a:lnTo>
                    <a:pt x="2" y="8"/>
                  </a:lnTo>
                  <a:lnTo>
                    <a:pt x="37" y="28"/>
                  </a:lnTo>
                  <a:lnTo>
                    <a:pt x="39" y="28"/>
                  </a:lnTo>
                  <a:lnTo>
                    <a:pt x="41" y="28"/>
                  </a:lnTo>
                  <a:lnTo>
                    <a:pt x="42" y="28"/>
                  </a:lnTo>
                  <a:lnTo>
                    <a:pt x="44" y="27"/>
                  </a:lnTo>
                  <a:lnTo>
                    <a:pt x="46" y="25"/>
                  </a:lnTo>
                  <a:lnTo>
                    <a:pt x="46" y="23"/>
                  </a:lnTo>
                  <a:lnTo>
                    <a:pt x="44" y="22"/>
                  </a:lnTo>
                  <a:lnTo>
                    <a:pt x="42" y="20"/>
                  </a:lnTo>
                  <a:lnTo>
                    <a:pt x="7" y="0"/>
                  </a:lnTo>
                  <a:close/>
                </a:path>
              </a:pathLst>
            </a:custGeom>
            <a:solidFill>
              <a:srgbClr val="000000"/>
            </a:solidFill>
            <a:ln w="9525">
              <a:solidFill>
                <a:schemeClr val="tx2"/>
              </a:solidFill>
              <a:round/>
              <a:headEnd/>
              <a:tailEnd/>
            </a:ln>
          </p:spPr>
          <p:txBody>
            <a:bodyPr/>
            <a:lstStyle/>
            <a:p>
              <a:endParaRPr lang="th-TH"/>
            </a:p>
          </p:txBody>
        </p:sp>
        <p:sp>
          <p:nvSpPr>
            <p:cNvPr id="58414" name="Freeform 46"/>
            <p:cNvSpPr>
              <a:spLocks/>
            </p:cNvSpPr>
            <p:nvPr/>
          </p:nvSpPr>
          <p:spPr bwMode="auto">
            <a:xfrm>
              <a:off x="2689" y="2806"/>
              <a:ext cx="45" cy="27"/>
            </a:xfrm>
            <a:custGeom>
              <a:avLst/>
              <a:gdLst>
                <a:gd name="T0" fmla="*/ 6 w 45"/>
                <a:gd name="T1" fmla="*/ 0 h 27"/>
                <a:gd name="T2" fmla="*/ 5 w 45"/>
                <a:gd name="T3" fmla="*/ 0 h 27"/>
                <a:gd name="T4" fmla="*/ 3 w 45"/>
                <a:gd name="T5" fmla="*/ 0 h 27"/>
                <a:gd name="T6" fmla="*/ 1 w 45"/>
                <a:gd name="T7" fmla="*/ 0 h 27"/>
                <a:gd name="T8" fmla="*/ 0 w 45"/>
                <a:gd name="T9" fmla="*/ 2 h 27"/>
                <a:gd name="T10" fmla="*/ 0 w 45"/>
                <a:gd name="T11" fmla="*/ 4 h 27"/>
                <a:gd name="T12" fmla="*/ 0 w 45"/>
                <a:gd name="T13" fmla="*/ 5 h 27"/>
                <a:gd name="T14" fmla="*/ 0 w 45"/>
                <a:gd name="T15" fmla="*/ 7 h 27"/>
                <a:gd name="T16" fmla="*/ 1 w 45"/>
                <a:gd name="T17" fmla="*/ 9 h 27"/>
                <a:gd name="T18" fmla="*/ 21 w 45"/>
                <a:gd name="T19" fmla="*/ 19 h 27"/>
                <a:gd name="T20" fmla="*/ 23 w 45"/>
                <a:gd name="T21" fmla="*/ 21 h 27"/>
                <a:gd name="T22" fmla="*/ 40 w 45"/>
                <a:gd name="T23" fmla="*/ 27 h 27"/>
                <a:gd name="T24" fmla="*/ 42 w 45"/>
                <a:gd name="T25" fmla="*/ 27 h 27"/>
                <a:gd name="T26" fmla="*/ 43 w 45"/>
                <a:gd name="T27" fmla="*/ 27 h 27"/>
                <a:gd name="T28" fmla="*/ 45 w 45"/>
                <a:gd name="T29" fmla="*/ 26 h 27"/>
                <a:gd name="T30" fmla="*/ 45 w 45"/>
                <a:gd name="T31" fmla="*/ 24 h 27"/>
                <a:gd name="T32" fmla="*/ 45 w 45"/>
                <a:gd name="T33" fmla="*/ 22 h 27"/>
                <a:gd name="T34" fmla="*/ 45 w 45"/>
                <a:gd name="T35" fmla="*/ 21 h 27"/>
                <a:gd name="T36" fmla="*/ 43 w 45"/>
                <a:gd name="T37" fmla="*/ 19 h 27"/>
                <a:gd name="T38" fmla="*/ 42 w 45"/>
                <a:gd name="T39" fmla="*/ 17 h 27"/>
                <a:gd name="T40" fmla="*/ 25 w 45"/>
                <a:gd name="T41" fmla="*/ 11 h 27"/>
                <a:gd name="T42" fmla="*/ 23 w 45"/>
                <a:gd name="T43" fmla="*/ 16 h 27"/>
                <a:gd name="T44" fmla="*/ 27 w 45"/>
                <a:gd name="T45" fmla="*/ 11 h 27"/>
                <a:gd name="T46" fmla="*/ 6 w 45"/>
                <a:gd name="T4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27">
                  <a:moveTo>
                    <a:pt x="6" y="0"/>
                  </a:moveTo>
                  <a:lnTo>
                    <a:pt x="5" y="0"/>
                  </a:lnTo>
                  <a:lnTo>
                    <a:pt x="3" y="0"/>
                  </a:lnTo>
                  <a:lnTo>
                    <a:pt x="1" y="0"/>
                  </a:lnTo>
                  <a:lnTo>
                    <a:pt x="0" y="2"/>
                  </a:lnTo>
                  <a:lnTo>
                    <a:pt x="0" y="4"/>
                  </a:lnTo>
                  <a:lnTo>
                    <a:pt x="0" y="5"/>
                  </a:lnTo>
                  <a:lnTo>
                    <a:pt x="0" y="7"/>
                  </a:lnTo>
                  <a:lnTo>
                    <a:pt x="1" y="9"/>
                  </a:lnTo>
                  <a:lnTo>
                    <a:pt x="21" y="19"/>
                  </a:lnTo>
                  <a:lnTo>
                    <a:pt x="23" y="21"/>
                  </a:lnTo>
                  <a:lnTo>
                    <a:pt x="40" y="27"/>
                  </a:lnTo>
                  <a:lnTo>
                    <a:pt x="42" y="27"/>
                  </a:lnTo>
                  <a:lnTo>
                    <a:pt x="43" y="27"/>
                  </a:lnTo>
                  <a:lnTo>
                    <a:pt x="45" y="26"/>
                  </a:lnTo>
                  <a:lnTo>
                    <a:pt x="45" y="24"/>
                  </a:lnTo>
                  <a:lnTo>
                    <a:pt x="45" y="22"/>
                  </a:lnTo>
                  <a:lnTo>
                    <a:pt x="45" y="21"/>
                  </a:lnTo>
                  <a:lnTo>
                    <a:pt x="43" y="19"/>
                  </a:lnTo>
                  <a:lnTo>
                    <a:pt x="42" y="17"/>
                  </a:lnTo>
                  <a:lnTo>
                    <a:pt x="25" y="11"/>
                  </a:lnTo>
                  <a:lnTo>
                    <a:pt x="23" y="16"/>
                  </a:lnTo>
                  <a:lnTo>
                    <a:pt x="27" y="11"/>
                  </a:lnTo>
                  <a:lnTo>
                    <a:pt x="6" y="0"/>
                  </a:lnTo>
                  <a:close/>
                </a:path>
              </a:pathLst>
            </a:custGeom>
            <a:solidFill>
              <a:srgbClr val="000000"/>
            </a:solidFill>
            <a:ln w="9525">
              <a:solidFill>
                <a:schemeClr val="tx2"/>
              </a:solidFill>
              <a:round/>
              <a:headEnd/>
              <a:tailEnd/>
            </a:ln>
          </p:spPr>
          <p:txBody>
            <a:bodyPr/>
            <a:lstStyle/>
            <a:p>
              <a:endParaRPr lang="th-TH"/>
            </a:p>
          </p:txBody>
        </p:sp>
        <p:sp>
          <p:nvSpPr>
            <p:cNvPr id="58415" name="Freeform 47"/>
            <p:cNvSpPr>
              <a:spLocks/>
            </p:cNvSpPr>
            <p:nvPr/>
          </p:nvSpPr>
          <p:spPr bwMode="auto">
            <a:xfrm>
              <a:off x="2751" y="2837"/>
              <a:ext cx="47" cy="27"/>
            </a:xfrm>
            <a:custGeom>
              <a:avLst/>
              <a:gdLst>
                <a:gd name="T0" fmla="*/ 7 w 47"/>
                <a:gd name="T1" fmla="*/ 0 h 27"/>
                <a:gd name="T2" fmla="*/ 5 w 47"/>
                <a:gd name="T3" fmla="*/ 0 h 27"/>
                <a:gd name="T4" fmla="*/ 3 w 47"/>
                <a:gd name="T5" fmla="*/ 1 h 27"/>
                <a:gd name="T6" fmla="*/ 2 w 47"/>
                <a:gd name="T7" fmla="*/ 3 h 27"/>
                <a:gd name="T8" fmla="*/ 0 w 47"/>
                <a:gd name="T9" fmla="*/ 5 h 27"/>
                <a:gd name="T10" fmla="*/ 0 w 47"/>
                <a:gd name="T11" fmla="*/ 6 h 27"/>
                <a:gd name="T12" fmla="*/ 2 w 47"/>
                <a:gd name="T13" fmla="*/ 8 h 27"/>
                <a:gd name="T14" fmla="*/ 3 w 47"/>
                <a:gd name="T15" fmla="*/ 10 h 27"/>
                <a:gd name="T16" fmla="*/ 5 w 47"/>
                <a:gd name="T17" fmla="*/ 10 h 27"/>
                <a:gd name="T18" fmla="*/ 8 w 47"/>
                <a:gd name="T19" fmla="*/ 12 h 27"/>
                <a:gd name="T20" fmla="*/ 42 w 47"/>
                <a:gd name="T21" fmla="*/ 27 h 27"/>
                <a:gd name="T22" fmla="*/ 44 w 47"/>
                <a:gd name="T23" fmla="*/ 27 h 27"/>
                <a:gd name="T24" fmla="*/ 45 w 47"/>
                <a:gd name="T25" fmla="*/ 27 h 27"/>
                <a:gd name="T26" fmla="*/ 47 w 47"/>
                <a:gd name="T27" fmla="*/ 25 h 27"/>
                <a:gd name="T28" fmla="*/ 47 w 47"/>
                <a:gd name="T29" fmla="*/ 23 h 27"/>
                <a:gd name="T30" fmla="*/ 47 w 47"/>
                <a:gd name="T31" fmla="*/ 22 h 27"/>
                <a:gd name="T32" fmla="*/ 47 w 47"/>
                <a:gd name="T33" fmla="*/ 20 h 27"/>
                <a:gd name="T34" fmla="*/ 45 w 47"/>
                <a:gd name="T35" fmla="*/ 18 h 27"/>
                <a:gd name="T36" fmla="*/ 44 w 47"/>
                <a:gd name="T37" fmla="*/ 17 h 27"/>
                <a:gd name="T38" fmla="*/ 10 w 47"/>
                <a:gd name="T39" fmla="*/ 1 h 27"/>
                <a:gd name="T40" fmla="*/ 7 w 47"/>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27">
                  <a:moveTo>
                    <a:pt x="7" y="0"/>
                  </a:moveTo>
                  <a:lnTo>
                    <a:pt x="5" y="0"/>
                  </a:lnTo>
                  <a:lnTo>
                    <a:pt x="3" y="1"/>
                  </a:lnTo>
                  <a:lnTo>
                    <a:pt x="2" y="3"/>
                  </a:lnTo>
                  <a:lnTo>
                    <a:pt x="0" y="5"/>
                  </a:lnTo>
                  <a:lnTo>
                    <a:pt x="0" y="6"/>
                  </a:lnTo>
                  <a:lnTo>
                    <a:pt x="2" y="8"/>
                  </a:lnTo>
                  <a:lnTo>
                    <a:pt x="3" y="10"/>
                  </a:lnTo>
                  <a:lnTo>
                    <a:pt x="5" y="10"/>
                  </a:lnTo>
                  <a:lnTo>
                    <a:pt x="8" y="12"/>
                  </a:lnTo>
                  <a:lnTo>
                    <a:pt x="42" y="27"/>
                  </a:lnTo>
                  <a:lnTo>
                    <a:pt x="44" y="27"/>
                  </a:lnTo>
                  <a:lnTo>
                    <a:pt x="45" y="27"/>
                  </a:lnTo>
                  <a:lnTo>
                    <a:pt x="47" y="25"/>
                  </a:lnTo>
                  <a:lnTo>
                    <a:pt x="47" y="23"/>
                  </a:lnTo>
                  <a:lnTo>
                    <a:pt x="47" y="22"/>
                  </a:lnTo>
                  <a:lnTo>
                    <a:pt x="47" y="20"/>
                  </a:lnTo>
                  <a:lnTo>
                    <a:pt x="45" y="18"/>
                  </a:lnTo>
                  <a:lnTo>
                    <a:pt x="44" y="17"/>
                  </a:lnTo>
                  <a:lnTo>
                    <a:pt x="10" y="1"/>
                  </a:lnTo>
                  <a:lnTo>
                    <a:pt x="7" y="0"/>
                  </a:lnTo>
                  <a:close/>
                </a:path>
              </a:pathLst>
            </a:custGeom>
            <a:solidFill>
              <a:srgbClr val="000000"/>
            </a:solidFill>
            <a:ln w="9525">
              <a:solidFill>
                <a:schemeClr val="tx2"/>
              </a:solidFill>
              <a:round/>
              <a:headEnd/>
              <a:tailEnd/>
            </a:ln>
          </p:spPr>
          <p:txBody>
            <a:bodyPr/>
            <a:lstStyle/>
            <a:p>
              <a:endParaRPr lang="th-TH"/>
            </a:p>
          </p:txBody>
        </p:sp>
        <p:sp>
          <p:nvSpPr>
            <p:cNvPr id="58416" name="Freeform 48"/>
            <p:cNvSpPr>
              <a:spLocks/>
            </p:cNvSpPr>
            <p:nvPr/>
          </p:nvSpPr>
          <p:spPr bwMode="auto">
            <a:xfrm>
              <a:off x="2817" y="2865"/>
              <a:ext cx="47" cy="27"/>
            </a:xfrm>
            <a:custGeom>
              <a:avLst/>
              <a:gdLst>
                <a:gd name="T0" fmla="*/ 5 w 47"/>
                <a:gd name="T1" fmla="*/ 0 h 27"/>
                <a:gd name="T2" fmla="*/ 3 w 47"/>
                <a:gd name="T3" fmla="*/ 0 h 27"/>
                <a:gd name="T4" fmla="*/ 1 w 47"/>
                <a:gd name="T5" fmla="*/ 2 h 27"/>
                <a:gd name="T6" fmla="*/ 0 w 47"/>
                <a:gd name="T7" fmla="*/ 4 h 27"/>
                <a:gd name="T8" fmla="*/ 0 w 47"/>
                <a:gd name="T9" fmla="*/ 5 h 27"/>
                <a:gd name="T10" fmla="*/ 0 w 47"/>
                <a:gd name="T11" fmla="*/ 7 h 27"/>
                <a:gd name="T12" fmla="*/ 0 w 47"/>
                <a:gd name="T13" fmla="*/ 9 h 27"/>
                <a:gd name="T14" fmla="*/ 1 w 47"/>
                <a:gd name="T15" fmla="*/ 11 h 27"/>
                <a:gd name="T16" fmla="*/ 3 w 47"/>
                <a:gd name="T17" fmla="*/ 11 h 27"/>
                <a:gd name="T18" fmla="*/ 40 w 47"/>
                <a:gd name="T19" fmla="*/ 27 h 27"/>
                <a:gd name="T20" fmla="*/ 42 w 47"/>
                <a:gd name="T21" fmla="*/ 27 h 27"/>
                <a:gd name="T22" fmla="*/ 44 w 47"/>
                <a:gd name="T23" fmla="*/ 26 h 27"/>
                <a:gd name="T24" fmla="*/ 45 w 47"/>
                <a:gd name="T25" fmla="*/ 24 h 27"/>
                <a:gd name="T26" fmla="*/ 47 w 47"/>
                <a:gd name="T27" fmla="*/ 22 h 27"/>
                <a:gd name="T28" fmla="*/ 47 w 47"/>
                <a:gd name="T29" fmla="*/ 21 h 27"/>
                <a:gd name="T30" fmla="*/ 45 w 47"/>
                <a:gd name="T31" fmla="*/ 19 h 27"/>
                <a:gd name="T32" fmla="*/ 44 w 47"/>
                <a:gd name="T33" fmla="*/ 17 h 27"/>
                <a:gd name="T34" fmla="*/ 42 w 47"/>
                <a:gd name="T35" fmla="*/ 17 h 27"/>
                <a:gd name="T36" fmla="*/ 5 w 47"/>
                <a:gd name="T3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27">
                  <a:moveTo>
                    <a:pt x="5" y="0"/>
                  </a:moveTo>
                  <a:lnTo>
                    <a:pt x="3" y="0"/>
                  </a:lnTo>
                  <a:lnTo>
                    <a:pt x="1" y="2"/>
                  </a:lnTo>
                  <a:lnTo>
                    <a:pt x="0" y="4"/>
                  </a:lnTo>
                  <a:lnTo>
                    <a:pt x="0" y="5"/>
                  </a:lnTo>
                  <a:lnTo>
                    <a:pt x="0" y="7"/>
                  </a:lnTo>
                  <a:lnTo>
                    <a:pt x="0" y="9"/>
                  </a:lnTo>
                  <a:lnTo>
                    <a:pt x="1" y="11"/>
                  </a:lnTo>
                  <a:lnTo>
                    <a:pt x="3" y="11"/>
                  </a:lnTo>
                  <a:lnTo>
                    <a:pt x="40" y="27"/>
                  </a:lnTo>
                  <a:lnTo>
                    <a:pt x="42" y="27"/>
                  </a:lnTo>
                  <a:lnTo>
                    <a:pt x="44" y="26"/>
                  </a:lnTo>
                  <a:lnTo>
                    <a:pt x="45" y="24"/>
                  </a:lnTo>
                  <a:lnTo>
                    <a:pt x="47" y="22"/>
                  </a:lnTo>
                  <a:lnTo>
                    <a:pt x="47" y="21"/>
                  </a:lnTo>
                  <a:lnTo>
                    <a:pt x="45" y="19"/>
                  </a:lnTo>
                  <a:lnTo>
                    <a:pt x="44" y="17"/>
                  </a:lnTo>
                  <a:lnTo>
                    <a:pt x="42" y="17"/>
                  </a:lnTo>
                  <a:lnTo>
                    <a:pt x="5" y="0"/>
                  </a:lnTo>
                  <a:close/>
                </a:path>
              </a:pathLst>
            </a:custGeom>
            <a:solidFill>
              <a:srgbClr val="000000"/>
            </a:solidFill>
            <a:ln w="9525">
              <a:solidFill>
                <a:schemeClr val="tx2"/>
              </a:solidFill>
              <a:round/>
              <a:headEnd/>
              <a:tailEnd/>
            </a:ln>
          </p:spPr>
          <p:txBody>
            <a:bodyPr/>
            <a:lstStyle/>
            <a:p>
              <a:endParaRPr lang="th-TH"/>
            </a:p>
          </p:txBody>
        </p:sp>
        <p:sp>
          <p:nvSpPr>
            <p:cNvPr id="58417" name="Freeform 49"/>
            <p:cNvSpPr>
              <a:spLocks/>
            </p:cNvSpPr>
            <p:nvPr/>
          </p:nvSpPr>
          <p:spPr bwMode="auto">
            <a:xfrm>
              <a:off x="2882" y="2894"/>
              <a:ext cx="48" cy="24"/>
            </a:xfrm>
            <a:custGeom>
              <a:avLst/>
              <a:gdLst>
                <a:gd name="T0" fmla="*/ 6 w 48"/>
                <a:gd name="T1" fmla="*/ 0 h 24"/>
                <a:gd name="T2" fmla="*/ 4 w 48"/>
                <a:gd name="T3" fmla="*/ 0 h 24"/>
                <a:gd name="T4" fmla="*/ 2 w 48"/>
                <a:gd name="T5" fmla="*/ 0 h 24"/>
                <a:gd name="T6" fmla="*/ 0 w 48"/>
                <a:gd name="T7" fmla="*/ 2 h 24"/>
                <a:gd name="T8" fmla="*/ 0 w 48"/>
                <a:gd name="T9" fmla="*/ 3 h 24"/>
                <a:gd name="T10" fmla="*/ 0 w 48"/>
                <a:gd name="T11" fmla="*/ 5 h 24"/>
                <a:gd name="T12" fmla="*/ 0 w 48"/>
                <a:gd name="T13" fmla="*/ 7 h 24"/>
                <a:gd name="T14" fmla="*/ 2 w 48"/>
                <a:gd name="T15" fmla="*/ 8 h 24"/>
                <a:gd name="T16" fmla="*/ 4 w 48"/>
                <a:gd name="T17" fmla="*/ 10 h 24"/>
                <a:gd name="T18" fmla="*/ 39 w 48"/>
                <a:gd name="T19" fmla="*/ 24 h 24"/>
                <a:gd name="T20" fmla="*/ 41 w 48"/>
                <a:gd name="T21" fmla="*/ 24 h 24"/>
                <a:gd name="T22" fmla="*/ 43 w 48"/>
                <a:gd name="T23" fmla="*/ 24 h 24"/>
                <a:gd name="T24" fmla="*/ 44 w 48"/>
                <a:gd name="T25" fmla="*/ 24 h 24"/>
                <a:gd name="T26" fmla="*/ 46 w 48"/>
                <a:gd name="T27" fmla="*/ 22 h 24"/>
                <a:gd name="T28" fmla="*/ 48 w 48"/>
                <a:gd name="T29" fmla="*/ 20 h 24"/>
                <a:gd name="T30" fmla="*/ 48 w 48"/>
                <a:gd name="T31" fmla="*/ 19 h 24"/>
                <a:gd name="T32" fmla="*/ 46 w 48"/>
                <a:gd name="T33" fmla="*/ 17 h 24"/>
                <a:gd name="T34" fmla="*/ 44 w 48"/>
                <a:gd name="T35" fmla="*/ 15 h 24"/>
                <a:gd name="T36" fmla="*/ 43 w 48"/>
                <a:gd name="T37" fmla="*/ 14 h 24"/>
                <a:gd name="T38" fmla="*/ 41 w 48"/>
                <a:gd name="T39" fmla="*/ 14 h 24"/>
                <a:gd name="T40" fmla="*/ 6 w 48"/>
                <a:gd name="T4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4">
                  <a:moveTo>
                    <a:pt x="6" y="0"/>
                  </a:moveTo>
                  <a:lnTo>
                    <a:pt x="4" y="0"/>
                  </a:lnTo>
                  <a:lnTo>
                    <a:pt x="2" y="0"/>
                  </a:lnTo>
                  <a:lnTo>
                    <a:pt x="0" y="2"/>
                  </a:lnTo>
                  <a:lnTo>
                    <a:pt x="0" y="3"/>
                  </a:lnTo>
                  <a:lnTo>
                    <a:pt x="0" y="5"/>
                  </a:lnTo>
                  <a:lnTo>
                    <a:pt x="0" y="7"/>
                  </a:lnTo>
                  <a:lnTo>
                    <a:pt x="2" y="8"/>
                  </a:lnTo>
                  <a:lnTo>
                    <a:pt x="4" y="10"/>
                  </a:lnTo>
                  <a:lnTo>
                    <a:pt x="39" y="24"/>
                  </a:lnTo>
                  <a:lnTo>
                    <a:pt x="41" y="24"/>
                  </a:lnTo>
                  <a:lnTo>
                    <a:pt x="43" y="24"/>
                  </a:lnTo>
                  <a:lnTo>
                    <a:pt x="44" y="24"/>
                  </a:lnTo>
                  <a:lnTo>
                    <a:pt x="46" y="22"/>
                  </a:lnTo>
                  <a:lnTo>
                    <a:pt x="48" y="20"/>
                  </a:lnTo>
                  <a:lnTo>
                    <a:pt x="48" y="19"/>
                  </a:lnTo>
                  <a:lnTo>
                    <a:pt x="46" y="17"/>
                  </a:lnTo>
                  <a:lnTo>
                    <a:pt x="44" y="15"/>
                  </a:lnTo>
                  <a:lnTo>
                    <a:pt x="43" y="14"/>
                  </a:lnTo>
                  <a:lnTo>
                    <a:pt x="41" y="14"/>
                  </a:lnTo>
                  <a:lnTo>
                    <a:pt x="6" y="0"/>
                  </a:lnTo>
                  <a:close/>
                </a:path>
              </a:pathLst>
            </a:custGeom>
            <a:solidFill>
              <a:srgbClr val="000000"/>
            </a:solidFill>
            <a:ln w="9525">
              <a:solidFill>
                <a:schemeClr val="tx2"/>
              </a:solidFill>
              <a:round/>
              <a:headEnd/>
              <a:tailEnd/>
            </a:ln>
          </p:spPr>
          <p:txBody>
            <a:bodyPr/>
            <a:lstStyle/>
            <a:p>
              <a:endParaRPr lang="th-TH"/>
            </a:p>
          </p:txBody>
        </p:sp>
        <p:sp>
          <p:nvSpPr>
            <p:cNvPr id="58418" name="Freeform 50"/>
            <p:cNvSpPr>
              <a:spLocks/>
            </p:cNvSpPr>
            <p:nvPr/>
          </p:nvSpPr>
          <p:spPr bwMode="auto">
            <a:xfrm>
              <a:off x="2948" y="2919"/>
              <a:ext cx="47" cy="24"/>
            </a:xfrm>
            <a:custGeom>
              <a:avLst/>
              <a:gdLst>
                <a:gd name="T0" fmla="*/ 5 w 47"/>
                <a:gd name="T1" fmla="*/ 0 h 24"/>
                <a:gd name="T2" fmla="*/ 4 w 47"/>
                <a:gd name="T3" fmla="*/ 0 h 24"/>
                <a:gd name="T4" fmla="*/ 2 w 47"/>
                <a:gd name="T5" fmla="*/ 0 h 24"/>
                <a:gd name="T6" fmla="*/ 0 w 47"/>
                <a:gd name="T7" fmla="*/ 2 h 24"/>
                <a:gd name="T8" fmla="*/ 0 w 47"/>
                <a:gd name="T9" fmla="*/ 4 h 24"/>
                <a:gd name="T10" fmla="*/ 0 w 47"/>
                <a:gd name="T11" fmla="*/ 5 h 24"/>
                <a:gd name="T12" fmla="*/ 0 w 47"/>
                <a:gd name="T13" fmla="*/ 7 h 24"/>
                <a:gd name="T14" fmla="*/ 2 w 47"/>
                <a:gd name="T15" fmla="*/ 9 h 24"/>
                <a:gd name="T16" fmla="*/ 4 w 47"/>
                <a:gd name="T17" fmla="*/ 10 h 24"/>
                <a:gd name="T18" fmla="*/ 34 w 47"/>
                <a:gd name="T19" fmla="*/ 22 h 24"/>
                <a:gd name="T20" fmla="*/ 42 w 47"/>
                <a:gd name="T21" fmla="*/ 24 h 24"/>
                <a:gd name="T22" fmla="*/ 44 w 47"/>
                <a:gd name="T23" fmla="*/ 24 h 24"/>
                <a:gd name="T24" fmla="*/ 46 w 47"/>
                <a:gd name="T25" fmla="*/ 24 h 24"/>
                <a:gd name="T26" fmla="*/ 47 w 47"/>
                <a:gd name="T27" fmla="*/ 22 h 24"/>
                <a:gd name="T28" fmla="*/ 47 w 47"/>
                <a:gd name="T29" fmla="*/ 21 h 24"/>
                <a:gd name="T30" fmla="*/ 47 w 47"/>
                <a:gd name="T31" fmla="*/ 19 h 24"/>
                <a:gd name="T32" fmla="*/ 47 w 47"/>
                <a:gd name="T33" fmla="*/ 17 h 24"/>
                <a:gd name="T34" fmla="*/ 46 w 47"/>
                <a:gd name="T35" fmla="*/ 16 h 24"/>
                <a:gd name="T36" fmla="*/ 44 w 47"/>
                <a:gd name="T37" fmla="*/ 14 h 24"/>
                <a:gd name="T38" fmla="*/ 36 w 47"/>
                <a:gd name="T39" fmla="*/ 12 h 24"/>
                <a:gd name="T40" fmla="*/ 5 w 47"/>
                <a:gd name="T4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24">
                  <a:moveTo>
                    <a:pt x="5" y="0"/>
                  </a:moveTo>
                  <a:lnTo>
                    <a:pt x="4" y="0"/>
                  </a:lnTo>
                  <a:lnTo>
                    <a:pt x="2" y="0"/>
                  </a:lnTo>
                  <a:lnTo>
                    <a:pt x="0" y="2"/>
                  </a:lnTo>
                  <a:lnTo>
                    <a:pt x="0" y="4"/>
                  </a:lnTo>
                  <a:lnTo>
                    <a:pt x="0" y="5"/>
                  </a:lnTo>
                  <a:lnTo>
                    <a:pt x="0" y="7"/>
                  </a:lnTo>
                  <a:lnTo>
                    <a:pt x="2" y="9"/>
                  </a:lnTo>
                  <a:lnTo>
                    <a:pt x="4" y="10"/>
                  </a:lnTo>
                  <a:lnTo>
                    <a:pt x="34" y="22"/>
                  </a:lnTo>
                  <a:lnTo>
                    <a:pt x="42" y="24"/>
                  </a:lnTo>
                  <a:lnTo>
                    <a:pt x="44" y="24"/>
                  </a:lnTo>
                  <a:lnTo>
                    <a:pt x="46" y="24"/>
                  </a:lnTo>
                  <a:lnTo>
                    <a:pt x="47" y="22"/>
                  </a:lnTo>
                  <a:lnTo>
                    <a:pt x="47" y="21"/>
                  </a:lnTo>
                  <a:lnTo>
                    <a:pt x="47" y="19"/>
                  </a:lnTo>
                  <a:lnTo>
                    <a:pt x="47" y="17"/>
                  </a:lnTo>
                  <a:lnTo>
                    <a:pt x="46" y="16"/>
                  </a:lnTo>
                  <a:lnTo>
                    <a:pt x="44" y="14"/>
                  </a:lnTo>
                  <a:lnTo>
                    <a:pt x="36" y="12"/>
                  </a:lnTo>
                  <a:lnTo>
                    <a:pt x="5" y="0"/>
                  </a:lnTo>
                  <a:close/>
                </a:path>
              </a:pathLst>
            </a:custGeom>
            <a:solidFill>
              <a:srgbClr val="000000"/>
            </a:solidFill>
            <a:ln w="9525">
              <a:solidFill>
                <a:schemeClr val="tx2"/>
              </a:solidFill>
              <a:round/>
              <a:headEnd/>
              <a:tailEnd/>
            </a:ln>
          </p:spPr>
          <p:txBody>
            <a:bodyPr/>
            <a:lstStyle/>
            <a:p>
              <a:endParaRPr lang="th-TH"/>
            </a:p>
          </p:txBody>
        </p:sp>
        <p:sp>
          <p:nvSpPr>
            <p:cNvPr id="58419" name="Freeform 51"/>
            <p:cNvSpPr>
              <a:spLocks/>
            </p:cNvSpPr>
            <p:nvPr/>
          </p:nvSpPr>
          <p:spPr bwMode="auto">
            <a:xfrm>
              <a:off x="3014" y="2943"/>
              <a:ext cx="49" cy="25"/>
            </a:xfrm>
            <a:custGeom>
              <a:avLst/>
              <a:gdLst>
                <a:gd name="T0" fmla="*/ 7 w 49"/>
                <a:gd name="T1" fmla="*/ 0 h 25"/>
                <a:gd name="T2" fmla="*/ 5 w 49"/>
                <a:gd name="T3" fmla="*/ 0 h 25"/>
                <a:gd name="T4" fmla="*/ 3 w 49"/>
                <a:gd name="T5" fmla="*/ 2 h 25"/>
                <a:gd name="T6" fmla="*/ 2 w 49"/>
                <a:gd name="T7" fmla="*/ 3 h 25"/>
                <a:gd name="T8" fmla="*/ 0 w 49"/>
                <a:gd name="T9" fmla="*/ 5 h 25"/>
                <a:gd name="T10" fmla="*/ 0 w 49"/>
                <a:gd name="T11" fmla="*/ 7 h 25"/>
                <a:gd name="T12" fmla="*/ 2 w 49"/>
                <a:gd name="T13" fmla="*/ 8 h 25"/>
                <a:gd name="T14" fmla="*/ 3 w 49"/>
                <a:gd name="T15" fmla="*/ 10 h 25"/>
                <a:gd name="T16" fmla="*/ 5 w 49"/>
                <a:gd name="T17" fmla="*/ 10 h 25"/>
                <a:gd name="T18" fmla="*/ 32 w 49"/>
                <a:gd name="T19" fmla="*/ 20 h 25"/>
                <a:gd name="T20" fmla="*/ 42 w 49"/>
                <a:gd name="T21" fmla="*/ 25 h 25"/>
                <a:gd name="T22" fmla="*/ 44 w 49"/>
                <a:gd name="T23" fmla="*/ 25 h 25"/>
                <a:gd name="T24" fmla="*/ 46 w 49"/>
                <a:gd name="T25" fmla="*/ 24 h 25"/>
                <a:gd name="T26" fmla="*/ 47 w 49"/>
                <a:gd name="T27" fmla="*/ 22 h 25"/>
                <a:gd name="T28" fmla="*/ 49 w 49"/>
                <a:gd name="T29" fmla="*/ 20 h 25"/>
                <a:gd name="T30" fmla="*/ 49 w 49"/>
                <a:gd name="T31" fmla="*/ 18 h 25"/>
                <a:gd name="T32" fmla="*/ 47 w 49"/>
                <a:gd name="T33" fmla="*/ 17 h 25"/>
                <a:gd name="T34" fmla="*/ 46 w 49"/>
                <a:gd name="T35" fmla="*/ 15 h 25"/>
                <a:gd name="T36" fmla="*/ 44 w 49"/>
                <a:gd name="T37" fmla="*/ 15 h 25"/>
                <a:gd name="T38" fmla="*/ 34 w 49"/>
                <a:gd name="T39" fmla="*/ 10 h 25"/>
                <a:gd name="T40" fmla="*/ 7 w 49"/>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5">
                  <a:moveTo>
                    <a:pt x="7" y="0"/>
                  </a:moveTo>
                  <a:lnTo>
                    <a:pt x="5" y="0"/>
                  </a:lnTo>
                  <a:lnTo>
                    <a:pt x="3" y="2"/>
                  </a:lnTo>
                  <a:lnTo>
                    <a:pt x="2" y="3"/>
                  </a:lnTo>
                  <a:lnTo>
                    <a:pt x="0" y="5"/>
                  </a:lnTo>
                  <a:lnTo>
                    <a:pt x="0" y="7"/>
                  </a:lnTo>
                  <a:lnTo>
                    <a:pt x="2" y="8"/>
                  </a:lnTo>
                  <a:lnTo>
                    <a:pt x="3" y="10"/>
                  </a:lnTo>
                  <a:lnTo>
                    <a:pt x="5" y="10"/>
                  </a:lnTo>
                  <a:lnTo>
                    <a:pt x="32" y="20"/>
                  </a:lnTo>
                  <a:lnTo>
                    <a:pt x="42" y="25"/>
                  </a:lnTo>
                  <a:lnTo>
                    <a:pt x="44" y="25"/>
                  </a:lnTo>
                  <a:lnTo>
                    <a:pt x="46" y="24"/>
                  </a:lnTo>
                  <a:lnTo>
                    <a:pt x="47" y="22"/>
                  </a:lnTo>
                  <a:lnTo>
                    <a:pt x="49" y="20"/>
                  </a:lnTo>
                  <a:lnTo>
                    <a:pt x="49" y="18"/>
                  </a:lnTo>
                  <a:lnTo>
                    <a:pt x="47" y="17"/>
                  </a:lnTo>
                  <a:lnTo>
                    <a:pt x="46" y="15"/>
                  </a:lnTo>
                  <a:lnTo>
                    <a:pt x="44" y="15"/>
                  </a:lnTo>
                  <a:lnTo>
                    <a:pt x="34" y="10"/>
                  </a:lnTo>
                  <a:lnTo>
                    <a:pt x="7" y="0"/>
                  </a:lnTo>
                  <a:close/>
                </a:path>
              </a:pathLst>
            </a:custGeom>
            <a:solidFill>
              <a:srgbClr val="000000"/>
            </a:solidFill>
            <a:ln w="9525">
              <a:solidFill>
                <a:schemeClr val="tx2"/>
              </a:solidFill>
              <a:round/>
              <a:headEnd/>
              <a:tailEnd/>
            </a:ln>
          </p:spPr>
          <p:txBody>
            <a:bodyPr/>
            <a:lstStyle/>
            <a:p>
              <a:endParaRPr lang="th-TH"/>
            </a:p>
          </p:txBody>
        </p:sp>
        <p:sp>
          <p:nvSpPr>
            <p:cNvPr id="58420" name="Freeform 52"/>
            <p:cNvSpPr>
              <a:spLocks/>
            </p:cNvSpPr>
            <p:nvPr/>
          </p:nvSpPr>
          <p:spPr bwMode="auto">
            <a:xfrm>
              <a:off x="3081" y="2968"/>
              <a:ext cx="48" cy="22"/>
            </a:xfrm>
            <a:custGeom>
              <a:avLst/>
              <a:gdLst>
                <a:gd name="T0" fmla="*/ 6 w 48"/>
                <a:gd name="T1" fmla="*/ 0 h 22"/>
                <a:gd name="T2" fmla="*/ 4 w 48"/>
                <a:gd name="T3" fmla="*/ 0 h 22"/>
                <a:gd name="T4" fmla="*/ 2 w 48"/>
                <a:gd name="T5" fmla="*/ 0 h 22"/>
                <a:gd name="T6" fmla="*/ 0 w 48"/>
                <a:gd name="T7" fmla="*/ 2 h 22"/>
                <a:gd name="T8" fmla="*/ 0 w 48"/>
                <a:gd name="T9" fmla="*/ 4 h 22"/>
                <a:gd name="T10" fmla="*/ 0 w 48"/>
                <a:gd name="T11" fmla="*/ 5 h 22"/>
                <a:gd name="T12" fmla="*/ 0 w 48"/>
                <a:gd name="T13" fmla="*/ 7 h 22"/>
                <a:gd name="T14" fmla="*/ 2 w 48"/>
                <a:gd name="T15" fmla="*/ 9 h 22"/>
                <a:gd name="T16" fmla="*/ 4 w 48"/>
                <a:gd name="T17" fmla="*/ 10 h 22"/>
                <a:gd name="T18" fmla="*/ 31 w 48"/>
                <a:gd name="T19" fmla="*/ 19 h 22"/>
                <a:gd name="T20" fmla="*/ 43 w 48"/>
                <a:gd name="T21" fmla="*/ 22 h 22"/>
                <a:gd name="T22" fmla="*/ 44 w 48"/>
                <a:gd name="T23" fmla="*/ 22 h 22"/>
                <a:gd name="T24" fmla="*/ 46 w 48"/>
                <a:gd name="T25" fmla="*/ 22 h 22"/>
                <a:gd name="T26" fmla="*/ 48 w 48"/>
                <a:gd name="T27" fmla="*/ 20 h 22"/>
                <a:gd name="T28" fmla="*/ 48 w 48"/>
                <a:gd name="T29" fmla="*/ 19 h 22"/>
                <a:gd name="T30" fmla="*/ 48 w 48"/>
                <a:gd name="T31" fmla="*/ 17 h 22"/>
                <a:gd name="T32" fmla="*/ 48 w 48"/>
                <a:gd name="T33" fmla="*/ 15 h 22"/>
                <a:gd name="T34" fmla="*/ 46 w 48"/>
                <a:gd name="T35" fmla="*/ 14 h 22"/>
                <a:gd name="T36" fmla="*/ 44 w 48"/>
                <a:gd name="T37" fmla="*/ 12 h 22"/>
                <a:gd name="T38" fmla="*/ 33 w 48"/>
                <a:gd name="T39" fmla="*/ 9 h 22"/>
                <a:gd name="T40" fmla="*/ 6 w 48"/>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2">
                  <a:moveTo>
                    <a:pt x="6" y="0"/>
                  </a:moveTo>
                  <a:lnTo>
                    <a:pt x="4" y="0"/>
                  </a:lnTo>
                  <a:lnTo>
                    <a:pt x="2" y="0"/>
                  </a:lnTo>
                  <a:lnTo>
                    <a:pt x="0" y="2"/>
                  </a:lnTo>
                  <a:lnTo>
                    <a:pt x="0" y="4"/>
                  </a:lnTo>
                  <a:lnTo>
                    <a:pt x="0" y="5"/>
                  </a:lnTo>
                  <a:lnTo>
                    <a:pt x="0" y="7"/>
                  </a:lnTo>
                  <a:lnTo>
                    <a:pt x="2" y="9"/>
                  </a:lnTo>
                  <a:lnTo>
                    <a:pt x="4" y="10"/>
                  </a:lnTo>
                  <a:lnTo>
                    <a:pt x="31" y="19"/>
                  </a:lnTo>
                  <a:lnTo>
                    <a:pt x="43" y="22"/>
                  </a:lnTo>
                  <a:lnTo>
                    <a:pt x="44" y="22"/>
                  </a:lnTo>
                  <a:lnTo>
                    <a:pt x="46" y="22"/>
                  </a:lnTo>
                  <a:lnTo>
                    <a:pt x="48" y="20"/>
                  </a:lnTo>
                  <a:lnTo>
                    <a:pt x="48" y="19"/>
                  </a:lnTo>
                  <a:lnTo>
                    <a:pt x="48" y="17"/>
                  </a:lnTo>
                  <a:lnTo>
                    <a:pt x="48" y="15"/>
                  </a:lnTo>
                  <a:lnTo>
                    <a:pt x="46" y="14"/>
                  </a:lnTo>
                  <a:lnTo>
                    <a:pt x="44" y="12"/>
                  </a:lnTo>
                  <a:lnTo>
                    <a:pt x="33" y="9"/>
                  </a:lnTo>
                  <a:lnTo>
                    <a:pt x="6" y="0"/>
                  </a:lnTo>
                  <a:close/>
                </a:path>
              </a:pathLst>
            </a:custGeom>
            <a:solidFill>
              <a:srgbClr val="000000"/>
            </a:solidFill>
            <a:ln w="9525">
              <a:solidFill>
                <a:schemeClr val="tx2"/>
              </a:solidFill>
              <a:round/>
              <a:headEnd/>
              <a:tailEnd/>
            </a:ln>
          </p:spPr>
          <p:txBody>
            <a:bodyPr/>
            <a:lstStyle/>
            <a:p>
              <a:endParaRPr lang="th-TH"/>
            </a:p>
          </p:txBody>
        </p:sp>
        <p:sp>
          <p:nvSpPr>
            <p:cNvPr id="58421" name="Freeform 53"/>
            <p:cNvSpPr>
              <a:spLocks/>
            </p:cNvSpPr>
            <p:nvPr/>
          </p:nvSpPr>
          <p:spPr bwMode="auto">
            <a:xfrm>
              <a:off x="3147" y="2990"/>
              <a:ext cx="49" cy="22"/>
            </a:xfrm>
            <a:custGeom>
              <a:avLst/>
              <a:gdLst>
                <a:gd name="T0" fmla="*/ 7 w 49"/>
                <a:gd name="T1" fmla="*/ 0 h 22"/>
                <a:gd name="T2" fmla="*/ 5 w 49"/>
                <a:gd name="T3" fmla="*/ 0 h 22"/>
                <a:gd name="T4" fmla="*/ 4 w 49"/>
                <a:gd name="T5" fmla="*/ 0 h 22"/>
                <a:gd name="T6" fmla="*/ 2 w 49"/>
                <a:gd name="T7" fmla="*/ 2 h 22"/>
                <a:gd name="T8" fmla="*/ 0 w 49"/>
                <a:gd name="T9" fmla="*/ 4 h 22"/>
                <a:gd name="T10" fmla="*/ 0 w 49"/>
                <a:gd name="T11" fmla="*/ 5 h 22"/>
                <a:gd name="T12" fmla="*/ 2 w 49"/>
                <a:gd name="T13" fmla="*/ 7 h 22"/>
                <a:gd name="T14" fmla="*/ 4 w 49"/>
                <a:gd name="T15" fmla="*/ 9 h 22"/>
                <a:gd name="T16" fmla="*/ 5 w 49"/>
                <a:gd name="T17" fmla="*/ 10 h 22"/>
                <a:gd name="T18" fmla="*/ 44 w 49"/>
                <a:gd name="T19" fmla="*/ 22 h 22"/>
                <a:gd name="T20" fmla="*/ 46 w 49"/>
                <a:gd name="T21" fmla="*/ 22 h 22"/>
                <a:gd name="T22" fmla="*/ 47 w 49"/>
                <a:gd name="T23" fmla="*/ 22 h 22"/>
                <a:gd name="T24" fmla="*/ 49 w 49"/>
                <a:gd name="T25" fmla="*/ 20 h 22"/>
                <a:gd name="T26" fmla="*/ 49 w 49"/>
                <a:gd name="T27" fmla="*/ 19 h 22"/>
                <a:gd name="T28" fmla="*/ 49 w 49"/>
                <a:gd name="T29" fmla="*/ 17 h 22"/>
                <a:gd name="T30" fmla="*/ 49 w 49"/>
                <a:gd name="T31" fmla="*/ 15 h 22"/>
                <a:gd name="T32" fmla="*/ 47 w 49"/>
                <a:gd name="T33" fmla="*/ 14 h 22"/>
                <a:gd name="T34" fmla="*/ 46 w 49"/>
                <a:gd name="T35" fmla="*/ 12 h 22"/>
                <a:gd name="T36" fmla="*/ 7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7" y="0"/>
                  </a:moveTo>
                  <a:lnTo>
                    <a:pt x="5" y="0"/>
                  </a:lnTo>
                  <a:lnTo>
                    <a:pt x="4" y="0"/>
                  </a:lnTo>
                  <a:lnTo>
                    <a:pt x="2" y="2"/>
                  </a:lnTo>
                  <a:lnTo>
                    <a:pt x="0" y="4"/>
                  </a:lnTo>
                  <a:lnTo>
                    <a:pt x="0" y="5"/>
                  </a:lnTo>
                  <a:lnTo>
                    <a:pt x="2" y="7"/>
                  </a:lnTo>
                  <a:lnTo>
                    <a:pt x="4" y="9"/>
                  </a:lnTo>
                  <a:lnTo>
                    <a:pt x="5" y="10"/>
                  </a:lnTo>
                  <a:lnTo>
                    <a:pt x="44" y="22"/>
                  </a:lnTo>
                  <a:lnTo>
                    <a:pt x="46" y="22"/>
                  </a:lnTo>
                  <a:lnTo>
                    <a:pt x="47" y="22"/>
                  </a:lnTo>
                  <a:lnTo>
                    <a:pt x="49" y="20"/>
                  </a:lnTo>
                  <a:lnTo>
                    <a:pt x="49" y="19"/>
                  </a:lnTo>
                  <a:lnTo>
                    <a:pt x="49" y="17"/>
                  </a:lnTo>
                  <a:lnTo>
                    <a:pt x="49" y="15"/>
                  </a:lnTo>
                  <a:lnTo>
                    <a:pt x="47" y="14"/>
                  </a:lnTo>
                  <a:lnTo>
                    <a:pt x="46" y="12"/>
                  </a:lnTo>
                  <a:lnTo>
                    <a:pt x="7" y="0"/>
                  </a:lnTo>
                  <a:close/>
                </a:path>
              </a:pathLst>
            </a:custGeom>
            <a:solidFill>
              <a:srgbClr val="000000"/>
            </a:solidFill>
            <a:ln w="9525">
              <a:solidFill>
                <a:schemeClr val="tx2"/>
              </a:solidFill>
              <a:round/>
              <a:headEnd/>
              <a:tailEnd/>
            </a:ln>
          </p:spPr>
          <p:txBody>
            <a:bodyPr/>
            <a:lstStyle/>
            <a:p>
              <a:endParaRPr lang="th-TH"/>
            </a:p>
          </p:txBody>
        </p:sp>
        <p:sp>
          <p:nvSpPr>
            <p:cNvPr id="58422" name="Freeform 54"/>
            <p:cNvSpPr>
              <a:spLocks/>
            </p:cNvSpPr>
            <p:nvPr/>
          </p:nvSpPr>
          <p:spPr bwMode="auto">
            <a:xfrm>
              <a:off x="3215" y="3012"/>
              <a:ext cx="49" cy="24"/>
            </a:xfrm>
            <a:custGeom>
              <a:avLst/>
              <a:gdLst>
                <a:gd name="T0" fmla="*/ 6 w 49"/>
                <a:gd name="T1" fmla="*/ 0 h 24"/>
                <a:gd name="T2" fmla="*/ 5 w 49"/>
                <a:gd name="T3" fmla="*/ 0 h 24"/>
                <a:gd name="T4" fmla="*/ 3 w 49"/>
                <a:gd name="T5" fmla="*/ 2 h 24"/>
                <a:gd name="T6" fmla="*/ 1 w 49"/>
                <a:gd name="T7" fmla="*/ 3 h 24"/>
                <a:gd name="T8" fmla="*/ 0 w 49"/>
                <a:gd name="T9" fmla="*/ 5 h 24"/>
                <a:gd name="T10" fmla="*/ 0 w 49"/>
                <a:gd name="T11" fmla="*/ 7 h 24"/>
                <a:gd name="T12" fmla="*/ 1 w 49"/>
                <a:gd name="T13" fmla="*/ 8 h 24"/>
                <a:gd name="T14" fmla="*/ 3 w 49"/>
                <a:gd name="T15" fmla="*/ 10 h 24"/>
                <a:gd name="T16" fmla="*/ 5 w 49"/>
                <a:gd name="T17" fmla="*/ 10 h 24"/>
                <a:gd name="T18" fmla="*/ 30 w 49"/>
                <a:gd name="T19" fmla="*/ 19 h 24"/>
                <a:gd name="T20" fmla="*/ 44 w 49"/>
                <a:gd name="T21" fmla="*/ 24 h 24"/>
                <a:gd name="T22" fmla="*/ 45 w 49"/>
                <a:gd name="T23" fmla="*/ 24 h 24"/>
                <a:gd name="T24" fmla="*/ 47 w 49"/>
                <a:gd name="T25" fmla="*/ 22 h 24"/>
                <a:gd name="T26" fmla="*/ 49 w 49"/>
                <a:gd name="T27" fmla="*/ 20 h 24"/>
                <a:gd name="T28" fmla="*/ 49 w 49"/>
                <a:gd name="T29" fmla="*/ 19 h 24"/>
                <a:gd name="T30" fmla="*/ 49 w 49"/>
                <a:gd name="T31" fmla="*/ 17 h 24"/>
                <a:gd name="T32" fmla="*/ 49 w 49"/>
                <a:gd name="T33" fmla="*/ 15 h 24"/>
                <a:gd name="T34" fmla="*/ 47 w 49"/>
                <a:gd name="T35" fmla="*/ 14 h 24"/>
                <a:gd name="T36" fmla="*/ 45 w 49"/>
                <a:gd name="T37" fmla="*/ 14 h 24"/>
                <a:gd name="T38" fmla="*/ 32 w 49"/>
                <a:gd name="T39" fmla="*/ 8 h 24"/>
                <a:gd name="T40" fmla="*/ 6 w 49"/>
                <a:gd name="T4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4">
                  <a:moveTo>
                    <a:pt x="6" y="0"/>
                  </a:moveTo>
                  <a:lnTo>
                    <a:pt x="5" y="0"/>
                  </a:lnTo>
                  <a:lnTo>
                    <a:pt x="3" y="2"/>
                  </a:lnTo>
                  <a:lnTo>
                    <a:pt x="1" y="3"/>
                  </a:lnTo>
                  <a:lnTo>
                    <a:pt x="0" y="5"/>
                  </a:lnTo>
                  <a:lnTo>
                    <a:pt x="0" y="7"/>
                  </a:lnTo>
                  <a:lnTo>
                    <a:pt x="1" y="8"/>
                  </a:lnTo>
                  <a:lnTo>
                    <a:pt x="3" y="10"/>
                  </a:lnTo>
                  <a:lnTo>
                    <a:pt x="5" y="10"/>
                  </a:lnTo>
                  <a:lnTo>
                    <a:pt x="30" y="19"/>
                  </a:lnTo>
                  <a:lnTo>
                    <a:pt x="44" y="24"/>
                  </a:lnTo>
                  <a:lnTo>
                    <a:pt x="45" y="24"/>
                  </a:lnTo>
                  <a:lnTo>
                    <a:pt x="47" y="22"/>
                  </a:lnTo>
                  <a:lnTo>
                    <a:pt x="49" y="20"/>
                  </a:lnTo>
                  <a:lnTo>
                    <a:pt x="49" y="19"/>
                  </a:lnTo>
                  <a:lnTo>
                    <a:pt x="49" y="17"/>
                  </a:lnTo>
                  <a:lnTo>
                    <a:pt x="49" y="15"/>
                  </a:lnTo>
                  <a:lnTo>
                    <a:pt x="47" y="14"/>
                  </a:lnTo>
                  <a:lnTo>
                    <a:pt x="45" y="14"/>
                  </a:lnTo>
                  <a:lnTo>
                    <a:pt x="32" y="8"/>
                  </a:lnTo>
                  <a:lnTo>
                    <a:pt x="6" y="0"/>
                  </a:lnTo>
                  <a:close/>
                </a:path>
              </a:pathLst>
            </a:custGeom>
            <a:solidFill>
              <a:srgbClr val="000000"/>
            </a:solidFill>
            <a:ln w="9525">
              <a:solidFill>
                <a:schemeClr val="tx2"/>
              </a:solidFill>
              <a:round/>
              <a:headEnd/>
              <a:tailEnd/>
            </a:ln>
          </p:spPr>
          <p:txBody>
            <a:bodyPr/>
            <a:lstStyle/>
            <a:p>
              <a:endParaRPr lang="th-TH"/>
            </a:p>
          </p:txBody>
        </p:sp>
        <p:sp>
          <p:nvSpPr>
            <p:cNvPr id="58423" name="Freeform 55"/>
            <p:cNvSpPr>
              <a:spLocks/>
            </p:cNvSpPr>
            <p:nvPr/>
          </p:nvSpPr>
          <p:spPr bwMode="auto">
            <a:xfrm>
              <a:off x="3282" y="3034"/>
              <a:ext cx="49" cy="22"/>
            </a:xfrm>
            <a:custGeom>
              <a:avLst/>
              <a:gdLst>
                <a:gd name="T0" fmla="*/ 7 w 49"/>
                <a:gd name="T1" fmla="*/ 0 h 22"/>
                <a:gd name="T2" fmla="*/ 5 w 49"/>
                <a:gd name="T3" fmla="*/ 0 h 22"/>
                <a:gd name="T4" fmla="*/ 4 w 49"/>
                <a:gd name="T5" fmla="*/ 0 h 22"/>
                <a:gd name="T6" fmla="*/ 2 w 49"/>
                <a:gd name="T7" fmla="*/ 2 h 22"/>
                <a:gd name="T8" fmla="*/ 0 w 49"/>
                <a:gd name="T9" fmla="*/ 3 h 22"/>
                <a:gd name="T10" fmla="*/ 0 w 49"/>
                <a:gd name="T11" fmla="*/ 5 h 22"/>
                <a:gd name="T12" fmla="*/ 2 w 49"/>
                <a:gd name="T13" fmla="*/ 7 h 22"/>
                <a:gd name="T14" fmla="*/ 4 w 49"/>
                <a:gd name="T15" fmla="*/ 8 h 22"/>
                <a:gd name="T16" fmla="*/ 5 w 49"/>
                <a:gd name="T17" fmla="*/ 10 h 22"/>
                <a:gd name="T18" fmla="*/ 44 w 49"/>
                <a:gd name="T19" fmla="*/ 22 h 22"/>
                <a:gd name="T20" fmla="*/ 46 w 49"/>
                <a:gd name="T21" fmla="*/ 22 h 22"/>
                <a:gd name="T22" fmla="*/ 47 w 49"/>
                <a:gd name="T23" fmla="*/ 22 h 22"/>
                <a:gd name="T24" fmla="*/ 49 w 49"/>
                <a:gd name="T25" fmla="*/ 20 h 22"/>
                <a:gd name="T26" fmla="*/ 49 w 49"/>
                <a:gd name="T27" fmla="*/ 19 h 22"/>
                <a:gd name="T28" fmla="*/ 49 w 49"/>
                <a:gd name="T29" fmla="*/ 17 h 22"/>
                <a:gd name="T30" fmla="*/ 49 w 49"/>
                <a:gd name="T31" fmla="*/ 15 h 22"/>
                <a:gd name="T32" fmla="*/ 47 w 49"/>
                <a:gd name="T33" fmla="*/ 13 h 22"/>
                <a:gd name="T34" fmla="*/ 46 w 49"/>
                <a:gd name="T35" fmla="*/ 12 h 22"/>
                <a:gd name="T36" fmla="*/ 7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7" y="0"/>
                  </a:moveTo>
                  <a:lnTo>
                    <a:pt x="5" y="0"/>
                  </a:lnTo>
                  <a:lnTo>
                    <a:pt x="4" y="0"/>
                  </a:lnTo>
                  <a:lnTo>
                    <a:pt x="2" y="2"/>
                  </a:lnTo>
                  <a:lnTo>
                    <a:pt x="0" y="3"/>
                  </a:lnTo>
                  <a:lnTo>
                    <a:pt x="0" y="5"/>
                  </a:lnTo>
                  <a:lnTo>
                    <a:pt x="2" y="7"/>
                  </a:lnTo>
                  <a:lnTo>
                    <a:pt x="4" y="8"/>
                  </a:lnTo>
                  <a:lnTo>
                    <a:pt x="5" y="10"/>
                  </a:lnTo>
                  <a:lnTo>
                    <a:pt x="44" y="22"/>
                  </a:lnTo>
                  <a:lnTo>
                    <a:pt x="46" y="22"/>
                  </a:lnTo>
                  <a:lnTo>
                    <a:pt x="47" y="22"/>
                  </a:lnTo>
                  <a:lnTo>
                    <a:pt x="49" y="20"/>
                  </a:lnTo>
                  <a:lnTo>
                    <a:pt x="49" y="19"/>
                  </a:lnTo>
                  <a:lnTo>
                    <a:pt x="49" y="17"/>
                  </a:lnTo>
                  <a:lnTo>
                    <a:pt x="49" y="15"/>
                  </a:lnTo>
                  <a:lnTo>
                    <a:pt x="47" y="13"/>
                  </a:lnTo>
                  <a:lnTo>
                    <a:pt x="46" y="12"/>
                  </a:lnTo>
                  <a:lnTo>
                    <a:pt x="7" y="0"/>
                  </a:lnTo>
                  <a:close/>
                </a:path>
              </a:pathLst>
            </a:custGeom>
            <a:solidFill>
              <a:srgbClr val="000000"/>
            </a:solidFill>
            <a:ln w="9525">
              <a:solidFill>
                <a:schemeClr val="tx2"/>
              </a:solidFill>
              <a:round/>
              <a:headEnd/>
              <a:tailEnd/>
            </a:ln>
          </p:spPr>
          <p:txBody>
            <a:bodyPr/>
            <a:lstStyle/>
            <a:p>
              <a:endParaRPr lang="th-TH"/>
            </a:p>
          </p:txBody>
        </p:sp>
        <p:sp>
          <p:nvSpPr>
            <p:cNvPr id="58424" name="Freeform 56"/>
            <p:cNvSpPr>
              <a:spLocks/>
            </p:cNvSpPr>
            <p:nvPr/>
          </p:nvSpPr>
          <p:spPr bwMode="auto">
            <a:xfrm>
              <a:off x="3350" y="3054"/>
              <a:ext cx="49" cy="22"/>
            </a:xfrm>
            <a:custGeom>
              <a:avLst/>
              <a:gdLst>
                <a:gd name="T0" fmla="*/ 6 w 49"/>
                <a:gd name="T1" fmla="*/ 0 h 22"/>
                <a:gd name="T2" fmla="*/ 5 w 49"/>
                <a:gd name="T3" fmla="*/ 0 h 22"/>
                <a:gd name="T4" fmla="*/ 3 w 49"/>
                <a:gd name="T5" fmla="*/ 2 h 22"/>
                <a:gd name="T6" fmla="*/ 1 w 49"/>
                <a:gd name="T7" fmla="*/ 4 h 22"/>
                <a:gd name="T8" fmla="*/ 0 w 49"/>
                <a:gd name="T9" fmla="*/ 5 h 22"/>
                <a:gd name="T10" fmla="*/ 0 w 49"/>
                <a:gd name="T11" fmla="*/ 7 h 22"/>
                <a:gd name="T12" fmla="*/ 1 w 49"/>
                <a:gd name="T13" fmla="*/ 9 h 22"/>
                <a:gd name="T14" fmla="*/ 3 w 49"/>
                <a:gd name="T15" fmla="*/ 10 h 22"/>
                <a:gd name="T16" fmla="*/ 5 w 49"/>
                <a:gd name="T17" fmla="*/ 10 h 22"/>
                <a:gd name="T18" fmla="*/ 28 w 49"/>
                <a:gd name="T19" fmla="*/ 19 h 22"/>
                <a:gd name="T20" fmla="*/ 43 w 49"/>
                <a:gd name="T21" fmla="*/ 22 h 22"/>
                <a:gd name="T22" fmla="*/ 45 w 49"/>
                <a:gd name="T23" fmla="*/ 22 h 22"/>
                <a:gd name="T24" fmla="*/ 47 w 49"/>
                <a:gd name="T25" fmla="*/ 22 h 22"/>
                <a:gd name="T26" fmla="*/ 49 w 49"/>
                <a:gd name="T27" fmla="*/ 20 h 22"/>
                <a:gd name="T28" fmla="*/ 49 w 49"/>
                <a:gd name="T29" fmla="*/ 19 h 22"/>
                <a:gd name="T30" fmla="*/ 49 w 49"/>
                <a:gd name="T31" fmla="*/ 17 h 22"/>
                <a:gd name="T32" fmla="*/ 49 w 49"/>
                <a:gd name="T33" fmla="*/ 15 h 22"/>
                <a:gd name="T34" fmla="*/ 47 w 49"/>
                <a:gd name="T35" fmla="*/ 14 h 22"/>
                <a:gd name="T36" fmla="*/ 45 w 49"/>
                <a:gd name="T37" fmla="*/ 12 h 22"/>
                <a:gd name="T38" fmla="*/ 30 w 49"/>
                <a:gd name="T39" fmla="*/ 9 h 22"/>
                <a:gd name="T40" fmla="*/ 6 w 49"/>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2">
                  <a:moveTo>
                    <a:pt x="6" y="0"/>
                  </a:moveTo>
                  <a:lnTo>
                    <a:pt x="5" y="0"/>
                  </a:lnTo>
                  <a:lnTo>
                    <a:pt x="3" y="2"/>
                  </a:lnTo>
                  <a:lnTo>
                    <a:pt x="1" y="4"/>
                  </a:lnTo>
                  <a:lnTo>
                    <a:pt x="0" y="5"/>
                  </a:lnTo>
                  <a:lnTo>
                    <a:pt x="0" y="7"/>
                  </a:lnTo>
                  <a:lnTo>
                    <a:pt x="1" y="9"/>
                  </a:lnTo>
                  <a:lnTo>
                    <a:pt x="3" y="10"/>
                  </a:lnTo>
                  <a:lnTo>
                    <a:pt x="5" y="10"/>
                  </a:lnTo>
                  <a:lnTo>
                    <a:pt x="28" y="19"/>
                  </a:lnTo>
                  <a:lnTo>
                    <a:pt x="43" y="22"/>
                  </a:lnTo>
                  <a:lnTo>
                    <a:pt x="45" y="22"/>
                  </a:lnTo>
                  <a:lnTo>
                    <a:pt x="47" y="22"/>
                  </a:lnTo>
                  <a:lnTo>
                    <a:pt x="49" y="20"/>
                  </a:lnTo>
                  <a:lnTo>
                    <a:pt x="49" y="19"/>
                  </a:lnTo>
                  <a:lnTo>
                    <a:pt x="49" y="17"/>
                  </a:lnTo>
                  <a:lnTo>
                    <a:pt x="49" y="15"/>
                  </a:lnTo>
                  <a:lnTo>
                    <a:pt x="47" y="14"/>
                  </a:lnTo>
                  <a:lnTo>
                    <a:pt x="45" y="12"/>
                  </a:lnTo>
                  <a:lnTo>
                    <a:pt x="30" y="9"/>
                  </a:lnTo>
                  <a:lnTo>
                    <a:pt x="6" y="0"/>
                  </a:lnTo>
                  <a:close/>
                </a:path>
              </a:pathLst>
            </a:custGeom>
            <a:solidFill>
              <a:srgbClr val="000000"/>
            </a:solidFill>
            <a:ln w="9525">
              <a:solidFill>
                <a:schemeClr val="tx2"/>
              </a:solidFill>
              <a:round/>
              <a:headEnd/>
              <a:tailEnd/>
            </a:ln>
          </p:spPr>
          <p:txBody>
            <a:bodyPr/>
            <a:lstStyle/>
            <a:p>
              <a:endParaRPr lang="th-TH"/>
            </a:p>
          </p:txBody>
        </p:sp>
        <p:sp>
          <p:nvSpPr>
            <p:cNvPr id="58425" name="Freeform 57"/>
            <p:cNvSpPr>
              <a:spLocks/>
            </p:cNvSpPr>
            <p:nvPr/>
          </p:nvSpPr>
          <p:spPr bwMode="auto">
            <a:xfrm>
              <a:off x="3419" y="3076"/>
              <a:ext cx="49" cy="20"/>
            </a:xfrm>
            <a:custGeom>
              <a:avLst/>
              <a:gdLst>
                <a:gd name="T0" fmla="*/ 5 w 49"/>
                <a:gd name="T1" fmla="*/ 0 h 20"/>
                <a:gd name="T2" fmla="*/ 3 w 49"/>
                <a:gd name="T3" fmla="*/ 0 h 20"/>
                <a:gd name="T4" fmla="*/ 1 w 49"/>
                <a:gd name="T5" fmla="*/ 0 h 20"/>
                <a:gd name="T6" fmla="*/ 0 w 49"/>
                <a:gd name="T7" fmla="*/ 2 h 20"/>
                <a:gd name="T8" fmla="*/ 0 w 49"/>
                <a:gd name="T9" fmla="*/ 3 h 20"/>
                <a:gd name="T10" fmla="*/ 0 w 49"/>
                <a:gd name="T11" fmla="*/ 5 h 20"/>
                <a:gd name="T12" fmla="*/ 0 w 49"/>
                <a:gd name="T13" fmla="*/ 7 h 20"/>
                <a:gd name="T14" fmla="*/ 1 w 49"/>
                <a:gd name="T15" fmla="*/ 9 h 20"/>
                <a:gd name="T16" fmla="*/ 3 w 49"/>
                <a:gd name="T17" fmla="*/ 10 h 20"/>
                <a:gd name="T18" fmla="*/ 23 w 49"/>
                <a:gd name="T19" fmla="*/ 15 h 20"/>
                <a:gd name="T20" fmla="*/ 42 w 49"/>
                <a:gd name="T21" fmla="*/ 20 h 20"/>
                <a:gd name="T22" fmla="*/ 44 w 49"/>
                <a:gd name="T23" fmla="*/ 20 h 20"/>
                <a:gd name="T24" fmla="*/ 45 w 49"/>
                <a:gd name="T25" fmla="*/ 20 h 20"/>
                <a:gd name="T26" fmla="*/ 47 w 49"/>
                <a:gd name="T27" fmla="*/ 19 h 20"/>
                <a:gd name="T28" fmla="*/ 49 w 49"/>
                <a:gd name="T29" fmla="*/ 17 h 20"/>
                <a:gd name="T30" fmla="*/ 49 w 49"/>
                <a:gd name="T31" fmla="*/ 15 h 20"/>
                <a:gd name="T32" fmla="*/ 47 w 49"/>
                <a:gd name="T33" fmla="*/ 14 h 20"/>
                <a:gd name="T34" fmla="*/ 45 w 49"/>
                <a:gd name="T35" fmla="*/ 12 h 20"/>
                <a:gd name="T36" fmla="*/ 44 w 49"/>
                <a:gd name="T37" fmla="*/ 10 h 20"/>
                <a:gd name="T38" fmla="*/ 25 w 49"/>
                <a:gd name="T39" fmla="*/ 5 h 20"/>
                <a:gd name="T40" fmla="*/ 5 w 49"/>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0">
                  <a:moveTo>
                    <a:pt x="5" y="0"/>
                  </a:moveTo>
                  <a:lnTo>
                    <a:pt x="3" y="0"/>
                  </a:lnTo>
                  <a:lnTo>
                    <a:pt x="1" y="0"/>
                  </a:lnTo>
                  <a:lnTo>
                    <a:pt x="0" y="2"/>
                  </a:lnTo>
                  <a:lnTo>
                    <a:pt x="0" y="3"/>
                  </a:lnTo>
                  <a:lnTo>
                    <a:pt x="0" y="5"/>
                  </a:lnTo>
                  <a:lnTo>
                    <a:pt x="0" y="7"/>
                  </a:lnTo>
                  <a:lnTo>
                    <a:pt x="1" y="9"/>
                  </a:lnTo>
                  <a:lnTo>
                    <a:pt x="3" y="10"/>
                  </a:lnTo>
                  <a:lnTo>
                    <a:pt x="23" y="15"/>
                  </a:lnTo>
                  <a:lnTo>
                    <a:pt x="42" y="20"/>
                  </a:lnTo>
                  <a:lnTo>
                    <a:pt x="44" y="20"/>
                  </a:lnTo>
                  <a:lnTo>
                    <a:pt x="45" y="20"/>
                  </a:lnTo>
                  <a:lnTo>
                    <a:pt x="47" y="19"/>
                  </a:lnTo>
                  <a:lnTo>
                    <a:pt x="49" y="17"/>
                  </a:lnTo>
                  <a:lnTo>
                    <a:pt x="49" y="15"/>
                  </a:lnTo>
                  <a:lnTo>
                    <a:pt x="47" y="14"/>
                  </a:lnTo>
                  <a:lnTo>
                    <a:pt x="45" y="12"/>
                  </a:lnTo>
                  <a:lnTo>
                    <a:pt x="44" y="10"/>
                  </a:lnTo>
                  <a:lnTo>
                    <a:pt x="25" y="5"/>
                  </a:lnTo>
                  <a:lnTo>
                    <a:pt x="5" y="0"/>
                  </a:lnTo>
                  <a:close/>
                </a:path>
              </a:pathLst>
            </a:custGeom>
            <a:solidFill>
              <a:srgbClr val="000000"/>
            </a:solidFill>
            <a:ln w="9525">
              <a:solidFill>
                <a:schemeClr val="tx2"/>
              </a:solidFill>
              <a:round/>
              <a:headEnd/>
              <a:tailEnd/>
            </a:ln>
          </p:spPr>
          <p:txBody>
            <a:bodyPr/>
            <a:lstStyle/>
            <a:p>
              <a:endParaRPr lang="th-TH"/>
            </a:p>
          </p:txBody>
        </p:sp>
        <p:sp>
          <p:nvSpPr>
            <p:cNvPr id="58426" name="Freeform 58"/>
            <p:cNvSpPr>
              <a:spLocks/>
            </p:cNvSpPr>
            <p:nvPr/>
          </p:nvSpPr>
          <p:spPr bwMode="auto">
            <a:xfrm>
              <a:off x="3486" y="3096"/>
              <a:ext cx="49" cy="21"/>
            </a:xfrm>
            <a:custGeom>
              <a:avLst/>
              <a:gdLst>
                <a:gd name="T0" fmla="*/ 5 w 49"/>
                <a:gd name="T1" fmla="*/ 0 h 21"/>
                <a:gd name="T2" fmla="*/ 4 w 49"/>
                <a:gd name="T3" fmla="*/ 0 h 21"/>
                <a:gd name="T4" fmla="*/ 2 w 49"/>
                <a:gd name="T5" fmla="*/ 0 h 21"/>
                <a:gd name="T6" fmla="*/ 0 w 49"/>
                <a:gd name="T7" fmla="*/ 2 h 21"/>
                <a:gd name="T8" fmla="*/ 0 w 49"/>
                <a:gd name="T9" fmla="*/ 4 h 21"/>
                <a:gd name="T10" fmla="*/ 0 w 49"/>
                <a:gd name="T11" fmla="*/ 5 h 21"/>
                <a:gd name="T12" fmla="*/ 0 w 49"/>
                <a:gd name="T13" fmla="*/ 7 h 21"/>
                <a:gd name="T14" fmla="*/ 2 w 49"/>
                <a:gd name="T15" fmla="*/ 9 h 21"/>
                <a:gd name="T16" fmla="*/ 4 w 49"/>
                <a:gd name="T17" fmla="*/ 10 h 21"/>
                <a:gd name="T18" fmla="*/ 20 w 49"/>
                <a:gd name="T19" fmla="*/ 14 h 21"/>
                <a:gd name="T20" fmla="*/ 42 w 49"/>
                <a:gd name="T21" fmla="*/ 21 h 21"/>
                <a:gd name="T22" fmla="*/ 44 w 49"/>
                <a:gd name="T23" fmla="*/ 21 h 21"/>
                <a:gd name="T24" fmla="*/ 46 w 49"/>
                <a:gd name="T25" fmla="*/ 21 h 21"/>
                <a:gd name="T26" fmla="*/ 47 w 49"/>
                <a:gd name="T27" fmla="*/ 19 h 21"/>
                <a:gd name="T28" fmla="*/ 49 w 49"/>
                <a:gd name="T29" fmla="*/ 17 h 21"/>
                <a:gd name="T30" fmla="*/ 49 w 49"/>
                <a:gd name="T31" fmla="*/ 16 h 21"/>
                <a:gd name="T32" fmla="*/ 47 w 49"/>
                <a:gd name="T33" fmla="*/ 14 h 21"/>
                <a:gd name="T34" fmla="*/ 46 w 49"/>
                <a:gd name="T35" fmla="*/ 12 h 21"/>
                <a:gd name="T36" fmla="*/ 44 w 49"/>
                <a:gd name="T37" fmla="*/ 10 h 21"/>
                <a:gd name="T38" fmla="*/ 22 w 49"/>
                <a:gd name="T39" fmla="*/ 4 h 21"/>
                <a:gd name="T40" fmla="*/ 5 w 49"/>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1">
                  <a:moveTo>
                    <a:pt x="5" y="0"/>
                  </a:moveTo>
                  <a:lnTo>
                    <a:pt x="4" y="0"/>
                  </a:lnTo>
                  <a:lnTo>
                    <a:pt x="2" y="0"/>
                  </a:lnTo>
                  <a:lnTo>
                    <a:pt x="0" y="2"/>
                  </a:lnTo>
                  <a:lnTo>
                    <a:pt x="0" y="4"/>
                  </a:lnTo>
                  <a:lnTo>
                    <a:pt x="0" y="5"/>
                  </a:lnTo>
                  <a:lnTo>
                    <a:pt x="0" y="7"/>
                  </a:lnTo>
                  <a:lnTo>
                    <a:pt x="2" y="9"/>
                  </a:lnTo>
                  <a:lnTo>
                    <a:pt x="4" y="10"/>
                  </a:lnTo>
                  <a:lnTo>
                    <a:pt x="20" y="14"/>
                  </a:lnTo>
                  <a:lnTo>
                    <a:pt x="42" y="21"/>
                  </a:lnTo>
                  <a:lnTo>
                    <a:pt x="44" y="21"/>
                  </a:lnTo>
                  <a:lnTo>
                    <a:pt x="46" y="21"/>
                  </a:lnTo>
                  <a:lnTo>
                    <a:pt x="47" y="19"/>
                  </a:lnTo>
                  <a:lnTo>
                    <a:pt x="49" y="17"/>
                  </a:lnTo>
                  <a:lnTo>
                    <a:pt x="49" y="16"/>
                  </a:lnTo>
                  <a:lnTo>
                    <a:pt x="47" y="14"/>
                  </a:lnTo>
                  <a:lnTo>
                    <a:pt x="46" y="12"/>
                  </a:lnTo>
                  <a:lnTo>
                    <a:pt x="44" y="10"/>
                  </a:lnTo>
                  <a:lnTo>
                    <a:pt x="22" y="4"/>
                  </a:lnTo>
                  <a:lnTo>
                    <a:pt x="5" y="0"/>
                  </a:lnTo>
                  <a:close/>
                </a:path>
              </a:pathLst>
            </a:custGeom>
            <a:solidFill>
              <a:srgbClr val="000000"/>
            </a:solidFill>
            <a:ln w="9525">
              <a:solidFill>
                <a:schemeClr val="tx2"/>
              </a:solidFill>
              <a:round/>
              <a:headEnd/>
              <a:tailEnd/>
            </a:ln>
          </p:spPr>
          <p:txBody>
            <a:bodyPr/>
            <a:lstStyle/>
            <a:p>
              <a:endParaRPr lang="th-TH"/>
            </a:p>
          </p:txBody>
        </p:sp>
        <p:sp>
          <p:nvSpPr>
            <p:cNvPr id="58427" name="Freeform 59"/>
            <p:cNvSpPr>
              <a:spLocks/>
            </p:cNvSpPr>
            <p:nvPr/>
          </p:nvSpPr>
          <p:spPr bwMode="auto">
            <a:xfrm>
              <a:off x="3554" y="3115"/>
              <a:ext cx="49" cy="22"/>
            </a:xfrm>
            <a:custGeom>
              <a:avLst/>
              <a:gdLst>
                <a:gd name="T0" fmla="*/ 6 w 49"/>
                <a:gd name="T1" fmla="*/ 0 h 22"/>
                <a:gd name="T2" fmla="*/ 5 w 49"/>
                <a:gd name="T3" fmla="*/ 0 h 22"/>
                <a:gd name="T4" fmla="*/ 3 w 49"/>
                <a:gd name="T5" fmla="*/ 2 h 22"/>
                <a:gd name="T6" fmla="*/ 1 w 49"/>
                <a:gd name="T7" fmla="*/ 3 h 22"/>
                <a:gd name="T8" fmla="*/ 0 w 49"/>
                <a:gd name="T9" fmla="*/ 5 h 22"/>
                <a:gd name="T10" fmla="*/ 0 w 49"/>
                <a:gd name="T11" fmla="*/ 7 h 22"/>
                <a:gd name="T12" fmla="*/ 1 w 49"/>
                <a:gd name="T13" fmla="*/ 8 h 22"/>
                <a:gd name="T14" fmla="*/ 3 w 49"/>
                <a:gd name="T15" fmla="*/ 10 h 22"/>
                <a:gd name="T16" fmla="*/ 5 w 49"/>
                <a:gd name="T17" fmla="*/ 10 h 22"/>
                <a:gd name="T18" fmla="*/ 13 w 49"/>
                <a:gd name="T19" fmla="*/ 13 h 22"/>
                <a:gd name="T20" fmla="*/ 44 w 49"/>
                <a:gd name="T21" fmla="*/ 22 h 22"/>
                <a:gd name="T22" fmla="*/ 45 w 49"/>
                <a:gd name="T23" fmla="*/ 22 h 22"/>
                <a:gd name="T24" fmla="*/ 47 w 49"/>
                <a:gd name="T25" fmla="*/ 20 h 22"/>
                <a:gd name="T26" fmla="*/ 49 w 49"/>
                <a:gd name="T27" fmla="*/ 18 h 22"/>
                <a:gd name="T28" fmla="*/ 49 w 49"/>
                <a:gd name="T29" fmla="*/ 17 h 22"/>
                <a:gd name="T30" fmla="*/ 49 w 49"/>
                <a:gd name="T31" fmla="*/ 15 h 22"/>
                <a:gd name="T32" fmla="*/ 49 w 49"/>
                <a:gd name="T33" fmla="*/ 13 h 22"/>
                <a:gd name="T34" fmla="*/ 47 w 49"/>
                <a:gd name="T35" fmla="*/ 12 h 22"/>
                <a:gd name="T36" fmla="*/ 45 w 49"/>
                <a:gd name="T37" fmla="*/ 12 h 22"/>
                <a:gd name="T38" fmla="*/ 15 w 49"/>
                <a:gd name="T39" fmla="*/ 3 h 22"/>
                <a:gd name="T40" fmla="*/ 6 w 49"/>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2">
                  <a:moveTo>
                    <a:pt x="6" y="0"/>
                  </a:moveTo>
                  <a:lnTo>
                    <a:pt x="5" y="0"/>
                  </a:lnTo>
                  <a:lnTo>
                    <a:pt x="3" y="2"/>
                  </a:lnTo>
                  <a:lnTo>
                    <a:pt x="1" y="3"/>
                  </a:lnTo>
                  <a:lnTo>
                    <a:pt x="0" y="5"/>
                  </a:lnTo>
                  <a:lnTo>
                    <a:pt x="0" y="7"/>
                  </a:lnTo>
                  <a:lnTo>
                    <a:pt x="1" y="8"/>
                  </a:lnTo>
                  <a:lnTo>
                    <a:pt x="3" y="10"/>
                  </a:lnTo>
                  <a:lnTo>
                    <a:pt x="5" y="10"/>
                  </a:lnTo>
                  <a:lnTo>
                    <a:pt x="13" y="13"/>
                  </a:lnTo>
                  <a:lnTo>
                    <a:pt x="44" y="22"/>
                  </a:lnTo>
                  <a:lnTo>
                    <a:pt x="45" y="22"/>
                  </a:lnTo>
                  <a:lnTo>
                    <a:pt x="47" y="20"/>
                  </a:lnTo>
                  <a:lnTo>
                    <a:pt x="49" y="18"/>
                  </a:lnTo>
                  <a:lnTo>
                    <a:pt x="49" y="17"/>
                  </a:lnTo>
                  <a:lnTo>
                    <a:pt x="49" y="15"/>
                  </a:lnTo>
                  <a:lnTo>
                    <a:pt x="49" y="13"/>
                  </a:lnTo>
                  <a:lnTo>
                    <a:pt x="47" y="12"/>
                  </a:lnTo>
                  <a:lnTo>
                    <a:pt x="45" y="12"/>
                  </a:lnTo>
                  <a:lnTo>
                    <a:pt x="15" y="3"/>
                  </a:lnTo>
                  <a:lnTo>
                    <a:pt x="6" y="0"/>
                  </a:lnTo>
                  <a:close/>
                </a:path>
              </a:pathLst>
            </a:custGeom>
            <a:solidFill>
              <a:srgbClr val="000000"/>
            </a:solidFill>
            <a:ln w="9525">
              <a:solidFill>
                <a:schemeClr val="tx2"/>
              </a:solidFill>
              <a:round/>
              <a:headEnd/>
              <a:tailEnd/>
            </a:ln>
          </p:spPr>
          <p:txBody>
            <a:bodyPr/>
            <a:lstStyle/>
            <a:p>
              <a:endParaRPr lang="th-TH"/>
            </a:p>
          </p:txBody>
        </p:sp>
        <p:sp>
          <p:nvSpPr>
            <p:cNvPr id="58428" name="Freeform 60"/>
            <p:cNvSpPr>
              <a:spLocks/>
            </p:cNvSpPr>
            <p:nvPr/>
          </p:nvSpPr>
          <p:spPr bwMode="auto">
            <a:xfrm>
              <a:off x="3623" y="3133"/>
              <a:ext cx="49" cy="22"/>
            </a:xfrm>
            <a:custGeom>
              <a:avLst/>
              <a:gdLst>
                <a:gd name="T0" fmla="*/ 5 w 49"/>
                <a:gd name="T1" fmla="*/ 0 h 22"/>
                <a:gd name="T2" fmla="*/ 3 w 49"/>
                <a:gd name="T3" fmla="*/ 0 h 22"/>
                <a:gd name="T4" fmla="*/ 2 w 49"/>
                <a:gd name="T5" fmla="*/ 2 h 22"/>
                <a:gd name="T6" fmla="*/ 0 w 49"/>
                <a:gd name="T7" fmla="*/ 4 h 22"/>
                <a:gd name="T8" fmla="*/ 0 w 49"/>
                <a:gd name="T9" fmla="*/ 5 h 22"/>
                <a:gd name="T10" fmla="*/ 0 w 49"/>
                <a:gd name="T11" fmla="*/ 7 h 22"/>
                <a:gd name="T12" fmla="*/ 0 w 49"/>
                <a:gd name="T13" fmla="*/ 9 h 22"/>
                <a:gd name="T14" fmla="*/ 2 w 49"/>
                <a:gd name="T15" fmla="*/ 11 h 22"/>
                <a:gd name="T16" fmla="*/ 3 w 49"/>
                <a:gd name="T17" fmla="*/ 11 h 22"/>
                <a:gd name="T18" fmla="*/ 42 w 49"/>
                <a:gd name="T19" fmla="*/ 22 h 22"/>
                <a:gd name="T20" fmla="*/ 44 w 49"/>
                <a:gd name="T21" fmla="*/ 22 h 22"/>
                <a:gd name="T22" fmla="*/ 45 w 49"/>
                <a:gd name="T23" fmla="*/ 21 h 22"/>
                <a:gd name="T24" fmla="*/ 47 w 49"/>
                <a:gd name="T25" fmla="*/ 19 h 22"/>
                <a:gd name="T26" fmla="*/ 49 w 49"/>
                <a:gd name="T27" fmla="*/ 17 h 22"/>
                <a:gd name="T28" fmla="*/ 49 w 49"/>
                <a:gd name="T29" fmla="*/ 16 h 22"/>
                <a:gd name="T30" fmla="*/ 47 w 49"/>
                <a:gd name="T31" fmla="*/ 14 h 22"/>
                <a:gd name="T32" fmla="*/ 45 w 49"/>
                <a:gd name="T33" fmla="*/ 12 h 22"/>
                <a:gd name="T34" fmla="*/ 44 w 49"/>
                <a:gd name="T35" fmla="*/ 12 h 22"/>
                <a:gd name="T36" fmla="*/ 5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5" y="0"/>
                  </a:moveTo>
                  <a:lnTo>
                    <a:pt x="3" y="0"/>
                  </a:lnTo>
                  <a:lnTo>
                    <a:pt x="2" y="2"/>
                  </a:lnTo>
                  <a:lnTo>
                    <a:pt x="0" y="4"/>
                  </a:lnTo>
                  <a:lnTo>
                    <a:pt x="0" y="5"/>
                  </a:lnTo>
                  <a:lnTo>
                    <a:pt x="0" y="7"/>
                  </a:lnTo>
                  <a:lnTo>
                    <a:pt x="0" y="9"/>
                  </a:lnTo>
                  <a:lnTo>
                    <a:pt x="2" y="11"/>
                  </a:lnTo>
                  <a:lnTo>
                    <a:pt x="3" y="11"/>
                  </a:lnTo>
                  <a:lnTo>
                    <a:pt x="42" y="22"/>
                  </a:lnTo>
                  <a:lnTo>
                    <a:pt x="44" y="22"/>
                  </a:lnTo>
                  <a:lnTo>
                    <a:pt x="45" y="21"/>
                  </a:lnTo>
                  <a:lnTo>
                    <a:pt x="47" y="19"/>
                  </a:lnTo>
                  <a:lnTo>
                    <a:pt x="49" y="17"/>
                  </a:lnTo>
                  <a:lnTo>
                    <a:pt x="49" y="16"/>
                  </a:lnTo>
                  <a:lnTo>
                    <a:pt x="47" y="14"/>
                  </a:lnTo>
                  <a:lnTo>
                    <a:pt x="45" y="12"/>
                  </a:lnTo>
                  <a:lnTo>
                    <a:pt x="44" y="12"/>
                  </a:lnTo>
                  <a:lnTo>
                    <a:pt x="5" y="0"/>
                  </a:lnTo>
                  <a:close/>
                </a:path>
              </a:pathLst>
            </a:custGeom>
            <a:solidFill>
              <a:srgbClr val="000000"/>
            </a:solidFill>
            <a:ln w="9525">
              <a:solidFill>
                <a:schemeClr val="tx2"/>
              </a:solidFill>
              <a:round/>
              <a:headEnd/>
              <a:tailEnd/>
            </a:ln>
          </p:spPr>
          <p:txBody>
            <a:bodyPr/>
            <a:lstStyle/>
            <a:p>
              <a:endParaRPr lang="th-TH"/>
            </a:p>
          </p:txBody>
        </p:sp>
        <p:sp>
          <p:nvSpPr>
            <p:cNvPr id="58429" name="Freeform 61"/>
            <p:cNvSpPr>
              <a:spLocks/>
            </p:cNvSpPr>
            <p:nvPr/>
          </p:nvSpPr>
          <p:spPr bwMode="auto">
            <a:xfrm>
              <a:off x="3690" y="3152"/>
              <a:ext cx="49" cy="22"/>
            </a:xfrm>
            <a:custGeom>
              <a:avLst/>
              <a:gdLst>
                <a:gd name="T0" fmla="*/ 7 w 49"/>
                <a:gd name="T1" fmla="*/ 0 h 22"/>
                <a:gd name="T2" fmla="*/ 5 w 49"/>
                <a:gd name="T3" fmla="*/ 0 h 22"/>
                <a:gd name="T4" fmla="*/ 4 w 49"/>
                <a:gd name="T5" fmla="*/ 2 h 22"/>
                <a:gd name="T6" fmla="*/ 2 w 49"/>
                <a:gd name="T7" fmla="*/ 3 h 22"/>
                <a:gd name="T8" fmla="*/ 0 w 49"/>
                <a:gd name="T9" fmla="*/ 5 h 22"/>
                <a:gd name="T10" fmla="*/ 0 w 49"/>
                <a:gd name="T11" fmla="*/ 7 h 22"/>
                <a:gd name="T12" fmla="*/ 2 w 49"/>
                <a:gd name="T13" fmla="*/ 8 h 22"/>
                <a:gd name="T14" fmla="*/ 4 w 49"/>
                <a:gd name="T15" fmla="*/ 10 h 22"/>
                <a:gd name="T16" fmla="*/ 5 w 49"/>
                <a:gd name="T17" fmla="*/ 10 h 22"/>
                <a:gd name="T18" fmla="*/ 41 w 49"/>
                <a:gd name="T19" fmla="*/ 20 h 22"/>
                <a:gd name="T20" fmla="*/ 44 w 49"/>
                <a:gd name="T21" fmla="*/ 22 h 22"/>
                <a:gd name="T22" fmla="*/ 46 w 49"/>
                <a:gd name="T23" fmla="*/ 22 h 22"/>
                <a:gd name="T24" fmla="*/ 48 w 49"/>
                <a:gd name="T25" fmla="*/ 20 h 22"/>
                <a:gd name="T26" fmla="*/ 49 w 49"/>
                <a:gd name="T27" fmla="*/ 19 h 22"/>
                <a:gd name="T28" fmla="*/ 49 w 49"/>
                <a:gd name="T29" fmla="*/ 17 h 22"/>
                <a:gd name="T30" fmla="*/ 49 w 49"/>
                <a:gd name="T31" fmla="*/ 15 h 22"/>
                <a:gd name="T32" fmla="*/ 49 w 49"/>
                <a:gd name="T33" fmla="*/ 13 h 22"/>
                <a:gd name="T34" fmla="*/ 48 w 49"/>
                <a:gd name="T35" fmla="*/ 12 h 22"/>
                <a:gd name="T36" fmla="*/ 46 w 49"/>
                <a:gd name="T37" fmla="*/ 12 h 22"/>
                <a:gd name="T38" fmla="*/ 42 w 49"/>
                <a:gd name="T39" fmla="*/ 10 h 22"/>
                <a:gd name="T40" fmla="*/ 7 w 49"/>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2">
                  <a:moveTo>
                    <a:pt x="7" y="0"/>
                  </a:moveTo>
                  <a:lnTo>
                    <a:pt x="5" y="0"/>
                  </a:lnTo>
                  <a:lnTo>
                    <a:pt x="4" y="2"/>
                  </a:lnTo>
                  <a:lnTo>
                    <a:pt x="2" y="3"/>
                  </a:lnTo>
                  <a:lnTo>
                    <a:pt x="0" y="5"/>
                  </a:lnTo>
                  <a:lnTo>
                    <a:pt x="0" y="7"/>
                  </a:lnTo>
                  <a:lnTo>
                    <a:pt x="2" y="8"/>
                  </a:lnTo>
                  <a:lnTo>
                    <a:pt x="4" y="10"/>
                  </a:lnTo>
                  <a:lnTo>
                    <a:pt x="5" y="10"/>
                  </a:lnTo>
                  <a:lnTo>
                    <a:pt x="41" y="20"/>
                  </a:lnTo>
                  <a:lnTo>
                    <a:pt x="44" y="22"/>
                  </a:lnTo>
                  <a:lnTo>
                    <a:pt x="46" y="22"/>
                  </a:lnTo>
                  <a:lnTo>
                    <a:pt x="48" y="20"/>
                  </a:lnTo>
                  <a:lnTo>
                    <a:pt x="49" y="19"/>
                  </a:lnTo>
                  <a:lnTo>
                    <a:pt x="49" y="17"/>
                  </a:lnTo>
                  <a:lnTo>
                    <a:pt x="49" y="15"/>
                  </a:lnTo>
                  <a:lnTo>
                    <a:pt x="49" y="13"/>
                  </a:lnTo>
                  <a:lnTo>
                    <a:pt x="48" y="12"/>
                  </a:lnTo>
                  <a:lnTo>
                    <a:pt x="46" y="12"/>
                  </a:lnTo>
                  <a:lnTo>
                    <a:pt x="42" y="10"/>
                  </a:lnTo>
                  <a:lnTo>
                    <a:pt x="7" y="0"/>
                  </a:lnTo>
                  <a:close/>
                </a:path>
              </a:pathLst>
            </a:custGeom>
            <a:solidFill>
              <a:srgbClr val="000000"/>
            </a:solidFill>
            <a:ln w="9525">
              <a:solidFill>
                <a:schemeClr val="tx2"/>
              </a:solidFill>
              <a:round/>
              <a:headEnd/>
              <a:tailEnd/>
            </a:ln>
          </p:spPr>
          <p:txBody>
            <a:bodyPr/>
            <a:lstStyle/>
            <a:p>
              <a:endParaRPr lang="th-TH"/>
            </a:p>
          </p:txBody>
        </p:sp>
        <p:sp>
          <p:nvSpPr>
            <p:cNvPr id="58430" name="Freeform 62"/>
            <p:cNvSpPr>
              <a:spLocks/>
            </p:cNvSpPr>
            <p:nvPr/>
          </p:nvSpPr>
          <p:spPr bwMode="auto">
            <a:xfrm>
              <a:off x="3759" y="3171"/>
              <a:ext cx="49" cy="20"/>
            </a:xfrm>
            <a:custGeom>
              <a:avLst/>
              <a:gdLst>
                <a:gd name="T0" fmla="*/ 6 w 49"/>
                <a:gd name="T1" fmla="*/ 0 h 20"/>
                <a:gd name="T2" fmla="*/ 4 w 49"/>
                <a:gd name="T3" fmla="*/ 0 h 20"/>
                <a:gd name="T4" fmla="*/ 2 w 49"/>
                <a:gd name="T5" fmla="*/ 1 h 20"/>
                <a:gd name="T6" fmla="*/ 0 w 49"/>
                <a:gd name="T7" fmla="*/ 3 h 20"/>
                <a:gd name="T8" fmla="*/ 0 w 49"/>
                <a:gd name="T9" fmla="*/ 5 h 20"/>
                <a:gd name="T10" fmla="*/ 0 w 49"/>
                <a:gd name="T11" fmla="*/ 6 h 20"/>
                <a:gd name="T12" fmla="*/ 0 w 49"/>
                <a:gd name="T13" fmla="*/ 8 h 20"/>
                <a:gd name="T14" fmla="*/ 2 w 49"/>
                <a:gd name="T15" fmla="*/ 10 h 20"/>
                <a:gd name="T16" fmla="*/ 4 w 49"/>
                <a:gd name="T17" fmla="*/ 10 h 20"/>
                <a:gd name="T18" fmla="*/ 17 w 49"/>
                <a:gd name="T19" fmla="*/ 13 h 20"/>
                <a:gd name="T20" fmla="*/ 44 w 49"/>
                <a:gd name="T21" fmla="*/ 20 h 20"/>
                <a:gd name="T22" fmla="*/ 46 w 49"/>
                <a:gd name="T23" fmla="*/ 20 h 20"/>
                <a:gd name="T24" fmla="*/ 48 w 49"/>
                <a:gd name="T25" fmla="*/ 18 h 20"/>
                <a:gd name="T26" fmla="*/ 49 w 49"/>
                <a:gd name="T27" fmla="*/ 16 h 20"/>
                <a:gd name="T28" fmla="*/ 49 w 49"/>
                <a:gd name="T29" fmla="*/ 15 h 20"/>
                <a:gd name="T30" fmla="*/ 49 w 49"/>
                <a:gd name="T31" fmla="*/ 13 h 20"/>
                <a:gd name="T32" fmla="*/ 49 w 49"/>
                <a:gd name="T33" fmla="*/ 11 h 20"/>
                <a:gd name="T34" fmla="*/ 48 w 49"/>
                <a:gd name="T35" fmla="*/ 10 h 20"/>
                <a:gd name="T36" fmla="*/ 46 w 49"/>
                <a:gd name="T37" fmla="*/ 10 h 20"/>
                <a:gd name="T38" fmla="*/ 19 w 49"/>
                <a:gd name="T39" fmla="*/ 3 h 20"/>
                <a:gd name="T40" fmla="*/ 6 w 49"/>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0">
                  <a:moveTo>
                    <a:pt x="6" y="0"/>
                  </a:moveTo>
                  <a:lnTo>
                    <a:pt x="4" y="0"/>
                  </a:lnTo>
                  <a:lnTo>
                    <a:pt x="2" y="1"/>
                  </a:lnTo>
                  <a:lnTo>
                    <a:pt x="0" y="3"/>
                  </a:lnTo>
                  <a:lnTo>
                    <a:pt x="0" y="5"/>
                  </a:lnTo>
                  <a:lnTo>
                    <a:pt x="0" y="6"/>
                  </a:lnTo>
                  <a:lnTo>
                    <a:pt x="0" y="8"/>
                  </a:lnTo>
                  <a:lnTo>
                    <a:pt x="2" y="10"/>
                  </a:lnTo>
                  <a:lnTo>
                    <a:pt x="4" y="10"/>
                  </a:lnTo>
                  <a:lnTo>
                    <a:pt x="17" y="13"/>
                  </a:lnTo>
                  <a:lnTo>
                    <a:pt x="44" y="20"/>
                  </a:lnTo>
                  <a:lnTo>
                    <a:pt x="46" y="20"/>
                  </a:lnTo>
                  <a:lnTo>
                    <a:pt x="48" y="18"/>
                  </a:lnTo>
                  <a:lnTo>
                    <a:pt x="49" y="16"/>
                  </a:lnTo>
                  <a:lnTo>
                    <a:pt x="49" y="15"/>
                  </a:lnTo>
                  <a:lnTo>
                    <a:pt x="49" y="13"/>
                  </a:lnTo>
                  <a:lnTo>
                    <a:pt x="49" y="11"/>
                  </a:lnTo>
                  <a:lnTo>
                    <a:pt x="48" y="10"/>
                  </a:lnTo>
                  <a:lnTo>
                    <a:pt x="46" y="10"/>
                  </a:lnTo>
                  <a:lnTo>
                    <a:pt x="19" y="3"/>
                  </a:lnTo>
                  <a:lnTo>
                    <a:pt x="6" y="0"/>
                  </a:lnTo>
                  <a:close/>
                </a:path>
              </a:pathLst>
            </a:custGeom>
            <a:solidFill>
              <a:srgbClr val="000000"/>
            </a:solidFill>
            <a:ln w="9525">
              <a:solidFill>
                <a:schemeClr val="tx2"/>
              </a:solidFill>
              <a:round/>
              <a:headEnd/>
              <a:tailEnd/>
            </a:ln>
          </p:spPr>
          <p:txBody>
            <a:bodyPr/>
            <a:lstStyle/>
            <a:p>
              <a:endParaRPr lang="th-TH"/>
            </a:p>
          </p:txBody>
        </p:sp>
        <p:sp>
          <p:nvSpPr>
            <p:cNvPr id="58431" name="Freeform 63"/>
            <p:cNvSpPr>
              <a:spLocks/>
            </p:cNvSpPr>
            <p:nvPr/>
          </p:nvSpPr>
          <p:spPr bwMode="auto">
            <a:xfrm>
              <a:off x="3829" y="3187"/>
              <a:ext cx="49" cy="19"/>
            </a:xfrm>
            <a:custGeom>
              <a:avLst/>
              <a:gdLst>
                <a:gd name="T0" fmla="*/ 5 w 49"/>
                <a:gd name="T1" fmla="*/ 0 h 19"/>
                <a:gd name="T2" fmla="*/ 3 w 49"/>
                <a:gd name="T3" fmla="*/ 0 h 19"/>
                <a:gd name="T4" fmla="*/ 1 w 49"/>
                <a:gd name="T5" fmla="*/ 0 h 19"/>
                <a:gd name="T6" fmla="*/ 0 w 49"/>
                <a:gd name="T7" fmla="*/ 2 h 19"/>
                <a:gd name="T8" fmla="*/ 0 w 49"/>
                <a:gd name="T9" fmla="*/ 4 h 19"/>
                <a:gd name="T10" fmla="*/ 0 w 49"/>
                <a:gd name="T11" fmla="*/ 5 h 19"/>
                <a:gd name="T12" fmla="*/ 0 w 49"/>
                <a:gd name="T13" fmla="*/ 7 h 19"/>
                <a:gd name="T14" fmla="*/ 1 w 49"/>
                <a:gd name="T15" fmla="*/ 9 h 19"/>
                <a:gd name="T16" fmla="*/ 3 w 49"/>
                <a:gd name="T17" fmla="*/ 10 h 19"/>
                <a:gd name="T18" fmla="*/ 35 w 49"/>
                <a:gd name="T19" fmla="*/ 17 h 19"/>
                <a:gd name="T20" fmla="*/ 43 w 49"/>
                <a:gd name="T21" fmla="*/ 19 h 19"/>
                <a:gd name="T22" fmla="*/ 45 w 49"/>
                <a:gd name="T23" fmla="*/ 19 h 19"/>
                <a:gd name="T24" fmla="*/ 47 w 49"/>
                <a:gd name="T25" fmla="*/ 17 h 19"/>
                <a:gd name="T26" fmla="*/ 49 w 49"/>
                <a:gd name="T27" fmla="*/ 16 h 19"/>
                <a:gd name="T28" fmla="*/ 49 w 49"/>
                <a:gd name="T29" fmla="*/ 14 h 19"/>
                <a:gd name="T30" fmla="*/ 49 w 49"/>
                <a:gd name="T31" fmla="*/ 12 h 19"/>
                <a:gd name="T32" fmla="*/ 49 w 49"/>
                <a:gd name="T33" fmla="*/ 10 h 19"/>
                <a:gd name="T34" fmla="*/ 47 w 49"/>
                <a:gd name="T35" fmla="*/ 9 h 19"/>
                <a:gd name="T36" fmla="*/ 45 w 49"/>
                <a:gd name="T37" fmla="*/ 9 h 19"/>
                <a:gd name="T38" fmla="*/ 37 w 49"/>
                <a:gd name="T39" fmla="*/ 7 h 19"/>
                <a:gd name="T40" fmla="*/ 5 w 49"/>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9">
                  <a:moveTo>
                    <a:pt x="5" y="0"/>
                  </a:moveTo>
                  <a:lnTo>
                    <a:pt x="3" y="0"/>
                  </a:lnTo>
                  <a:lnTo>
                    <a:pt x="1" y="0"/>
                  </a:lnTo>
                  <a:lnTo>
                    <a:pt x="0" y="2"/>
                  </a:lnTo>
                  <a:lnTo>
                    <a:pt x="0" y="4"/>
                  </a:lnTo>
                  <a:lnTo>
                    <a:pt x="0" y="5"/>
                  </a:lnTo>
                  <a:lnTo>
                    <a:pt x="0" y="7"/>
                  </a:lnTo>
                  <a:lnTo>
                    <a:pt x="1" y="9"/>
                  </a:lnTo>
                  <a:lnTo>
                    <a:pt x="3" y="10"/>
                  </a:lnTo>
                  <a:lnTo>
                    <a:pt x="35" y="17"/>
                  </a:lnTo>
                  <a:lnTo>
                    <a:pt x="43" y="19"/>
                  </a:lnTo>
                  <a:lnTo>
                    <a:pt x="45" y="19"/>
                  </a:lnTo>
                  <a:lnTo>
                    <a:pt x="47" y="17"/>
                  </a:lnTo>
                  <a:lnTo>
                    <a:pt x="49" y="16"/>
                  </a:lnTo>
                  <a:lnTo>
                    <a:pt x="49" y="14"/>
                  </a:lnTo>
                  <a:lnTo>
                    <a:pt x="49" y="12"/>
                  </a:lnTo>
                  <a:lnTo>
                    <a:pt x="49" y="10"/>
                  </a:lnTo>
                  <a:lnTo>
                    <a:pt x="47" y="9"/>
                  </a:lnTo>
                  <a:lnTo>
                    <a:pt x="45" y="9"/>
                  </a:lnTo>
                  <a:lnTo>
                    <a:pt x="37" y="7"/>
                  </a:lnTo>
                  <a:lnTo>
                    <a:pt x="5" y="0"/>
                  </a:lnTo>
                  <a:close/>
                </a:path>
              </a:pathLst>
            </a:custGeom>
            <a:solidFill>
              <a:srgbClr val="000000"/>
            </a:solidFill>
            <a:ln w="9525">
              <a:solidFill>
                <a:schemeClr val="tx2"/>
              </a:solidFill>
              <a:round/>
              <a:headEnd/>
              <a:tailEnd/>
            </a:ln>
          </p:spPr>
          <p:txBody>
            <a:bodyPr/>
            <a:lstStyle/>
            <a:p>
              <a:endParaRPr lang="th-TH"/>
            </a:p>
          </p:txBody>
        </p:sp>
        <p:sp>
          <p:nvSpPr>
            <p:cNvPr id="58432" name="Freeform 64"/>
            <p:cNvSpPr>
              <a:spLocks/>
            </p:cNvSpPr>
            <p:nvPr/>
          </p:nvSpPr>
          <p:spPr bwMode="auto">
            <a:xfrm>
              <a:off x="3898" y="3201"/>
              <a:ext cx="49" cy="18"/>
            </a:xfrm>
            <a:custGeom>
              <a:avLst/>
              <a:gdLst>
                <a:gd name="T0" fmla="*/ 5 w 49"/>
                <a:gd name="T1" fmla="*/ 0 h 18"/>
                <a:gd name="T2" fmla="*/ 3 w 49"/>
                <a:gd name="T3" fmla="*/ 0 h 18"/>
                <a:gd name="T4" fmla="*/ 1 w 49"/>
                <a:gd name="T5" fmla="*/ 2 h 18"/>
                <a:gd name="T6" fmla="*/ 0 w 49"/>
                <a:gd name="T7" fmla="*/ 3 h 18"/>
                <a:gd name="T8" fmla="*/ 0 w 49"/>
                <a:gd name="T9" fmla="*/ 5 h 18"/>
                <a:gd name="T10" fmla="*/ 0 w 49"/>
                <a:gd name="T11" fmla="*/ 7 h 18"/>
                <a:gd name="T12" fmla="*/ 0 w 49"/>
                <a:gd name="T13" fmla="*/ 8 h 18"/>
                <a:gd name="T14" fmla="*/ 1 w 49"/>
                <a:gd name="T15" fmla="*/ 10 h 18"/>
                <a:gd name="T16" fmla="*/ 3 w 49"/>
                <a:gd name="T17" fmla="*/ 10 h 18"/>
                <a:gd name="T18" fmla="*/ 6 w 49"/>
                <a:gd name="T19" fmla="*/ 12 h 18"/>
                <a:gd name="T20" fmla="*/ 44 w 49"/>
                <a:gd name="T21" fmla="*/ 18 h 18"/>
                <a:gd name="T22" fmla="*/ 45 w 49"/>
                <a:gd name="T23" fmla="*/ 18 h 18"/>
                <a:gd name="T24" fmla="*/ 47 w 49"/>
                <a:gd name="T25" fmla="*/ 17 h 18"/>
                <a:gd name="T26" fmla="*/ 49 w 49"/>
                <a:gd name="T27" fmla="*/ 15 h 18"/>
                <a:gd name="T28" fmla="*/ 49 w 49"/>
                <a:gd name="T29" fmla="*/ 13 h 18"/>
                <a:gd name="T30" fmla="*/ 49 w 49"/>
                <a:gd name="T31" fmla="*/ 12 h 18"/>
                <a:gd name="T32" fmla="*/ 49 w 49"/>
                <a:gd name="T33" fmla="*/ 10 h 18"/>
                <a:gd name="T34" fmla="*/ 47 w 49"/>
                <a:gd name="T35" fmla="*/ 8 h 18"/>
                <a:gd name="T36" fmla="*/ 45 w 49"/>
                <a:gd name="T37" fmla="*/ 8 h 18"/>
                <a:gd name="T38" fmla="*/ 8 w 49"/>
                <a:gd name="T39" fmla="*/ 2 h 18"/>
                <a:gd name="T40" fmla="*/ 5 w 49"/>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8">
                  <a:moveTo>
                    <a:pt x="5" y="0"/>
                  </a:moveTo>
                  <a:lnTo>
                    <a:pt x="3" y="0"/>
                  </a:lnTo>
                  <a:lnTo>
                    <a:pt x="1" y="2"/>
                  </a:lnTo>
                  <a:lnTo>
                    <a:pt x="0" y="3"/>
                  </a:lnTo>
                  <a:lnTo>
                    <a:pt x="0" y="5"/>
                  </a:lnTo>
                  <a:lnTo>
                    <a:pt x="0" y="7"/>
                  </a:lnTo>
                  <a:lnTo>
                    <a:pt x="0" y="8"/>
                  </a:lnTo>
                  <a:lnTo>
                    <a:pt x="1" y="10"/>
                  </a:lnTo>
                  <a:lnTo>
                    <a:pt x="3" y="10"/>
                  </a:lnTo>
                  <a:lnTo>
                    <a:pt x="6" y="12"/>
                  </a:lnTo>
                  <a:lnTo>
                    <a:pt x="44" y="18"/>
                  </a:lnTo>
                  <a:lnTo>
                    <a:pt x="45" y="18"/>
                  </a:lnTo>
                  <a:lnTo>
                    <a:pt x="47" y="17"/>
                  </a:lnTo>
                  <a:lnTo>
                    <a:pt x="49" y="15"/>
                  </a:lnTo>
                  <a:lnTo>
                    <a:pt x="49" y="13"/>
                  </a:lnTo>
                  <a:lnTo>
                    <a:pt x="49" y="12"/>
                  </a:lnTo>
                  <a:lnTo>
                    <a:pt x="49" y="10"/>
                  </a:lnTo>
                  <a:lnTo>
                    <a:pt x="47" y="8"/>
                  </a:lnTo>
                  <a:lnTo>
                    <a:pt x="45" y="8"/>
                  </a:lnTo>
                  <a:lnTo>
                    <a:pt x="8" y="2"/>
                  </a:lnTo>
                  <a:lnTo>
                    <a:pt x="5" y="0"/>
                  </a:lnTo>
                  <a:close/>
                </a:path>
              </a:pathLst>
            </a:custGeom>
            <a:solidFill>
              <a:srgbClr val="000000"/>
            </a:solidFill>
            <a:ln w="9525">
              <a:solidFill>
                <a:schemeClr val="tx2"/>
              </a:solidFill>
              <a:round/>
              <a:headEnd/>
              <a:tailEnd/>
            </a:ln>
          </p:spPr>
          <p:txBody>
            <a:bodyPr/>
            <a:lstStyle/>
            <a:p>
              <a:endParaRPr lang="th-TH"/>
            </a:p>
          </p:txBody>
        </p:sp>
        <p:sp>
          <p:nvSpPr>
            <p:cNvPr id="58433" name="Freeform 65"/>
            <p:cNvSpPr>
              <a:spLocks/>
            </p:cNvSpPr>
            <p:nvPr/>
          </p:nvSpPr>
          <p:spPr bwMode="auto">
            <a:xfrm>
              <a:off x="3967" y="3214"/>
              <a:ext cx="50" cy="16"/>
            </a:xfrm>
            <a:custGeom>
              <a:avLst/>
              <a:gdLst>
                <a:gd name="T0" fmla="*/ 7 w 50"/>
                <a:gd name="T1" fmla="*/ 0 h 16"/>
                <a:gd name="T2" fmla="*/ 5 w 50"/>
                <a:gd name="T3" fmla="*/ 0 h 16"/>
                <a:gd name="T4" fmla="*/ 3 w 50"/>
                <a:gd name="T5" fmla="*/ 0 h 16"/>
                <a:gd name="T6" fmla="*/ 2 w 50"/>
                <a:gd name="T7" fmla="*/ 2 h 16"/>
                <a:gd name="T8" fmla="*/ 0 w 50"/>
                <a:gd name="T9" fmla="*/ 4 h 16"/>
                <a:gd name="T10" fmla="*/ 0 w 50"/>
                <a:gd name="T11" fmla="*/ 5 h 16"/>
                <a:gd name="T12" fmla="*/ 2 w 50"/>
                <a:gd name="T13" fmla="*/ 7 h 16"/>
                <a:gd name="T14" fmla="*/ 3 w 50"/>
                <a:gd name="T15" fmla="*/ 9 h 16"/>
                <a:gd name="T16" fmla="*/ 5 w 50"/>
                <a:gd name="T17" fmla="*/ 10 h 16"/>
                <a:gd name="T18" fmla="*/ 13 w 50"/>
                <a:gd name="T19" fmla="*/ 12 h 16"/>
                <a:gd name="T20" fmla="*/ 44 w 50"/>
                <a:gd name="T21" fmla="*/ 16 h 16"/>
                <a:gd name="T22" fmla="*/ 45 w 50"/>
                <a:gd name="T23" fmla="*/ 16 h 16"/>
                <a:gd name="T24" fmla="*/ 47 w 50"/>
                <a:gd name="T25" fmla="*/ 16 h 16"/>
                <a:gd name="T26" fmla="*/ 49 w 50"/>
                <a:gd name="T27" fmla="*/ 14 h 16"/>
                <a:gd name="T28" fmla="*/ 50 w 50"/>
                <a:gd name="T29" fmla="*/ 12 h 16"/>
                <a:gd name="T30" fmla="*/ 50 w 50"/>
                <a:gd name="T31" fmla="*/ 10 h 16"/>
                <a:gd name="T32" fmla="*/ 49 w 50"/>
                <a:gd name="T33" fmla="*/ 9 h 16"/>
                <a:gd name="T34" fmla="*/ 47 w 50"/>
                <a:gd name="T35" fmla="*/ 7 h 16"/>
                <a:gd name="T36" fmla="*/ 45 w 50"/>
                <a:gd name="T37" fmla="*/ 5 h 16"/>
                <a:gd name="T38" fmla="*/ 15 w 50"/>
                <a:gd name="T39" fmla="*/ 2 h 16"/>
                <a:gd name="T40" fmla="*/ 7 w 50"/>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6">
                  <a:moveTo>
                    <a:pt x="7" y="0"/>
                  </a:moveTo>
                  <a:lnTo>
                    <a:pt x="5" y="0"/>
                  </a:lnTo>
                  <a:lnTo>
                    <a:pt x="3" y="0"/>
                  </a:lnTo>
                  <a:lnTo>
                    <a:pt x="2" y="2"/>
                  </a:lnTo>
                  <a:lnTo>
                    <a:pt x="0" y="4"/>
                  </a:lnTo>
                  <a:lnTo>
                    <a:pt x="0" y="5"/>
                  </a:lnTo>
                  <a:lnTo>
                    <a:pt x="2" y="7"/>
                  </a:lnTo>
                  <a:lnTo>
                    <a:pt x="3" y="9"/>
                  </a:lnTo>
                  <a:lnTo>
                    <a:pt x="5" y="10"/>
                  </a:lnTo>
                  <a:lnTo>
                    <a:pt x="13" y="12"/>
                  </a:lnTo>
                  <a:lnTo>
                    <a:pt x="44" y="16"/>
                  </a:lnTo>
                  <a:lnTo>
                    <a:pt x="45" y="16"/>
                  </a:lnTo>
                  <a:lnTo>
                    <a:pt x="47" y="16"/>
                  </a:lnTo>
                  <a:lnTo>
                    <a:pt x="49" y="14"/>
                  </a:lnTo>
                  <a:lnTo>
                    <a:pt x="50" y="12"/>
                  </a:lnTo>
                  <a:lnTo>
                    <a:pt x="50" y="10"/>
                  </a:lnTo>
                  <a:lnTo>
                    <a:pt x="49" y="9"/>
                  </a:lnTo>
                  <a:lnTo>
                    <a:pt x="47" y="7"/>
                  </a:lnTo>
                  <a:lnTo>
                    <a:pt x="45" y="5"/>
                  </a:lnTo>
                  <a:lnTo>
                    <a:pt x="15" y="2"/>
                  </a:lnTo>
                  <a:lnTo>
                    <a:pt x="7" y="0"/>
                  </a:lnTo>
                  <a:close/>
                </a:path>
              </a:pathLst>
            </a:custGeom>
            <a:solidFill>
              <a:srgbClr val="000000"/>
            </a:solidFill>
            <a:ln w="9525">
              <a:solidFill>
                <a:schemeClr val="tx2"/>
              </a:solidFill>
              <a:round/>
              <a:headEnd/>
              <a:tailEnd/>
            </a:ln>
          </p:spPr>
          <p:txBody>
            <a:bodyPr/>
            <a:lstStyle/>
            <a:p>
              <a:endParaRPr lang="th-TH"/>
            </a:p>
          </p:txBody>
        </p:sp>
        <p:sp>
          <p:nvSpPr>
            <p:cNvPr id="58434" name="Freeform 66"/>
            <p:cNvSpPr>
              <a:spLocks/>
            </p:cNvSpPr>
            <p:nvPr/>
          </p:nvSpPr>
          <p:spPr bwMode="auto">
            <a:xfrm>
              <a:off x="4038" y="3224"/>
              <a:ext cx="50" cy="14"/>
            </a:xfrm>
            <a:custGeom>
              <a:avLst/>
              <a:gdLst>
                <a:gd name="T0" fmla="*/ 5 w 50"/>
                <a:gd name="T1" fmla="*/ 0 h 14"/>
                <a:gd name="T2" fmla="*/ 3 w 50"/>
                <a:gd name="T3" fmla="*/ 0 h 14"/>
                <a:gd name="T4" fmla="*/ 1 w 50"/>
                <a:gd name="T5" fmla="*/ 0 h 14"/>
                <a:gd name="T6" fmla="*/ 0 w 50"/>
                <a:gd name="T7" fmla="*/ 2 h 14"/>
                <a:gd name="T8" fmla="*/ 0 w 50"/>
                <a:gd name="T9" fmla="*/ 4 h 14"/>
                <a:gd name="T10" fmla="*/ 0 w 50"/>
                <a:gd name="T11" fmla="*/ 6 h 14"/>
                <a:gd name="T12" fmla="*/ 0 w 50"/>
                <a:gd name="T13" fmla="*/ 7 h 14"/>
                <a:gd name="T14" fmla="*/ 1 w 50"/>
                <a:gd name="T15" fmla="*/ 9 h 14"/>
                <a:gd name="T16" fmla="*/ 3 w 50"/>
                <a:gd name="T17" fmla="*/ 11 h 14"/>
                <a:gd name="T18" fmla="*/ 13 w 50"/>
                <a:gd name="T19" fmla="*/ 12 h 14"/>
                <a:gd name="T20" fmla="*/ 44 w 50"/>
                <a:gd name="T21" fmla="*/ 14 h 14"/>
                <a:gd name="T22" fmla="*/ 45 w 50"/>
                <a:gd name="T23" fmla="*/ 14 h 14"/>
                <a:gd name="T24" fmla="*/ 47 w 50"/>
                <a:gd name="T25" fmla="*/ 14 h 14"/>
                <a:gd name="T26" fmla="*/ 49 w 50"/>
                <a:gd name="T27" fmla="*/ 12 h 14"/>
                <a:gd name="T28" fmla="*/ 50 w 50"/>
                <a:gd name="T29" fmla="*/ 11 h 14"/>
                <a:gd name="T30" fmla="*/ 50 w 50"/>
                <a:gd name="T31" fmla="*/ 9 h 14"/>
                <a:gd name="T32" fmla="*/ 49 w 50"/>
                <a:gd name="T33" fmla="*/ 7 h 14"/>
                <a:gd name="T34" fmla="*/ 47 w 50"/>
                <a:gd name="T35" fmla="*/ 6 h 14"/>
                <a:gd name="T36" fmla="*/ 45 w 50"/>
                <a:gd name="T37" fmla="*/ 4 h 14"/>
                <a:gd name="T38" fmla="*/ 15 w 50"/>
                <a:gd name="T39" fmla="*/ 2 h 14"/>
                <a:gd name="T40" fmla="*/ 5 w 50"/>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4">
                  <a:moveTo>
                    <a:pt x="5" y="0"/>
                  </a:moveTo>
                  <a:lnTo>
                    <a:pt x="3" y="0"/>
                  </a:lnTo>
                  <a:lnTo>
                    <a:pt x="1" y="0"/>
                  </a:lnTo>
                  <a:lnTo>
                    <a:pt x="0" y="2"/>
                  </a:lnTo>
                  <a:lnTo>
                    <a:pt x="0" y="4"/>
                  </a:lnTo>
                  <a:lnTo>
                    <a:pt x="0" y="6"/>
                  </a:lnTo>
                  <a:lnTo>
                    <a:pt x="0" y="7"/>
                  </a:lnTo>
                  <a:lnTo>
                    <a:pt x="1" y="9"/>
                  </a:lnTo>
                  <a:lnTo>
                    <a:pt x="3" y="11"/>
                  </a:lnTo>
                  <a:lnTo>
                    <a:pt x="13" y="12"/>
                  </a:lnTo>
                  <a:lnTo>
                    <a:pt x="44" y="14"/>
                  </a:lnTo>
                  <a:lnTo>
                    <a:pt x="45" y="14"/>
                  </a:lnTo>
                  <a:lnTo>
                    <a:pt x="47" y="14"/>
                  </a:lnTo>
                  <a:lnTo>
                    <a:pt x="49" y="12"/>
                  </a:lnTo>
                  <a:lnTo>
                    <a:pt x="50" y="11"/>
                  </a:lnTo>
                  <a:lnTo>
                    <a:pt x="50" y="9"/>
                  </a:lnTo>
                  <a:lnTo>
                    <a:pt x="49" y="7"/>
                  </a:lnTo>
                  <a:lnTo>
                    <a:pt x="47" y="6"/>
                  </a:lnTo>
                  <a:lnTo>
                    <a:pt x="45" y="4"/>
                  </a:lnTo>
                  <a:lnTo>
                    <a:pt x="15" y="2"/>
                  </a:lnTo>
                  <a:lnTo>
                    <a:pt x="5" y="0"/>
                  </a:lnTo>
                  <a:close/>
                </a:path>
              </a:pathLst>
            </a:custGeom>
            <a:solidFill>
              <a:srgbClr val="000000"/>
            </a:solidFill>
            <a:ln w="9525">
              <a:solidFill>
                <a:schemeClr val="tx2"/>
              </a:solidFill>
              <a:round/>
              <a:headEnd/>
              <a:tailEnd/>
            </a:ln>
          </p:spPr>
          <p:txBody>
            <a:bodyPr/>
            <a:lstStyle/>
            <a:p>
              <a:endParaRPr lang="th-TH"/>
            </a:p>
          </p:txBody>
        </p:sp>
        <p:sp>
          <p:nvSpPr>
            <p:cNvPr id="58435" name="Freeform 67"/>
            <p:cNvSpPr>
              <a:spLocks/>
            </p:cNvSpPr>
            <p:nvPr/>
          </p:nvSpPr>
          <p:spPr bwMode="auto">
            <a:xfrm>
              <a:off x="4107" y="3231"/>
              <a:ext cx="50" cy="14"/>
            </a:xfrm>
            <a:custGeom>
              <a:avLst/>
              <a:gdLst>
                <a:gd name="T0" fmla="*/ 7 w 50"/>
                <a:gd name="T1" fmla="*/ 0 h 14"/>
                <a:gd name="T2" fmla="*/ 5 w 50"/>
                <a:gd name="T3" fmla="*/ 0 h 14"/>
                <a:gd name="T4" fmla="*/ 3 w 50"/>
                <a:gd name="T5" fmla="*/ 2 h 14"/>
                <a:gd name="T6" fmla="*/ 2 w 50"/>
                <a:gd name="T7" fmla="*/ 4 h 14"/>
                <a:gd name="T8" fmla="*/ 0 w 50"/>
                <a:gd name="T9" fmla="*/ 5 h 14"/>
                <a:gd name="T10" fmla="*/ 0 w 50"/>
                <a:gd name="T11" fmla="*/ 7 h 14"/>
                <a:gd name="T12" fmla="*/ 2 w 50"/>
                <a:gd name="T13" fmla="*/ 9 h 14"/>
                <a:gd name="T14" fmla="*/ 3 w 50"/>
                <a:gd name="T15" fmla="*/ 10 h 14"/>
                <a:gd name="T16" fmla="*/ 5 w 50"/>
                <a:gd name="T17" fmla="*/ 10 h 14"/>
                <a:gd name="T18" fmla="*/ 10 w 50"/>
                <a:gd name="T19" fmla="*/ 12 h 14"/>
                <a:gd name="T20" fmla="*/ 45 w 50"/>
                <a:gd name="T21" fmla="*/ 14 h 14"/>
                <a:gd name="T22" fmla="*/ 47 w 50"/>
                <a:gd name="T23" fmla="*/ 14 h 14"/>
                <a:gd name="T24" fmla="*/ 49 w 50"/>
                <a:gd name="T25" fmla="*/ 14 h 14"/>
                <a:gd name="T26" fmla="*/ 50 w 50"/>
                <a:gd name="T27" fmla="*/ 12 h 14"/>
                <a:gd name="T28" fmla="*/ 50 w 50"/>
                <a:gd name="T29" fmla="*/ 10 h 14"/>
                <a:gd name="T30" fmla="*/ 50 w 50"/>
                <a:gd name="T31" fmla="*/ 9 h 14"/>
                <a:gd name="T32" fmla="*/ 50 w 50"/>
                <a:gd name="T33" fmla="*/ 7 h 14"/>
                <a:gd name="T34" fmla="*/ 49 w 50"/>
                <a:gd name="T35" fmla="*/ 5 h 14"/>
                <a:gd name="T36" fmla="*/ 47 w 50"/>
                <a:gd name="T37" fmla="*/ 4 h 14"/>
                <a:gd name="T38" fmla="*/ 12 w 50"/>
                <a:gd name="T39" fmla="*/ 2 h 14"/>
                <a:gd name="T40" fmla="*/ 7 w 50"/>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4">
                  <a:moveTo>
                    <a:pt x="7" y="0"/>
                  </a:moveTo>
                  <a:lnTo>
                    <a:pt x="5" y="0"/>
                  </a:lnTo>
                  <a:lnTo>
                    <a:pt x="3" y="2"/>
                  </a:lnTo>
                  <a:lnTo>
                    <a:pt x="2" y="4"/>
                  </a:lnTo>
                  <a:lnTo>
                    <a:pt x="0" y="5"/>
                  </a:lnTo>
                  <a:lnTo>
                    <a:pt x="0" y="7"/>
                  </a:lnTo>
                  <a:lnTo>
                    <a:pt x="2" y="9"/>
                  </a:lnTo>
                  <a:lnTo>
                    <a:pt x="3" y="10"/>
                  </a:lnTo>
                  <a:lnTo>
                    <a:pt x="5" y="10"/>
                  </a:lnTo>
                  <a:lnTo>
                    <a:pt x="10" y="12"/>
                  </a:lnTo>
                  <a:lnTo>
                    <a:pt x="45" y="14"/>
                  </a:lnTo>
                  <a:lnTo>
                    <a:pt x="47" y="14"/>
                  </a:lnTo>
                  <a:lnTo>
                    <a:pt x="49" y="14"/>
                  </a:lnTo>
                  <a:lnTo>
                    <a:pt x="50" y="12"/>
                  </a:lnTo>
                  <a:lnTo>
                    <a:pt x="50" y="10"/>
                  </a:lnTo>
                  <a:lnTo>
                    <a:pt x="50" y="9"/>
                  </a:lnTo>
                  <a:lnTo>
                    <a:pt x="50" y="7"/>
                  </a:lnTo>
                  <a:lnTo>
                    <a:pt x="49" y="5"/>
                  </a:lnTo>
                  <a:lnTo>
                    <a:pt x="47" y="4"/>
                  </a:lnTo>
                  <a:lnTo>
                    <a:pt x="12" y="2"/>
                  </a:lnTo>
                  <a:lnTo>
                    <a:pt x="7" y="0"/>
                  </a:lnTo>
                  <a:close/>
                </a:path>
              </a:pathLst>
            </a:custGeom>
            <a:solidFill>
              <a:srgbClr val="000000"/>
            </a:solidFill>
            <a:ln w="9525">
              <a:solidFill>
                <a:schemeClr val="tx2"/>
              </a:solidFill>
              <a:round/>
              <a:headEnd/>
              <a:tailEnd/>
            </a:ln>
          </p:spPr>
          <p:txBody>
            <a:bodyPr/>
            <a:lstStyle/>
            <a:p>
              <a:endParaRPr lang="th-TH"/>
            </a:p>
          </p:txBody>
        </p:sp>
        <p:sp>
          <p:nvSpPr>
            <p:cNvPr id="58436" name="Freeform 68"/>
            <p:cNvSpPr>
              <a:spLocks/>
            </p:cNvSpPr>
            <p:nvPr/>
          </p:nvSpPr>
          <p:spPr bwMode="auto">
            <a:xfrm>
              <a:off x="4178" y="3238"/>
              <a:ext cx="50" cy="12"/>
            </a:xfrm>
            <a:custGeom>
              <a:avLst/>
              <a:gdLst>
                <a:gd name="T0" fmla="*/ 6 w 50"/>
                <a:gd name="T1" fmla="*/ 0 h 12"/>
                <a:gd name="T2" fmla="*/ 5 w 50"/>
                <a:gd name="T3" fmla="*/ 0 h 12"/>
                <a:gd name="T4" fmla="*/ 3 w 50"/>
                <a:gd name="T5" fmla="*/ 0 h 12"/>
                <a:gd name="T6" fmla="*/ 1 w 50"/>
                <a:gd name="T7" fmla="*/ 2 h 12"/>
                <a:gd name="T8" fmla="*/ 0 w 50"/>
                <a:gd name="T9" fmla="*/ 3 h 12"/>
                <a:gd name="T10" fmla="*/ 0 w 50"/>
                <a:gd name="T11" fmla="*/ 5 h 12"/>
                <a:gd name="T12" fmla="*/ 1 w 50"/>
                <a:gd name="T13" fmla="*/ 7 h 12"/>
                <a:gd name="T14" fmla="*/ 3 w 50"/>
                <a:gd name="T15" fmla="*/ 8 h 12"/>
                <a:gd name="T16" fmla="*/ 5 w 50"/>
                <a:gd name="T17" fmla="*/ 10 h 12"/>
                <a:gd name="T18" fmla="*/ 45 w 50"/>
                <a:gd name="T19" fmla="*/ 12 h 12"/>
                <a:gd name="T20" fmla="*/ 47 w 50"/>
                <a:gd name="T21" fmla="*/ 12 h 12"/>
                <a:gd name="T22" fmla="*/ 49 w 50"/>
                <a:gd name="T23" fmla="*/ 10 h 12"/>
                <a:gd name="T24" fmla="*/ 50 w 50"/>
                <a:gd name="T25" fmla="*/ 8 h 12"/>
                <a:gd name="T26" fmla="*/ 50 w 50"/>
                <a:gd name="T27" fmla="*/ 7 h 12"/>
                <a:gd name="T28" fmla="*/ 50 w 50"/>
                <a:gd name="T29" fmla="*/ 5 h 12"/>
                <a:gd name="T30" fmla="*/ 50 w 50"/>
                <a:gd name="T31" fmla="*/ 3 h 12"/>
                <a:gd name="T32" fmla="*/ 49 w 50"/>
                <a:gd name="T33" fmla="*/ 2 h 12"/>
                <a:gd name="T34" fmla="*/ 47 w 50"/>
                <a:gd name="T35" fmla="*/ 2 h 12"/>
                <a:gd name="T36" fmla="*/ 6 w 5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2">
                  <a:moveTo>
                    <a:pt x="6" y="0"/>
                  </a:moveTo>
                  <a:lnTo>
                    <a:pt x="5" y="0"/>
                  </a:lnTo>
                  <a:lnTo>
                    <a:pt x="3" y="0"/>
                  </a:lnTo>
                  <a:lnTo>
                    <a:pt x="1" y="2"/>
                  </a:lnTo>
                  <a:lnTo>
                    <a:pt x="0" y="3"/>
                  </a:lnTo>
                  <a:lnTo>
                    <a:pt x="0" y="5"/>
                  </a:lnTo>
                  <a:lnTo>
                    <a:pt x="1" y="7"/>
                  </a:lnTo>
                  <a:lnTo>
                    <a:pt x="3" y="8"/>
                  </a:lnTo>
                  <a:lnTo>
                    <a:pt x="5" y="10"/>
                  </a:lnTo>
                  <a:lnTo>
                    <a:pt x="45" y="12"/>
                  </a:lnTo>
                  <a:lnTo>
                    <a:pt x="47" y="12"/>
                  </a:lnTo>
                  <a:lnTo>
                    <a:pt x="49" y="10"/>
                  </a:lnTo>
                  <a:lnTo>
                    <a:pt x="50" y="8"/>
                  </a:lnTo>
                  <a:lnTo>
                    <a:pt x="50" y="7"/>
                  </a:lnTo>
                  <a:lnTo>
                    <a:pt x="50" y="5"/>
                  </a:lnTo>
                  <a:lnTo>
                    <a:pt x="50" y="3"/>
                  </a:lnTo>
                  <a:lnTo>
                    <a:pt x="49" y="2"/>
                  </a:lnTo>
                  <a:lnTo>
                    <a:pt x="47" y="2"/>
                  </a:lnTo>
                  <a:lnTo>
                    <a:pt x="6" y="0"/>
                  </a:lnTo>
                  <a:close/>
                </a:path>
              </a:pathLst>
            </a:custGeom>
            <a:solidFill>
              <a:srgbClr val="000000"/>
            </a:solidFill>
            <a:ln w="9525">
              <a:solidFill>
                <a:schemeClr val="tx2"/>
              </a:solidFill>
              <a:round/>
              <a:headEnd/>
              <a:tailEnd/>
            </a:ln>
          </p:spPr>
          <p:txBody>
            <a:bodyPr/>
            <a:lstStyle/>
            <a:p>
              <a:endParaRPr lang="th-TH"/>
            </a:p>
          </p:txBody>
        </p:sp>
        <p:sp>
          <p:nvSpPr>
            <p:cNvPr id="58437" name="Freeform 69"/>
            <p:cNvSpPr>
              <a:spLocks/>
            </p:cNvSpPr>
            <p:nvPr/>
          </p:nvSpPr>
          <p:spPr bwMode="auto">
            <a:xfrm>
              <a:off x="4249" y="3241"/>
              <a:ext cx="50" cy="12"/>
            </a:xfrm>
            <a:custGeom>
              <a:avLst/>
              <a:gdLst>
                <a:gd name="T0" fmla="*/ 6 w 50"/>
                <a:gd name="T1" fmla="*/ 0 h 12"/>
                <a:gd name="T2" fmla="*/ 5 w 50"/>
                <a:gd name="T3" fmla="*/ 0 h 12"/>
                <a:gd name="T4" fmla="*/ 3 w 50"/>
                <a:gd name="T5" fmla="*/ 0 h 12"/>
                <a:gd name="T6" fmla="*/ 1 w 50"/>
                <a:gd name="T7" fmla="*/ 2 h 12"/>
                <a:gd name="T8" fmla="*/ 0 w 50"/>
                <a:gd name="T9" fmla="*/ 4 h 12"/>
                <a:gd name="T10" fmla="*/ 0 w 50"/>
                <a:gd name="T11" fmla="*/ 5 h 12"/>
                <a:gd name="T12" fmla="*/ 1 w 50"/>
                <a:gd name="T13" fmla="*/ 7 h 12"/>
                <a:gd name="T14" fmla="*/ 3 w 50"/>
                <a:gd name="T15" fmla="*/ 9 h 12"/>
                <a:gd name="T16" fmla="*/ 5 w 50"/>
                <a:gd name="T17" fmla="*/ 10 h 12"/>
                <a:gd name="T18" fmla="*/ 45 w 50"/>
                <a:gd name="T19" fmla="*/ 12 h 12"/>
                <a:gd name="T20" fmla="*/ 47 w 50"/>
                <a:gd name="T21" fmla="*/ 12 h 12"/>
                <a:gd name="T22" fmla="*/ 48 w 50"/>
                <a:gd name="T23" fmla="*/ 10 h 12"/>
                <a:gd name="T24" fmla="*/ 50 w 50"/>
                <a:gd name="T25" fmla="*/ 9 h 12"/>
                <a:gd name="T26" fmla="*/ 50 w 50"/>
                <a:gd name="T27" fmla="*/ 7 h 12"/>
                <a:gd name="T28" fmla="*/ 50 w 50"/>
                <a:gd name="T29" fmla="*/ 5 h 12"/>
                <a:gd name="T30" fmla="*/ 50 w 50"/>
                <a:gd name="T31" fmla="*/ 4 h 12"/>
                <a:gd name="T32" fmla="*/ 48 w 50"/>
                <a:gd name="T33" fmla="*/ 2 h 12"/>
                <a:gd name="T34" fmla="*/ 47 w 50"/>
                <a:gd name="T35" fmla="*/ 2 h 12"/>
                <a:gd name="T36" fmla="*/ 6 w 5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2">
                  <a:moveTo>
                    <a:pt x="6" y="0"/>
                  </a:moveTo>
                  <a:lnTo>
                    <a:pt x="5" y="0"/>
                  </a:lnTo>
                  <a:lnTo>
                    <a:pt x="3" y="0"/>
                  </a:lnTo>
                  <a:lnTo>
                    <a:pt x="1" y="2"/>
                  </a:lnTo>
                  <a:lnTo>
                    <a:pt x="0" y="4"/>
                  </a:lnTo>
                  <a:lnTo>
                    <a:pt x="0" y="5"/>
                  </a:lnTo>
                  <a:lnTo>
                    <a:pt x="1" y="7"/>
                  </a:lnTo>
                  <a:lnTo>
                    <a:pt x="3" y="9"/>
                  </a:lnTo>
                  <a:lnTo>
                    <a:pt x="5" y="10"/>
                  </a:lnTo>
                  <a:lnTo>
                    <a:pt x="45" y="12"/>
                  </a:lnTo>
                  <a:lnTo>
                    <a:pt x="47" y="12"/>
                  </a:lnTo>
                  <a:lnTo>
                    <a:pt x="48" y="10"/>
                  </a:lnTo>
                  <a:lnTo>
                    <a:pt x="50" y="9"/>
                  </a:lnTo>
                  <a:lnTo>
                    <a:pt x="50" y="7"/>
                  </a:lnTo>
                  <a:lnTo>
                    <a:pt x="50" y="5"/>
                  </a:lnTo>
                  <a:lnTo>
                    <a:pt x="50" y="4"/>
                  </a:lnTo>
                  <a:lnTo>
                    <a:pt x="48" y="2"/>
                  </a:lnTo>
                  <a:lnTo>
                    <a:pt x="47" y="2"/>
                  </a:lnTo>
                  <a:lnTo>
                    <a:pt x="6" y="0"/>
                  </a:lnTo>
                  <a:close/>
                </a:path>
              </a:pathLst>
            </a:custGeom>
            <a:solidFill>
              <a:srgbClr val="000000"/>
            </a:solidFill>
            <a:ln w="9525">
              <a:solidFill>
                <a:schemeClr val="tx2"/>
              </a:solidFill>
              <a:round/>
              <a:headEnd/>
              <a:tailEnd/>
            </a:ln>
          </p:spPr>
          <p:txBody>
            <a:bodyPr/>
            <a:lstStyle/>
            <a:p>
              <a:endParaRPr lang="th-TH"/>
            </a:p>
          </p:txBody>
        </p:sp>
      </p:grpSp>
      <p:sp>
        <p:nvSpPr>
          <p:cNvPr id="58438" name="Rectangle 70"/>
          <p:cNvSpPr>
            <a:spLocks noChangeArrowheads="1"/>
          </p:cNvSpPr>
          <p:nvPr/>
        </p:nvSpPr>
        <p:spPr bwMode="auto">
          <a:xfrm>
            <a:off x="3670300" y="4198144"/>
            <a:ext cx="3654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sz="1800">
                <a:solidFill>
                  <a:schemeClr val="tx2"/>
                </a:solidFill>
              </a:rPr>
              <a:t>WC</a:t>
            </a:r>
          </a:p>
        </p:txBody>
      </p:sp>
      <p:sp>
        <p:nvSpPr>
          <p:cNvPr id="58439" name="Rectangle 71"/>
          <p:cNvSpPr>
            <a:spLocks noChangeArrowheads="1"/>
          </p:cNvSpPr>
          <p:nvPr/>
        </p:nvSpPr>
        <p:spPr bwMode="auto">
          <a:xfrm>
            <a:off x="3540126" y="3520679"/>
            <a:ext cx="519113" cy="29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p>
        </p:txBody>
      </p:sp>
      <p:grpSp>
        <p:nvGrpSpPr>
          <p:cNvPr id="58441" name="Group 73"/>
          <p:cNvGrpSpPr>
            <a:grpSpLocks/>
          </p:cNvGrpSpPr>
          <p:nvPr/>
        </p:nvGrpSpPr>
        <p:grpSpPr bwMode="auto">
          <a:xfrm>
            <a:off x="1784350" y="3334942"/>
            <a:ext cx="2019300" cy="983456"/>
            <a:chOff x="1621" y="1787"/>
            <a:chExt cx="2520" cy="1304"/>
          </a:xfrm>
        </p:grpSpPr>
        <p:sp>
          <p:nvSpPr>
            <p:cNvPr id="58442" name="Freeform 74"/>
            <p:cNvSpPr>
              <a:spLocks/>
            </p:cNvSpPr>
            <p:nvPr/>
          </p:nvSpPr>
          <p:spPr bwMode="auto">
            <a:xfrm>
              <a:off x="1621" y="3081"/>
              <a:ext cx="10" cy="10"/>
            </a:xfrm>
            <a:custGeom>
              <a:avLst/>
              <a:gdLst>
                <a:gd name="T0" fmla="*/ 5 w 10"/>
                <a:gd name="T1" fmla="*/ 0 h 10"/>
                <a:gd name="T2" fmla="*/ 3 w 10"/>
                <a:gd name="T3" fmla="*/ 2 h 10"/>
                <a:gd name="T4" fmla="*/ 2 w 10"/>
                <a:gd name="T5" fmla="*/ 4 h 10"/>
                <a:gd name="T6" fmla="*/ 0 w 10"/>
                <a:gd name="T7" fmla="*/ 5 h 10"/>
                <a:gd name="T8" fmla="*/ 0 w 10"/>
                <a:gd name="T9" fmla="*/ 5 h 10"/>
                <a:gd name="T10" fmla="*/ 2 w 10"/>
                <a:gd name="T11" fmla="*/ 7 h 10"/>
                <a:gd name="T12" fmla="*/ 3 w 10"/>
                <a:gd name="T13" fmla="*/ 9 h 10"/>
                <a:gd name="T14" fmla="*/ 5 w 10"/>
                <a:gd name="T15" fmla="*/ 10 h 10"/>
                <a:gd name="T16" fmla="*/ 7 w 10"/>
                <a:gd name="T17" fmla="*/ 10 h 10"/>
                <a:gd name="T18" fmla="*/ 7 w 10"/>
                <a:gd name="T19" fmla="*/ 10 h 10"/>
                <a:gd name="T20" fmla="*/ 8 w 10"/>
                <a:gd name="T21" fmla="*/ 9 h 10"/>
                <a:gd name="T22" fmla="*/ 10 w 10"/>
                <a:gd name="T23" fmla="*/ 7 h 10"/>
                <a:gd name="T24" fmla="*/ 10 w 10"/>
                <a:gd name="T25" fmla="*/ 5 h 10"/>
                <a:gd name="T26" fmla="*/ 10 w 10"/>
                <a:gd name="T27" fmla="*/ 4 h 10"/>
                <a:gd name="T28" fmla="*/ 10 w 10"/>
                <a:gd name="T29" fmla="*/ 2 h 10"/>
                <a:gd name="T30" fmla="*/ 8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2" y="4"/>
                  </a:lnTo>
                  <a:lnTo>
                    <a:pt x="0" y="5"/>
                  </a:lnTo>
                  <a:lnTo>
                    <a:pt x="0" y="5"/>
                  </a:lnTo>
                  <a:lnTo>
                    <a:pt x="2" y="7"/>
                  </a:lnTo>
                  <a:lnTo>
                    <a:pt x="3" y="9"/>
                  </a:lnTo>
                  <a:lnTo>
                    <a:pt x="5" y="10"/>
                  </a:lnTo>
                  <a:lnTo>
                    <a:pt x="7" y="10"/>
                  </a:lnTo>
                  <a:lnTo>
                    <a:pt x="7" y="10"/>
                  </a:lnTo>
                  <a:lnTo>
                    <a:pt x="8" y="9"/>
                  </a:lnTo>
                  <a:lnTo>
                    <a:pt x="10" y="7"/>
                  </a:lnTo>
                  <a:lnTo>
                    <a:pt x="10" y="5"/>
                  </a:lnTo>
                  <a:lnTo>
                    <a:pt x="10" y="4"/>
                  </a:lnTo>
                  <a:lnTo>
                    <a:pt x="10" y="2"/>
                  </a:lnTo>
                  <a:lnTo>
                    <a:pt x="8" y="0"/>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43" name="Freeform 75"/>
            <p:cNvSpPr>
              <a:spLocks/>
            </p:cNvSpPr>
            <p:nvPr/>
          </p:nvSpPr>
          <p:spPr bwMode="auto">
            <a:xfrm>
              <a:off x="1641" y="3079"/>
              <a:ext cx="10" cy="11"/>
            </a:xfrm>
            <a:custGeom>
              <a:avLst/>
              <a:gdLst>
                <a:gd name="T0" fmla="*/ 4 w 10"/>
                <a:gd name="T1" fmla="*/ 0 h 11"/>
                <a:gd name="T2" fmla="*/ 2 w 10"/>
                <a:gd name="T3" fmla="*/ 0 h 11"/>
                <a:gd name="T4" fmla="*/ 0 w 10"/>
                <a:gd name="T5" fmla="*/ 2 h 11"/>
                <a:gd name="T6" fmla="*/ 0 w 10"/>
                <a:gd name="T7" fmla="*/ 4 h 11"/>
                <a:gd name="T8" fmla="*/ 0 w 10"/>
                <a:gd name="T9" fmla="*/ 6 h 11"/>
                <a:gd name="T10" fmla="*/ 0 w 10"/>
                <a:gd name="T11" fmla="*/ 7 h 11"/>
                <a:gd name="T12" fmla="*/ 2 w 10"/>
                <a:gd name="T13" fmla="*/ 9 h 11"/>
                <a:gd name="T14" fmla="*/ 4 w 10"/>
                <a:gd name="T15" fmla="*/ 11 h 11"/>
                <a:gd name="T16" fmla="*/ 5 w 10"/>
                <a:gd name="T17" fmla="*/ 11 h 11"/>
                <a:gd name="T18" fmla="*/ 5 w 10"/>
                <a:gd name="T19" fmla="*/ 11 h 11"/>
                <a:gd name="T20" fmla="*/ 7 w 10"/>
                <a:gd name="T21" fmla="*/ 9 h 11"/>
                <a:gd name="T22" fmla="*/ 9 w 10"/>
                <a:gd name="T23" fmla="*/ 7 h 11"/>
                <a:gd name="T24" fmla="*/ 10 w 10"/>
                <a:gd name="T25" fmla="*/ 6 h 11"/>
                <a:gd name="T26" fmla="*/ 10 w 10"/>
                <a:gd name="T27" fmla="*/ 4 h 11"/>
                <a:gd name="T28" fmla="*/ 9 w 10"/>
                <a:gd name="T29" fmla="*/ 2 h 11"/>
                <a:gd name="T30" fmla="*/ 7 w 10"/>
                <a:gd name="T31" fmla="*/ 0 h 11"/>
                <a:gd name="T32" fmla="*/ 5 w 10"/>
                <a:gd name="T33" fmla="*/ 0 h 11"/>
                <a:gd name="T34" fmla="*/ 4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4" y="0"/>
                  </a:moveTo>
                  <a:lnTo>
                    <a:pt x="2" y="0"/>
                  </a:lnTo>
                  <a:lnTo>
                    <a:pt x="0" y="2"/>
                  </a:lnTo>
                  <a:lnTo>
                    <a:pt x="0" y="4"/>
                  </a:lnTo>
                  <a:lnTo>
                    <a:pt x="0" y="6"/>
                  </a:lnTo>
                  <a:lnTo>
                    <a:pt x="0" y="7"/>
                  </a:lnTo>
                  <a:lnTo>
                    <a:pt x="2" y="9"/>
                  </a:lnTo>
                  <a:lnTo>
                    <a:pt x="4" y="11"/>
                  </a:lnTo>
                  <a:lnTo>
                    <a:pt x="5" y="11"/>
                  </a:lnTo>
                  <a:lnTo>
                    <a:pt x="5" y="11"/>
                  </a:lnTo>
                  <a:lnTo>
                    <a:pt x="7" y="9"/>
                  </a:lnTo>
                  <a:lnTo>
                    <a:pt x="9" y="7"/>
                  </a:lnTo>
                  <a:lnTo>
                    <a:pt x="10" y="6"/>
                  </a:lnTo>
                  <a:lnTo>
                    <a:pt x="10" y="4"/>
                  </a:lnTo>
                  <a:lnTo>
                    <a:pt x="9" y="2"/>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a:p>
          </p:txBody>
        </p:sp>
        <p:sp>
          <p:nvSpPr>
            <p:cNvPr id="58444" name="Freeform 76"/>
            <p:cNvSpPr>
              <a:spLocks/>
            </p:cNvSpPr>
            <p:nvPr/>
          </p:nvSpPr>
          <p:spPr bwMode="auto">
            <a:xfrm>
              <a:off x="1661" y="3076"/>
              <a:ext cx="11" cy="10"/>
            </a:xfrm>
            <a:custGeom>
              <a:avLst/>
              <a:gdLst>
                <a:gd name="T0" fmla="*/ 4 w 11"/>
                <a:gd name="T1" fmla="*/ 0 h 10"/>
                <a:gd name="T2" fmla="*/ 2 w 11"/>
                <a:gd name="T3" fmla="*/ 2 h 10"/>
                <a:gd name="T4" fmla="*/ 0 w 11"/>
                <a:gd name="T5" fmla="*/ 3 h 10"/>
                <a:gd name="T6" fmla="*/ 0 w 11"/>
                <a:gd name="T7" fmla="*/ 5 h 10"/>
                <a:gd name="T8" fmla="*/ 0 w 11"/>
                <a:gd name="T9" fmla="*/ 7 h 10"/>
                <a:gd name="T10" fmla="*/ 0 w 11"/>
                <a:gd name="T11" fmla="*/ 9 h 10"/>
                <a:gd name="T12" fmla="*/ 2 w 11"/>
                <a:gd name="T13" fmla="*/ 10 h 10"/>
                <a:gd name="T14" fmla="*/ 4 w 11"/>
                <a:gd name="T15" fmla="*/ 10 h 10"/>
                <a:gd name="T16" fmla="*/ 6 w 11"/>
                <a:gd name="T17" fmla="*/ 10 h 10"/>
                <a:gd name="T18" fmla="*/ 6 w 11"/>
                <a:gd name="T19" fmla="*/ 10 h 10"/>
                <a:gd name="T20" fmla="*/ 7 w 11"/>
                <a:gd name="T21" fmla="*/ 10 h 10"/>
                <a:gd name="T22" fmla="*/ 9 w 11"/>
                <a:gd name="T23" fmla="*/ 9 h 10"/>
                <a:gd name="T24" fmla="*/ 11 w 11"/>
                <a:gd name="T25" fmla="*/ 7 h 10"/>
                <a:gd name="T26" fmla="*/ 11 w 11"/>
                <a:gd name="T27" fmla="*/ 5 h 10"/>
                <a:gd name="T28" fmla="*/ 9 w 11"/>
                <a:gd name="T29" fmla="*/ 3 h 10"/>
                <a:gd name="T30" fmla="*/ 7 w 11"/>
                <a:gd name="T31" fmla="*/ 2 h 10"/>
                <a:gd name="T32" fmla="*/ 6 w 11"/>
                <a:gd name="T33" fmla="*/ 0 h 10"/>
                <a:gd name="T34" fmla="*/ 4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4" y="0"/>
                  </a:moveTo>
                  <a:lnTo>
                    <a:pt x="2" y="2"/>
                  </a:lnTo>
                  <a:lnTo>
                    <a:pt x="0" y="3"/>
                  </a:lnTo>
                  <a:lnTo>
                    <a:pt x="0" y="5"/>
                  </a:lnTo>
                  <a:lnTo>
                    <a:pt x="0" y="7"/>
                  </a:lnTo>
                  <a:lnTo>
                    <a:pt x="0" y="9"/>
                  </a:lnTo>
                  <a:lnTo>
                    <a:pt x="2" y="10"/>
                  </a:lnTo>
                  <a:lnTo>
                    <a:pt x="4" y="10"/>
                  </a:lnTo>
                  <a:lnTo>
                    <a:pt x="6" y="10"/>
                  </a:lnTo>
                  <a:lnTo>
                    <a:pt x="6" y="10"/>
                  </a:lnTo>
                  <a:lnTo>
                    <a:pt x="7" y="10"/>
                  </a:lnTo>
                  <a:lnTo>
                    <a:pt x="9" y="9"/>
                  </a:lnTo>
                  <a:lnTo>
                    <a:pt x="11" y="7"/>
                  </a:lnTo>
                  <a:lnTo>
                    <a:pt x="11" y="5"/>
                  </a:lnTo>
                  <a:lnTo>
                    <a:pt x="9" y="3"/>
                  </a:lnTo>
                  <a:lnTo>
                    <a:pt x="7" y="2"/>
                  </a:lnTo>
                  <a:lnTo>
                    <a:pt x="6" y="0"/>
                  </a:lnTo>
                  <a:lnTo>
                    <a:pt x="4" y="0"/>
                  </a:lnTo>
                  <a:close/>
                </a:path>
              </a:pathLst>
            </a:custGeom>
            <a:solidFill>
              <a:srgbClr val="000000"/>
            </a:solidFill>
            <a:ln w="9525">
              <a:solidFill>
                <a:srgbClr val="009999"/>
              </a:solidFill>
              <a:round/>
              <a:headEnd/>
              <a:tailEnd/>
            </a:ln>
          </p:spPr>
          <p:txBody>
            <a:bodyPr/>
            <a:lstStyle/>
            <a:p>
              <a:endParaRPr lang="th-TH"/>
            </a:p>
          </p:txBody>
        </p:sp>
        <p:sp>
          <p:nvSpPr>
            <p:cNvPr id="58445" name="Freeform 77"/>
            <p:cNvSpPr>
              <a:spLocks/>
            </p:cNvSpPr>
            <p:nvPr/>
          </p:nvSpPr>
          <p:spPr bwMode="auto">
            <a:xfrm>
              <a:off x="1682" y="3074"/>
              <a:ext cx="10" cy="11"/>
            </a:xfrm>
            <a:custGeom>
              <a:avLst/>
              <a:gdLst>
                <a:gd name="T0" fmla="*/ 3 w 10"/>
                <a:gd name="T1" fmla="*/ 0 h 11"/>
                <a:gd name="T2" fmla="*/ 1 w 10"/>
                <a:gd name="T3" fmla="*/ 0 h 11"/>
                <a:gd name="T4" fmla="*/ 0 w 10"/>
                <a:gd name="T5" fmla="*/ 2 h 11"/>
                <a:gd name="T6" fmla="*/ 0 w 10"/>
                <a:gd name="T7" fmla="*/ 4 h 11"/>
                <a:gd name="T8" fmla="*/ 0 w 10"/>
                <a:gd name="T9" fmla="*/ 5 h 11"/>
                <a:gd name="T10" fmla="*/ 0 w 10"/>
                <a:gd name="T11" fmla="*/ 7 h 11"/>
                <a:gd name="T12" fmla="*/ 1 w 10"/>
                <a:gd name="T13" fmla="*/ 9 h 11"/>
                <a:gd name="T14" fmla="*/ 3 w 10"/>
                <a:gd name="T15" fmla="*/ 11 h 11"/>
                <a:gd name="T16" fmla="*/ 5 w 10"/>
                <a:gd name="T17" fmla="*/ 11 h 11"/>
                <a:gd name="T18" fmla="*/ 5 w 10"/>
                <a:gd name="T19" fmla="*/ 11 h 11"/>
                <a:gd name="T20" fmla="*/ 6 w 10"/>
                <a:gd name="T21" fmla="*/ 9 h 11"/>
                <a:gd name="T22" fmla="*/ 8 w 10"/>
                <a:gd name="T23" fmla="*/ 7 h 11"/>
                <a:gd name="T24" fmla="*/ 10 w 10"/>
                <a:gd name="T25" fmla="*/ 5 h 11"/>
                <a:gd name="T26" fmla="*/ 10 w 10"/>
                <a:gd name="T27" fmla="*/ 4 h 11"/>
                <a:gd name="T28" fmla="*/ 8 w 10"/>
                <a:gd name="T29" fmla="*/ 2 h 11"/>
                <a:gd name="T30" fmla="*/ 6 w 10"/>
                <a:gd name="T31" fmla="*/ 0 h 11"/>
                <a:gd name="T32" fmla="*/ 5 w 10"/>
                <a:gd name="T33" fmla="*/ 0 h 11"/>
                <a:gd name="T34" fmla="*/ 3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0"/>
                  </a:moveTo>
                  <a:lnTo>
                    <a:pt x="1" y="0"/>
                  </a:lnTo>
                  <a:lnTo>
                    <a:pt x="0" y="2"/>
                  </a:lnTo>
                  <a:lnTo>
                    <a:pt x="0" y="4"/>
                  </a:lnTo>
                  <a:lnTo>
                    <a:pt x="0" y="5"/>
                  </a:lnTo>
                  <a:lnTo>
                    <a:pt x="0" y="7"/>
                  </a:lnTo>
                  <a:lnTo>
                    <a:pt x="1" y="9"/>
                  </a:lnTo>
                  <a:lnTo>
                    <a:pt x="3" y="11"/>
                  </a:lnTo>
                  <a:lnTo>
                    <a:pt x="5" y="11"/>
                  </a:lnTo>
                  <a:lnTo>
                    <a:pt x="5" y="11"/>
                  </a:lnTo>
                  <a:lnTo>
                    <a:pt x="6" y="9"/>
                  </a:lnTo>
                  <a:lnTo>
                    <a:pt x="8" y="7"/>
                  </a:lnTo>
                  <a:lnTo>
                    <a:pt x="10" y="5"/>
                  </a:lnTo>
                  <a:lnTo>
                    <a:pt x="10" y="4"/>
                  </a:lnTo>
                  <a:lnTo>
                    <a:pt x="8" y="2"/>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46" name="Freeform 78"/>
            <p:cNvSpPr>
              <a:spLocks/>
            </p:cNvSpPr>
            <p:nvPr/>
          </p:nvSpPr>
          <p:spPr bwMode="auto">
            <a:xfrm>
              <a:off x="1702" y="3071"/>
              <a:ext cx="10" cy="10"/>
            </a:xfrm>
            <a:custGeom>
              <a:avLst/>
              <a:gdLst>
                <a:gd name="T0" fmla="*/ 3 w 10"/>
                <a:gd name="T1" fmla="*/ 0 h 10"/>
                <a:gd name="T2" fmla="*/ 2 w 10"/>
                <a:gd name="T3" fmla="*/ 2 h 10"/>
                <a:gd name="T4" fmla="*/ 0 w 10"/>
                <a:gd name="T5" fmla="*/ 3 h 10"/>
                <a:gd name="T6" fmla="*/ 0 w 10"/>
                <a:gd name="T7" fmla="*/ 5 h 10"/>
                <a:gd name="T8" fmla="*/ 0 w 10"/>
                <a:gd name="T9" fmla="*/ 7 h 10"/>
                <a:gd name="T10" fmla="*/ 0 w 10"/>
                <a:gd name="T11" fmla="*/ 8 h 10"/>
                <a:gd name="T12" fmla="*/ 2 w 10"/>
                <a:gd name="T13" fmla="*/ 10 h 10"/>
                <a:gd name="T14" fmla="*/ 3 w 10"/>
                <a:gd name="T15" fmla="*/ 10 h 10"/>
                <a:gd name="T16" fmla="*/ 5 w 10"/>
                <a:gd name="T17" fmla="*/ 10 h 10"/>
                <a:gd name="T18" fmla="*/ 5 w 10"/>
                <a:gd name="T19" fmla="*/ 10 h 10"/>
                <a:gd name="T20" fmla="*/ 7 w 10"/>
                <a:gd name="T21" fmla="*/ 10 h 10"/>
                <a:gd name="T22" fmla="*/ 8 w 10"/>
                <a:gd name="T23" fmla="*/ 8 h 10"/>
                <a:gd name="T24" fmla="*/ 10 w 10"/>
                <a:gd name="T25" fmla="*/ 7 h 10"/>
                <a:gd name="T26" fmla="*/ 10 w 10"/>
                <a:gd name="T27" fmla="*/ 5 h 10"/>
                <a:gd name="T28" fmla="*/ 8 w 10"/>
                <a:gd name="T29" fmla="*/ 3 h 10"/>
                <a:gd name="T30" fmla="*/ 7 w 10"/>
                <a:gd name="T31" fmla="*/ 2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3"/>
                  </a:lnTo>
                  <a:lnTo>
                    <a:pt x="0" y="5"/>
                  </a:lnTo>
                  <a:lnTo>
                    <a:pt x="0" y="7"/>
                  </a:lnTo>
                  <a:lnTo>
                    <a:pt x="0" y="8"/>
                  </a:lnTo>
                  <a:lnTo>
                    <a:pt x="2" y="10"/>
                  </a:lnTo>
                  <a:lnTo>
                    <a:pt x="3" y="10"/>
                  </a:lnTo>
                  <a:lnTo>
                    <a:pt x="5" y="10"/>
                  </a:lnTo>
                  <a:lnTo>
                    <a:pt x="5" y="10"/>
                  </a:lnTo>
                  <a:lnTo>
                    <a:pt x="7" y="10"/>
                  </a:lnTo>
                  <a:lnTo>
                    <a:pt x="8" y="8"/>
                  </a:lnTo>
                  <a:lnTo>
                    <a:pt x="10" y="7"/>
                  </a:lnTo>
                  <a:lnTo>
                    <a:pt x="10" y="5"/>
                  </a:lnTo>
                  <a:lnTo>
                    <a:pt x="8" y="3"/>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47" name="Freeform 79"/>
            <p:cNvSpPr>
              <a:spLocks/>
            </p:cNvSpPr>
            <p:nvPr/>
          </p:nvSpPr>
          <p:spPr bwMode="auto">
            <a:xfrm>
              <a:off x="1722" y="3069"/>
              <a:ext cx="10" cy="10"/>
            </a:xfrm>
            <a:custGeom>
              <a:avLst/>
              <a:gdLst>
                <a:gd name="T0" fmla="*/ 4 w 10"/>
                <a:gd name="T1" fmla="*/ 0 h 10"/>
                <a:gd name="T2" fmla="*/ 2 w 10"/>
                <a:gd name="T3" fmla="*/ 0 h 10"/>
                <a:gd name="T4" fmla="*/ 0 w 10"/>
                <a:gd name="T5" fmla="*/ 2 h 10"/>
                <a:gd name="T6" fmla="*/ 0 w 10"/>
                <a:gd name="T7" fmla="*/ 4 h 10"/>
                <a:gd name="T8" fmla="*/ 0 w 10"/>
                <a:gd name="T9" fmla="*/ 5 h 10"/>
                <a:gd name="T10" fmla="*/ 0 w 10"/>
                <a:gd name="T11" fmla="*/ 7 h 10"/>
                <a:gd name="T12" fmla="*/ 2 w 10"/>
                <a:gd name="T13" fmla="*/ 9 h 10"/>
                <a:gd name="T14" fmla="*/ 4 w 10"/>
                <a:gd name="T15" fmla="*/ 10 h 10"/>
                <a:gd name="T16" fmla="*/ 5 w 10"/>
                <a:gd name="T17" fmla="*/ 10 h 10"/>
                <a:gd name="T18" fmla="*/ 5 w 10"/>
                <a:gd name="T19" fmla="*/ 10 h 10"/>
                <a:gd name="T20" fmla="*/ 7 w 10"/>
                <a:gd name="T21" fmla="*/ 9 h 10"/>
                <a:gd name="T22" fmla="*/ 9 w 10"/>
                <a:gd name="T23" fmla="*/ 7 h 10"/>
                <a:gd name="T24" fmla="*/ 10 w 10"/>
                <a:gd name="T25" fmla="*/ 5 h 10"/>
                <a:gd name="T26" fmla="*/ 10 w 10"/>
                <a:gd name="T27" fmla="*/ 4 h 10"/>
                <a:gd name="T28" fmla="*/ 9 w 10"/>
                <a:gd name="T29" fmla="*/ 2 h 10"/>
                <a:gd name="T30" fmla="*/ 7 w 10"/>
                <a:gd name="T31" fmla="*/ 0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0"/>
                  </a:lnTo>
                  <a:lnTo>
                    <a:pt x="0" y="2"/>
                  </a:lnTo>
                  <a:lnTo>
                    <a:pt x="0" y="4"/>
                  </a:lnTo>
                  <a:lnTo>
                    <a:pt x="0" y="5"/>
                  </a:lnTo>
                  <a:lnTo>
                    <a:pt x="0" y="7"/>
                  </a:lnTo>
                  <a:lnTo>
                    <a:pt x="2" y="9"/>
                  </a:lnTo>
                  <a:lnTo>
                    <a:pt x="4" y="10"/>
                  </a:lnTo>
                  <a:lnTo>
                    <a:pt x="5" y="10"/>
                  </a:lnTo>
                  <a:lnTo>
                    <a:pt x="5" y="10"/>
                  </a:lnTo>
                  <a:lnTo>
                    <a:pt x="7" y="9"/>
                  </a:lnTo>
                  <a:lnTo>
                    <a:pt x="9" y="7"/>
                  </a:lnTo>
                  <a:lnTo>
                    <a:pt x="10" y="5"/>
                  </a:lnTo>
                  <a:lnTo>
                    <a:pt x="10" y="4"/>
                  </a:lnTo>
                  <a:lnTo>
                    <a:pt x="9" y="2"/>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a:p>
          </p:txBody>
        </p:sp>
        <p:sp>
          <p:nvSpPr>
            <p:cNvPr id="58448" name="Freeform 80"/>
            <p:cNvSpPr>
              <a:spLocks/>
            </p:cNvSpPr>
            <p:nvPr/>
          </p:nvSpPr>
          <p:spPr bwMode="auto">
            <a:xfrm>
              <a:off x="1741" y="3066"/>
              <a:ext cx="10" cy="10"/>
            </a:xfrm>
            <a:custGeom>
              <a:avLst/>
              <a:gdLst>
                <a:gd name="T0" fmla="*/ 5 w 10"/>
                <a:gd name="T1" fmla="*/ 0 h 10"/>
                <a:gd name="T2" fmla="*/ 3 w 10"/>
                <a:gd name="T3" fmla="*/ 2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49" name="Freeform 81"/>
            <p:cNvSpPr>
              <a:spLocks/>
            </p:cNvSpPr>
            <p:nvPr/>
          </p:nvSpPr>
          <p:spPr bwMode="auto">
            <a:xfrm>
              <a:off x="1761" y="3064"/>
              <a:ext cx="10" cy="10"/>
            </a:xfrm>
            <a:custGeom>
              <a:avLst/>
              <a:gdLst>
                <a:gd name="T0" fmla="*/ 5 w 10"/>
                <a:gd name="T1" fmla="*/ 0 h 10"/>
                <a:gd name="T2" fmla="*/ 3 w 10"/>
                <a:gd name="T3" fmla="*/ 0 h 10"/>
                <a:gd name="T4" fmla="*/ 2 w 10"/>
                <a:gd name="T5" fmla="*/ 2 h 10"/>
                <a:gd name="T6" fmla="*/ 0 w 10"/>
                <a:gd name="T7" fmla="*/ 4 h 10"/>
                <a:gd name="T8" fmla="*/ 0 w 10"/>
                <a:gd name="T9" fmla="*/ 5 h 10"/>
                <a:gd name="T10" fmla="*/ 2 w 10"/>
                <a:gd name="T11" fmla="*/ 7 h 10"/>
                <a:gd name="T12" fmla="*/ 3 w 10"/>
                <a:gd name="T13" fmla="*/ 9 h 10"/>
                <a:gd name="T14" fmla="*/ 5 w 10"/>
                <a:gd name="T15" fmla="*/ 10 h 10"/>
                <a:gd name="T16" fmla="*/ 7 w 10"/>
                <a:gd name="T17" fmla="*/ 10 h 10"/>
                <a:gd name="T18" fmla="*/ 7 w 10"/>
                <a:gd name="T19" fmla="*/ 10 h 10"/>
                <a:gd name="T20" fmla="*/ 8 w 10"/>
                <a:gd name="T21" fmla="*/ 9 h 10"/>
                <a:gd name="T22" fmla="*/ 10 w 10"/>
                <a:gd name="T23" fmla="*/ 7 h 10"/>
                <a:gd name="T24" fmla="*/ 10 w 10"/>
                <a:gd name="T25" fmla="*/ 5 h 10"/>
                <a:gd name="T26" fmla="*/ 10 w 10"/>
                <a:gd name="T27" fmla="*/ 4 h 10"/>
                <a:gd name="T28" fmla="*/ 10 w 10"/>
                <a:gd name="T29" fmla="*/ 2 h 10"/>
                <a:gd name="T30" fmla="*/ 8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2"/>
                  </a:lnTo>
                  <a:lnTo>
                    <a:pt x="0" y="4"/>
                  </a:lnTo>
                  <a:lnTo>
                    <a:pt x="0" y="5"/>
                  </a:lnTo>
                  <a:lnTo>
                    <a:pt x="2" y="7"/>
                  </a:lnTo>
                  <a:lnTo>
                    <a:pt x="3" y="9"/>
                  </a:lnTo>
                  <a:lnTo>
                    <a:pt x="5" y="10"/>
                  </a:lnTo>
                  <a:lnTo>
                    <a:pt x="7" y="10"/>
                  </a:lnTo>
                  <a:lnTo>
                    <a:pt x="7" y="10"/>
                  </a:lnTo>
                  <a:lnTo>
                    <a:pt x="8" y="9"/>
                  </a:lnTo>
                  <a:lnTo>
                    <a:pt x="10" y="7"/>
                  </a:lnTo>
                  <a:lnTo>
                    <a:pt x="10" y="5"/>
                  </a:lnTo>
                  <a:lnTo>
                    <a:pt x="10" y="4"/>
                  </a:lnTo>
                  <a:lnTo>
                    <a:pt x="10" y="2"/>
                  </a:lnTo>
                  <a:lnTo>
                    <a:pt x="8" y="0"/>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50" name="Freeform 82"/>
            <p:cNvSpPr>
              <a:spLocks/>
            </p:cNvSpPr>
            <p:nvPr/>
          </p:nvSpPr>
          <p:spPr bwMode="auto">
            <a:xfrm>
              <a:off x="1781" y="3063"/>
              <a:ext cx="10" cy="10"/>
            </a:xfrm>
            <a:custGeom>
              <a:avLst/>
              <a:gdLst>
                <a:gd name="T0" fmla="*/ 5 w 10"/>
                <a:gd name="T1" fmla="*/ 0 h 10"/>
                <a:gd name="T2" fmla="*/ 4 w 10"/>
                <a:gd name="T3" fmla="*/ 0 h 10"/>
                <a:gd name="T4" fmla="*/ 2 w 10"/>
                <a:gd name="T5" fmla="*/ 1 h 10"/>
                <a:gd name="T6" fmla="*/ 0 w 10"/>
                <a:gd name="T7" fmla="*/ 3 h 10"/>
                <a:gd name="T8" fmla="*/ 0 w 10"/>
                <a:gd name="T9" fmla="*/ 5 h 10"/>
                <a:gd name="T10" fmla="*/ 2 w 10"/>
                <a:gd name="T11" fmla="*/ 6 h 10"/>
                <a:gd name="T12" fmla="*/ 4 w 10"/>
                <a:gd name="T13" fmla="*/ 8 h 10"/>
                <a:gd name="T14" fmla="*/ 5 w 10"/>
                <a:gd name="T15" fmla="*/ 10 h 10"/>
                <a:gd name="T16" fmla="*/ 7 w 10"/>
                <a:gd name="T17" fmla="*/ 10 h 10"/>
                <a:gd name="T18" fmla="*/ 7 w 10"/>
                <a:gd name="T19" fmla="*/ 10 h 10"/>
                <a:gd name="T20" fmla="*/ 9 w 10"/>
                <a:gd name="T21" fmla="*/ 8 h 10"/>
                <a:gd name="T22" fmla="*/ 10 w 10"/>
                <a:gd name="T23" fmla="*/ 6 h 10"/>
                <a:gd name="T24" fmla="*/ 10 w 10"/>
                <a:gd name="T25" fmla="*/ 5 h 10"/>
                <a:gd name="T26" fmla="*/ 10 w 10"/>
                <a:gd name="T27" fmla="*/ 3 h 10"/>
                <a:gd name="T28" fmla="*/ 10 w 10"/>
                <a:gd name="T29" fmla="*/ 1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4" y="0"/>
                  </a:lnTo>
                  <a:lnTo>
                    <a:pt x="2" y="1"/>
                  </a:lnTo>
                  <a:lnTo>
                    <a:pt x="0" y="3"/>
                  </a:lnTo>
                  <a:lnTo>
                    <a:pt x="0" y="5"/>
                  </a:lnTo>
                  <a:lnTo>
                    <a:pt x="2" y="6"/>
                  </a:lnTo>
                  <a:lnTo>
                    <a:pt x="4" y="8"/>
                  </a:lnTo>
                  <a:lnTo>
                    <a:pt x="5" y="10"/>
                  </a:lnTo>
                  <a:lnTo>
                    <a:pt x="7" y="10"/>
                  </a:lnTo>
                  <a:lnTo>
                    <a:pt x="7" y="10"/>
                  </a:lnTo>
                  <a:lnTo>
                    <a:pt x="9" y="8"/>
                  </a:lnTo>
                  <a:lnTo>
                    <a:pt x="10" y="6"/>
                  </a:lnTo>
                  <a:lnTo>
                    <a:pt x="10" y="5"/>
                  </a:lnTo>
                  <a:lnTo>
                    <a:pt x="10" y="3"/>
                  </a:lnTo>
                  <a:lnTo>
                    <a:pt x="10" y="1"/>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51" name="Freeform 83"/>
            <p:cNvSpPr>
              <a:spLocks/>
            </p:cNvSpPr>
            <p:nvPr/>
          </p:nvSpPr>
          <p:spPr bwMode="auto">
            <a:xfrm>
              <a:off x="1801" y="3059"/>
              <a:ext cx="11" cy="10"/>
            </a:xfrm>
            <a:custGeom>
              <a:avLst/>
              <a:gdLst>
                <a:gd name="T0" fmla="*/ 5 w 11"/>
                <a:gd name="T1" fmla="*/ 0 h 10"/>
                <a:gd name="T2" fmla="*/ 4 w 11"/>
                <a:gd name="T3" fmla="*/ 2 h 10"/>
                <a:gd name="T4" fmla="*/ 2 w 11"/>
                <a:gd name="T5" fmla="*/ 4 h 10"/>
                <a:gd name="T6" fmla="*/ 0 w 11"/>
                <a:gd name="T7" fmla="*/ 5 h 10"/>
                <a:gd name="T8" fmla="*/ 0 w 11"/>
                <a:gd name="T9" fmla="*/ 7 h 10"/>
                <a:gd name="T10" fmla="*/ 2 w 11"/>
                <a:gd name="T11" fmla="*/ 9 h 10"/>
                <a:gd name="T12" fmla="*/ 4 w 11"/>
                <a:gd name="T13" fmla="*/ 10 h 10"/>
                <a:gd name="T14" fmla="*/ 5 w 11"/>
                <a:gd name="T15" fmla="*/ 10 h 10"/>
                <a:gd name="T16" fmla="*/ 7 w 11"/>
                <a:gd name="T17" fmla="*/ 10 h 10"/>
                <a:gd name="T18" fmla="*/ 7 w 11"/>
                <a:gd name="T19" fmla="*/ 10 h 10"/>
                <a:gd name="T20" fmla="*/ 9 w 11"/>
                <a:gd name="T21" fmla="*/ 10 h 10"/>
                <a:gd name="T22" fmla="*/ 11 w 11"/>
                <a:gd name="T23" fmla="*/ 9 h 10"/>
                <a:gd name="T24" fmla="*/ 11 w 11"/>
                <a:gd name="T25" fmla="*/ 7 h 10"/>
                <a:gd name="T26" fmla="*/ 11 w 11"/>
                <a:gd name="T27" fmla="*/ 5 h 10"/>
                <a:gd name="T28" fmla="*/ 11 w 11"/>
                <a:gd name="T29" fmla="*/ 4 h 10"/>
                <a:gd name="T30" fmla="*/ 9 w 11"/>
                <a:gd name="T31" fmla="*/ 2 h 10"/>
                <a:gd name="T32" fmla="*/ 7 w 11"/>
                <a:gd name="T33" fmla="*/ 0 h 10"/>
                <a:gd name="T34" fmla="*/ 5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5" y="0"/>
                  </a:moveTo>
                  <a:lnTo>
                    <a:pt x="4" y="2"/>
                  </a:lnTo>
                  <a:lnTo>
                    <a:pt x="2" y="4"/>
                  </a:lnTo>
                  <a:lnTo>
                    <a:pt x="0" y="5"/>
                  </a:lnTo>
                  <a:lnTo>
                    <a:pt x="0" y="7"/>
                  </a:lnTo>
                  <a:lnTo>
                    <a:pt x="2" y="9"/>
                  </a:lnTo>
                  <a:lnTo>
                    <a:pt x="4" y="10"/>
                  </a:lnTo>
                  <a:lnTo>
                    <a:pt x="5" y="10"/>
                  </a:lnTo>
                  <a:lnTo>
                    <a:pt x="7" y="10"/>
                  </a:lnTo>
                  <a:lnTo>
                    <a:pt x="7" y="10"/>
                  </a:lnTo>
                  <a:lnTo>
                    <a:pt x="9" y="10"/>
                  </a:lnTo>
                  <a:lnTo>
                    <a:pt x="11" y="9"/>
                  </a:lnTo>
                  <a:lnTo>
                    <a:pt x="11" y="7"/>
                  </a:lnTo>
                  <a:lnTo>
                    <a:pt x="11" y="5"/>
                  </a:lnTo>
                  <a:lnTo>
                    <a:pt x="11" y="4"/>
                  </a:lnTo>
                  <a:lnTo>
                    <a:pt x="9" y="2"/>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52" name="Freeform 84"/>
            <p:cNvSpPr>
              <a:spLocks/>
            </p:cNvSpPr>
            <p:nvPr/>
          </p:nvSpPr>
          <p:spPr bwMode="auto">
            <a:xfrm>
              <a:off x="1822" y="3058"/>
              <a:ext cx="10" cy="10"/>
            </a:xfrm>
            <a:custGeom>
              <a:avLst/>
              <a:gdLst>
                <a:gd name="T0" fmla="*/ 5 w 10"/>
                <a:gd name="T1" fmla="*/ 0 h 10"/>
                <a:gd name="T2" fmla="*/ 3 w 10"/>
                <a:gd name="T3" fmla="*/ 0 h 10"/>
                <a:gd name="T4" fmla="*/ 1 w 10"/>
                <a:gd name="T5" fmla="*/ 1 h 10"/>
                <a:gd name="T6" fmla="*/ 0 w 10"/>
                <a:gd name="T7" fmla="*/ 3 h 10"/>
                <a:gd name="T8" fmla="*/ 0 w 10"/>
                <a:gd name="T9" fmla="*/ 5 h 10"/>
                <a:gd name="T10" fmla="*/ 1 w 10"/>
                <a:gd name="T11" fmla="*/ 6 h 10"/>
                <a:gd name="T12" fmla="*/ 3 w 10"/>
                <a:gd name="T13" fmla="*/ 8 h 10"/>
                <a:gd name="T14" fmla="*/ 5 w 10"/>
                <a:gd name="T15" fmla="*/ 10 h 10"/>
                <a:gd name="T16" fmla="*/ 6 w 10"/>
                <a:gd name="T17" fmla="*/ 10 h 10"/>
                <a:gd name="T18" fmla="*/ 6 w 10"/>
                <a:gd name="T19" fmla="*/ 10 h 10"/>
                <a:gd name="T20" fmla="*/ 8 w 10"/>
                <a:gd name="T21" fmla="*/ 8 h 10"/>
                <a:gd name="T22" fmla="*/ 10 w 10"/>
                <a:gd name="T23" fmla="*/ 6 h 10"/>
                <a:gd name="T24" fmla="*/ 10 w 10"/>
                <a:gd name="T25" fmla="*/ 5 h 10"/>
                <a:gd name="T26" fmla="*/ 10 w 10"/>
                <a:gd name="T27" fmla="*/ 3 h 10"/>
                <a:gd name="T28" fmla="*/ 10 w 10"/>
                <a:gd name="T29" fmla="*/ 1 h 10"/>
                <a:gd name="T30" fmla="*/ 8 w 10"/>
                <a:gd name="T31" fmla="*/ 0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1" y="1"/>
                  </a:lnTo>
                  <a:lnTo>
                    <a:pt x="0" y="3"/>
                  </a:lnTo>
                  <a:lnTo>
                    <a:pt x="0" y="5"/>
                  </a:lnTo>
                  <a:lnTo>
                    <a:pt x="1" y="6"/>
                  </a:lnTo>
                  <a:lnTo>
                    <a:pt x="3" y="8"/>
                  </a:lnTo>
                  <a:lnTo>
                    <a:pt x="5" y="10"/>
                  </a:lnTo>
                  <a:lnTo>
                    <a:pt x="6" y="10"/>
                  </a:lnTo>
                  <a:lnTo>
                    <a:pt x="6" y="10"/>
                  </a:lnTo>
                  <a:lnTo>
                    <a:pt x="8" y="8"/>
                  </a:lnTo>
                  <a:lnTo>
                    <a:pt x="10" y="6"/>
                  </a:lnTo>
                  <a:lnTo>
                    <a:pt x="10" y="5"/>
                  </a:lnTo>
                  <a:lnTo>
                    <a:pt x="10" y="3"/>
                  </a:lnTo>
                  <a:lnTo>
                    <a:pt x="10" y="1"/>
                  </a:lnTo>
                  <a:lnTo>
                    <a:pt x="8" y="0"/>
                  </a:lnTo>
                  <a:lnTo>
                    <a:pt x="6"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53" name="Freeform 85"/>
            <p:cNvSpPr>
              <a:spLocks/>
            </p:cNvSpPr>
            <p:nvPr/>
          </p:nvSpPr>
          <p:spPr bwMode="auto">
            <a:xfrm>
              <a:off x="1842" y="3054"/>
              <a:ext cx="10" cy="10"/>
            </a:xfrm>
            <a:custGeom>
              <a:avLst/>
              <a:gdLst>
                <a:gd name="T0" fmla="*/ 5 w 10"/>
                <a:gd name="T1" fmla="*/ 0 h 10"/>
                <a:gd name="T2" fmla="*/ 3 w 10"/>
                <a:gd name="T3" fmla="*/ 2 h 10"/>
                <a:gd name="T4" fmla="*/ 2 w 10"/>
                <a:gd name="T5" fmla="*/ 4 h 10"/>
                <a:gd name="T6" fmla="*/ 0 w 10"/>
                <a:gd name="T7" fmla="*/ 5 h 10"/>
                <a:gd name="T8" fmla="*/ 0 w 10"/>
                <a:gd name="T9" fmla="*/ 7 h 10"/>
                <a:gd name="T10" fmla="*/ 2 w 10"/>
                <a:gd name="T11" fmla="*/ 9 h 10"/>
                <a:gd name="T12" fmla="*/ 3 w 10"/>
                <a:gd name="T13" fmla="*/ 10 h 10"/>
                <a:gd name="T14" fmla="*/ 5 w 10"/>
                <a:gd name="T15" fmla="*/ 10 h 10"/>
                <a:gd name="T16" fmla="*/ 7 w 10"/>
                <a:gd name="T17" fmla="*/ 10 h 10"/>
                <a:gd name="T18" fmla="*/ 7 w 10"/>
                <a:gd name="T19" fmla="*/ 10 h 10"/>
                <a:gd name="T20" fmla="*/ 8 w 10"/>
                <a:gd name="T21" fmla="*/ 10 h 10"/>
                <a:gd name="T22" fmla="*/ 10 w 10"/>
                <a:gd name="T23" fmla="*/ 9 h 10"/>
                <a:gd name="T24" fmla="*/ 10 w 10"/>
                <a:gd name="T25" fmla="*/ 7 h 10"/>
                <a:gd name="T26" fmla="*/ 10 w 10"/>
                <a:gd name="T27" fmla="*/ 5 h 10"/>
                <a:gd name="T28" fmla="*/ 10 w 10"/>
                <a:gd name="T29" fmla="*/ 4 h 10"/>
                <a:gd name="T30" fmla="*/ 8 w 10"/>
                <a:gd name="T31" fmla="*/ 2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2" y="4"/>
                  </a:lnTo>
                  <a:lnTo>
                    <a:pt x="0" y="5"/>
                  </a:lnTo>
                  <a:lnTo>
                    <a:pt x="0" y="7"/>
                  </a:lnTo>
                  <a:lnTo>
                    <a:pt x="2" y="9"/>
                  </a:lnTo>
                  <a:lnTo>
                    <a:pt x="3" y="10"/>
                  </a:lnTo>
                  <a:lnTo>
                    <a:pt x="5" y="10"/>
                  </a:lnTo>
                  <a:lnTo>
                    <a:pt x="7" y="10"/>
                  </a:lnTo>
                  <a:lnTo>
                    <a:pt x="7" y="10"/>
                  </a:lnTo>
                  <a:lnTo>
                    <a:pt x="8" y="10"/>
                  </a:lnTo>
                  <a:lnTo>
                    <a:pt x="10" y="9"/>
                  </a:lnTo>
                  <a:lnTo>
                    <a:pt x="10" y="7"/>
                  </a:lnTo>
                  <a:lnTo>
                    <a:pt x="10" y="5"/>
                  </a:lnTo>
                  <a:lnTo>
                    <a:pt x="10" y="4"/>
                  </a:lnTo>
                  <a:lnTo>
                    <a:pt x="8" y="2"/>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54" name="Freeform 86"/>
            <p:cNvSpPr>
              <a:spLocks/>
            </p:cNvSpPr>
            <p:nvPr/>
          </p:nvSpPr>
          <p:spPr bwMode="auto">
            <a:xfrm>
              <a:off x="1862" y="3053"/>
              <a:ext cx="10" cy="10"/>
            </a:xfrm>
            <a:custGeom>
              <a:avLst/>
              <a:gdLst>
                <a:gd name="T0" fmla="*/ 4 w 10"/>
                <a:gd name="T1" fmla="*/ 0 h 10"/>
                <a:gd name="T2" fmla="*/ 2 w 10"/>
                <a:gd name="T3" fmla="*/ 0 h 10"/>
                <a:gd name="T4" fmla="*/ 0 w 10"/>
                <a:gd name="T5" fmla="*/ 1 h 10"/>
                <a:gd name="T6" fmla="*/ 0 w 10"/>
                <a:gd name="T7" fmla="*/ 3 h 10"/>
                <a:gd name="T8" fmla="*/ 0 w 10"/>
                <a:gd name="T9" fmla="*/ 5 h 10"/>
                <a:gd name="T10" fmla="*/ 0 w 10"/>
                <a:gd name="T11" fmla="*/ 6 h 10"/>
                <a:gd name="T12" fmla="*/ 2 w 10"/>
                <a:gd name="T13" fmla="*/ 8 h 10"/>
                <a:gd name="T14" fmla="*/ 4 w 10"/>
                <a:gd name="T15" fmla="*/ 10 h 10"/>
                <a:gd name="T16" fmla="*/ 5 w 10"/>
                <a:gd name="T17" fmla="*/ 10 h 10"/>
                <a:gd name="T18" fmla="*/ 5 w 10"/>
                <a:gd name="T19" fmla="*/ 10 h 10"/>
                <a:gd name="T20" fmla="*/ 7 w 10"/>
                <a:gd name="T21" fmla="*/ 8 h 10"/>
                <a:gd name="T22" fmla="*/ 9 w 10"/>
                <a:gd name="T23" fmla="*/ 6 h 10"/>
                <a:gd name="T24" fmla="*/ 10 w 10"/>
                <a:gd name="T25" fmla="*/ 5 h 10"/>
                <a:gd name="T26" fmla="*/ 10 w 10"/>
                <a:gd name="T27" fmla="*/ 3 h 10"/>
                <a:gd name="T28" fmla="*/ 9 w 10"/>
                <a:gd name="T29" fmla="*/ 1 h 10"/>
                <a:gd name="T30" fmla="*/ 7 w 10"/>
                <a:gd name="T31" fmla="*/ 0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0"/>
                  </a:lnTo>
                  <a:lnTo>
                    <a:pt x="0" y="1"/>
                  </a:lnTo>
                  <a:lnTo>
                    <a:pt x="0" y="3"/>
                  </a:lnTo>
                  <a:lnTo>
                    <a:pt x="0" y="5"/>
                  </a:lnTo>
                  <a:lnTo>
                    <a:pt x="0" y="6"/>
                  </a:lnTo>
                  <a:lnTo>
                    <a:pt x="2" y="8"/>
                  </a:lnTo>
                  <a:lnTo>
                    <a:pt x="4" y="10"/>
                  </a:lnTo>
                  <a:lnTo>
                    <a:pt x="5" y="10"/>
                  </a:lnTo>
                  <a:lnTo>
                    <a:pt x="5" y="10"/>
                  </a:lnTo>
                  <a:lnTo>
                    <a:pt x="7" y="8"/>
                  </a:lnTo>
                  <a:lnTo>
                    <a:pt x="9" y="6"/>
                  </a:lnTo>
                  <a:lnTo>
                    <a:pt x="10" y="5"/>
                  </a:lnTo>
                  <a:lnTo>
                    <a:pt x="10" y="3"/>
                  </a:lnTo>
                  <a:lnTo>
                    <a:pt x="9" y="1"/>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a:p>
          </p:txBody>
        </p:sp>
        <p:sp>
          <p:nvSpPr>
            <p:cNvPr id="58455" name="Freeform 87"/>
            <p:cNvSpPr>
              <a:spLocks/>
            </p:cNvSpPr>
            <p:nvPr/>
          </p:nvSpPr>
          <p:spPr bwMode="auto">
            <a:xfrm>
              <a:off x="1882" y="3049"/>
              <a:ext cx="10" cy="10"/>
            </a:xfrm>
            <a:custGeom>
              <a:avLst/>
              <a:gdLst>
                <a:gd name="T0" fmla="*/ 4 w 10"/>
                <a:gd name="T1" fmla="*/ 0 h 10"/>
                <a:gd name="T2" fmla="*/ 2 w 10"/>
                <a:gd name="T3" fmla="*/ 2 h 10"/>
                <a:gd name="T4" fmla="*/ 0 w 10"/>
                <a:gd name="T5" fmla="*/ 4 h 10"/>
                <a:gd name="T6" fmla="*/ 0 w 10"/>
                <a:gd name="T7" fmla="*/ 5 h 10"/>
                <a:gd name="T8" fmla="*/ 0 w 10"/>
                <a:gd name="T9" fmla="*/ 7 h 10"/>
                <a:gd name="T10" fmla="*/ 0 w 10"/>
                <a:gd name="T11" fmla="*/ 9 h 10"/>
                <a:gd name="T12" fmla="*/ 2 w 10"/>
                <a:gd name="T13" fmla="*/ 10 h 10"/>
                <a:gd name="T14" fmla="*/ 4 w 10"/>
                <a:gd name="T15" fmla="*/ 10 h 10"/>
                <a:gd name="T16" fmla="*/ 5 w 10"/>
                <a:gd name="T17" fmla="*/ 10 h 10"/>
                <a:gd name="T18" fmla="*/ 5 w 10"/>
                <a:gd name="T19" fmla="*/ 10 h 10"/>
                <a:gd name="T20" fmla="*/ 7 w 10"/>
                <a:gd name="T21" fmla="*/ 10 h 10"/>
                <a:gd name="T22" fmla="*/ 9 w 10"/>
                <a:gd name="T23" fmla="*/ 9 h 10"/>
                <a:gd name="T24" fmla="*/ 10 w 10"/>
                <a:gd name="T25" fmla="*/ 7 h 10"/>
                <a:gd name="T26" fmla="*/ 10 w 10"/>
                <a:gd name="T27" fmla="*/ 5 h 10"/>
                <a:gd name="T28" fmla="*/ 9 w 10"/>
                <a:gd name="T29" fmla="*/ 4 h 10"/>
                <a:gd name="T30" fmla="*/ 7 w 10"/>
                <a:gd name="T31" fmla="*/ 2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2"/>
                  </a:lnTo>
                  <a:lnTo>
                    <a:pt x="0" y="4"/>
                  </a:lnTo>
                  <a:lnTo>
                    <a:pt x="0" y="5"/>
                  </a:lnTo>
                  <a:lnTo>
                    <a:pt x="0" y="7"/>
                  </a:lnTo>
                  <a:lnTo>
                    <a:pt x="0" y="9"/>
                  </a:lnTo>
                  <a:lnTo>
                    <a:pt x="2" y="10"/>
                  </a:lnTo>
                  <a:lnTo>
                    <a:pt x="4" y="10"/>
                  </a:lnTo>
                  <a:lnTo>
                    <a:pt x="5" y="10"/>
                  </a:lnTo>
                  <a:lnTo>
                    <a:pt x="5" y="10"/>
                  </a:lnTo>
                  <a:lnTo>
                    <a:pt x="7" y="10"/>
                  </a:lnTo>
                  <a:lnTo>
                    <a:pt x="9" y="9"/>
                  </a:lnTo>
                  <a:lnTo>
                    <a:pt x="10" y="7"/>
                  </a:lnTo>
                  <a:lnTo>
                    <a:pt x="10" y="5"/>
                  </a:lnTo>
                  <a:lnTo>
                    <a:pt x="9" y="4"/>
                  </a:lnTo>
                  <a:lnTo>
                    <a:pt x="7" y="2"/>
                  </a:lnTo>
                  <a:lnTo>
                    <a:pt x="5" y="0"/>
                  </a:lnTo>
                  <a:lnTo>
                    <a:pt x="4" y="0"/>
                  </a:lnTo>
                  <a:close/>
                </a:path>
              </a:pathLst>
            </a:custGeom>
            <a:solidFill>
              <a:srgbClr val="000000"/>
            </a:solidFill>
            <a:ln w="9525">
              <a:solidFill>
                <a:srgbClr val="009999"/>
              </a:solidFill>
              <a:round/>
              <a:headEnd/>
              <a:tailEnd/>
            </a:ln>
          </p:spPr>
          <p:txBody>
            <a:bodyPr/>
            <a:lstStyle/>
            <a:p>
              <a:endParaRPr lang="th-TH"/>
            </a:p>
          </p:txBody>
        </p:sp>
        <p:sp>
          <p:nvSpPr>
            <p:cNvPr id="58456" name="Freeform 88"/>
            <p:cNvSpPr>
              <a:spLocks/>
            </p:cNvSpPr>
            <p:nvPr/>
          </p:nvSpPr>
          <p:spPr bwMode="auto">
            <a:xfrm>
              <a:off x="1903" y="3047"/>
              <a:ext cx="10" cy="11"/>
            </a:xfrm>
            <a:custGeom>
              <a:avLst/>
              <a:gdLst>
                <a:gd name="T0" fmla="*/ 3 w 10"/>
                <a:gd name="T1" fmla="*/ 0 h 11"/>
                <a:gd name="T2" fmla="*/ 1 w 10"/>
                <a:gd name="T3" fmla="*/ 0 h 11"/>
                <a:gd name="T4" fmla="*/ 0 w 10"/>
                <a:gd name="T5" fmla="*/ 2 h 11"/>
                <a:gd name="T6" fmla="*/ 0 w 10"/>
                <a:gd name="T7" fmla="*/ 4 h 11"/>
                <a:gd name="T8" fmla="*/ 0 w 10"/>
                <a:gd name="T9" fmla="*/ 6 h 11"/>
                <a:gd name="T10" fmla="*/ 0 w 10"/>
                <a:gd name="T11" fmla="*/ 7 h 11"/>
                <a:gd name="T12" fmla="*/ 1 w 10"/>
                <a:gd name="T13" fmla="*/ 9 h 11"/>
                <a:gd name="T14" fmla="*/ 3 w 10"/>
                <a:gd name="T15" fmla="*/ 11 h 11"/>
                <a:gd name="T16" fmla="*/ 5 w 10"/>
                <a:gd name="T17" fmla="*/ 11 h 11"/>
                <a:gd name="T18" fmla="*/ 5 w 10"/>
                <a:gd name="T19" fmla="*/ 11 h 11"/>
                <a:gd name="T20" fmla="*/ 6 w 10"/>
                <a:gd name="T21" fmla="*/ 9 h 11"/>
                <a:gd name="T22" fmla="*/ 8 w 10"/>
                <a:gd name="T23" fmla="*/ 7 h 11"/>
                <a:gd name="T24" fmla="*/ 10 w 10"/>
                <a:gd name="T25" fmla="*/ 6 h 11"/>
                <a:gd name="T26" fmla="*/ 10 w 10"/>
                <a:gd name="T27" fmla="*/ 4 h 11"/>
                <a:gd name="T28" fmla="*/ 8 w 10"/>
                <a:gd name="T29" fmla="*/ 2 h 11"/>
                <a:gd name="T30" fmla="*/ 6 w 10"/>
                <a:gd name="T31" fmla="*/ 0 h 11"/>
                <a:gd name="T32" fmla="*/ 5 w 10"/>
                <a:gd name="T33" fmla="*/ 0 h 11"/>
                <a:gd name="T34" fmla="*/ 3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0"/>
                  </a:moveTo>
                  <a:lnTo>
                    <a:pt x="1" y="0"/>
                  </a:lnTo>
                  <a:lnTo>
                    <a:pt x="0" y="2"/>
                  </a:lnTo>
                  <a:lnTo>
                    <a:pt x="0" y="4"/>
                  </a:lnTo>
                  <a:lnTo>
                    <a:pt x="0" y="6"/>
                  </a:lnTo>
                  <a:lnTo>
                    <a:pt x="0" y="7"/>
                  </a:lnTo>
                  <a:lnTo>
                    <a:pt x="1" y="9"/>
                  </a:lnTo>
                  <a:lnTo>
                    <a:pt x="3" y="11"/>
                  </a:lnTo>
                  <a:lnTo>
                    <a:pt x="5" y="11"/>
                  </a:lnTo>
                  <a:lnTo>
                    <a:pt x="5" y="11"/>
                  </a:lnTo>
                  <a:lnTo>
                    <a:pt x="6" y="9"/>
                  </a:lnTo>
                  <a:lnTo>
                    <a:pt x="8" y="7"/>
                  </a:lnTo>
                  <a:lnTo>
                    <a:pt x="10" y="6"/>
                  </a:lnTo>
                  <a:lnTo>
                    <a:pt x="10" y="4"/>
                  </a:lnTo>
                  <a:lnTo>
                    <a:pt x="8" y="2"/>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57" name="Freeform 89"/>
            <p:cNvSpPr>
              <a:spLocks/>
            </p:cNvSpPr>
            <p:nvPr/>
          </p:nvSpPr>
          <p:spPr bwMode="auto">
            <a:xfrm>
              <a:off x="1923" y="3044"/>
              <a:ext cx="10" cy="10"/>
            </a:xfrm>
            <a:custGeom>
              <a:avLst/>
              <a:gdLst>
                <a:gd name="T0" fmla="*/ 3 w 10"/>
                <a:gd name="T1" fmla="*/ 0 h 10"/>
                <a:gd name="T2" fmla="*/ 2 w 10"/>
                <a:gd name="T3" fmla="*/ 2 h 10"/>
                <a:gd name="T4" fmla="*/ 0 w 10"/>
                <a:gd name="T5" fmla="*/ 3 h 10"/>
                <a:gd name="T6" fmla="*/ 0 w 10"/>
                <a:gd name="T7" fmla="*/ 5 h 10"/>
                <a:gd name="T8" fmla="*/ 0 w 10"/>
                <a:gd name="T9" fmla="*/ 7 h 10"/>
                <a:gd name="T10" fmla="*/ 0 w 10"/>
                <a:gd name="T11" fmla="*/ 9 h 10"/>
                <a:gd name="T12" fmla="*/ 2 w 10"/>
                <a:gd name="T13" fmla="*/ 10 h 10"/>
                <a:gd name="T14" fmla="*/ 3 w 10"/>
                <a:gd name="T15" fmla="*/ 10 h 10"/>
                <a:gd name="T16" fmla="*/ 5 w 10"/>
                <a:gd name="T17" fmla="*/ 10 h 10"/>
                <a:gd name="T18" fmla="*/ 5 w 10"/>
                <a:gd name="T19" fmla="*/ 10 h 10"/>
                <a:gd name="T20" fmla="*/ 7 w 10"/>
                <a:gd name="T21" fmla="*/ 10 h 10"/>
                <a:gd name="T22" fmla="*/ 8 w 10"/>
                <a:gd name="T23" fmla="*/ 9 h 10"/>
                <a:gd name="T24" fmla="*/ 10 w 10"/>
                <a:gd name="T25" fmla="*/ 7 h 10"/>
                <a:gd name="T26" fmla="*/ 10 w 10"/>
                <a:gd name="T27" fmla="*/ 5 h 10"/>
                <a:gd name="T28" fmla="*/ 8 w 10"/>
                <a:gd name="T29" fmla="*/ 3 h 10"/>
                <a:gd name="T30" fmla="*/ 7 w 10"/>
                <a:gd name="T31" fmla="*/ 2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3"/>
                  </a:lnTo>
                  <a:lnTo>
                    <a:pt x="0" y="5"/>
                  </a:lnTo>
                  <a:lnTo>
                    <a:pt x="0" y="7"/>
                  </a:lnTo>
                  <a:lnTo>
                    <a:pt x="0" y="9"/>
                  </a:lnTo>
                  <a:lnTo>
                    <a:pt x="2" y="10"/>
                  </a:lnTo>
                  <a:lnTo>
                    <a:pt x="3" y="10"/>
                  </a:lnTo>
                  <a:lnTo>
                    <a:pt x="5" y="10"/>
                  </a:lnTo>
                  <a:lnTo>
                    <a:pt x="5" y="10"/>
                  </a:lnTo>
                  <a:lnTo>
                    <a:pt x="7" y="10"/>
                  </a:lnTo>
                  <a:lnTo>
                    <a:pt x="8" y="9"/>
                  </a:lnTo>
                  <a:lnTo>
                    <a:pt x="10" y="7"/>
                  </a:lnTo>
                  <a:lnTo>
                    <a:pt x="10" y="5"/>
                  </a:lnTo>
                  <a:lnTo>
                    <a:pt x="8" y="3"/>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58" name="Freeform 90"/>
            <p:cNvSpPr>
              <a:spLocks/>
            </p:cNvSpPr>
            <p:nvPr/>
          </p:nvSpPr>
          <p:spPr bwMode="auto">
            <a:xfrm>
              <a:off x="1943" y="3042"/>
              <a:ext cx="10" cy="11"/>
            </a:xfrm>
            <a:custGeom>
              <a:avLst/>
              <a:gdLst>
                <a:gd name="T0" fmla="*/ 3 w 10"/>
                <a:gd name="T1" fmla="*/ 0 h 11"/>
                <a:gd name="T2" fmla="*/ 2 w 10"/>
                <a:gd name="T3" fmla="*/ 0 h 11"/>
                <a:gd name="T4" fmla="*/ 0 w 10"/>
                <a:gd name="T5" fmla="*/ 2 h 11"/>
                <a:gd name="T6" fmla="*/ 0 w 10"/>
                <a:gd name="T7" fmla="*/ 4 h 11"/>
                <a:gd name="T8" fmla="*/ 0 w 10"/>
                <a:gd name="T9" fmla="*/ 5 h 11"/>
                <a:gd name="T10" fmla="*/ 0 w 10"/>
                <a:gd name="T11" fmla="*/ 7 h 11"/>
                <a:gd name="T12" fmla="*/ 2 w 10"/>
                <a:gd name="T13" fmla="*/ 9 h 11"/>
                <a:gd name="T14" fmla="*/ 3 w 10"/>
                <a:gd name="T15" fmla="*/ 11 h 11"/>
                <a:gd name="T16" fmla="*/ 5 w 10"/>
                <a:gd name="T17" fmla="*/ 11 h 11"/>
                <a:gd name="T18" fmla="*/ 5 w 10"/>
                <a:gd name="T19" fmla="*/ 11 h 11"/>
                <a:gd name="T20" fmla="*/ 7 w 10"/>
                <a:gd name="T21" fmla="*/ 9 h 11"/>
                <a:gd name="T22" fmla="*/ 9 w 10"/>
                <a:gd name="T23" fmla="*/ 7 h 11"/>
                <a:gd name="T24" fmla="*/ 10 w 10"/>
                <a:gd name="T25" fmla="*/ 5 h 11"/>
                <a:gd name="T26" fmla="*/ 10 w 10"/>
                <a:gd name="T27" fmla="*/ 4 h 11"/>
                <a:gd name="T28" fmla="*/ 9 w 10"/>
                <a:gd name="T29" fmla="*/ 2 h 11"/>
                <a:gd name="T30" fmla="*/ 7 w 10"/>
                <a:gd name="T31" fmla="*/ 0 h 11"/>
                <a:gd name="T32" fmla="*/ 5 w 10"/>
                <a:gd name="T33" fmla="*/ 0 h 11"/>
                <a:gd name="T34" fmla="*/ 3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0"/>
                  </a:moveTo>
                  <a:lnTo>
                    <a:pt x="2" y="0"/>
                  </a:lnTo>
                  <a:lnTo>
                    <a:pt x="0" y="2"/>
                  </a:lnTo>
                  <a:lnTo>
                    <a:pt x="0" y="4"/>
                  </a:lnTo>
                  <a:lnTo>
                    <a:pt x="0" y="5"/>
                  </a:lnTo>
                  <a:lnTo>
                    <a:pt x="0" y="7"/>
                  </a:lnTo>
                  <a:lnTo>
                    <a:pt x="2" y="9"/>
                  </a:lnTo>
                  <a:lnTo>
                    <a:pt x="3" y="11"/>
                  </a:lnTo>
                  <a:lnTo>
                    <a:pt x="5" y="11"/>
                  </a:lnTo>
                  <a:lnTo>
                    <a:pt x="5" y="11"/>
                  </a:lnTo>
                  <a:lnTo>
                    <a:pt x="7" y="9"/>
                  </a:lnTo>
                  <a:lnTo>
                    <a:pt x="9" y="7"/>
                  </a:lnTo>
                  <a:lnTo>
                    <a:pt x="10" y="5"/>
                  </a:lnTo>
                  <a:lnTo>
                    <a:pt x="10" y="4"/>
                  </a:lnTo>
                  <a:lnTo>
                    <a:pt x="9"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59" name="Freeform 91"/>
            <p:cNvSpPr>
              <a:spLocks/>
            </p:cNvSpPr>
            <p:nvPr/>
          </p:nvSpPr>
          <p:spPr bwMode="auto">
            <a:xfrm>
              <a:off x="1962" y="3039"/>
              <a:ext cx="10" cy="10"/>
            </a:xfrm>
            <a:custGeom>
              <a:avLst/>
              <a:gdLst>
                <a:gd name="T0" fmla="*/ 5 w 10"/>
                <a:gd name="T1" fmla="*/ 0 h 10"/>
                <a:gd name="T2" fmla="*/ 3 w 10"/>
                <a:gd name="T3" fmla="*/ 2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60" name="Freeform 92"/>
            <p:cNvSpPr>
              <a:spLocks/>
            </p:cNvSpPr>
            <p:nvPr/>
          </p:nvSpPr>
          <p:spPr bwMode="auto">
            <a:xfrm>
              <a:off x="1982" y="3036"/>
              <a:ext cx="10" cy="10"/>
            </a:xfrm>
            <a:custGeom>
              <a:avLst/>
              <a:gdLst>
                <a:gd name="T0" fmla="*/ 5 w 10"/>
                <a:gd name="T1" fmla="*/ 0 h 10"/>
                <a:gd name="T2" fmla="*/ 3 w 10"/>
                <a:gd name="T3" fmla="*/ 1 h 10"/>
                <a:gd name="T4" fmla="*/ 2 w 10"/>
                <a:gd name="T5" fmla="*/ 3 h 10"/>
                <a:gd name="T6" fmla="*/ 0 w 10"/>
                <a:gd name="T7" fmla="*/ 5 h 10"/>
                <a:gd name="T8" fmla="*/ 0 w 10"/>
                <a:gd name="T9" fmla="*/ 6 h 10"/>
                <a:gd name="T10" fmla="*/ 2 w 10"/>
                <a:gd name="T11" fmla="*/ 8 h 10"/>
                <a:gd name="T12" fmla="*/ 3 w 10"/>
                <a:gd name="T13" fmla="*/ 10 h 10"/>
                <a:gd name="T14" fmla="*/ 5 w 10"/>
                <a:gd name="T15" fmla="*/ 10 h 10"/>
                <a:gd name="T16" fmla="*/ 7 w 10"/>
                <a:gd name="T17" fmla="*/ 10 h 10"/>
                <a:gd name="T18" fmla="*/ 7 w 10"/>
                <a:gd name="T19" fmla="*/ 10 h 10"/>
                <a:gd name="T20" fmla="*/ 8 w 10"/>
                <a:gd name="T21" fmla="*/ 10 h 10"/>
                <a:gd name="T22" fmla="*/ 10 w 10"/>
                <a:gd name="T23" fmla="*/ 8 h 10"/>
                <a:gd name="T24" fmla="*/ 10 w 10"/>
                <a:gd name="T25" fmla="*/ 6 h 10"/>
                <a:gd name="T26" fmla="*/ 10 w 10"/>
                <a:gd name="T27" fmla="*/ 5 h 10"/>
                <a:gd name="T28" fmla="*/ 10 w 10"/>
                <a:gd name="T29" fmla="*/ 3 h 10"/>
                <a:gd name="T30" fmla="*/ 8 w 10"/>
                <a:gd name="T31" fmla="*/ 1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1"/>
                  </a:lnTo>
                  <a:lnTo>
                    <a:pt x="2" y="3"/>
                  </a:lnTo>
                  <a:lnTo>
                    <a:pt x="0" y="5"/>
                  </a:lnTo>
                  <a:lnTo>
                    <a:pt x="0" y="6"/>
                  </a:lnTo>
                  <a:lnTo>
                    <a:pt x="2" y="8"/>
                  </a:lnTo>
                  <a:lnTo>
                    <a:pt x="3" y="10"/>
                  </a:lnTo>
                  <a:lnTo>
                    <a:pt x="5" y="10"/>
                  </a:lnTo>
                  <a:lnTo>
                    <a:pt x="7" y="10"/>
                  </a:lnTo>
                  <a:lnTo>
                    <a:pt x="7" y="10"/>
                  </a:lnTo>
                  <a:lnTo>
                    <a:pt x="8" y="10"/>
                  </a:lnTo>
                  <a:lnTo>
                    <a:pt x="10" y="8"/>
                  </a:lnTo>
                  <a:lnTo>
                    <a:pt x="10" y="6"/>
                  </a:lnTo>
                  <a:lnTo>
                    <a:pt x="10" y="5"/>
                  </a:lnTo>
                  <a:lnTo>
                    <a:pt x="10" y="3"/>
                  </a:lnTo>
                  <a:lnTo>
                    <a:pt x="8" y="1"/>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61" name="Freeform 93"/>
            <p:cNvSpPr>
              <a:spLocks/>
            </p:cNvSpPr>
            <p:nvPr/>
          </p:nvSpPr>
          <p:spPr bwMode="auto">
            <a:xfrm>
              <a:off x="2002" y="3034"/>
              <a:ext cx="10" cy="10"/>
            </a:xfrm>
            <a:custGeom>
              <a:avLst/>
              <a:gdLst>
                <a:gd name="T0" fmla="*/ 5 w 10"/>
                <a:gd name="T1" fmla="*/ 0 h 10"/>
                <a:gd name="T2" fmla="*/ 3 w 10"/>
                <a:gd name="T3" fmla="*/ 0 h 10"/>
                <a:gd name="T4" fmla="*/ 2 w 10"/>
                <a:gd name="T5" fmla="*/ 2 h 10"/>
                <a:gd name="T6" fmla="*/ 0 w 10"/>
                <a:gd name="T7" fmla="*/ 3 h 10"/>
                <a:gd name="T8" fmla="*/ 0 w 10"/>
                <a:gd name="T9" fmla="*/ 5 h 10"/>
                <a:gd name="T10" fmla="*/ 2 w 10"/>
                <a:gd name="T11" fmla="*/ 7 h 10"/>
                <a:gd name="T12" fmla="*/ 3 w 10"/>
                <a:gd name="T13" fmla="*/ 8 h 10"/>
                <a:gd name="T14" fmla="*/ 5 w 10"/>
                <a:gd name="T15" fmla="*/ 10 h 10"/>
                <a:gd name="T16" fmla="*/ 7 w 10"/>
                <a:gd name="T17" fmla="*/ 10 h 10"/>
                <a:gd name="T18" fmla="*/ 7 w 10"/>
                <a:gd name="T19" fmla="*/ 10 h 10"/>
                <a:gd name="T20" fmla="*/ 9 w 10"/>
                <a:gd name="T21" fmla="*/ 8 h 10"/>
                <a:gd name="T22" fmla="*/ 10 w 10"/>
                <a:gd name="T23" fmla="*/ 7 h 10"/>
                <a:gd name="T24" fmla="*/ 10 w 10"/>
                <a:gd name="T25" fmla="*/ 5 h 10"/>
                <a:gd name="T26" fmla="*/ 10 w 10"/>
                <a:gd name="T27" fmla="*/ 3 h 10"/>
                <a:gd name="T28" fmla="*/ 10 w 10"/>
                <a:gd name="T29" fmla="*/ 2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2"/>
                  </a:lnTo>
                  <a:lnTo>
                    <a:pt x="0" y="3"/>
                  </a:lnTo>
                  <a:lnTo>
                    <a:pt x="0" y="5"/>
                  </a:lnTo>
                  <a:lnTo>
                    <a:pt x="2" y="7"/>
                  </a:lnTo>
                  <a:lnTo>
                    <a:pt x="3" y="8"/>
                  </a:lnTo>
                  <a:lnTo>
                    <a:pt x="5" y="10"/>
                  </a:lnTo>
                  <a:lnTo>
                    <a:pt x="7" y="10"/>
                  </a:lnTo>
                  <a:lnTo>
                    <a:pt x="7" y="10"/>
                  </a:lnTo>
                  <a:lnTo>
                    <a:pt x="9" y="8"/>
                  </a:lnTo>
                  <a:lnTo>
                    <a:pt x="10" y="7"/>
                  </a:lnTo>
                  <a:lnTo>
                    <a:pt x="10" y="5"/>
                  </a:lnTo>
                  <a:lnTo>
                    <a:pt x="10" y="3"/>
                  </a:lnTo>
                  <a:lnTo>
                    <a:pt x="10" y="2"/>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62" name="Freeform 94"/>
            <p:cNvSpPr>
              <a:spLocks/>
            </p:cNvSpPr>
            <p:nvPr/>
          </p:nvSpPr>
          <p:spPr bwMode="auto">
            <a:xfrm>
              <a:off x="2022" y="3031"/>
              <a:ext cx="10" cy="10"/>
            </a:xfrm>
            <a:custGeom>
              <a:avLst/>
              <a:gdLst>
                <a:gd name="T0" fmla="*/ 5 w 10"/>
                <a:gd name="T1" fmla="*/ 0 h 10"/>
                <a:gd name="T2" fmla="*/ 4 w 10"/>
                <a:gd name="T3" fmla="*/ 1 h 10"/>
                <a:gd name="T4" fmla="*/ 2 w 10"/>
                <a:gd name="T5" fmla="*/ 3 h 10"/>
                <a:gd name="T6" fmla="*/ 0 w 10"/>
                <a:gd name="T7" fmla="*/ 5 h 10"/>
                <a:gd name="T8" fmla="*/ 0 w 10"/>
                <a:gd name="T9" fmla="*/ 6 h 10"/>
                <a:gd name="T10" fmla="*/ 2 w 10"/>
                <a:gd name="T11" fmla="*/ 8 h 10"/>
                <a:gd name="T12" fmla="*/ 4 w 10"/>
                <a:gd name="T13" fmla="*/ 10 h 10"/>
                <a:gd name="T14" fmla="*/ 5 w 10"/>
                <a:gd name="T15" fmla="*/ 10 h 10"/>
                <a:gd name="T16" fmla="*/ 7 w 10"/>
                <a:gd name="T17" fmla="*/ 10 h 10"/>
                <a:gd name="T18" fmla="*/ 7 w 10"/>
                <a:gd name="T19" fmla="*/ 10 h 10"/>
                <a:gd name="T20" fmla="*/ 9 w 10"/>
                <a:gd name="T21" fmla="*/ 10 h 10"/>
                <a:gd name="T22" fmla="*/ 10 w 10"/>
                <a:gd name="T23" fmla="*/ 8 h 10"/>
                <a:gd name="T24" fmla="*/ 10 w 10"/>
                <a:gd name="T25" fmla="*/ 6 h 10"/>
                <a:gd name="T26" fmla="*/ 10 w 10"/>
                <a:gd name="T27" fmla="*/ 5 h 10"/>
                <a:gd name="T28" fmla="*/ 10 w 10"/>
                <a:gd name="T29" fmla="*/ 3 h 10"/>
                <a:gd name="T30" fmla="*/ 9 w 10"/>
                <a:gd name="T31" fmla="*/ 1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4" y="1"/>
                  </a:lnTo>
                  <a:lnTo>
                    <a:pt x="2" y="3"/>
                  </a:lnTo>
                  <a:lnTo>
                    <a:pt x="0" y="5"/>
                  </a:lnTo>
                  <a:lnTo>
                    <a:pt x="0" y="6"/>
                  </a:lnTo>
                  <a:lnTo>
                    <a:pt x="2" y="8"/>
                  </a:lnTo>
                  <a:lnTo>
                    <a:pt x="4" y="10"/>
                  </a:lnTo>
                  <a:lnTo>
                    <a:pt x="5" y="10"/>
                  </a:lnTo>
                  <a:lnTo>
                    <a:pt x="7" y="10"/>
                  </a:lnTo>
                  <a:lnTo>
                    <a:pt x="7" y="10"/>
                  </a:lnTo>
                  <a:lnTo>
                    <a:pt x="9" y="10"/>
                  </a:lnTo>
                  <a:lnTo>
                    <a:pt x="10" y="8"/>
                  </a:lnTo>
                  <a:lnTo>
                    <a:pt x="10" y="6"/>
                  </a:lnTo>
                  <a:lnTo>
                    <a:pt x="10" y="5"/>
                  </a:lnTo>
                  <a:lnTo>
                    <a:pt x="10" y="3"/>
                  </a:lnTo>
                  <a:lnTo>
                    <a:pt x="9" y="1"/>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63" name="Freeform 95"/>
            <p:cNvSpPr>
              <a:spLocks/>
            </p:cNvSpPr>
            <p:nvPr/>
          </p:nvSpPr>
          <p:spPr bwMode="auto">
            <a:xfrm>
              <a:off x="2043" y="3027"/>
              <a:ext cx="10" cy="10"/>
            </a:xfrm>
            <a:custGeom>
              <a:avLst/>
              <a:gdLst>
                <a:gd name="T0" fmla="*/ 5 w 10"/>
                <a:gd name="T1" fmla="*/ 0 h 10"/>
                <a:gd name="T2" fmla="*/ 3 w 10"/>
                <a:gd name="T3" fmla="*/ 2 h 10"/>
                <a:gd name="T4" fmla="*/ 1 w 10"/>
                <a:gd name="T5" fmla="*/ 4 h 10"/>
                <a:gd name="T6" fmla="*/ 0 w 10"/>
                <a:gd name="T7" fmla="*/ 5 h 10"/>
                <a:gd name="T8" fmla="*/ 0 w 10"/>
                <a:gd name="T9" fmla="*/ 7 h 10"/>
                <a:gd name="T10" fmla="*/ 1 w 10"/>
                <a:gd name="T11" fmla="*/ 9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9 h 10"/>
                <a:gd name="T24" fmla="*/ 10 w 10"/>
                <a:gd name="T25" fmla="*/ 7 h 10"/>
                <a:gd name="T26" fmla="*/ 10 w 10"/>
                <a:gd name="T27" fmla="*/ 5 h 10"/>
                <a:gd name="T28" fmla="*/ 10 w 10"/>
                <a:gd name="T29" fmla="*/ 4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4"/>
                  </a:lnTo>
                  <a:lnTo>
                    <a:pt x="0" y="5"/>
                  </a:lnTo>
                  <a:lnTo>
                    <a:pt x="0" y="7"/>
                  </a:lnTo>
                  <a:lnTo>
                    <a:pt x="1" y="9"/>
                  </a:lnTo>
                  <a:lnTo>
                    <a:pt x="3" y="10"/>
                  </a:lnTo>
                  <a:lnTo>
                    <a:pt x="5" y="10"/>
                  </a:lnTo>
                  <a:lnTo>
                    <a:pt x="6" y="10"/>
                  </a:lnTo>
                  <a:lnTo>
                    <a:pt x="6" y="10"/>
                  </a:lnTo>
                  <a:lnTo>
                    <a:pt x="8" y="10"/>
                  </a:lnTo>
                  <a:lnTo>
                    <a:pt x="10" y="9"/>
                  </a:lnTo>
                  <a:lnTo>
                    <a:pt x="10" y="7"/>
                  </a:lnTo>
                  <a:lnTo>
                    <a:pt x="10" y="5"/>
                  </a:lnTo>
                  <a:lnTo>
                    <a:pt x="10" y="4"/>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64" name="Freeform 96"/>
            <p:cNvSpPr>
              <a:spLocks/>
            </p:cNvSpPr>
            <p:nvPr/>
          </p:nvSpPr>
          <p:spPr bwMode="auto">
            <a:xfrm>
              <a:off x="2063" y="3026"/>
              <a:ext cx="10" cy="10"/>
            </a:xfrm>
            <a:custGeom>
              <a:avLst/>
              <a:gdLst>
                <a:gd name="T0" fmla="*/ 3 w 10"/>
                <a:gd name="T1" fmla="*/ 0 h 10"/>
                <a:gd name="T2" fmla="*/ 2 w 10"/>
                <a:gd name="T3" fmla="*/ 0 h 10"/>
                <a:gd name="T4" fmla="*/ 0 w 10"/>
                <a:gd name="T5" fmla="*/ 1 h 10"/>
                <a:gd name="T6" fmla="*/ 0 w 10"/>
                <a:gd name="T7" fmla="*/ 3 h 10"/>
                <a:gd name="T8" fmla="*/ 0 w 10"/>
                <a:gd name="T9" fmla="*/ 5 h 10"/>
                <a:gd name="T10" fmla="*/ 0 w 10"/>
                <a:gd name="T11" fmla="*/ 6 h 10"/>
                <a:gd name="T12" fmla="*/ 2 w 10"/>
                <a:gd name="T13" fmla="*/ 8 h 10"/>
                <a:gd name="T14" fmla="*/ 3 w 10"/>
                <a:gd name="T15" fmla="*/ 10 h 10"/>
                <a:gd name="T16" fmla="*/ 5 w 10"/>
                <a:gd name="T17" fmla="*/ 10 h 10"/>
                <a:gd name="T18" fmla="*/ 5 w 10"/>
                <a:gd name="T19" fmla="*/ 10 h 10"/>
                <a:gd name="T20" fmla="*/ 7 w 10"/>
                <a:gd name="T21" fmla="*/ 8 h 10"/>
                <a:gd name="T22" fmla="*/ 8 w 10"/>
                <a:gd name="T23" fmla="*/ 6 h 10"/>
                <a:gd name="T24" fmla="*/ 10 w 10"/>
                <a:gd name="T25" fmla="*/ 5 h 10"/>
                <a:gd name="T26" fmla="*/ 10 w 10"/>
                <a:gd name="T27" fmla="*/ 3 h 10"/>
                <a:gd name="T28" fmla="*/ 8 w 10"/>
                <a:gd name="T29" fmla="*/ 1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1"/>
                  </a:lnTo>
                  <a:lnTo>
                    <a:pt x="0" y="3"/>
                  </a:lnTo>
                  <a:lnTo>
                    <a:pt x="0" y="5"/>
                  </a:lnTo>
                  <a:lnTo>
                    <a:pt x="0" y="6"/>
                  </a:lnTo>
                  <a:lnTo>
                    <a:pt x="2" y="8"/>
                  </a:lnTo>
                  <a:lnTo>
                    <a:pt x="3" y="10"/>
                  </a:lnTo>
                  <a:lnTo>
                    <a:pt x="5" y="10"/>
                  </a:lnTo>
                  <a:lnTo>
                    <a:pt x="5" y="10"/>
                  </a:lnTo>
                  <a:lnTo>
                    <a:pt x="7" y="8"/>
                  </a:lnTo>
                  <a:lnTo>
                    <a:pt x="8" y="6"/>
                  </a:lnTo>
                  <a:lnTo>
                    <a:pt x="10" y="5"/>
                  </a:lnTo>
                  <a:lnTo>
                    <a:pt x="10" y="3"/>
                  </a:lnTo>
                  <a:lnTo>
                    <a:pt x="8" y="1"/>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65" name="Freeform 97"/>
            <p:cNvSpPr>
              <a:spLocks/>
            </p:cNvSpPr>
            <p:nvPr/>
          </p:nvSpPr>
          <p:spPr bwMode="auto">
            <a:xfrm>
              <a:off x="2083" y="3022"/>
              <a:ext cx="10" cy="10"/>
            </a:xfrm>
            <a:custGeom>
              <a:avLst/>
              <a:gdLst>
                <a:gd name="T0" fmla="*/ 3 w 10"/>
                <a:gd name="T1" fmla="*/ 0 h 10"/>
                <a:gd name="T2" fmla="*/ 2 w 10"/>
                <a:gd name="T3" fmla="*/ 2 h 10"/>
                <a:gd name="T4" fmla="*/ 0 w 10"/>
                <a:gd name="T5" fmla="*/ 4 h 10"/>
                <a:gd name="T6" fmla="*/ 0 w 10"/>
                <a:gd name="T7" fmla="*/ 5 h 10"/>
                <a:gd name="T8" fmla="*/ 0 w 10"/>
                <a:gd name="T9" fmla="*/ 7 h 10"/>
                <a:gd name="T10" fmla="*/ 0 w 10"/>
                <a:gd name="T11" fmla="*/ 9 h 10"/>
                <a:gd name="T12" fmla="*/ 2 w 10"/>
                <a:gd name="T13" fmla="*/ 10 h 10"/>
                <a:gd name="T14" fmla="*/ 3 w 10"/>
                <a:gd name="T15" fmla="*/ 10 h 10"/>
                <a:gd name="T16" fmla="*/ 5 w 10"/>
                <a:gd name="T17" fmla="*/ 10 h 10"/>
                <a:gd name="T18" fmla="*/ 5 w 10"/>
                <a:gd name="T19" fmla="*/ 10 h 10"/>
                <a:gd name="T20" fmla="*/ 7 w 10"/>
                <a:gd name="T21" fmla="*/ 10 h 10"/>
                <a:gd name="T22" fmla="*/ 9 w 10"/>
                <a:gd name="T23" fmla="*/ 9 h 10"/>
                <a:gd name="T24" fmla="*/ 10 w 10"/>
                <a:gd name="T25" fmla="*/ 7 h 10"/>
                <a:gd name="T26" fmla="*/ 10 w 10"/>
                <a:gd name="T27" fmla="*/ 5 h 10"/>
                <a:gd name="T28" fmla="*/ 9 w 10"/>
                <a:gd name="T29" fmla="*/ 4 h 10"/>
                <a:gd name="T30" fmla="*/ 7 w 10"/>
                <a:gd name="T31" fmla="*/ 2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4"/>
                  </a:lnTo>
                  <a:lnTo>
                    <a:pt x="0" y="5"/>
                  </a:lnTo>
                  <a:lnTo>
                    <a:pt x="0" y="7"/>
                  </a:lnTo>
                  <a:lnTo>
                    <a:pt x="0" y="9"/>
                  </a:lnTo>
                  <a:lnTo>
                    <a:pt x="2" y="10"/>
                  </a:lnTo>
                  <a:lnTo>
                    <a:pt x="3" y="10"/>
                  </a:lnTo>
                  <a:lnTo>
                    <a:pt x="5" y="10"/>
                  </a:lnTo>
                  <a:lnTo>
                    <a:pt x="5" y="10"/>
                  </a:lnTo>
                  <a:lnTo>
                    <a:pt x="7" y="10"/>
                  </a:lnTo>
                  <a:lnTo>
                    <a:pt x="9" y="9"/>
                  </a:lnTo>
                  <a:lnTo>
                    <a:pt x="10" y="7"/>
                  </a:lnTo>
                  <a:lnTo>
                    <a:pt x="10" y="5"/>
                  </a:lnTo>
                  <a:lnTo>
                    <a:pt x="9" y="4"/>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66" name="Freeform 98"/>
            <p:cNvSpPr>
              <a:spLocks/>
            </p:cNvSpPr>
            <p:nvPr/>
          </p:nvSpPr>
          <p:spPr bwMode="auto">
            <a:xfrm>
              <a:off x="2103" y="3019"/>
              <a:ext cx="10" cy="10"/>
            </a:xfrm>
            <a:custGeom>
              <a:avLst/>
              <a:gdLst>
                <a:gd name="T0" fmla="*/ 4 w 10"/>
                <a:gd name="T1" fmla="*/ 0 h 10"/>
                <a:gd name="T2" fmla="*/ 2 w 10"/>
                <a:gd name="T3" fmla="*/ 1 h 10"/>
                <a:gd name="T4" fmla="*/ 0 w 10"/>
                <a:gd name="T5" fmla="*/ 3 h 10"/>
                <a:gd name="T6" fmla="*/ 0 w 10"/>
                <a:gd name="T7" fmla="*/ 5 h 10"/>
                <a:gd name="T8" fmla="*/ 0 w 10"/>
                <a:gd name="T9" fmla="*/ 7 h 10"/>
                <a:gd name="T10" fmla="*/ 0 w 10"/>
                <a:gd name="T11" fmla="*/ 8 h 10"/>
                <a:gd name="T12" fmla="*/ 2 w 10"/>
                <a:gd name="T13" fmla="*/ 10 h 10"/>
                <a:gd name="T14" fmla="*/ 4 w 10"/>
                <a:gd name="T15" fmla="*/ 10 h 10"/>
                <a:gd name="T16" fmla="*/ 5 w 10"/>
                <a:gd name="T17" fmla="*/ 10 h 10"/>
                <a:gd name="T18" fmla="*/ 5 w 10"/>
                <a:gd name="T19" fmla="*/ 10 h 10"/>
                <a:gd name="T20" fmla="*/ 7 w 10"/>
                <a:gd name="T21" fmla="*/ 10 h 10"/>
                <a:gd name="T22" fmla="*/ 9 w 10"/>
                <a:gd name="T23" fmla="*/ 8 h 10"/>
                <a:gd name="T24" fmla="*/ 10 w 10"/>
                <a:gd name="T25" fmla="*/ 7 h 10"/>
                <a:gd name="T26" fmla="*/ 10 w 10"/>
                <a:gd name="T27" fmla="*/ 5 h 10"/>
                <a:gd name="T28" fmla="*/ 9 w 10"/>
                <a:gd name="T29" fmla="*/ 3 h 10"/>
                <a:gd name="T30" fmla="*/ 7 w 10"/>
                <a:gd name="T31" fmla="*/ 1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1"/>
                  </a:lnTo>
                  <a:lnTo>
                    <a:pt x="0" y="3"/>
                  </a:lnTo>
                  <a:lnTo>
                    <a:pt x="0" y="5"/>
                  </a:lnTo>
                  <a:lnTo>
                    <a:pt x="0" y="7"/>
                  </a:lnTo>
                  <a:lnTo>
                    <a:pt x="0" y="8"/>
                  </a:lnTo>
                  <a:lnTo>
                    <a:pt x="2" y="10"/>
                  </a:lnTo>
                  <a:lnTo>
                    <a:pt x="4" y="10"/>
                  </a:lnTo>
                  <a:lnTo>
                    <a:pt x="5" y="10"/>
                  </a:lnTo>
                  <a:lnTo>
                    <a:pt x="5" y="10"/>
                  </a:lnTo>
                  <a:lnTo>
                    <a:pt x="7" y="10"/>
                  </a:lnTo>
                  <a:lnTo>
                    <a:pt x="9" y="8"/>
                  </a:lnTo>
                  <a:lnTo>
                    <a:pt x="10" y="7"/>
                  </a:lnTo>
                  <a:lnTo>
                    <a:pt x="10" y="5"/>
                  </a:lnTo>
                  <a:lnTo>
                    <a:pt x="9" y="3"/>
                  </a:lnTo>
                  <a:lnTo>
                    <a:pt x="7" y="1"/>
                  </a:lnTo>
                  <a:lnTo>
                    <a:pt x="5" y="0"/>
                  </a:lnTo>
                  <a:lnTo>
                    <a:pt x="4" y="0"/>
                  </a:lnTo>
                  <a:close/>
                </a:path>
              </a:pathLst>
            </a:custGeom>
            <a:solidFill>
              <a:srgbClr val="000000"/>
            </a:solidFill>
            <a:ln w="9525">
              <a:solidFill>
                <a:srgbClr val="009999"/>
              </a:solidFill>
              <a:round/>
              <a:headEnd/>
              <a:tailEnd/>
            </a:ln>
          </p:spPr>
          <p:txBody>
            <a:bodyPr/>
            <a:lstStyle/>
            <a:p>
              <a:endParaRPr lang="th-TH"/>
            </a:p>
          </p:txBody>
        </p:sp>
        <p:sp>
          <p:nvSpPr>
            <p:cNvPr id="58467" name="Freeform 99"/>
            <p:cNvSpPr>
              <a:spLocks/>
            </p:cNvSpPr>
            <p:nvPr/>
          </p:nvSpPr>
          <p:spPr bwMode="auto">
            <a:xfrm>
              <a:off x="2124" y="3017"/>
              <a:ext cx="10" cy="10"/>
            </a:xfrm>
            <a:custGeom>
              <a:avLst/>
              <a:gdLst>
                <a:gd name="T0" fmla="*/ 3 w 10"/>
                <a:gd name="T1" fmla="*/ 0 h 10"/>
                <a:gd name="T2" fmla="*/ 1 w 10"/>
                <a:gd name="T3" fmla="*/ 0 h 10"/>
                <a:gd name="T4" fmla="*/ 0 w 10"/>
                <a:gd name="T5" fmla="*/ 2 h 10"/>
                <a:gd name="T6" fmla="*/ 0 w 10"/>
                <a:gd name="T7" fmla="*/ 3 h 10"/>
                <a:gd name="T8" fmla="*/ 0 w 10"/>
                <a:gd name="T9" fmla="*/ 5 h 10"/>
                <a:gd name="T10" fmla="*/ 0 w 10"/>
                <a:gd name="T11" fmla="*/ 7 h 10"/>
                <a:gd name="T12" fmla="*/ 1 w 10"/>
                <a:gd name="T13" fmla="*/ 9 h 10"/>
                <a:gd name="T14" fmla="*/ 3 w 10"/>
                <a:gd name="T15" fmla="*/ 10 h 10"/>
                <a:gd name="T16" fmla="*/ 5 w 10"/>
                <a:gd name="T17" fmla="*/ 10 h 10"/>
                <a:gd name="T18" fmla="*/ 5 w 10"/>
                <a:gd name="T19" fmla="*/ 10 h 10"/>
                <a:gd name="T20" fmla="*/ 6 w 10"/>
                <a:gd name="T21" fmla="*/ 9 h 10"/>
                <a:gd name="T22" fmla="*/ 8 w 10"/>
                <a:gd name="T23" fmla="*/ 7 h 10"/>
                <a:gd name="T24" fmla="*/ 10 w 10"/>
                <a:gd name="T25" fmla="*/ 5 h 10"/>
                <a:gd name="T26" fmla="*/ 10 w 10"/>
                <a:gd name="T27" fmla="*/ 3 h 10"/>
                <a:gd name="T28" fmla="*/ 8 w 10"/>
                <a:gd name="T29" fmla="*/ 2 h 10"/>
                <a:gd name="T30" fmla="*/ 6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0"/>
                  </a:lnTo>
                  <a:lnTo>
                    <a:pt x="0" y="2"/>
                  </a:lnTo>
                  <a:lnTo>
                    <a:pt x="0" y="3"/>
                  </a:lnTo>
                  <a:lnTo>
                    <a:pt x="0" y="5"/>
                  </a:lnTo>
                  <a:lnTo>
                    <a:pt x="0" y="7"/>
                  </a:lnTo>
                  <a:lnTo>
                    <a:pt x="1" y="9"/>
                  </a:lnTo>
                  <a:lnTo>
                    <a:pt x="3" y="10"/>
                  </a:lnTo>
                  <a:lnTo>
                    <a:pt x="5" y="10"/>
                  </a:lnTo>
                  <a:lnTo>
                    <a:pt x="5" y="10"/>
                  </a:lnTo>
                  <a:lnTo>
                    <a:pt x="6" y="9"/>
                  </a:lnTo>
                  <a:lnTo>
                    <a:pt x="8" y="7"/>
                  </a:lnTo>
                  <a:lnTo>
                    <a:pt x="10" y="5"/>
                  </a:lnTo>
                  <a:lnTo>
                    <a:pt x="10" y="3"/>
                  </a:lnTo>
                  <a:lnTo>
                    <a:pt x="8" y="2"/>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68" name="Freeform 100"/>
            <p:cNvSpPr>
              <a:spLocks/>
            </p:cNvSpPr>
            <p:nvPr/>
          </p:nvSpPr>
          <p:spPr bwMode="auto">
            <a:xfrm>
              <a:off x="2142" y="3014"/>
              <a:ext cx="10" cy="10"/>
            </a:xfrm>
            <a:custGeom>
              <a:avLst/>
              <a:gdLst>
                <a:gd name="T0" fmla="*/ 5 w 10"/>
                <a:gd name="T1" fmla="*/ 0 h 10"/>
                <a:gd name="T2" fmla="*/ 3 w 10"/>
                <a:gd name="T3" fmla="*/ 0 h 10"/>
                <a:gd name="T4" fmla="*/ 2 w 10"/>
                <a:gd name="T5" fmla="*/ 1 h 10"/>
                <a:gd name="T6" fmla="*/ 0 w 10"/>
                <a:gd name="T7" fmla="*/ 3 h 10"/>
                <a:gd name="T8" fmla="*/ 0 w 10"/>
                <a:gd name="T9" fmla="*/ 5 h 10"/>
                <a:gd name="T10" fmla="*/ 2 w 10"/>
                <a:gd name="T11" fmla="*/ 6 h 10"/>
                <a:gd name="T12" fmla="*/ 3 w 10"/>
                <a:gd name="T13" fmla="*/ 8 h 10"/>
                <a:gd name="T14" fmla="*/ 5 w 10"/>
                <a:gd name="T15" fmla="*/ 10 h 10"/>
                <a:gd name="T16" fmla="*/ 7 w 10"/>
                <a:gd name="T17" fmla="*/ 10 h 10"/>
                <a:gd name="T18" fmla="*/ 7 w 10"/>
                <a:gd name="T19" fmla="*/ 10 h 10"/>
                <a:gd name="T20" fmla="*/ 9 w 10"/>
                <a:gd name="T21" fmla="*/ 8 h 10"/>
                <a:gd name="T22" fmla="*/ 10 w 10"/>
                <a:gd name="T23" fmla="*/ 6 h 10"/>
                <a:gd name="T24" fmla="*/ 10 w 10"/>
                <a:gd name="T25" fmla="*/ 5 h 10"/>
                <a:gd name="T26" fmla="*/ 10 w 10"/>
                <a:gd name="T27" fmla="*/ 3 h 10"/>
                <a:gd name="T28" fmla="*/ 10 w 10"/>
                <a:gd name="T29" fmla="*/ 1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1"/>
                  </a:lnTo>
                  <a:lnTo>
                    <a:pt x="0" y="3"/>
                  </a:lnTo>
                  <a:lnTo>
                    <a:pt x="0" y="5"/>
                  </a:lnTo>
                  <a:lnTo>
                    <a:pt x="2" y="6"/>
                  </a:lnTo>
                  <a:lnTo>
                    <a:pt x="3" y="8"/>
                  </a:lnTo>
                  <a:lnTo>
                    <a:pt x="5" y="10"/>
                  </a:lnTo>
                  <a:lnTo>
                    <a:pt x="7" y="10"/>
                  </a:lnTo>
                  <a:lnTo>
                    <a:pt x="7" y="10"/>
                  </a:lnTo>
                  <a:lnTo>
                    <a:pt x="9" y="8"/>
                  </a:lnTo>
                  <a:lnTo>
                    <a:pt x="10" y="6"/>
                  </a:lnTo>
                  <a:lnTo>
                    <a:pt x="10" y="5"/>
                  </a:lnTo>
                  <a:lnTo>
                    <a:pt x="10" y="3"/>
                  </a:lnTo>
                  <a:lnTo>
                    <a:pt x="10" y="1"/>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69" name="Freeform 101"/>
            <p:cNvSpPr>
              <a:spLocks/>
            </p:cNvSpPr>
            <p:nvPr/>
          </p:nvSpPr>
          <p:spPr bwMode="auto">
            <a:xfrm>
              <a:off x="2162" y="3010"/>
              <a:ext cx="10" cy="10"/>
            </a:xfrm>
            <a:custGeom>
              <a:avLst/>
              <a:gdLst>
                <a:gd name="T0" fmla="*/ 5 w 10"/>
                <a:gd name="T1" fmla="*/ 0 h 10"/>
                <a:gd name="T2" fmla="*/ 4 w 10"/>
                <a:gd name="T3" fmla="*/ 0 h 10"/>
                <a:gd name="T4" fmla="*/ 2 w 10"/>
                <a:gd name="T5" fmla="*/ 2 h 10"/>
                <a:gd name="T6" fmla="*/ 0 w 10"/>
                <a:gd name="T7" fmla="*/ 4 h 10"/>
                <a:gd name="T8" fmla="*/ 0 w 10"/>
                <a:gd name="T9" fmla="*/ 5 h 10"/>
                <a:gd name="T10" fmla="*/ 2 w 10"/>
                <a:gd name="T11" fmla="*/ 7 h 10"/>
                <a:gd name="T12" fmla="*/ 4 w 10"/>
                <a:gd name="T13" fmla="*/ 9 h 10"/>
                <a:gd name="T14" fmla="*/ 5 w 10"/>
                <a:gd name="T15" fmla="*/ 10 h 10"/>
                <a:gd name="T16" fmla="*/ 7 w 10"/>
                <a:gd name="T17" fmla="*/ 10 h 10"/>
                <a:gd name="T18" fmla="*/ 7 w 10"/>
                <a:gd name="T19" fmla="*/ 10 h 10"/>
                <a:gd name="T20" fmla="*/ 9 w 10"/>
                <a:gd name="T21" fmla="*/ 9 h 10"/>
                <a:gd name="T22" fmla="*/ 10 w 10"/>
                <a:gd name="T23" fmla="*/ 7 h 10"/>
                <a:gd name="T24" fmla="*/ 10 w 10"/>
                <a:gd name="T25" fmla="*/ 5 h 10"/>
                <a:gd name="T26" fmla="*/ 10 w 10"/>
                <a:gd name="T27" fmla="*/ 4 h 10"/>
                <a:gd name="T28" fmla="*/ 10 w 10"/>
                <a:gd name="T29" fmla="*/ 2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4" y="0"/>
                  </a:lnTo>
                  <a:lnTo>
                    <a:pt x="2" y="2"/>
                  </a:lnTo>
                  <a:lnTo>
                    <a:pt x="0" y="4"/>
                  </a:lnTo>
                  <a:lnTo>
                    <a:pt x="0" y="5"/>
                  </a:lnTo>
                  <a:lnTo>
                    <a:pt x="2" y="7"/>
                  </a:lnTo>
                  <a:lnTo>
                    <a:pt x="4" y="9"/>
                  </a:lnTo>
                  <a:lnTo>
                    <a:pt x="5" y="10"/>
                  </a:lnTo>
                  <a:lnTo>
                    <a:pt x="7" y="10"/>
                  </a:lnTo>
                  <a:lnTo>
                    <a:pt x="7" y="10"/>
                  </a:lnTo>
                  <a:lnTo>
                    <a:pt x="9" y="9"/>
                  </a:lnTo>
                  <a:lnTo>
                    <a:pt x="10" y="7"/>
                  </a:lnTo>
                  <a:lnTo>
                    <a:pt x="10" y="5"/>
                  </a:lnTo>
                  <a:lnTo>
                    <a:pt x="10" y="4"/>
                  </a:lnTo>
                  <a:lnTo>
                    <a:pt x="10" y="2"/>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70" name="Freeform 102"/>
            <p:cNvSpPr>
              <a:spLocks/>
            </p:cNvSpPr>
            <p:nvPr/>
          </p:nvSpPr>
          <p:spPr bwMode="auto">
            <a:xfrm>
              <a:off x="2183" y="3007"/>
              <a:ext cx="10" cy="10"/>
            </a:xfrm>
            <a:custGeom>
              <a:avLst/>
              <a:gdLst>
                <a:gd name="T0" fmla="*/ 5 w 10"/>
                <a:gd name="T1" fmla="*/ 0 h 10"/>
                <a:gd name="T2" fmla="*/ 3 w 10"/>
                <a:gd name="T3" fmla="*/ 0 h 10"/>
                <a:gd name="T4" fmla="*/ 1 w 10"/>
                <a:gd name="T5" fmla="*/ 2 h 10"/>
                <a:gd name="T6" fmla="*/ 0 w 10"/>
                <a:gd name="T7" fmla="*/ 3 h 10"/>
                <a:gd name="T8" fmla="*/ 0 w 10"/>
                <a:gd name="T9" fmla="*/ 5 h 10"/>
                <a:gd name="T10" fmla="*/ 1 w 10"/>
                <a:gd name="T11" fmla="*/ 7 h 10"/>
                <a:gd name="T12" fmla="*/ 3 w 10"/>
                <a:gd name="T13" fmla="*/ 8 h 10"/>
                <a:gd name="T14" fmla="*/ 5 w 10"/>
                <a:gd name="T15" fmla="*/ 10 h 10"/>
                <a:gd name="T16" fmla="*/ 6 w 10"/>
                <a:gd name="T17" fmla="*/ 10 h 10"/>
                <a:gd name="T18" fmla="*/ 6 w 10"/>
                <a:gd name="T19" fmla="*/ 10 h 10"/>
                <a:gd name="T20" fmla="*/ 8 w 10"/>
                <a:gd name="T21" fmla="*/ 8 h 10"/>
                <a:gd name="T22" fmla="*/ 10 w 10"/>
                <a:gd name="T23" fmla="*/ 7 h 10"/>
                <a:gd name="T24" fmla="*/ 10 w 10"/>
                <a:gd name="T25" fmla="*/ 5 h 10"/>
                <a:gd name="T26" fmla="*/ 10 w 10"/>
                <a:gd name="T27" fmla="*/ 3 h 10"/>
                <a:gd name="T28" fmla="*/ 10 w 10"/>
                <a:gd name="T29" fmla="*/ 2 h 10"/>
                <a:gd name="T30" fmla="*/ 8 w 10"/>
                <a:gd name="T31" fmla="*/ 0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1" y="2"/>
                  </a:lnTo>
                  <a:lnTo>
                    <a:pt x="0" y="3"/>
                  </a:lnTo>
                  <a:lnTo>
                    <a:pt x="0" y="5"/>
                  </a:lnTo>
                  <a:lnTo>
                    <a:pt x="1" y="7"/>
                  </a:lnTo>
                  <a:lnTo>
                    <a:pt x="3" y="8"/>
                  </a:lnTo>
                  <a:lnTo>
                    <a:pt x="5" y="10"/>
                  </a:lnTo>
                  <a:lnTo>
                    <a:pt x="6" y="10"/>
                  </a:lnTo>
                  <a:lnTo>
                    <a:pt x="6" y="10"/>
                  </a:lnTo>
                  <a:lnTo>
                    <a:pt x="8" y="8"/>
                  </a:lnTo>
                  <a:lnTo>
                    <a:pt x="10" y="7"/>
                  </a:lnTo>
                  <a:lnTo>
                    <a:pt x="10" y="5"/>
                  </a:lnTo>
                  <a:lnTo>
                    <a:pt x="10" y="3"/>
                  </a:lnTo>
                  <a:lnTo>
                    <a:pt x="10" y="2"/>
                  </a:lnTo>
                  <a:lnTo>
                    <a:pt x="8" y="0"/>
                  </a:lnTo>
                  <a:lnTo>
                    <a:pt x="6"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71" name="Freeform 103"/>
            <p:cNvSpPr>
              <a:spLocks/>
            </p:cNvSpPr>
            <p:nvPr/>
          </p:nvSpPr>
          <p:spPr bwMode="auto">
            <a:xfrm>
              <a:off x="2203" y="3004"/>
              <a:ext cx="10" cy="10"/>
            </a:xfrm>
            <a:custGeom>
              <a:avLst/>
              <a:gdLst>
                <a:gd name="T0" fmla="*/ 3 w 10"/>
                <a:gd name="T1" fmla="*/ 0 h 10"/>
                <a:gd name="T2" fmla="*/ 2 w 10"/>
                <a:gd name="T3" fmla="*/ 0 h 10"/>
                <a:gd name="T4" fmla="*/ 0 w 10"/>
                <a:gd name="T5" fmla="*/ 1 h 10"/>
                <a:gd name="T6" fmla="*/ 0 w 10"/>
                <a:gd name="T7" fmla="*/ 3 h 10"/>
                <a:gd name="T8" fmla="*/ 0 w 10"/>
                <a:gd name="T9" fmla="*/ 5 h 10"/>
                <a:gd name="T10" fmla="*/ 0 w 10"/>
                <a:gd name="T11" fmla="*/ 6 h 10"/>
                <a:gd name="T12" fmla="*/ 2 w 10"/>
                <a:gd name="T13" fmla="*/ 8 h 10"/>
                <a:gd name="T14" fmla="*/ 3 w 10"/>
                <a:gd name="T15" fmla="*/ 10 h 10"/>
                <a:gd name="T16" fmla="*/ 5 w 10"/>
                <a:gd name="T17" fmla="*/ 10 h 10"/>
                <a:gd name="T18" fmla="*/ 5 w 10"/>
                <a:gd name="T19" fmla="*/ 10 h 10"/>
                <a:gd name="T20" fmla="*/ 7 w 10"/>
                <a:gd name="T21" fmla="*/ 8 h 10"/>
                <a:gd name="T22" fmla="*/ 8 w 10"/>
                <a:gd name="T23" fmla="*/ 6 h 10"/>
                <a:gd name="T24" fmla="*/ 10 w 10"/>
                <a:gd name="T25" fmla="*/ 5 h 10"/>
                <a:gd name="T26" fmla="*/ 10 w 10"/>
                <a:gd name="T27" fmla="*/ 3 h 10"/>
                <a:gd name="T28" fmla="*/ 8 w 10"/>
                <a:gd name="T29" fmla="*/ 1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1"/>
                  </a:lnTo>
                  <a:lnTo>
                    <a:pt x="0" y="3"/>
                  </a:lnTo>
                  <a:lnTo>
                    <a:pt x="0" y="5"/>
                  </a:lnTo>
                  <a:lnTo>
                    <a:pt x="0" y="6"/>
                  </a:lnTo>
                  <a:lnTo>
                    <a:pt x="2" y="8"/>
                  </a:lnTo>
                  <a:lnTo>
                    <a:pt x="3" y="10"/>
                  </a:lnTo>
                  <a:lnTo>
                    <a:pt x="5" y="10"/>
                  </a:lnTo>
                  <a:lnTo>
                    <a:pt x="5" y="10"/>
                  </a:lnTo>
                  <a:lnTo>
                    <a:pt x="7" y="8"/>
                  </a:lnTo>
                  <a:lnTo>
                    <a:pt x="8" y="6"/>
                  </a:lnTo>
                  <a:lnTo>
                    <a:pt x="10" y="5"/>
                  </a:lnTo>
                  <a:lnTo>
                    <a:pt x="10" y="3"/>
                  </a:lnTo>
                  <a:lnTo>
                    <a:pt x="8" y="1"/>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72" name="Freeform 104"/>
            <p:cNvSpPr>
              <a:spLocks/>
            </p:cNvSpPr>
            <p:nvPr/>
          </p:nvSpPr>
          <p:spPr bwMode="auto">
            <a:xfrm>
              <a:off x="2223" y="3000"/>
              <a:ext cx="10" cy="10"/>
            </a:xfrm>
            <a:custGeom>
              <a:avLst/>
              <a:gdLst>
                <a:gd name="T0" fmla="*/ 3 w 10"/>
                <a:gd name="T1" fmla="*/ 0 h 10"/>
                <a:gd name="T2" fmla="*/ 2 w 10"/>
                <a:gd name="T3" fmla="*/ 0 h 10"/>
                <a:gd name="T4" fmla="*/ 0 w 10"/>
                <a:gd name="T5" fmla="*/ 2 h 10"/>
                <a:gd name="T6" fmla="*/ 0 w 10"/>
                <a:gd name="T7" fmla="*/ 4 h 10"/>
                <a:gd name="T8" fmla="*/ 0 w 10"/>
                <a:gd name="T9" fmla="*/ 5 h 10"/>
                <a:gd name="T10" fmla="*/ 0 w 10"/>
                <a:gd name="T11" fmla="*/ 7 h 10"/>
                <a:gd name="T12" fmla="*/ 2 w 10"/>
                <a:gd name="T13" fmla="*/ 9 h 10"/>
                <a:gd name="T14" fmla="*/ 3 w 10"/>
                <a:gd name="T15" fmla="*/ 10 h 10"/>
                <a:gd name="T16" fmla="*/ 5 w 10"/>
                <a:gd name="T17" fmla="*/ 10 h 10"/>
                <a:gd name="T18" fmla="*/ 5 w 10"/>
                <a:gd name="T19" fmla="*/ 10 h 10"/>
                <a:gd name="T20" fmla="*/ 7 w 10"/>
                <a:gd name="T21" fmla="*/ 9 h 10"/>
                <a:gd name="T22" fmla="*/ 8 w 10"/>
                <a:gd name="T23" fmla="*/ 7 h 10"/>
                <a:gd name="T24" fmla="*/ 10 w 10"/>
                <a:gd name="T25" fmla="*/ 5 h 10"/>
                <a:gd name="T26" fmla="*/ 10 w 10"/>
                <a:gd name="T27" fmla="*/ 4 h 10"/>
                <a:gd name="T28" fmla="*/ 8 w 10"/>
                <a:gd name="T29" fmla="*/ 2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2"/>
                  </a:lnTo>
                  <a:lnTo>
                    <a:pt x="0" y="4"/>
                  </a:lnTo>
                  <a:lnTo>
                    <a:pt x="0" y="5"/>
                  </a:lnTo>
                  <a:lnTo>
                    <a:pt x="0" y="7"/>
                  </a:lnTo>
                  <a:lnTo>
                    <a:pt x="2" y="9"/>
                  </a:lnTo>
                  <a:lnTo>
                    <a:pt x="3" y="10"/>
                  </a:lnTo>
                  <a:lnTo>
                    <a:pt x="5" y="10"/>
                  </a:lnTo>
                  <a:lnTo>
                    <a:pt x="5" y="10"/>
                  </a:lnTo>
                  <a:lnTo>
                    <a:pt x="7" y="9"/>
                  </a:lnTo>
                  <a:lnTo>
                    <a:pt x="8" y="7"/>
                  </a:lnTo>
                  <a:lnTo>
                    <a:pt x="10" y="5"/>
                  </a:lnTo>
                  <a:lnTo>
                    <a:pt x="10" y="4"/>
                  </a:lnTo>
                  <a:lnTo>
                    <a:pt x="8"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73" name="Freeform 105"/>
            <p:cNvSpPr>
              <a:spLocks/>
            </p:cNvSpPr>
            <p:nvPr/>
          </p:nvSpPr>
          <p:spPr bwMode="auto">
            <a:xfrm>
              <a:off x="2243" y="2997"/>
              <a:ext cx="10" cy="10"/>
            </a:xfrm>
            <a:custGeom>
              <a:avLst/>
              <a:gdLst>
                <a:gd name="T0" fmla="*/ 4 w 10"/>
                <a:gd name="T1" fmla="*/ 0 h 10"/>
                <a:gd name="T2" fmla="*/ 2 w 10"/>
                <a:gd name="T3" fmla="*/ 0 h 10"/>
                <a:gd name="T4" fmla="*/ 0 w 10"/>
                <a:gd name="T5" fmla="*/ 2 h 10"/>
                <a:gd name="T6" fmla="*/ 0 w 10"/>
                <a:gd name="T7" fmla="*/ 3 h 10"/>
                <a:gd name="T8" fmla="*/ 0 w 10"/>
                <a:gd name="T9" fmla="*/ 5 h 10"/>
                <a:gd name="T10" fmla="*/ 0 w 10"/>
                <a:gd name="T11" fmla="*/ 7 h 10"/>
                <a:gd name="T12" fmla="*/ 2 w 10"/>
                <a:gd name="T13" fmla="*/ 8 h 10"/>
                <a:gd name="T14" fmla="*/ 4 w 10"/>
                <a:gd name="T15" fmla="*/ 10 h 10"/>
                <a:gd name="T16" fmla="*/ 5 w 10"/>
                <a:gd name="T17" fmla="*/ 10 h 10"/>
                <a:gd name="T18" fmla="*/ 5 w 10"/>
                <a:gd name="T19" fmla="*/ 10 h 10"/>
                <a:gd name="T20" fmla="*/ 7 w 10"/>
                <a:gd name="T21" fmla="*/ 8 h 10"/>
                <a:gd name="T22" fmla="*/ 9 w 10"/>
                <a:gd name="T23" fmla="*/ 7 h 10"/>
                <a:gd name="T24" fmla="*/ 10 w 10"/>
                <a:gd name="T25" fmla="*/ 5 h 10"/>
                <a:gd name="T26" fmla="*/ 10 w 10"/>
                <a:gd name="T27" fmla="*/ 3 h 10"/>
                <a:gd name="T28" fmla="*/ 9 w 10"/>
                <a:gd name="T29" fmla="*/ 2 h 10"/>
                <a:gd name="T30" fmla="*/ 7 w 10"/>
                <a:gd name="T31" fmla="*/ 0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0"/>
                  </a:lnTo>
                  <a:lnTo>
                    <a:pt x="0" y="2"/>
                  </a:lnTo>
                  <a:lnTo>
                    <a:pt x="0" y="3"/>
                  </a:lnTo>
                  <a:lnTo>
                    <a:pt x="0" y="5"/>
                  </a:lnTo>
                  <a:lnTo>
                    <a:pt x="0" y="7"/>
                  </a:lnTo>
                  <a:lnTo>
                    <a:pt x="2" y="8"/>
                  </a:lnTo>
                  <a:lnTo>
                    <a:pt x="4" y="10"/>
                  </a:lnTo>
                  <a:lnTo>
                    <a:pt x="5" y="10"/>
                  </a:lnTo>
                  <a:lnTo>
                    <a:pt x="5" y="10"/>
                  </a:lnTo>
                  <a:lnTo>
                    <a:pt x="7" y="8"/>
                  </a:lnTo>
                  <a:lnTo>
                    <a:pt x="9" y="7"/>
                  </a:lnTo>
                  <a:lnTo>
                    <a:pt x="10" y="5"/>
                  </a:lnTo>
                  <a:lnTo>
                    <a:pt x="10" y="3"/>
                  </a:lnTo>
                  <a:lnTo>
                    <a:pt x="9" y="2"/>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a:p>
          </p:txBody>
        </p:sp>
        <p:sp>
          <p:nvSpPr>
            <p:cNvPr id="58474" name="Freeform 106"/>
            <p:cNvSpPr>
              <a:spLocks/>
            </p:cNvSpPr>
            <p:nvPr/>
          </p:nvSpPr>
          <p:spPr bwMode="auto">
            <a:xfrm>
              <a:off x="2262" y="2994"/>
              <a:ext cx="10" cy="10"/>
            </a:xfrm>
            <a:custGeom>
              <a:avLst/>
              <a:gdLst>
                <a:gd name="T0" fmla="*/ 5 w 10"/>
                <a:gd name="T1" fmla="*/ 0 h 10"/>
                <a:gd name="T2" fmla="*/ 3 w 10"/>
                <a:gd name="T3" fmla="*/ 0 h 10"/>
                <a:gd name="T4" fmla="*/ 2 w 10"/>
                <a:gd name="T5" fmla="*/ 1 h 10"/>
                <a:gd name="T6" fmla="*/ 0 w 10"/>
                <a:gd name="T7" fmla="*/ 3 h 10"/>
                <a:gd name="T8" fmla="*/ 0 w 10"/>
                <a:gd name="T9" fmla="*/ 5 h 10"/>
                <a:gd name="T10" fmla="*/ 2 w 10"/>
                <a:gd name="T11" fmla="*/ 6 h 10"/>
                <a:gd name="T12" fmla="*/ 3 w 10"/>
                <a:gd name="T13" fmla="*/ 8 h 10"/>
                <a:gd name="T14" fmla="*/ 5 w 10"/>
                <a:gd name="T15" fmla="*/ 10 h 10"/>
                <a:gd name="T16" fmla="*/ 7 w 10"/>
                <a:gd name="T17" fmla="*/ 10 h 10"/>
                <a:gd name="T18" fmla="*/ 7 w 10"/>
                <a:gd name="T19" fmla="*/ 10 h 10"/>
                <a:gd name="T20" fmla="*/ 8 w 10"/>
                <a:gd name="T21" fmla="*/ 8 h 10"/>
                <a:gd name="T22" fmla="*/ 10 w 10"/>
                <a:gd name="T23" fmla="*/ 6 h 10"/>
                <a:gd name="T24" fmla="*/ 10 w 10"/>
                <a:gd name="T25" fmla="*/ 5 h 10"/>
                <a:gd name="T26" fmla="*/ 10 w 10"/>
                <a:gd name="T27" fmla="*/ 3 h 10"/>
                <a:gd name="T28" fmla="*/ 10 w 10"/>
                <a:gd name="T29" fmla="*/ 1 h 10"/>
                <a:gd name="T30" fmla="*/ 8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1"/>
                  </a:lnTo>
                  <a:lnTo>
                    <a:pt x="0" y="3"/>
                  </a:lnTo>
                  <a:lnTo>
                    <a:pt x="0" y="5"/>
                  </a:lnTo>
                  <a:lnTo>
                    <a:pt x="2" y="6"/>
                  </a:lnTo>
                  <a:lnTo>
                    <a:pt x="3" y="8"/>
                  </a:lnTo>
                  <a:lnTo>
                    <a:pt x="5" y="10"/>
                  </a:lnTo>
                  <a:lnTo>
                    <a:pt x="7" y="10"/>
                  </a:lnTo>
                  <a:lnTo>
                    <a:pt x="7" y="10"/>
                  </a:lnTo>
                  <a:lnTo>
                    <a:pt x="8" y="8"/>
                  </a:lnTo>
                  <a:lnTo>
                    <a:pt x="10" y="6"/>
                  </a:lnTo>
                  <a:lnTo>
                    <a:pt x="10" y="5"/>
                  </a:lnTo>
                  <a:lnTo>
                    <a:pt x="10" y="3"/>
                  </a:lnTo>
                  <a:lnTo>
                    <a:pt x="10" y="1"/>
                  </a:lnTo>
                  <a:lnTo>
                    <a:pt x="8" y="0"/>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75" name="Freeform 107"/>
            <p:cNvSpPr>
              <a:spLocks/>
            </p:cNvSpPr>
            <p:nvPr/>
          </p:nvSpPr>
          <p:spPr bwMode="auto">
            <a:xfrm>
              <a:off x="2282" y="2990"/>
              <a:ext cx="10" cy="10"/>
            </a:xfrm>
            <a:custGeom>
              <a:avLst/>
              <a:gdLst>
                <a:gd name="T0" fmla="*/ 5 w 10"/>
                <a:gd name="T1" fmla="*/ 0 h 10"/>
                <a:gd name="T2" fmla="*/ 3 w 10"/>
                <a:gd name="T3" fmla="*/ 0 h 10"/>
                <a:gd name="T4" fmla="*/ 2 w 10"/>
                <a:gd name="T5" fmla="*/ 2 h 10"/>
                <a:gd name="T6" fmla="*/ 0 w 10"/>
                <a:gd name="T7" fmla="*/ 4 h 10"/>
                <a:gd name="T8" fmla="*/ 0 w 10"/>
                <a:gd name="T9" fmla="*/ 5 h 10"/>
                <a:gd name="T10" fmla="*/ 2 w 10"/>
                <a:gd name="T11" fmla="*/ 7 h 10"/>
                <a:gd name="T12" fmla="*/ 3 w 10"/>
                <a:gd name="T13" fmla="*/ 9 h 10"/>
                <a:gd name="T14" fmla="*/ 5 w 10"/>
                <a:gd name="T15" fmla="*/ 10 h 10"/>
                <a:gd name="T16" fmla="*/ 7 w 10"/>
                <a:gd name="T17" fmla="*/ 10 h 10"/>
                <a:gd name="T18" fmla="*/ 7 w 10"/>
                <a:gd name="T19" fmla="*/ 10 h 10"/>
                <a:gd name="T20" fmla="*/ 9 w 10"/>
                <a:gd name="T21" fmla="*/ 9 h 10"/>
                <a:gd name="T22" fmla="*/ 10 w 10"/>
                <a:gd name="T23" fmla="*/ 7 h 10"/>
                <a:gd name="T24" fmla="*/ 10 w 10"/>
                <a:gd name="T25" fmla="*/ 5 h 10"/>
                <a:gd name="T26" fmla="*/ 10 w 10"/>
                <a:gd name="T27" fmla="*/ 4 h 10"/>
                <a:gd name="T28" fmla="*/ 10 w 10"/>
                <a:gd name="T29" fmla="*/ 2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2"/>
                  </a:lnTo>
                  <a:lnTo>
                    <a:pt x="0" y="4"/>
                  </a:lnTo>
                  <a:lnTo>
                    <a:pt x="0" y="5"/>
                  </a:lnTo>
                  <a:lnTo>
                    <a:pt x="2" y="7"/>
                  </a:lnTo>
                  <a:lnTo>
                    <a:pt x="3" y="9"/>
                  </a:lnTo>
                  <a:lnTo>
                    <a:pt x="5" y="10"/>
                  </a:lnTo>
                  <a:lnTo>
                    <a:pt x="7" y="10"/>
                  </a:lnTo>
                  <a:lnTo>
                    <a:pt x="7" y="10"/>
                  </a:lnTo>
                  <a:lnTo>
                    <a:pt x="9" y="9"/>
                  </a:lnTo>
                  <a:lnTo>
                    <a:pt x="10" y="7"/>
                  </a:lnTo>
                  <a:lnTo>
                    <a:pt x="10" y="5"/>
                  </a:lnTo>
                  <a:lnTo>
                    <a:pt x="10" y="4"/>
                  </a:lnTo>
                  <a:lnTo>
                    <a:pt x="10" y="2"/>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76" name="Freeform 108"/>
            <p:cNvSpPr>
              <a:spLocks/>
            </p:cNvSpPr>
            <p:nvPr/>
          </p:nvSpPr>
          <p:spPr bwMode="auto">
            <a:xfrm>
              <a:off x="2302" y="2985"/>
              <a:ext cx="10" cy="10"/>
            </a:xfrm>
            <a:custGeom>
              <a:avLst/>
              <a:gdLst>
                <a:gd name="T0" fmla="*/ 4 w 10"/>
                <a:gd name="T1" fmla="*/ 0 h 10"/>
                <a:gd name="T2" fmla="*/ 2 w 10"/>
                <a:gd name="T3" fmla="*/ 2 h 10"/>
                <a:gd name="T4" fmla="*/ 0 w 10"/>
                <a:gd name="T5" fmla="*/ 3 h 10"/>
                <a:gd name="T6" fmla="*/ 0 w 10"/>
                <a:gd name="T7" fmla="*/ 5 h 10"/>
                <a:gd name="T8" fmla="*/ 0 w 10"/>
                <a:gd name="T9" fmla="*/ 7 h 10"/>
                <a:gd name="T10" fmla="*/ 0 w 10"/>
                <a:gd name="T11" fmla="*/ 9 h 10"/>
                <a:gd name="T12" fmla="*/ 2 w 10"/>
                <a:gd name="T13" fmla="*/ 10 h 10"/>
                <a:gd name="T14" fmla="*/ 4 w 10"/>
                <a:gd name="T15" fmla="*/ 10 h 10"/>
                <a:gd name="T16" fmla="*/ 5 w 10"/>
                <a:gd name="T17" fmla="*/ 10 h 10"/>
                <a:gd name="T18" fmla="*/ 5 w 10"/>
                <a:gd name="T19" fmla="*/ 10 h 10"/>
                <a:gd name="T20" fmla="*/ 7 w 10"/>
                <a:gd name="T21" fmla="*/ 10 h 10"/>
                <a:gd name="T22" fmla="*/ 9 w 10"/>
                <a:gd name="T23" fmla="*/ 9 h 10"/>
                <a:gd name="T24" fmla="*/ 10 w 10"/>
                <a:gd name="T25" fmla="*/ 7 h 10"/>
                <a:gd name="T26" fmla="*/ 10 w 10"/>
                <a:gd name="T27" fmla="*/ 5 h 10"/>
                <a:gd name="T28" fmla="*/ 9 w 10"/>
                <a:gd name="T29" fmla="*/ 3 h 10"/>
                <a:gd name="T30" fmla="*/ 7 w 10"/>
                <a:gd name="T31" fmla="*/ 2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2"/>
                  </a:lnTo>
                  <a:lnTo>
                    <a:pt x="0" y="3"/>
                  </a:lnTo>
                  <a:lnTo>
                    <a:pt x="0" y="5"/>
                  </a:lnTo>
                  <a:lnTo>
                    <a:pt x="0" y="7"/>
                  </a:lnTo>
                  <a:lnTo>
                    <a:pt x="0" y="9"/>
                  </a:lnTo>
                  <a:lnTo>
                    <a:pt x="2" y="10"/>
                  </a:lnTo>
                  <a:lnTo>
                    <a:pt x="4" y="10"/>
                  </a:lnTo>
                  <a:lnTo>
                    <a:pt x="5" y="10"/>
                  </a:lnTo>
                  <a:lnTo>
                    <a:pt x="5" y="10"/>
                  </a:lnTo>
                  <a:lnTo>
                    <a:pt x="7" y="10"/>
                  </a:lnTo>
                  <a:lnTo>
                    <a:pt x="9" y="9"/>
                  </a:lnTo>
                  <a:lnTo>
                    <a:pt x="10" y="7"/>
                  </a:lnTo>
                  <a:lnTo>
                    <a:pt x="10" y="5"/>
                  </a:lnTo>
                  <a:lnTo>
                    <a:pt x="9" y="3"/>
                  </a:lnTo>
                  <a:lnTo>
                    <a:pt x="7" y="2"/>
                  </a:lnTo>
                  <a:lnTo>
                    <a:pt x="5" y="0"/>
                  </a:lnTo>
                  <a:lnTo>
                    <a:pt x="4" y="0"/>
                  </a:lnTo>
                  <a:close/>
                </a:path>
              </a:pathLst>
            </a:custGeom>
            <a:solidFill>
              <a:srgbClr val="000000"/>
            </a:solidFill>
            <a:ln w="9525">
              <a:solidFill>
                <a:srgbClr val="009999"/>
              </a:solidFill>
              <a:round/>
              <a:headEnd/>
              <a:tailEnd/>
            </a:ln>
          </p:spPr>
          <p:txBody>
            <a:bodyPr/>
            <a:lstStyle/>
            <a:p>
              <a:endParaRPr lang="th-TH"/>
            </a:p>
          </p:txBody>
        </p:sp>
        <p:sp>
          <p:nvSpPr>
            <p:cNvPr id="58477" name="Freeform 109"/>
            <p:cNvSpPr>
              <a:spLocks/>
            </p:cNvSpPr>
            <p:nvPr/>
          </p:nvSpPr>
          <p:spPr bwMode="auto">
            <a:xfrm>
              <a:off x="2323" y="2982"/>
              <a:ext cx="10" cy="10"/>
            </a:xfrm>
            <a:custGeom>
              <a:avLst/>
              <a:gdLst>
                <a:gd name="T0" fmla="*/ 3 w 10"/>
                <a:gd name="T1" fmla="*/ 0 h 10"/>
                <a:gd name="T2" fmla="*/ 1 w 10"/>
                <a:gd name="T3" fmla="*/ 1 h 10"/>
                <a:gd name="T4" fmla="*/ 0 w 10"/>
                <a:gd name="T5" fmla="*/ 3 h 10"/>
                <a:gd name="T6" fmla="*/ 0 w 10"/>
                <a:gd name="T7" fmla="*/ 5 h 10"/>
                <a:gd name="T8" fmla="*/ 0 w 10"/>
                <a:gd name="T9" fmla="*/ 6 h 10"/>
                <a:gd name="T10" fmla="*/ 0 w 10"/>
                <a:gd name="T11" fmla="*/ 8 h 10"/>
                <a:gd name="T12" fmla="*/ 1 w 10"/>
                <a:gd name="T13" fmla="*/ 10 h 10"/>
                <a:gd name="T14" fmla="*/ 3 w 10"/>
                <a:gd name="T15" fmla="*/ 10 h 10"/>
                <a:gd name="T16" fmla="*/ 5 w 10"/>
                <a:gd name="T17" fmla="*/ 10 h 10"/>
                <a:gd name="T18" fmla="*/ 5 w 10"/>
                <a:gd name="T19" fmla="*/ 10 h 10"/>
                <a:gd name="T20" fmla="*/ 6 w 10"/>
                <a:gd name="T21" fmla="*/ 10 h 10"/>
                <a:gd name="T22" fmla="*/ 8 w 10"/>
                <a:gd name="T23" fmla="*/ 8 h 10"/>
                <a:gd name="T24" fmla="*/ 10 w 10"/>
                <a:gd name="T25" fmla="*/ 6 h 10"/>
                <a:gd name="T26" fmla="*/ 10 w 10"/>
                <a:gd name="T27" fmla="*/ 5 h 10"/>
                <a:gd name="T28" fmla="*/ 8 w 10"/>
                <a:gd name="T29" fmla="*/ 3 h 10"/>
                <a:gd name="T30" fmla="*/ 6 w 10"/>
                <a:gd name="T31" fmla="*/ 1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1"/>
                  </a:lnTo>
                  <a:lnTo>
                    <a:pt x="0" y="3"/>
                  </a:lnTo>
                  <a:lnTo>
                    <a:pt x="0" y="5"/>
                  </a:lnTo>
                  <a:lnTo>
                    <a:pt x="0" y="6"/>
                  </a:lnTo>
                  <a:lnTo>
                    <a:pt x="0" y="8"/>
                  </a:lnTo>
                  <a:lnTo>
                    <a:pt x="1" y="10"/>
                  </a:lnTo>
                  <a:lnTo>
                    <a:pt x="3" y="10"/>
                  </a:lnTo>
                  <a:lnTo>
                    <a:pt x="5" y="10"/>
                  </a:lnTo>
                  <a:lnTo>
                    <a:pt x="5" y="10"/>
                  </a:lnTo>
                  <a:lnTo>
                    <a:pt x="6" y="10"/>
                  </a:lnTo>
                  <a:lnTo>
                    <a:pt x="8" y="8"/>
                  </a:lnTo>
                  <a:lnTo>
                    <a:pt x="10" y="6"/>
                  </a:lnTo>
                  <a:lnTo>
                    <a:pt x="10" y="5"/>
                  </a:lnTo>
                  <a:lnTo>
                    <a:pt x="8" y="3"/>
                  </a:lnTo>
                  <a:lnTo>
                    <a:pt x="6" y="1"/>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78" name="Freeform 110"/>
            <p:cNvSpPr>
              <a:spLocks/>
            </p:cNvSpPr>
            <p:nvPr/>
          </p:nvSpPr>
          <p:spPr bwMode="auto">
            <a:xfrm>
              <a:off x="2343" y="2978"/>
              <a:ext cx="10" cy="10"/>
            </a:xfrm>
            <a:custGeom>
              <a:avLst/>
              <a:gdLst>
                <a:gd name="T0" fmla="*/ 3 w 10"/>
                <a:gd name="T1" fmla="*/ 0 h 10"/>
                <a:gd name="T2" fmla="*/ 1 w 10"/>
                <a:gd name="T3" fmla="*/ 0 h 10"/>
                <a:gd name="T4" fmla="*/ 0 w 10"/>
                <a:gd name="T5" fmla="*/ 2 h 10"/>
                <a:gd name="T6" fmla="*/ 0 w 10"/>
                <a:gd name="T7" fmla="*/ 4 h 10"/>
                <a:gd name="T8" fmla="*/ 0 w 10"/>
                <a:gd name="T9" fmla="*/ 5 h 10"/>
                <a:gd name="T10" fmla="*/ 0 w 10"/>
                <a:gd name="T11" fmla="*/ 7 h 10"/>
                <a:gd name="T12" fmla="*/ 1 w 10"/>
                <a:gd name="T13" fmla="*/ 9 h 10"/>
                <a:gd name="T14" fmla="*/ 3 w 10"/>
                <a:gd name="T15" fmla="*/ 10 h 10"/>
                <a:gd name="T16" fmla="*/ 5 w 10"/>
                <a:gd name="T17" fmla="*/ 10 h 10"/>
                <a:gd name="T18" fmla="*/ 5 w 10"/>
                <a:gd name="T19" fmla="*/ 10 h 10"/>
                <a:gd name="T20" fmla="*/ 7 w 10"/>
                <a:gd name="T21" fmla="*/ 9 h 10"/>
                <a:gd name="T22" fmla="*/ 8 w 10"/>
                <a:gd name="T23" fmla="*/ 7 h 10"/>
                <a:gd name="T24" fmla="*/ 10 w 10"/>
                <a:gd name="T25" fmla="*/ 5 h 10"/>
                <a:gd name="T26" fmla="*/ 10 w 10"/>
                <a:gd name="T27" fmla="*/ 4 h 10"/>
                <a:gd name="T28" fmla="*/ 8 w 10"/>
                <a:gd name="T29" fmla="*/ 2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0"/>
                  </a:lnTo>
                  <a:lnTo>
                    <a:pt x="0" y="2"/>
                  </a:lnTo>
                  <a:lnTo>
                    <a:pt x="0" y="4"/>
                  </a:lnTo>
                  <a:lnTo>
                    <a:pt x="0" y="5"/>
                  </a:lnTo>
                  <a:lnTo>
                    <a:pt x="0" y="7"/>
                  </a:lnTo>
                  <a:lnTo>
                    <a:pt x="1" y="9"/>
                  </a:lnTo>
                  <a:lnTo>
                    <a:pt x="3" y="10"/>
                  </a:lnTo>
                  <a:lnTo>
                    <a:pt x="5" y="10"/>
                  </a:lnTo>
                  <a:lnTo>
                    <a:pt x="5" y="10"/>
                  </a:lnTo>
                  <a:lnTo>
                    <a:pt x="7" y="9"/>
                  </a:lnTo>
                  <a:lnTo>
                    <a:pt x="8" y="7"/>
                  </a:lnTo>
                  <a:lnTo>
                    <a:pt x="10" y="5"/>
                  </a:lnTo>
                  <a:lnTo>
                    <a:pt x="10" y="4"/>
                  </a:lnTo>
                  <a:lnTo>
                    <a:pt x="8"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79" name="Freeform 111"/>
            <p:cNvSpPr>
              <a:spLocks/>
            </p:cNvSpPr>
            <p:nvPr/>
          </p:nvSpPr>
          <p:spPr bwMode="auto">
            <a:xfrm>
              <a:off x="2361" y="2975"/>
              <a:ext cx="10" cy="10"/>
            </a:xfrm>
            <a:custGeom>
              <a:avLst/>
              <a:gdLst>
                <a:gd name="T0" fmla="*/ 5 w 10"/>
                <a:gd name="T1" fmla="*/ 0 h 10"/>
                <a:gd name="T2" fmla="*/ 4 w 10"/>
                <a:gd name="T3" fmla="*/ 0 h 10"/>
                <a:gd name="T4" fmla="*/ 2 w 10"/>
                <a:gd name="T5" fmla="*/ 2 h 10"/>
                <a:gd name="T6" fmla="*/ 0 w 10"/>
                <a:gd name="T7" fmla="*/ 3 h 10"/>
                <a:gd name="T8" fmla="*/ 0 w 10"/>
                <a:gd name="T9" fmla="*/ 5 h 10"/>
                <a:gd name="T10" fmla="*/ 2 w 10"/>
                <a:gd name="T11" fmla="*/ 7 h 10"/>
                <a:gd name="T12" fmla="*/ 4 w 10"/>
                <a:gd name="T13" fmla="*/ 8 h 10"/>
                <a:gd name="T14" fmla="*/ 5 w 10"/>
                <a:gd name="T15" fmla="*/ 10 h 10"/>
                <a:gd name="T16" fmla="*/ 7 w 10"/>
                <a:gd name="T17" fmla="*/ 10 h 10"/>
                <a:gd name="T18" fmla="*/ 7 w 10"/>
                <a:gd name="T19" fmla="*/ 10 h 10"/>
                <a:gd name="T20" fmla="*/ 9 w 10"/>
                <a:gd name="T21" fmla="*/ 8 h 10"/>
                <a:gd name="T22" fmla="*/ 10 w 10"/>
                <a:gd name="T23" fmla="*/ 7 h 10"/>
                <a:gd name="T24" fmla="*/ 10 w 10"/>
                <a:gd name="T25" fmla="*/ 5 h 10"/>
                <a:gd name="T26" fmla="*/ 10 w 10"/>
                <a:gd name="T27" fmla="*/ 3 h 10"/>
                <a:gd name="T28" fmla="*/ 10 w 10"/>
                <a:gd name="T29" fmla="*/ 2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4" y="0"/>
                  </a:lnTo>
                  <a:lnTo>
                    <a:pt x="2" y="2"/>
                  </a:lnTo>
                  <a:lnTo>
                    <a:pt x="0" y="3"/>
                  </a:lnTo>
                  <a:lnTo>
                    <a:pt x="0" y="5"/>
                  </a:lnTo>
                  <a:lnTo>
                    <a:pt x="2" y="7"/>
                  </a:lnTo>
                  <a:lnTo>
                    <a:pt x="4" y="8"/>
                  </a:lnTo>
                  <a:lnTo>
                    <a:pt x="5" y="10"/>
                  </a:lnTo>
                  <a:lnTo>
                    <a:pt x="7" y="10"/>
                  </a:lnTo>
                  <a:lnTo>
                    <a:pt x="7" y="10"/>
                  </a:lnTo>
                  <a:lnTo>
                    <a:pt x="9" y="8"/>
                  </a:lnTo>
                  <a:lnTo>
                    <a:pt x="10" y="7"/>
                  </a:lnTo>
                  <a:lnTo>
                    <a:pt x="10" y="5"/>
                  </a:lnTo>
                  <a:lnTo>
                    <a:pt x="10" y="3"/>
                  </a:lnTo>
                  <a:lnTo>
                    <a:pt x="10" y="2"/>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80" name="Freeform 112"/>
            <p:cNvSpPr>
              <a:spLocks/>
            </p:cNvSpPr>
            <p:nvPr/>
          </p:nvSpPr>
          <p:spPr bwMode="auto">
            <a:xfrm>
              <a:off x="2382" y="2970"/>
              <a:ext cx="10" cy="10"/>
            </a:xfrm>
            <a:custGeom>
              <a:avLst/>
              <a:gdLst>
                <a:gd name="T0" fmla="*/ 5 w 10"/>
                <a:gd name="T1" fmla="*/ 0 h 10"/>
                <a:gd name="T2" fmla="*/ 3 w 10"/>
                <a:gd name="T3" fmla="*/ 2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81" name="Freeform 113"/>
            <p:cNvSpPr>
              <a:spLocks/>
            </p:cNvSpPr>
            <p:nvPr/>
          </p:nvSpPr>
          <p:spPr bwMode="auto">
            <a:xfrm>
              <a:off x="2402" y="2967"/>
              <a:ext cx="10" cy="10"/>
            </a:xfrm>
            <a:custGeom>
              <a:avLst/>
              <a:gdLst>
                <a:gd name="T0" fmla="*/ 3 w 10"/>
                <a:gd name="T1" fmla="*/ 0 h 10"/>
                <a:gd name="T2" fmla="*/ 2 w 10"/>
                <a:gd name="T3" fmla="*/ 0 h 10"/>
                <a:gd name="T4" fmla="*/ 0 w 10"/>
                <a:gd name="T5" fmla="*/ 1 h 10"/>
                <a:gd name="T6" fmla="*/ 0 w 10"/>
                <a:gd name="T7" fmla="*/ 3 h 10"/>
                <a:gd name="T8" fmla="*/ 0 w 10"/>
                <a:gd name="T9" fmla="*/ 5 h 10"/>
                <a:gd name="T10" fmla="*/ 0 w 10"/>
                <a:gd name="T11" fmla="*/ 6 h 10"/>
                <a:gd name="T12" fmla="*/ 2 w 10"/>
                <a:gd name="T13" fmla="*/ 8 h 10"/>
                <a:gd name="T14" fmla="*/ 3 w 10"/>
                <a:gd name="T15" fmla="*/ 10 h 10"/>
                <a:gd name="T16" fmla="*/ 5 w 10"/>
                <a:gd name="T17" fmla="*/ 10 h 10"/>
                <a:gd name="T18" fmla="*/ 5 w 10"/>
                <a:gd name="T19" fmla="*/ 10 h 10"/>
                <a:gd name="T20" fmla="*/ 7 w 10"/>
                <a:gd name="T21" fmla="*/ 8 h 10"/>
                <a:gd name="T22" fmla="*/ 8 w 10"/>
                <a:gd name="T23" fmla="*/ 6 h 10"/>
                <a:gd name="T24" fmla="*/ 10 w 10"/>
                <a:gd name="T25" fmla="*/ 5 h 10"/>
                <a:gd name="T26" fmla="*/ 10 w 10"/>
                <a:gd name="T27" fmla="*/ 3 h 10"/>
                <a:gd name="T28" fmla="*/ 8 w 10"/>
                <a:gd name="T29" fmla="*/ 1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1"/>
                  </a:lnTo>
                  <a:lnTo>
                    <a:pt x="0" y="3"/>
                  </a:lnTo>
                  <a:lnTo>
                    <a:pt x="0" y="5"/>
                  </a:lnTo>
                  <a:lnTo>
                    <a:pt x="0" y="6"/>
                  </a:lnTo>
                  <a:lnTo>
                    <a:pt x="2" y="8"/>
                  </a:lnTo>
                  <a:lnTo>
                    <a:pt x="3" y="10"/>
                  </a:lnTo>
                  <a:lnTo>
                    <a:pt x="5" y="10"/>
                  </a:lnTo>
                  <a:lnTo>
                    <a:pt x="5" y="10"/>
                  </a:lnTo>
                  <a:lnTo>
                    <a:pt x="7" y="8"/>
                  </a:lnTo>
                  <a:lnTo>
                    <a:pt x="8" y="6"/>
                  </a:lnTo>
                  <a:lnTo>
                    <a:pt x="10" y="5"/>
                  </a:lnTo>
                  <a:lnTo>
                    <a:pt x="10" y="3"/>
                  </a:lnTo>
                  <a:lnTo>
                    <a:pt x="8" y="1"/>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82" name="Freeform 114"/>
            <p:cNvSpPr>
              <a:spLocks/>
            </p:cNvSpPr>
            <p:nvPr/>
          </p:nvSpPr>
          <p:spPr bwMode="auto">
            <a:xfrm>
              <a:off x="2422" y="2961"/>
              <a:ext cx="10" cy="11"/>
            </a:xfrm>
            <a:custGeom>
              <a:avLst/>
              <a:gdLst>
                <a:gd name="T0" fmla="*/ 3 w 10"/>
                <a:gd name="T1" fmla="*/ 0 h 11"/>
                <a:gd name="T2" fmla="*/ 2 w 10"/>
                <a:gd name="T3" fmla="*/ 2 h 11"/>
                <a:gd name="T4" fmla="*/ 0 w 10"/>
                <a:gd name="T5" fmla="*/ 4 h 11"/>
                <a:gd name="T6" fmla="*/ 0 w 10"/>
                <a:gd name="T7" fmla="*/ 6 h 11"/>
                <a:gd name="T8" fmla="*/ 0 w 10"/>
                <a:gd name="T9" fmla="*/ 7 h 11"/>
                <a:gd name="T10" fmla="*/ 0 w 10"/>
                <a:gd name="T11" fmla="*/ 9 h 11"/>
                <a:gd name="T12" fmla="*/ 2 w 10"/>
                <a:gd name="T13" fmla="*/ 11 h 11"/>
                <a:gd name="T14" fmla="*/ 3 w 10"/>
                <a:gd name="T15" fmla="*/ 11 h 11"/>
                <a:gd name="T16" fmla="*/ 5 w 10"/>
                <a:gd name="T17" fmla="*/ 11 h 11"/>
                <a:gd name="T18" fmla="*/ 5 w 10"/>
                <a:gd name="T19" fmla="*/ 11 h 11"/>
                <a:gd name="T20" fmla="*/ 7 w 10"/>
                <a:gd name="T21" fmla="*/ 11 h 11"/>
                <a:gd name="T22" fmla="*/ 8 w 10"/>
                <a:gd name="T23" fmla="*/ 9 h 11"/>
                <a:gd name="T24" fmla="*/ 10 w 10"/>
                <a:gd name="T25" fmla="*/ 7 h 11"/>
                <a:gd name="T26" fmla="*/ 10 w 10"/>
                <a:gd name="T27" fmla="*/ 6 h 11"/>
                <a:gd name="T28" fmla="*/ 8 w 10"/>
                <a:gd name="T29" fmla="*/ 4 h 11"/>
                <a:gd name="T30" fmla="*/ 7 w 10"/>
                <a:gd name="T31" fmla="*/ 2 h 11"/>
                <a:gd name="T32" fmla="*/ 5 w 10"/>
                <a:gd name="T33" fmla="*/ 0 h 11"/>
                <a:gd name="T34" fmla="*/ 3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0"/>
                  </a:moveTo>
                  <a:lnTo>
                    <a:pt x="2" y="2"/>
                  </a:lnTo>
                  <a:lnTo>
                    <a:pt x="0" y="4"/>
                  </a:lnTo>
                  <a:lnTo>
                    <a:pt x="0" y="6"/>
                  </a:lnTo>
                  <a:lnTo>
                    <a:pt x="0" y="7"/>
                  </a:lnTo>
                  <a:lnTo>
                    <a:pt x="0" y="9"/>
                  </a:lnTo>
                  <a:lnTo>
                    <a:pt x="2" y="11"/>
                  </a:lnTo>
                  <a:lnTo>
                    <a:pt x="3" y="11"/>
                  </a:lnTo>
                  <a:lnTo>
                    <a:pt x="5" y="11"/>
                  </a:lnTo>
                  <a:lnTo>
                    <a:pt x="5" y="11"/>
                  </a:lnTo>
                  <a:lnTo>
                    <a:pt x="7" y="11"/>
                  </a:lnTo>
                  <a:lnTo>
                    <a:pt x="8" y="9"/>
                  </a:lnTo>
                  <a:lnTo>
                    <a:pt x="10" y="7"/>
                  </a:lnTo>
                  <a:lnTo>
                    <a:pt x="10" y="6"/>
                  </a:lnTo>
                  <a:lnTo>
                    <a:pt x="8" y="4"/>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83" name="Freeform 115"/>
            <p:cNvSpPr>
              <a:spLocks/>
            </p:cNvSpPr>
            <p:nvPr/>
          </p:nvSpPr>
          <p:spPr bwMode="auto">
            <a:xfrm>
              <a:off x="2441" y="2956"/>
              <a:ext cx="10" cy="11"/>
            </a:xfrm>
            <a:custGeom>
              <a:avLst/>
              <a:gdLst>
                <a:gd name="T0" fmla="*/ 5 w 10"/>
                <a:gd name="T1" fmla="*/ 0 h 11"/>
                <a:gd name="T2" fmla="*/ 3 w 10"/>
                <a:gd name="T3" fmla="*/ 2 h 11"/>
                <a:gd name="T4" fmla="*/ 1 w 10"/>
                <a:gd name="T5" fmla="*/ 4 h 11"/>
                <a:gd name="T6" fmla="*/ 0 w 10"/>
                <a:gd name="T7" fmla="*/ 5 h 11"/>
                <a:gd name="T8" fmla="*/ 0 w 10"/>
                <a:gd name="T9" fmla="*/ 7 h 11"/>
                <a:gd name="T10" fmla="*/ 1 w 10"/>
                <a:gd name="T11" fmla="*/ 9 h 11"/>
                <a:gd name="T12" fmla="*/ 3 w 10"/>
                <a:gd name="T13" fmla="*/ 11 h 11"/>
                <a:gd name="T14" fmla="*/ 5 w 10"/>
                <a:gd name="T15" fmla="*/ 11 h 11"/>
                <a:gd name="T16" fmla="*/ 6 w 10"/>
                <a:gd name="T17" fmla="*/ 11 h 11"/>
                <a:gd name="T18" fmla="*/ 6 w 10"/>
                <a:gd name="T19" fmla="*/ 11 h 11"/>
                <a:gd name="T20" fmla="*/ 8 w 10"/>
                <a:gd name="T21" fmla="*/ 11 h 11"/>
                <a:gd name="T22" fmla="*/ 10 w 10"/>
                <a:gd name="T23" fmla="*/ 9 h 11"/>
                <a:gd name="T24" fmla="*/ 10 w 10"/>
                <a:gd name="T25" fmla="*/ 7 h 11"/>
                <a:gd name="T26" fmla="*/ 10 w 10"/>
                <a:gd name="T27" fmla="*/ 5 h 11"/>
                <a:gd name="T28" fmla="*/ 10 w 10"/>
                <a:gd name="T29" fmla="*/ 4 h 11"/>
                <a:gd name="T30" fmla="*/ 8 w 10"/>
                <a:gd name="T31" fmla="*/ 2 h 11"/>
                <a:gd name="T32" fmla="*/ 6 w 10"/>
                <a:gd name="T33" fmla="*/ 0 h 11"/>
                <a:gd name="T34" fmla="*/ 5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5" y="0"/>
                  </a:moveTo>
                  <a:lnTo>
                    <a:pt x="3" y="2"/>
                  </a:lnTo>
                  <a:lnTo>
                    <a:pt x="1" y="4"/>
                  </a:lnTo>
                  <a:lnTo>
                    <a:pt x="0" y="5"/>
                  </a:lnTo>
                  <a:lnTo>
                    <a:pt x="0" y="7"/>
                  </a:lnTo>
                  <a:lnTo>
                    <a:pt x="1" y="9"/>
                  </a:lnTo>
                  <a:lnTo>
                    <a:pt x="3" y="11"/>
                  </a:lnTo>
                  <a:lnTo>
                    <a:pt x="5" y="11"/>
                  </a:lnTo>
                  <a:lnTo>
                    <a:pt x="6" y="11"/>
                  </a:lnTo>
                  <a:lnTo>
                    <a:pt x="6" y="11"/>
                  </a:lnTo>
                  <a:lnTo>
                    <a:pt x="8" y="11"/>
                  </a:lnTo>
                  <a:lnTo>
                    <a:pt x="10" y="9"/>
                  </a:lnTo>
                  <a:lnTo>
                    <a:pt x="10" y="7"/>
                  </a:lnTo>
                  <a:lnTo>
                    <a:pt x="10" y="5"/>
                  </a:lnTo>
                  <a:lnTo>
                    <a:pt x="10" y="4"/>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84" name="Freeform 116"/>
            <p:cNvSpPr>
              <a:spLocks/>
            </p:cNvSpPr>
            <p:nvPr/>
          </p:nvSpPr>
          <p:spPr bwMode="auto">
            <a:xfrm>
              <a:off x="2461" y="2953"/>
              <a:ext cx="10" cy="10"/>
            </a:xfrm>
            <a:custGeom>
              <a:avLst/>
              <a:gdLst>
                <a:gd name="T0" fmla="*/ 3 w 10"/>
                <a:gd name="T1" fmla="*/ 0 h 10"/>
                <a:gd name="T2" fmla="*/ 2 w 10"/>
                <a:gd name="T3" fmla="*/ 0 h 10"/>
                <a:gd name="T4" fmla="*/ 0 w 10"/>
                <a:gd name="T5" fmla="*/ 2 h 10"/>
                <a:gd name="T6" fmla="*/ 0 w 10"/>
                <a:gd name="T7" fmla="*/ 3 h 10"/>
                <a:gd name="T8" fmla="*/ 0 w 10"/>
                <a:gd name="T9" fmla="*/ 5 h 10"/>
                <a:gd name="T10" fmla="*/ 0 w 10"/>
                <a:gd name="T11" fmla="*/ 7 h 10"/>
                <a:gd name="T12" fmla="*/ 2 w 10"/>
                <a:gd name="T13" fmla="*/ 8 h 10"/>
                <a:gd name="T14" fmla="*/ 3 w 10"/>
                <a:gd name="T15" fmla="*/ 10 h 10"/>
                <a:gd name="T16" fmla="*/ 5 w 10"/>
                <a:gd name="T17" fmla="*/ 10 h 10"/>
                <a:gd name="T18" fmla="*/ 5 w 10"/>
                <a:gd name="T19" fmla="*/ 10 h 10"/>
                <a:gd name="T20" fmla="*/ 7 w 10"/>
                <a:gd name="T21" fmla="*/ 8 h 10"/>
                <a:gd name="T22" fmla="*/ 8 w 10"/>
                <a:gd name="T23" fmla="*/ 7 h 10"/>
                <a:gd name="T24" fmla="*/ 10 w 10"/>
                <a:gd name="T25" fmla="*/ 5 h 10"/>
                <a:gd name="T26" fmla="*/ 10 w 10"/>
                <a:gd name="T27" fmla="*/ 3 h 10"/>
                <a:gd name="T28" fmla="*/ 8 w 10"/>
                <a:gd name="T29" fmla="*/ 2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2"/>
                  </a:lnTo>
                  <a:lnTo>
                    <a:pt x="0" y="3"/>
                  </a:lnTo>
                  <a:lnTo>
                    <a:pt x="0" y="5"/>
                  </a:lnTo>
                  <a:lnTo>
                    <a:pt x="0" y="7"/>
                  </a:lnTo>
                  <a:lnTo>
                    <a:pt x="2" y="8"/>
                  </a:lnTo>
                  <a:lnTo>
                    <a:pt x="3" y="10"/>
                  </a:lnTo>
                  <a:lnTo>
                    <a:pt x="5" y="10"/>
                  </a:lnTo>
                  <a:lnTo>
                    <a:pt x="5" y="10"/>
                  </a:lnTo>
                  <a:lnTo>
                    <a:pt x="7" y="8"/>
                  </a:lnTo>
                  <a:lnTo>
                    <a:pt x="8" y="7"/>
                  </a:lnTo>
                  <a:lnTo>
                    <a:pt x="10" y="5"/>
                  </a:lnTo>
                  <a:lnTo>
                    <a:pt x="10" y="3"/>
                  </a:lnTo>
                  <a:lnTo>
                    <a:pt x="8"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85" name="Freeform 117"/>
            <p:cNvSpPr>
              <a:spLocks/>
            </p:cNvSpPr>
            <p:nvPr/>
          </p:nvSpPr>
          <p:spPr bwMode="auto">
            <a:xfrm>
              <a:off x="2481" y="2948"/>
              <a:ext cx="10" cy="10"/>
            </a:xfrm>
            <a:custGeom>
              <a:avLst/>
              <a:gdLst>
                <a:gd name="T0" fmla="*/ 3 w 10"/>
                <a:gd name="T1" fmla="*/ 0 h 10"/>
                <a:gd name="T2" fmla="*/ 2 w 10"/>
                <a:gd name="T3" fmla="*/ 2 h 10"/>
                <a:gd name="T4" fmla="*/ 0 w 10"/>
                <a:gd name="T5" fmla="*/ 3 h 10"/>
                <a:gd name="T6" fmla="*/ 0 w 10"/>
                <a:gd name="T7" fmla="*/ 5 h 10"/>
                <a:gd name="T8" fmla="*/ 0 w 10"/>
                <a:gd name="T9" fmla="*/ 7 h 10"/>
                <a:gd name="T10" fmla="*/ 0 w 10"/>
                <a:gd name="T11" fmla="*/ 8 h 10"/>
                <a:gd name="T12" fmla="*/ 2 w 10"/>
                <a:gd name="T13" fmla="*/ 10 h 10"/>
                <a:gd name="T14" fmla="*/ 3 w 10"/>
                <a:gd name="T15" fmla="*/ 10 h 10"/>
                <a:gd name="T16" fmla="*/ 5 w 10"/>
                <a:gd name="T17" fmla="*/ 10 h 10"/>
                <a:gd name="T18" fmla="*/ 5 w 10"/>
                <a:gd name="T19" fmla="*/ 10 h 10"/>
                <a:gd name="T20" fmla="*/ 7 w 10"/>
                <a:gd name="T21" fmla="*/ 10 h 10"/>
                <a:gd name="T22" fmla="*/ 9 w 10"/>
                <a:gd name="T23" fmla="*/ 8 h 10"/>
                <a:gd name="T24" fmla="*/ 10 w 10"/>
                <a:gd name="T25" fmla="*/ 7 h 10"/>
                <a:gd name="T26" fmla="*/ 10 w 10"/>
                <a:gd name="T27" fmla="*/ 5 h 10"/>
                <a:gd name="T28" fmla="*/ 9 w 10"/>
                <a:gd name="T29" fmla="*/ 3 h 10"/>
                <a:gd name="T30" fmla="*/ 7 w 10"/>
                <a:gd name="T31" fmla="*/ 2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3"/>
                  </a:lnTo>
                  <a:lnTo>
                    <a:pt x="0" y="5"/>
                  </a:lnTo>
                  <a:lnTo>
                    <a:pt x="0" y="7"/>
                  </a:lnTo>
                  <a:lnTo>
                    <a:pt x="0" y="8"/>
                  </a:lnTo>
                  <a:lnTo>
                    <a:pt x="2" y="10"/>
                  </a:lnTo>
                  <a:lnTo>
                    <a:pt x="3" y="10"/>
                  </a:lnTo>
                  <a:lnTo>
                    <a:pt x="5" y="10"/>
                  </a:lnTo>
                  <a:lnTo>
                    <a:pt x="5" y="10"/>
                  </a:lnTo>
                  <a:lnTo>
                    <a:pt x="7" y="10"/>
                  </a:lnTo>
                  <a:lnTo>
                    <a:pt x="9" y="8"/>
                  </a:lnTo>
                  <a:lnTo>
                    <a:pt x="10" y="7"/>
                  </a:lnTo>
                  <a:lnTo>
                    <a:pt x="10" y="5"/>
                  </a:lnTo>
                  <a:lnTo>
                    <a:pt x="9" y="3"/>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86" name="Freeform 118"/>
            <p:cNvSpPr>
              <a:spLocks/>
            </p:cNvSpPr>
            <p:nvPr/>
          </p:nvSpPr>
          <p:spPr bwMode="auto">
            <a:xfrm>
              <a:off x="2500" y="2943"/>
              <a:ext cx="10" cy="10"/>
            </a:xfrm>
            <a:custGeom>
              <a:avLst/>
              <a:gdLst>
                <a:gd name="T0" fmla="*/ 5 w 10"/>
                <a:gd name="T1" fmla="*/ 0 h 10"/>
                <a:gd name="T2" fmla="*/ 3 w 10"/>
                <a:gd name="T3" fmla="*/ 2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87" name="Freeform 119"/>
            <p:cNvSpPr>
              <a:spLocks/>
            </p:cNvSpPr>
            <p:nvPr/>
          </p:nvSpPr>
          <p:spPr bwMode="auto">
            <a:xfrm>
              <a:off x="2520" y="2938"/>
              <a:ext cx="10" cy="10"/>
            </a:xfrm>
            <a:custGeom>
              <a:avLst/>
              <a:gdLst>
                <a:gd name="T0" fmla="*/ 3 w 10"/>
                <a:gd name="T1" fmla="*/ 0 h 10"/>
                <a:gd name="T2" fmla="*/ 2 w 10"/>
                <a:gd name="T3" fmla="*/ 2 h 10"/>
                <a:gd name="T4" fmla="*/ 0 w 10"/>
                <a:gd name="T5" fmla="*/ 3 h 10"/>
                <a:gd name="T6" fmla="*/ 0 w 10"/>
                <a:gd name="T7" fmla="*/ 5 h 10"/>
                <a:gd name="T8" fmla="*/ 0 w 10"/>
                <a:gd name="T9" fmla="*/ 7 h 10"/>
                <a:gd name="T10" fmla="*/ 0 w 10"/>
                <a:gd name="T11" fmla="*/ 8 h 10"/>
                <a:gd name="T12" fmla="*/ 2 w 10"/>
                <a:gd name="T13" fmla="*/ 10 h 10"/>
                <a:gd name="T14" fmla="*/ 3 w 10"/>
                <a:gd name="T15" fmla="*/ 10 h 10"/>
                <a:gd name="T16" fmla="*/ 5 w 10"/>
                <a:gd name="T17" fmla="*/ 10 h 10"/>
                <a:gd name="T18" fmla="*/ 5 w 10"/>
                <a:gd name="T19" fmla="*/ 10 h 10"/>
                <a:gd name="T20" fmla="*/ 7 w 10"/>
                <a:gd name="T21" fmla="*/ 10 h 10"/>
                <a:gd name="T22" fmla="*/ 8 w 10"/>
                <a:gd name="T23" fmla="*/ 8 h 10"/>
                <a:gd name="T24" fmla="*/ 10 w 10"/>
                <a:gd name="T25" fmla="*/ 7 h 10"/>
                <a:gd name="T26" fmla="*/ 10 w 10"/>
                <a:gd name="T27" fmla="*/ 5 h 10"/>
                <a:gd name="T28" fmla="*/ 8 w 10"/>
                <a:gd name="T29" fmla="*/ 3 h 10"/>
                <a:gd name="T30" fmla="*/ 7 w 10"/>
                <a:gd name="T31" fmla="*/ 2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3"/>
                  </a:lnTo>
                  <a:lnTo>
                    <a:pt x="0" y="5"/>
                  </a:lnTo>
                  <a:lnTo>
                    <a:pt x="0" y="7"/>
                  </a:lnTo>
                  <a:lnTo>
                    <a:pt x="0" y="8"/>
                  </a:lnTo>
                  <a:lnTo>
                    <a:pt x="2" y="10"/>
                  </a:lnTo>
                  <a:lnTo>
                    <a:pt x="3" y="10"/>
                  </a:lnTo>
                  <a:lnTo>
                    <a:pt x="5" y="10"/>
                  </a:lnTo>
                  <a:lnTo>
                    <a:pt x="5" y="10"/>
                  </a:lnTo>
                  <a:lnTo>
                    <a:pt x="7" y="10"/>
                  </a:lnTo>
                  <a:lnTo>
                    <a:pt x="8" y="8"/>
                  </a:lnTo>
                  <a:lnTo>
                    <a:pt x="10" y="7"/>
                  </a:lnTo>
                  <a:lnTo>
                    <a:pt x="10" y="5"/>
                  </a:lnTo>
                  <a:lnTo>
                    <a:pt x="8" y="3"/>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88" name="Freeform 120"/>
            <p:cNvSpPr>
              <a:spLocks/>
            </p:cNvSpPr>
            <p:nvPr/>
          </p:nvSpPr>
          <p:spPr bwMode="auto">
            <a:xfrm>
              <a:off x="2540" y="2933"/>
              <a:ext cx="10" cy="10"/>
            </a:xfrm>
            <a:custGeom>
              <a:avLst/>
              <a:gdLst>
                <a:gd name="T0" fmla="*/ 3 w 10"/>
                <a:gd name="T1" fmla="*/ 0 h 10"/>
                <a:gd name="T2" fmla="*/ 2 w 10"/>
                <a:gd name="T3" fmla="*/ 2 h 10"/>
                <a:gd name="T4" fmla="*/ 0 w 10"/>
                <a:gd name="T5" fmla="*/ 3 h 10"/>
                <a:gd name="T6" fmla="*/ 0 w 10"/>
                <a:gd name="T7" fmla="*/ 5 h 10"/>
                <a:gd name="T8" fmla="*/ 0 w 10"/>
                <a:gd name="T9" fmla="*/ 7 h 10"/>
                <a:gd name="T10" fmla="*/ 0 w 10"/>
                <a:gd name="T11" fmla="*/ 8 h 10"/>
                <a:gd name="T12" fmla="*/ 2 w 10"/>
                <a:gd name="T13" fmla="*/ 10 h 10"/>
                <a:gd name="T14" fmla="*/ 3 w 10"/>
                <a:gd name="T15" fmla="*/ 10 h 10"/>
                <a:gd name="T16" fmla="*/ 5 w 10"/>
                <a:gd name="T17" fmla="*/ 10 h 10"/>
                <a:gd name="T18" fmla="*/ 5 w 10"/>
                <a:gd name="T19" fmla="*/ 10 h 10"/>
                <a:gd name="T20" fmla="*/ 7 w 10"/>
                <a:gd name="T21" fmla="*/ 10 h 10"/>
                <a:gd name="T22" fmla="*/ 9 w 10"/>
                <a:gd name="T23" fmla="*/ 8 h 10"/>
                <a:gd name="T24" fmla="*/ 10 w 10"/>
                <a:gd name="T25" fmla="*/ 7 h 10"/>
                <a:gd name="T26" fmla="*/ 10 w 10"/>
                <a:gd name="T27" fmla="*/ 5 h 10"/>
                <a:gd name="T28" fmla="*/ 9 w 10"/>
                <a:gd name="T29" fmla="*/ 3 h 10"/>
                <a:gd name="T30" fmla="*/ 7 w 10"/>
                <a:gd name="T31" fmla="*/ 2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3"/>
                  </a:lnTo>
                  <a:lnTo>
                    <a:pt x="0" y="5"/>
                  </a:lnTo>
                  <a:lnTo>
                    <a:pt x="0" y="7"/>
                  </a:lnTo>
                  <a:lnTo>
                    <a:pt x="0" y="8"/>
                  </a:lnTo>
                  <a:lnTo>
                    <a:pt x="2" y="10"/>
                  </a:lnTo>
                  <a:lnTo>
                    <a:pt x="3" y="10"/>
                  </a:lnTo>
                  <a:lnTo>
                    <a:pt x="5" y="10"/>
                  </a:lnTo>
                  <a:lnTo>
                    <a:pt x="5" y="10"/>
                  </a:lnTo>
                  <a:lnTo>
                    <a:pt x="7" y="10"/>
                  </a:lnTo>
                  <a:lnTo>
                    <a:pt x="9" y="8"/>
                  </a:lnTo>
                  <a:lnTo>
                    <a:pt x="10" y="7"/>
                  </a:lnTo>
                  <a:lnTo>
                    <a:pt x="10" y="5"/>
                  </a:lnTo>
                  <a:lnTo>
                    <a:pt x="9" y="3"/>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89" name="Freeform 121"/>
            <p:cNvSpPr>
              <a:spLocks/>
            </p:cNvSpPr>
            <p:nvPr/>
          </p:nvSpPr>
          <p:spPr bwMode="auto">
            <a:xfrm>
              <a:off x="2559" y="2928"/>
              <a:ext cx="10" cy="10"/>
            </a:xfrm>
            <a:custGeom>
              <a:avLst/>
              <a:gdLst>
                <a:gd name="T0" fmla="*/ 5 w 10"/>
                <a:gd name="T1" fmla="*/ 0 h 10"/>
                <a:gd name="T2" fmla="*/ 3 w 10"/>
                <a:gd name="T3" fmla="*/ 1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1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1"/>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1"/>
                  </a:lnTo>
                  <a:lnTo>
                    <a:pt x="6"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90" name="Freeform 122"/>
            <p:cNvSpPr>
              <a:spLocks/>
            </p:cNvSpPr>
            <p:nvPr/>
          </p:nvSpPr>
          <p:spPr bwMode="auto">
            <a:xfrm>
              <a:off x="2579" y="2923"/>
              <a:ext cx="10" cy="10"/>
            </a:xfrm>
            <a:custGeom>
              <a:avLst/>
              <a:gdLst>
                <a:gd name="T0" fmla="*/ 3 w 10"/>
                <a:gd name="T1" fmla="*/ 0 h 10"/>
                <a:gd name="T2" fmla="*/ 2 w 10"/>
                <a:gd name="T3" fmla="*/ 1 h 10"/>
                <a:gd name="T4" fmla="*/ 0 w 10"/>
                <a:gd name="T5" fmla="*/ 3 h 10"/>
                <a:gd name="T6" fmla="*/ 0 w 10"/>
                <a:gd name="T7" fmla="*/ 5 h 10"/>
                <a:gd name="T8" fmla="*/ 0 w 10"/>
                <a:gd name="T9" fmla="*/ 6 h 10"/>
                <a:gd name="T10" fmla="*/ 0 w 10"/>
                <a:gd name="T11" fmla="*/ 8 h 10"/>
                <a:gd name="T12" fmla="*/ 2 w 10"/>
                <a:gd name="T13" fmla="*/ 10 h 10"/>
                <a:gd name="T14" fmla="*/ 3 w 10"/>
                <a:gd name="T15" fmla="*/ 10 h 10"/>
                <a:gd name="T16" fmla="*/ 5 w 10"/>
                <a:gd name="T17" fmla="*/ 10 h 10"/>
                <a:gd name="T18" fmla="*/ 5 w 10"/>
                <a:gd name="T19" fmla="*/ 10 h 10"/>
                <a:gd name="T20" fmla="*/ 7 w 10"/>
                <a:gd name="T21" fmla="*/ 10 h 10"/>
                <a:gd name="T22" fmla="*/ 8 w 10"/>
                <a:gd name="T23" fmla="*/ 8 h 10"/>
                <a:gd name="T24" fmla="*/ 10 w 10"/>
                <a:gd name="T25" fmla="*/ 6 h 10"/>
                <a:gd name="T26" fmla="*/ 10 w 10"/>
                <a:gd name="T27" fmla="*/ 5 h 10"/>
                <a:gd name="T28" fmla="*/ 8 w 10"/>
                <a:gd name="T29" fmla="*/ 3 h 10"/>
                <a:gd name="T30" fmla="*/ 7 w 10"/>
                <a:gd name="T31" fmla="*/ 1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1"/>
                  </a:lnTo>
                  <a:lnTo>
                    <a:pt x="0" y="3"/>
                  </a:lnTo>
                  <a:lnTo>
                    <a:pt x="0" y="5"/>
                  </a:lnTo>
                  <a:lnTo>
                    <a:pt x="0" y="6"/>
                  </a:lnTo>
                  <a:lnTo>
                    <a:pt x="0" y="8"/>
                  </a:lnTo>
                  <a:lnTo>
                    <a:pt x="2" y="10"/>
                  </a:lnTo>
                  <a:lnTo>
                    <a:pt x="3" y="10"/>
                  </a:lnTo>
                  <a:lnTo>
                    <a:pt x="5" y="10"/>
                  </a:lnTo>
                  <a:lnTo>
                    <a:pt x="5" y="10"/>
                  </a:lnTo>
                  <a:lnTo>
                    <a:pt x="7" y="10"/>
                  </a:lnTo>
                  <a:lnTo>
                    <a:pt x="8" y="8"/>
                  </a:lnTo>
                  <a:lnTo>
                    <a:pt x="10" y="6"/>
                  </a:lnTo>
                  <a:lnTo>
                    <a:pt x="10" y="5"/>
                  </a:lnTo>
                  <a:lnTo>
                    <a:pt x="8" y="3"/>
                  </a:lnTo>
                  <a:lnTo>
                    <a:pt x="7" y="1"/>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91" name="Freeform 123"/>
            <p:cNvSpPr>
              <a:spLocks/>
            </p:cNvSpPr>
            <p:nvPr/>
          </p:nvSpPr>
          <p:spPr bwMode="auto">
            <a:xfrm>
              <a:off x="2597" y="2918"/>
              <a:ext cx="11" cy="10"/>
            </a:xfrm>
            <a:custGeom>
              <a:avLst/>
              <a:gdLst>
                <a:gd name="T0" fmla="*/ 6 w 11"/>
                <a:gd name="T1" fmla="*/ 0 h 10"/>
                <a:gd name="T2" fmla="*/ 4 w 11"/>
                <a:gd name="T3" fmla="*/ 1 h 10"/>
                <a:gd name="T4" fmla="*/ 2 w 11"/>
                <a:gd name="T5" fmla="*/ 3 h 10"/>
                <a:gd name="T6" fmla="*/ 0 w 11"/>
                <a:gd name="T7" fmla="*/ 5 h 10"/>
                <a:gd name="T8" fmla="*/ 0 w 11"/>
                <a:gd name="T9" fmla="*/ 6 h 10"/>
                <a:gd name="T10" fmla="*/ 2 w 11"/>
                <a:gd name="T11" fmla="*/ 8 h 10"/>
                <a:gd name="T12" fmla="*/ 4 w 11"/>
                <a:gd name="T13" fmla="*/ 10 h 10"/>
                <a:gd name="T14" fmla="*/ 6 w 11"/>
                <a:gd name="T15" fmla="*/ 10 h 10"/>
                <a:gd name="T16" fmla="*/ 7 w 11"/>
                <a:gd name="T17" fmla="*/ 10 h 10"/>
                <a:gd name="T18" fmla="*/ 7 w 11"/>
                <a:gd name="T19" fmla="*/ 10 h 10"/>
                <a:gd name="T20" fmla="*/ 9 w 11"/>
                <a:gd name="T21" fmla="*/ 10 h 10"/>
                <a:gd name="T22" fmla="*/ 11 w 11"/>
                <a:gd name="T23" fmla="*/ 8 h 10"/>
                <a:gd name="T24" fmla="*/ 11 w 11"/>
                <a:gd name="T25" fmla="*/ 6 h 10"/>
                <a:gd name="T26" fmla="*/ 11 w 11"/>
                <a:gd name="T27" fmla="*/ 5 h 10"/>
                <a:gd name="T28" fmla="*/ 11 w 11"/>
                <a:gd name="T29" fmla="*/ 3 h 10"/>
                <a:gd name="T30" fmla="*/ 9 w 11"/>
                <a:gd name="T31" fmla="*/ 1 h 10"/>
                <a:gd name="T32" fmla="*/ 7 w 11"/>
                <a:gd name="T33" fmla="*/ 0 h 10"/>
                <a:gd name="T34" fmla="*/ 6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6" y="0"/>
                  </a:moveTo>
                  <a:lnTo>
                    <a:pt x="4" y="1"/>
                  </a:lnTo>
                  <a:lnTo>
                    <a:pt x="2" y="3"/>
                  </a:lnTo>
                  <a:lnTo>
                    <a:pt x="0" y="5"/>
                  </a:lnTo>
                  <a:lnTo>
                    <a:pt x="0" y="6"/>
                  </a:lnTo>
                  <a:lnTo>
                    <a:pt x="2" y="8"/>
                  </a:lnTo>
                  <a:lnTo>
                    <a:pt x="4" y="10"/>
                  </a:lnTo>
                  <a:lnTo>
                    <a:pt x="6" y="10"/>
                  </a:lnTo>
                  <a:lnTo>
                    <a:pt x="7" y="10"/>
                  </a:lnTo>
                  <a:lnTo>
                    <a:pt x="7" y="10"/>
                  </a:lnTo>
                  <a:lnTo>
                    <a:pt x="9" y="10"/>
                  </a:lnTo>
                  <a:lnTo>
                    <a:pt x="11" y="8"/>
                  </a:lnTo>
                  <a:lnTo>
                    <a:pt x="11" y="6"/>
                  </a:lnTo>
                  <a:lnTo>
                    <a:pt x="11" y="5"/>
                  </a:lnTo>
                  <a:lnTo>
                    <a:pt x="11" y="3"/>
                  </a:lnTo>
                  <a:lnTo>
                    <a:pt x="9" y="1"/>
                  </a:lnTo>
                  <a:lnTo>
                    <a:pt x="7" y="0"/>
                  </a:lnTo>
                  <a:lnTo>
                    <a:pt x="6" y="0"/>
                  </a:lnTo>
                  <a:close/>
                </a:path>
              </a:pathLst>
            </a:custGeom>
            <a:solidFill>
              <a:srgbClr val="000000"/>
            </a:solidFill>
            <a:ln w="9525">
              <a:solidFill>
                <a:srgbClr val="009999"/>
              </a:solidFill>
              <a:round/>
              <a:headEnd/>
              <a:tailEnd/>
            </a:ln>
          </p:spPr>
          <p:txBody>
            <a:bodyPr/>
            <a:lstStyle/>
            <a:p>
              <a:endParaRPr lang="th-TH"/>
            </a:p>
          </p:txBody>
        </p:sp>
        <p:sp>
          <p:nvSpPr>
            <p:cNvPr id="58492" name="Freeform 124"/>
            <p:cNvSpPr>
              <a:spLocks/>
            </p:cNvSpPr>
            <p:nvPr/>
          </p:nvSpPr>
          <p:spPr bwMode="auto">
            <a:xfrm>
              <a:off x="2618" y="2913"/>
              <a:ext cx="10" cy="10"/>
            </a:xfrm>
            <a:custGeom>
              <a:avLst/>
              <a:gdLst>
                <a:gd name="T0" fmla="*/ 3 w 10"/>
                <a:gd name="T1" fmla="*/ 0 h 10"/>
                <a:gd name="T2" fmla="*/ 1 w 10"/>
                <a:gd name="T3" fmla="*/ 0 h 10"/>
                <a:gd name="T4" fmla="*/ 0 w 10"/>
                <a:gd name="T5" fmla="*/ 1 h 10"/>
                <a:gd name="T6" fmla="*/ 0 w 10"/>
                <a:gd name="T7" fmla="*/ 3 h 10"/>
                <a:gd name="T8" fmla="*/ 0 w 10"/>
                <a:gd name="T9" fmla="*/ 5 h 10"/>
                <a:gd name="T10" fmla="*/ 0 w 10"/>
                <a:gd name="T11" fmla="*/ 6 h 10"/>
                <a:gd name="T12" fmla="*/ 1 w 10"/>
                <a:gd name="T13" fmla="*/ 8 h 10"/>
                <a:gd name="T14" fmla="*/ 3 w 10"/>
                <a:gd name="T15" fmla="*/ 10 h 10"/>
                <a:gd name="T16" fmla="*/ 5 w 10"/>
                <a:gd name="T17" fmla="*/ 10 h 10"/>
                <a:gd name="T18" fmla="*/ 5 w 10"/>
                <a:gd name="T19" fmla="*/ 10 h 10"/>
                <a:gd name="T20" fmla="*/ 6 w 10"/>
                <a:gd name="T21" fmla="*/ 8 h 10"/>
                <a:gd name="T22" fmla="*/ 8 w 10"/>
                <a:gd name="T23" fmla="*/ 6 h 10"/>
                <a:gd name="T24" fmla="*/ 10 w 10"/>
                <a:gd name="T25" fmla="*/ 5 h 10"/>
                <a:gd name="T26" fmla="*/ 10 w 10"/>
                <a:gd name="T27" fmla="*/ 3 h 10"/>
                <a:gd name="T28" fmla="*/ 8 w 10"/>
                <a:gd name="T29" fmla="*/ 1 h 10"/>
                <a:gd name="T30" fmla="*/ 6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0"/>
                  </a:lnTo>
                  <a:lnTo>
                    <a:pt x="0" y="1"/>
                  </a:lnTo>
                  <a:lnTo>
                    <a:pt x="0" y="3"/>
                  </a:lnTo>
                  <a:lnTo>
                    <a:pt x="0" y="5"/>
                  </a:lnTo>
                  <a:lnTo>
                    <a:pt x="0" y="6"/>
                  </a:lnTo>
                  <a:lnTo>
                    <a:pt x="1" y="8"/>
                  </a:lnTo>
                  <a:lnTo>
                    <a:pt x="3" y="10"/>
                  </a:lnTo>
                  <a:lnTo>
                    <a:pt x="5" y="10"/>
                  </a:lnTo>
                  <a:lnTo>
                    <a:pt x="5" y="10"/>
                  </a:lnTo>
                  <a:lnTo>
                    <a:pt x="6" y="8"/>
                  </a:lnTo>
                  <a:lnTo>
                    <a:pt x="8" y="6"/>
                  </a:lnTo>
                  <a:lnTo>
                    <a:pt x="10" y="5"/>
                  </a:lnTo>
                  <a:lnTo>
                    <a:pt x="10" y="3"/>
                  </a:lnTo>
                  <a:lnTo>
                    <a:pt x="8" y="1"/>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93" name="Freeform 125"/>
            <p:cNvSpPr>
              <a:spLocks/>
            </p:cNvSpPr>
            <p:nvPr/>
          </p:nvSpPr>
          <p:spPr bwMode="auto">
            <a:xfrm>
              <a:off x="2636" y="2906"/>
              <a:ext cx="10" cy="10"/>
            </a:xfrm>
            <a:custGeom>
              <a:avLst/>
              <a:gdLst>
                <a:gd name="T0" fmla="*/ 5 w 10"/>
                <a:gd name="T1" fmla="*/ 0 h 10"/>
                <a:gd name="T2" fmla="*/ 4 w 10"/>
                <a:gd name="T3" fmla="*/ 2 h 10"/>
                <a:gd name="T4" fmla="*/ 2 w 10"/>
                <a:gd name="T5" fmla="*/ 3 h 10"/>
                <a:gd name="T6" fmla="*/ 0 w 10"/>
                <a:gd name="T7" fmla="*/ 5 h 10"/>
                <a:gd name="T8" fmla="*/ 0 w 10"/>
                <a:gd name="T9" fmla="*/ 7 h 10"/>
                <a:gd name="T10" fmla="*/ 2 w 10"/>
                <a:gd name="T11" fmla="*/ 8 h 10"/>
                <a:gd name="T12" fmla="*/ 4 w 10"/>
                <a:gd name="T13" fmla="*/ 10 h 10"/>
                <a:gd name="T14" fmla="*/ 5 w 10"/>
                <a:gd name="T15" fmla="*/ 10 h 10"/>
                <a:gd name="T16" fmla="*/ 7 w 10"/>
                <a:gd name="T17" fmla="*/ 10 h 10"/>
                <a:gd name="T18" fmla="*/ 7 w 10"/>
                <a:gd name="T19" fmla="*/ 10 h 10"/>
                <a:gd name="T20" fmla="*/ 9 w 10"/>
                <a:gd name="T21" fmla="*/ 10 h 10"/>
                <a:gd name="T22" fmla="*/ 10 w 10"/>
                <a:gd name="T23" fmla="*/ 8 h 10"/>
                <a:gd name="T24" fmla="*/ 10 w 10"/>
                <a:gd name="T25" fmla="*/ 7 h 10"/>
                <a:gd name="T26" fmla="*/ 10 w 10"/>
                <a:gd name="T27" fmla="*/ 5 h 10"/>
                <a:gd name="T28" fmla="*/ 10 w 10"/>
                <a:gd name="T29" fmla="*/ 3 h 10"/>
                <a:gd name="T30" fmla="*/ 9 w 10"/>
                <a:gd name="T31" fmla="*/ 2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4" y="2"/>
                  </a:lnTo>
                  <a:lnTo>
                    <a:pt x="2" y="3"/>
                  </a:lnTo>
                  <a:lnTo>
                    <a:pt x="0" y="5"/>
                  </a:lnTo>
                  <a:lnTo>
                    <a:pt x="0" y="7"/>
                  </a:lnTo>
                  <a:lnTo>
                    <a:pt x="2" y="8"/>
                  </a:lnTo>
                  <a:lnTo>
                    <a:pt x="4" y="10"/>
                  </a:lnTo>
                  <a:lnTo>
                    <a:pt x="5" y="10"/>
                  </a:lnTo>
                  <a:lnTo>
                    <a:pt x="7" y="10"/>
                  </a:lnTo>
                  <a:lnTo>
                    <a:pt x="7" y="10"/>
                  </a:lnTo>
                  <a:lnTo>
                    <a:pt x="9" y="10"/>
                  </a:lnTo>
                  <a:lnTo>
                    <a:pt x="10" y="8"/>
                  </a:lnTo>
                  <a:lnTo>
                    <a:pt x="10" y="7"/>
                  </a:lnTo>
                  <a:lnTo>
                    <a:pt x="10" y="5"/>
                  </a:lnTo>
                  <a:lnTo>
                    <a:pt x="10" y="3"/>
                  </a:lnTo>
                  <a:lnTo>
                    <a:pt x="9" y="2"/>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94" name="Freeform 126"/>
            <p:cNvSpPr>
              <a:spLocks/>
            </p:cNvSpPr>
            <p:nvPr/>
          </p:nvSpPr>
          <p:spPr bwMode="auto">
            <a:xfrm>
              <a:off x="2656" y="2901"/>
              <a:ext cx="11" cy="10"/>
            </a:xfrm>
            <a:custGeom>
              <a:avLst/>
              <a:gdLst>
                <a:gd name="T0" fmla="*/ 4 w 11"/>
                <a:gd name="T1" fmla="*/ 0 h 10"/>
                <a:gd name="T2" fmla="*/ 2 w 11"/>
                <a:gd name="T3" fmla="*/ 1 h 10"/>
                <a:gd name="T4" fmla="*/ 0 w 11"/>
                <a:gd name="T5" fmla="*/ 3 h 10"/>
                <a:gd name="T6" fmla="*/ 0 w 11"/>
                <a:gd name="T7" fmla="*/ 5 h 10"/>
                <a:gd name="T8" fmla="*/ 0 w 11"/>
                <a:gd name="T9" fmla="*/ 7 h 10"/>
                <a:gd name="T10" fmla="*/ 0 w 11"/>
                <a:gd name="T11" fmla="*/ 8 h 10"/>
                <a:gd name="T12" fmla="*/ 2 w 11"/>
                <a:gd name="T13" fmla="*/ 10 h 10"/>
                <a:gd name="T14" fmla="*/ 4 w 11"/>
                <a:gd name="T15" fmla="*/ 10 h 10"/>
                <a:gd name="T16" fmla="*/ 6 w 11"/>
                <a:gd name="T17" fmla="*/ 10 h 10"/>
                <a:gd name="T18" fmla="*/ 6 w 11"/>
                <a:gd name="T19" fmla="*/ 10 h 10"/>
                <a:gd name="T20" fmla="*/ 7 w 11"/>
                <a:gd name="T21" fmla="*/ 10 h 10"/>
                <a:gd name="T22" fmla="*/ 9 w 11"/>
                <a:gd name="T23" fmla="*/ 8 h 10"/>
                <a:gd name="T24" fmla="*/ 11 w 11"/>
                <a:gd name="T25" fmla="*/ 7 h 10"/>
                <a:gd name="T26" fmla="*/ 11 w 11"/>
                <a:gd name="T27" fmla="*/ 5 h 10"/>
                <a:gd name="T28" fmla="*/ 9 w 11"/>
                <a:gd name="T29" fmla="*/ 3 h 10"/>
                <a:gd name="T30" fmla="*/ 7 w 11"/>
                <a:gd name="T31" fmla="*/ 1 h 10"/>
                <a:gd name="T32" fmla="*/ 6 w 11"/>
                <a:gd name="T33" fmla="*/ 0 h 10"/>
                <a:gd name="T34" fmla="*/ 4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4" y="0"/>
                  </a:moveTo>
                  <a:lnTo>
                    <a:pt x="2" y="1"/>
                  </a:lnTo>
                  <a:lnTo>
                    <a:pt x="0" y="3"/>
                  </a:lnTo>
                  <a:lnTo>
                    <a:pt x="0" y="5"/>
                  </a:lnTo>
                  <a:lnTo>
                    <a:pt x="0" y="7"/>
                  </a:lnTo>
                  <a:lnTo>
                    <a:pt x="0" y="8"/>
                  </a:lnTo>
                  <a:lnTo>
                    <a:pt x="2" y="10"/>
                  </a:lnTo>
                  <a:lnTo>
                    <a:pt x="4" y="10"/>
                  </a:lnTo>
                  <a:lnTo>
                    <a:pt x="6" y="10"/>
                  </a:lnTo>
                  <a:lnTo>
                    <a:pt x="6" y="10"/>
                  </a:lnTo>
                  <a:lnTo>
                    <a:pt x="7" y="10"/>
                  </a:lnTo>
                  <a:lnTo>
                    <a:pt x="9" y="8"/>
                  </a:lnTo>
                  <a:lnTo>
                    <a:pt x="11" y="7"/>
                  </a:lnTo>
                  <a:lnTo>
                    <a:pt x="11" y="5"/>
                  </a:lnTo>
                  <a:lnTo>
                    <a:pt x="9" y="3"/>
                  </a:lnTo>
                  <a:lnTo>
                    <a:pt x="7" y="1"/>
                  </a:lnTo>
                  <a:lnTo>
                    <a:pt x="6" y="0"/>
                  </a:lnTo>
                  <a:lnTo>
                    <a:pt x="4" y="0"/>
                  </a:lnTo>
                  <a:close/>
                </a:path>
              </a:pathLst>
            </a:custGeom>
            <a:solidFill>
              <a:srgbClr val="000000"/>
            </a:solidFill>
            <a:ln w="9525">
              <a:solidFill>
                <a:srgbClr val="009999"/>
              </a:solidFill>
              <a:round/>
              <a:headEnd/>
              <a:tailEnd/>
            </a:ln>
          </p:spPr>
          <p:txBody>
            <a:bodyPr/>
            <a:lstStyle/>
            <a:p>
              <a:endParaRPr lang="th-TH"/>
            </a:p>
          </p:txBody>
        </p:sp>
        <p:sp>
          <p:nvSpPr>
            <p:cNvPr id="58495" name="Freeform 127"/>
            <p:cNvSpPr>
              <a:spLocks/>
            </p:cNvSpPr>
            <p:nvPr/>
          </p:nvSpPr>
          <p:spPr bwMode="auto">
            <a:xfrm>
              <a:off x="2675" y="2896"/>
              <a:ext cx="10" cy="10"/>
            </a:xfrm>
            <a:custGeom>
              <a:avLst/>
              <a:gdLst>
                <a:gd name="T0" fmla="*/ 5 w 10"/>
                <a:gd name="T1" fmla="*/ 0 h 10"/>
                <a:gd name="T2" fmla="*/ 3 w 10"/>
                <a:gd name="T3" fmla="*/ 0 h 10"/>
                <a:gd name="T4" fmla="*/ 2 w 10"/>
                <a:gd name="T5" fmla="*/ 1 h 10"/>
                <a:gd name="T6" fmla="*/ 0 w 10"/>
                <a:gd name="T7" fmla="*/ 3 h 10"/>
                <a:gd name="T8" fmla="*/ 0 w 10"/>
                <a:gd name="T9" fmla="*/ 5 h 10"/>
                <a:gd name="T10" fmla="*/ 2 w 10"/>
                <a:gd name="T11" fmla="*/ 6 h 10"/>
                <a:gd name="T12" fmla="*/ 3 w 10"/>
                <a:gd name="T13" fmla="*/ 8 h 10"/>
                <a:gd name="T14" fmla="*/ 5 w 10"/>
                <a:gd name="T15" fmla="*/ 10 h 10"/>
                <a:gd name="T16" fmla="*/ 7 w 10"/>
                <a:gd name="T17" fmla="*/ 10 h 10"/>
                <a:gd name="T18" fmla="*/ 7 w 10"/>
                <a:gd name="T19" fmla="*/ 10 h 10"/>
                <a:gd name="T20" fmla="*/ 8 w 10"/>
                <a:gd name="T21" fmla="*/ 8 h 10"/>
                <a:gd name="T22" fmla="*/ 10 w 10"/>
                <a:gd name="T23" fmla="*/ 6 h 10"/>
                <a:gd name="T24" fmla="*/ 10 w 10"/>
                <a:gd name="T25" fmla="*/ 5 h 10"/>
                <a:gd name="T26" fmla="*/ 10 w 10"/>
                <a:gd name="T27" fmla="*/ 3 h 10"/>
                <a:gd name="T28" fmla="*/ 10 w 10"/>
                <a:gd name="T29" fmla="*/ 1 h 10"/>
                <a:gd name="T30" fmla="*/ 8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1"/>
                  </a:lnTo>
                  <a:lnTo>
                    <a:pt x="0" y="3"/>
                  </a:lnTo>
                  <a:lnTo>
                    <a:pt x="0" y="5"/>
                  </a:lnTo>
                  <a:lnTo>
                    <a:pt x="2" y="6"/>
                  </a:lnTo>
                  <a:lnTo>
                    <a:pt x="3" y="8"/>
                  </a:lnTo>
                  <a:lnTo>
                    <a:pt x="5" y="10"/>
                  </a:lnTo>
                  <a:lnTo>
                    <a:pt x="7" y="10"/>
                  </a:lnTo>
                  <a:lnTo>
                    <a:pt x="7" y="10"/>
                  </a:lnTo>
                  <a:lnTo>
                    <a:pt x="8" y="8"/>
                  </a:lnTo>
                  <a:lnTo>
                    <a:pt x="10" y="6"/>
                  </a:lnTo>
                  <a:lnTo>
                    <a:pt x="10" y="5"/>
                  </a:lnTo>
                  <a:lnTo>
                    <a:pt x="10" y="3"/>
                  </a:lnTo>
                  <a:lnTo>
                    <a:pt x="10" y="1"/>
                  </a:lnTo>
                  <a:lnTo>
                    <a:pt x="8" y="0"/>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96" name="Freeform 128"/>
            <p:cNvSpPr>
              <a:spLocks/>
            </p:cNvSpPr>
            <p:nvPr/>
          </p:nvSpPr>
          <p:spPr bwMode="auto">
            <a:xfrm>
              <a:off x="2695" y="2889"/>
              <a:ext cx="10" cy="10"/>
            </a:xfrm>
            <a:custGeom>
              <a:avLst/>
              <a:gdLst>
                <a:gd name="T0" fmla="*/ 4 w 10"/>
                <a:gd name="T1" fmla="*/ 0 h 10"/>
                <a:gd name="T2" fmla="*/ 2 w 10"/>
                <a:gd name="T3" fmla="*/ 2 h 10"/>
                <a:gd name="T4" fmla="*/ 0 w 10"/>
                <a:gd name="T5" fmla="*/ 3 h 10"/>
                <a:gd name="T6" fmla="*/ 0 w 10"/>
                <a:gd name="T7" fmla="*/ 5 h 10"/>
                <a:gd name="T8" fmla="*/ 0 w 10"/>
                <a:gd name="T9" fmla="*/ 7 h 10"/>
                <a:gd name="T10" fmla="*/ 0 w 10"/>
                <a:gd name="T11" fmla="*/ 8 h 10"/>
                <a:gd name="T12" fmla="*/ 2 w 10"/>
                <a:gd name="T13" fmla="*/ 10 h 10"/>
                <a:gd name="T14" fmla="*/ 4 w 10"/>
                <a:gd name="T15" fmla="*/ 10 h 10"/>
                <a:gd name="T16" fmla="*/ 5 w 10"/>
                <a:gd name="T17" fmla="*/ 10 h 10"/>
                <a:gd name="T18" fmla="*/ 5 w 10"/>
                <a:gd name="T19" fmla="*/ 10 h 10"/>
                <a:gd name="T20" fmla="*/ 7 w 10"/>
                <a:gd name="T21" fmla="*/ 10 h 10"/>
                <a:gd name="T22" fmla="*/ 9 w 10"/>
                <a:gd name="T23" fmla="*/ 8 h 10"/>
                <a:gd name="T24" fmla="*/ 10 w 10"/>
                <a:gd name="T25" fmla="*/ 7 h 10"/>
                <a:gd name="T26" fmla="*/ 10 w 10"/>
                <a:gd name="T27" fmla="*/ 5 h 10"/>
                <a:gd name="T28" fmla="*/ 9 w 10"/>
                <a:gd name="T29" fmla="*/ 3 h 10"/>
                <a:gd name="T30" fmla="*/ 7 w 10"/>
                <a:gd name="T31" fmla="*/ 2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2"/>
                  </a:lnTo>
                  <a:lnTo>
                    <a:pt x="0" y="3"/>
                  </a:lnTo>
                  <a:lnTo>
                    <a:pt x="0" y="5"/>
                  </a:lnTo>
                  <a:lnTo>
                    <a:pt x="0" y="7"/>
                  </a:lnTo>
                  <a:lnTo>
                    <a:pt x="0" y="8"/>
                  </a:lnTo>
                  <a:lnTo>
                    <a:pt x="2" y="10"/>
                  </a:lnTo>
                  <a:lnTo>
                    <a:pt x="4" y="10"/>
                  </a:lnTo>
                  <a:lnTo>
                    <a:pt x="5" y="10"/>
                  </a:lnTo>
                  <a:lnTo>
                    <a:pt x="5" y="10"/>
                  </a:lnTo>
                  <a:lnTo>
                    <a:pt x="7" y="10"/>
                  </a:lnTo>
                  <a:lnTo>
                    <a:pt x="9" y="8"/>
                  </a:lnTo>
                  <a:lnTo>
                    <a:pt x="10" y="7"/>
                  </a:lnTo>
                  <a:lnTo>
                    <a:pt x="10" y="5"/>
                  </a:lnTo>
                  <a:lnTo>
                    <a:pt x="9" y="3"/>
                  </a:lnTo>
                  <a:lnTo>
                    <a:pt x="7" y="2"/>
                  </a:lnTo>
                  <a:lnTo>
                    <a:pt x="5" y="0"/>
                  </a:lnTo>
                  <a:lnTo>
                    <a:pt x="4" y="0"/>
                  </a:lnTo>
                  <a:close/>
                </a:path>
              </a:pathLst>
            </a:custGeom>
            <a:solidFill>
              <a:srgbClr val="000000"/>
            </a:solidFill>
            <a:ln w="9525">
              <a:solidFill>
                <a:srgbClr val="009999"/>
              </a:solidFill>
              <a:round/>
              <a:headEnd/>
              <a:tailEnd/>
            </a:ln>
          </p:spPr>
          <p:txBody>
            <a:bodyPr/>
            <a:lstStyle/>
            <a:p>
              <a:endParaRPr lang="th-TH"/>
            </a:p>
          </p:txBody>
        </p:sp>
        <p:sp>
          <p:nvSpPr>
            <p:cNvPr id="58497" name="Freeform 129"/>
            <p:cNvSpPr>
              <a:spLocks/>
            </p:cNvSpPr>
            <p:nvPr/>
          </p:nvSpPr>
          <p:spPr bwMode="auto">
            <a:xfrm>
              <a:off x="2714" y="2884"/>
              <a:ext cx="10" cy="10"/>
            </a:xfrm>
            <a:custGeom>
              <a:avLst/>
              <a:gdLst>
                <a:gd name="T0" fmla="*/ 5 w 10"/>
                <a:gd name="T1" fmla="*/ 0 h 10"/>
                <a:gd name="T2" fmla="*/ 3 w 10"/>
                <a:gd name="T3" fmla="*/ 2 h 10"/>
                <a:gd name="T4" fmla="*/ 2 w 10"/>
                <a:gd name="T5" fmla="*/ 3 h 10"/>
                <a:gd name="T6" fmla="*/ 0 w 10"/>
                <a:gd name="T7" fmla="*/ 5 h 10"/>
                <a:gd name="T8" fmla="*/ 0 w 10"/>
                <a:gd name="T9" fmla="*/ 7 h 10"/>
                <a:gd name="T10" fmla="*/ 2 w 10"/>
                <a:gd name="T11" fmla="*/ 8 h 10"/>
                <a:gd name="T12" fmla="*/ 3 w 10"/>
                <a:gd name="T13" fmla="*/ 10 h 10"/>
                <a:gd name="T14" fmla="*/ 5 w 10"/>
                <a:gd name="T15" fmla="*/ 10 h 10"/>
                <a:gd name="T16" fmla="*/ 7 w 10"/>
                <a:gd name="T17" fmla="*/ 10 h 10"/>
                <a:gd name="T18" fmla="*/ 7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2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2" y="3"/>
                  </a:lnTo>
                  <a:lnTo>
                    <a:pt x="0" y="5"/>
                  </a:lnTo>
                  <a:lnTo>
                    <a:pt x="0" y="7"/>
                  </a:lnTo>
                  <a:lnTo>
                    <a:pt x="2" y="8"/>
                  </a:lnTo>
                  <a:lnTo>
                    <a:pt x="3" y="10"/>
                  </a:lnTo>
                  <a:lnTo>
                    <a:pt x="5" y="10"/>
                  </a:lnTo>
                  <a:lnTo>
                    <a:pt x="7" y="10"/>
                  </a:lnTo>
                  <a:lnTo>
                    <a:pt x="7" y="10"/>
                  </a:lnTo>
                  <a:lnTo>
                    <a:pt x="8" y="10"/>
                  </a:lnTo>
                  <a:lnTo>
                    <a:pt x="10" y="8"/>
                  </a:lnTo>
                  <a:lnTo>
                    <a:pt x="10" y="7"/>
                  </a:lnTo>
                  <a:lnTo>
                    <a:pt x="10" y="5"/>
                  </a:lnTo>
                  <a:lnTo>
                    <a:pt x="10" y="3"/>
                  </a:lnTo>
                  <a:lnTo>
                    <a:pt x="8" y="2"/>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498" name="Freeform 130"/>
            <p:cNvSpPr>
              <a:spLocks/>
            </p:cNvSpPr>
            <p:nvPr/>
          </p:nvSpPr>
          <p:spPr bwMode="auto">
            <a:xfrm>
              <a:off x="2734" y="2879"/>
              <a:ext cx="10" cy="10"/>
            </a:xfrm>
            <a:custGeom>
              <a:avLst/>
              <a:gdLst>
                <a:gd name="T0" fmla="*/ 3 w 10"/>
                <a:gd name="T1" fmla="*/ 0 h 10"/>
                <a:gd name="T2" fmla="*/ 2 w 10"/>
                <a:gd name="T3" fmla="*/ 0 h 10"/>
                <a:gd name="T4" fmla="*/ 0 w 10"/>
                <a:gd name="T5" fmla="*/ 2 h 10"/>
                <a:gd name="T6" fmla="*/ 0 w 10"/>
                <a:gd name="T7" fmla="*/ 3 h 10"/>
                <a:gd name="T8" fmla="*/ 0 w 10"/>
                <a:gd name="T9" fmla="*/ 5 h 10"/>
                <a:gd name="T10" fmla="*/ 0 w 10"/>
                <a:gd name="T11" fmla="*/ 7 h 10"/>
                <a:gd name="T12" fmla="*/ 2 w 10"/>
                <a:gd name="T13" fmla="*/ 8 h 10"/>
                <a:gd name="T14" fmla="*/ 3 w 10"/>
                <a:gd name="T15" fmla="*/ 10 h 10"/>
                <a:gd name="T16" fmla="*/ 5 w 10"/>
                <a:gd name="T17" fmla="*/ 10 h 10"/>
                <a:gd name="T18" fmla="*/ 5 w 10"/>
                <a:gd name="T19" fmla="*/ 10 h 10"/>
                <a:gd name="T20" fmla="*/ 7 w 10"/>
                <a:gd name="T21" fmla="*/ 8 h 10"/>
                <a:gd name="T22" fmla="*/ 8 w 10"/>
                <a:gd name="T23" fmla="*/ 7 h 10"/>
                <a:gd name="T24" fmla="*/ 10 w 10"/>
                <a:gd name="T25" fmla="*/ 5 h 10"/>
                <a:gd name="T26" fmla="*/ 10 w 10"/>
                <a:gd name="T27" fmla="*/ 3 h 10"/>
                <a:gd name="T28" fmla="*/ 8 w 10"/>
                <a:gd name="T29" fmla="*/ 2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2"/>
                  </a:lnTo>
                  <a:lnTo>
                    <a:pt x="0" y="3"/>
                  </a:lnTo>
                  <a:lnTo>
                    <a:pt x="0" y="5"/>
                  </a:lnTo>
                  <a:lnTo>
                    <a:pt x="0" y="7"/>
                  </a:lnTo>
                  <a:lnTo>
                    <a:pt x="2" y="8"/>
                  </a:lnTo>
                  <a:lnTo>
                    <a:pt x="3" y="10"/>
                  </a:lnTo>
                  <a:lnTo>
                    <a:pt x="5" y="10"/>
                  </a:lnTo>
                  <a:lnTo>
                    <a:pt x="5" y="10"/>
                  </a:lnTo>
                  <a:lnTo>
                    <a:pt x="7" y="8"/>
                  </a:lnTo>
                  <a:lnTo>
                    <a:pt x="8" y="7"/>
                  </a:lnTo>
                  <a:lnTo>
                    <a:pt x="10" y="5"/>
                  </a:lnTo>
                  <a:lnTo>
                    <a:pt x="10" y="3"/>
                  </a:lnTo>
                  <a:lnTo>
                    <a:pt x="8"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499" name="Freeform 131"/>
            <p:cNvSpPr>
              <a:spLocks/>
            </p:cNvSpPr>
            <p:nvPr/>
          </p:nvSpPr>
          <p:spPr bwMode="auto">
            <a:xfrm>
              <a:off x="2753" y="2872"/>
              <a:ext cx="10" cy="10"/>
            </a:xfrm>
            <a:custGeom>
              <a:avLst/>
              <a:gdLst>
                <a:gd name="T0" fmla="*/ 5 w 10"/>
                <a:gd name="T1" fmla="*/ 0 h 10"/>
                <a:gd name="T2" fmla="*/ 3 w 10"/>
                <a:gd name="T3" fmla="*/ 2 h 10"/>
                <a:gd name="T4" fmla="*/ 1 w 10"/>
                <a:gd name="T5" fmla="*/ 4 h 10"/>
                <a:gd name="T6" fmla="*/ 0 w 10"/>
                <a:gd name="T7" fmla="*/ 5 h 10"/>
                <a:gd name="T8" fmla="*/ 0 w 10"/>
                <a:gd name="T9" fmla="*/ 7 h 10"/>
                <a:gd name="T10" fmla="*/ 1 w 10"/>
                <a:gd name="T11" fmla="*/ 9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9 h 10"/>
                <a:gd name="T24" fmla="*/ 10 w 10"/>
                <a:gd name="T25" fmla="*/ 7 h 10"/>
                <a:gd name="T26" fmla="*/ 10 w 10"/>
                <a:gd name="T27" fmla="*/ 5 h 10"/>
                <a:gd name="T28" fmla="*/ 10 w 10"/>
                <a:gd name="T29" fmla="*/ 4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4"/>
                  </a:lnTo>
                  <a:lnTo>
                    <a:pt x="0" y="5"/>
                  </a:lnTo>
                  <a:lnTo>
                    <a:pt x="0" y="7"/>
                  </a:lnTo>
                  <a:lnTo>
                    <a:pt x="1" y="9"/>
                  </a:lnTo>
                  <a:lnTo>
                    <a:pt x="3" y="10"/>
                  </a:lnTo>
                  <a:lnTo>
                    <a:pt x="5" y="10"/>
                  </a:lnTo>
                  <a:lnTo>
                    <a:pt x="6" y="10"/>
                  </a:lnTo>
                  <a:lnTo>
                    <a:pt x="6" y="10"/>
                  </a:lnTo>
                  <a:lnTo>
                    <a:pt x="8" y="10"/>
                  </a:lnTo>
                  <a:lnTo>
                    <a:pt x="10" y="9"/>
                  </a:lnTo>
                  <a:lnTo>
                    <a:pt x="10" y="7"/>
                  </a:lnTo>
                  <a:lnTo>
                    <a:pt x="10" y="5"/>
                  </a:lnTo>
                  <a:lnTo>
                    <a:pt x="10" y="4"/>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a:p>
          </p:txBody>
        </p:sp>
        <p:sp>
          <p:nvSpPr>
            <p:cNvPr id="58500" name="Freeform 132"/>
            <p:cNvSpPr>
              <a:spLocks/>
            </p:cNvSpPr>
            <p:nvPr/>
          </p:nvSpPr>
          <p:spPr bwMode="auto">
            <a:xfrm>
              <a:off x="2773" y="2867"/>
              <a:ext cx="10" cy="10"/>
            </a:xfrm>
            <a:custGeom>
              <a:avLst/>
              <a:gdLst>
                <a:gd name="T0" fmla="*/ 3 w 10"/>
                <a:gd name="T1" fmla="*/ 0 h 10"/>
                <a:gd name="T2" fmla="*/ 2 w 10"/>
                <a:gd name="T3" fmla="*/ 0 h 10"/>
                <a:gd name="T4" fmla="*/ 0 w 10"/>
                <a:gd name="T5" fmla="*/ 2 h 10"/>
                <a:gd name="T6" fmla="*/ 0 w 10"/>
                <a:gd name="T7" fmla="*/ 3 h 10"/>
                <a:gd name="T8" fmla="*/ 0 w 10"/>
                <a:gd name="T9" fmla="*/ 5 h 10"/>
                <a:gd name="T10" fmla="*/ 0 w 10"/>
                <a:gd name="T11" fmla="*/ 7 h 10"/>
                <a:gd name="T12" fmla="*/ 2 w 10"/>
                <a:gd name="T13" fmla="*/ 9 h 10"/>
                <a:gd name="T14" fmla="*/ 3 w 10"/>
                <a:gd name="T15" fmla="*/ 10 h 10"/>
                <a:gd name="T16" fmla="*/ 5 w 10"/>
                <a:gd name="T17" fmla="*/ 10 h 10"/>
                <a:gd name="T18" fmla="*/ 5 w 10"/>
                <a:gd name="T19" fmla="*/ 10 h 10"/>
                <a:gd name="T20" fmla="*/ 7 w 10"/>
                <a:gd name="T21" fmla="*/ 9 h 10"/>
                <a:gd name="T22" fmla="*/ 8 w 10"/>
                <a:gd name="T23" fmla="*/ 7 h 10"/>
                <a:gd name="T24" fmla="*/ 10 w 10"/>
                <a:gd name="T25" fmla="*/ 5 h 10"/>
                <a:gd name="T26" fmla="*/ 10 w 10"/>
                <a:gd name="T27" fmla="*/ 3 h 10"/>
                <a:gd name="T28" fmla="*/ 8 w 10"/>
                <a:gd name="T29" fmla="*/ 2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2"/>
                  </a:lnTo>
                  <a:lnTo>
                    <a:pt x="0" y="3"/>
                  </a:lnTo>
                  <a:lnTo>
                    <a:pt x="0" y="5"/>
                  </a:lnTo>
                  <a:lnTo>
                    <a:pt x="0" y="7"/>
                  </a:lnTo>
                  <a:lnTo>
                    <a:pt x="2" y="9"/>
                  </a:lnTo>
                  <a:lnTo>
                    <a:pt x="3" y="10"/>
                  </a:lnTo>
                  <a:lnTo>
                    <a:pt x="5" y="10"/>
                  </a:lnTo>
                  <a:lnTo>
                    <a:pt x="5" y="10"/>
                  </a:lnTo>
                  <a:lnTo>
                    <a:pt x="7" y="9"/>
                  </a:lnTo>
                  <a:lnTo>
                    <a:pt x="8" y="7"/>
                  </a:lnTo>
                  <a:lnTo>
                    <a:pt x="10" y="5"/>
                  </a:lnTo>
                  <a:lnTo>
                    <a:pt x="10" y="3"/>
                  </a:lnTo>
                  <a:lnTo>
                    <a:pt x="8"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501" name="Freeform 133"/>
            <p:cNvSpPr>
              <a:spLocks/>
            </p:cNvSpPr>
            <p:nvPr/>
          </p:nvSpPr>
          <p:spPr bwMode="auto">
            <a:xfrm>
              <a:off x="2791" y="2860"/>
              <a:ext cx="11" cy="10"/>
            </a:xfrm>
            <a:custGeom>
              <a:avLst/>
              <a:gdLst>
                <a:gd name="T0" fmla="*/ 5 w 11"/>
                <a:gd name="T1" fmla="*/ 0 h 10"/>
                <a:gd name="T2" fmla="*/ 4 w 11"/>
                <a:gd name="T3" fmla="*/ 2 h 10"/>
                <a:gd name="T4" fmla="*/ 2 w 11"/>
                <a:gd name="T5" fmla="*/ 4 h 10"/>
                <a:gd name="T6" fmla="*/ 0 w 11"/>
                <a:gd name="T7" fmla="*/ 5 h 10"/>
                <a:gd name="T8" fmla="*/ 0 w 11"/>
                <a:gd name="T9" fmla="*/ 7 h 10"/>
                <a:gd name="T10" fmla="*/ 2 w 11"/>
                <a:gd name="T11" fmla="*/ 9 h 10"/>
                <a:gd name="T12" fmla="*/ 4 w 11"/>
                <a:gd name="T13" fmla="*/ 10 h 10"/>
                <a:gd name="T14" fmla="*/ 5 w 11"/>
                <a:gd name="T15" fmla="*/ 10 h 10"/>
                <a:gd name="T16" fmla="*/ 7 w 11"/>
                <a:gd name="T17" fmla="*/ 10 h 10"/>
                <a:gd name="T18" fmla="*/ 7 w 11"/>
                <a:gd name="T19" fmla="*/ 10 h 10"/>
                <a:gd name="T20" fmla="*/ 9 w 11"/>
                <a:gd name="T21" fmla="*/ 10 h 10"/>
                <a:gd name="T22" fmla="*/ 11 w 11"/>
                <a:gd name="T23" fmla="*/ 9 h 10"/>
                <a:gd name="T24" fmla="*/ 11 w 11"/>
                <a:gd name="T25" fmla="*/ 7 h 10"/>
                <a:gd name="T26" fmla="*/ 11 w 11"/>
                <a:gd name="T27" fmla="*/ 5 h 10"/>
                <a:gd name="T28" fmla="*/ 11 w 11"/>
                <a:gd name="T29" fmla="*/ 4 h 10"/>
                <a:gd name="T30" fmla="*/ 9 w 11"/>
                <a:gd name="T31" fmla="*/ 2 h 10"/>
                <a:gd name="T32" fmla="*/ 7 w 11"/>
                <a:gd name="T33" fmla="*/ 0 h 10"/>
                <a:gd name="T34" fmla="*/ 5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5" y="0"/>
                  </a:moveTo>
                  <a:lnTo>
                    <a:pt x="4" y="2"/>
                  </a:lnTo>
                  <a:lnTo>
                    <a:pt x="2" y="4"/>
                  </a:lnTo>
                  <a:lnTo>
                    <a:pt x="0" y="5"/>
                  </a:lnTo>
                  <a:lnTo>
                    <a:pt x="0" y="7"/>
                  </a:lnTo>
                  <a:lnTo>
                    <a:pt x="2" y="9"/>
                  </a:lnTo>
                  <a:lnTo>
                    <a:pt x="4" y="10"/>
                  </a:lnTo>
                  <a:lnTo>
                    <a:pt x="5" y="10"/>
                  </a:lnTo>
                  <a:lnTo>
                    <a:pt x="7" y="10"/>
                  </a:lnTo>
                  <a:lnTo>
                    <a:pt x="7" y="10"/>
                  </a:lnTo>
                  <a:lnTo>
                    <a:pt x="9" y="10"/>
                  </a:lnTo>
                  <a:lnTo>
                    <a:pt x="11" y="9"/>
                  </a:lnTo>
                  <a:lnTo>
                    <a:pt x="11" y="7"/>
                  </a:lnTo>
                  <a:lnTo>
                    <a:pt x="11" y="5"/>
                  </a:lnTo>
                  <a:lnTo>
                    <a:pt x="11" y="4"/>
                  </a:lnTo>
                  <a:lnTo>
                    <a:pt x="9" y="2"/>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502" name="Freeform 134"/>
            <p:cNvSpPr>
              <a:spLocks/>
            </p:cNvSpPr>
            <p:nvPr/>
          </p:nvSpPr>
          <p:spPr bwMode="auto">
            <a:xfrm>
              <a:off x="2812" y="2854"/>
              <a:ext cx="10" cy="10"/>
            </a:xfrm>
            <a:custGeom>
              <a:avLst/>
              <a:gdLst>
                <a:gd name="T0" fmla="*/ 3 w 10"/>
                <a:gd name="T1" fmla="*/ 0 h 10"/>
                <a:gd name="T2" fmla="*/ 1 w 10"/>
                <a:gd name="T3" fmla="*/ 1 h 10"/>
                <a:gd name="T4" fmla="*/ 0 w 10"/>
                <a:gd name="T5" fmla="*/ 3 h 10"/>
                <a:gd name="T6" fmla="*/ 0 w 10"/>
                <a:gd name="T7" fmla="*/ 5 h 10"/>
                <a:gd name="T8" fmla="*/ 0 w 10"/>
                <a:gd name="T9" fmla="*/ 6 h 10"/>
                <a:gd name="T10" fmla="*/ 0 w 10"/>
                <a:gd name="T11" fmla="*/ 8 h 10"/>
                <a:gd name="T12" fmla="*/ 1 w 10"/>
                <a:gd name="T13" fmla="*/ 10 h 10"/>
                <a:gd name="T14" fmla="*/ 3 w 10"/>
                <a:gd name="T15" fmla="*/ 10 h 10"/>
                <a:gd name="T16" fmla="*/ 5 w 10"/>
                <a:gd name="T17" fmla="*/ 10 h 10"/>
                <a:gd name="T18" fmla="*/ 5 w 10"/>
                <a:gd name="T19" fmla="*/ 10 h 10"/>
                <a:gd name="T20" fmla="*/ 6 w 10"/>
                <a:gd name="T21" fmla="*/ 10 h 10"/>
                <a:gd name="T22" fmla="*/ 8 w 10"/>
                <a:gd name="T23" fmla="*/ 8 h 10"/>
                <a:gd name="T24" fmla="*/ 10 w 10"/>
                <a:gd name="T25" fmla="*/ 6 h 10"/>
                <a:gd name="T26" fmla="*/ 10 w 10"/>
                <a:gd name="T27" fmla="*/ 5 h 10"/>
                <a:gd name="T28" fmla="*/ 8 w 10"/>
                <a:gd name="T29" fmla="*/ 3 h 10"/>
                <a:gd name="T30" fmla="*/ 6 w 10"/>
                <a:gd name="T31" fmla="*/ 1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1"/>
                  </a:lnTo>
                  <a:lnTo>
                    <a:pt x="0" y="3"/>
                  </a:lnTo>
                  <a:lnTo>
                    <a:pt x="0" y="5"/>
                  </a:lnTo>
                  <a:lnTo>
                    <a:pt x="0" y="6"/>
                  </a:lnTo>
                  <a:lnTo>
                    <a:pt x="0" y="8"/>
                  </a:lnTo>
                  <a:lnTo>
                    <a:pt x="1" y="10"/>
                  </a:lnTo>
                  <a:lnTo>
                    <a:pt x="3" y="10"/>
                  </a:lnTo>
                  <a:lnTo>
                    <a:pt x="5" y="10"/>
                  </a:lnTo>
                  <a:lnTo>
                    <a:pt x="5" y="10"/>
                  </a:lnTo>
                  <a:lnTo>
                    <a:pt x="6" y="10"/>
                  </a:lnTo>
                  <a:lnTo>
                    <a:pt x="8" y="8"/>
                  </a:lnTo>
                  <a:lnTo>
                    <a:pt x="10" y="6"/>
                  </a:lnTo>
                  <a:lnTo>
                    <a:pt x="10" y="5"/>
                  </a:lnTo>
                  <a:lnTo>
                    <a:pt x="8" y="3"/>
                  </a:lnTo>
                  <a:lnTo>
                    <a:pt x="6" y="1"/>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503" name="Freeform 135"/>
            <p:cNvSpPr>
              <a:spLocks/>
            </p:cNvSpPr>
            <p:nvPr/>
          </p:nvSpPr>
          <p:spPr bwMode="auto">
            <a:xfrm>
              <a:off x="2830" y="2847"/>
              <a:ext cx="10" cy="10"/>
            </a:xfrm>
            <a:custGeom>
              <a:avLst/>
              <a:gdLst>
                <a:gd name="T0" fmla="*/ 5 w 10"/>
                <a:gd name="T1" fmla="*/ 0 h 10"/>
                <a:gd name="T2" fmla="*/ 4 w 10"/>
                <a:gd name="T3" fmla="*/ 2 h 10"/>
                <a:gd name="T4" fmla="*/ 2 w 10"/>
                <a:gd name="T5" fmla="*/ 3 h 10"/>
                <a:gd name="T6" fmla="*/ 0 w 10"/>
                <a:gd name="T7" fmla="*/ 5 h 10"/>
                <a:gd name="T8" fmla="*/ 0 w 10"/>
                <a:gd name="T9" fmla="*/ 7 h 10"/>
                <a:gd name="T10" fmla="*/ 2 w 10"/>
                <a:gd name="T11" fmla="*/ 8 h 10"/>
                <a:gd name="T12" fmla="*/ 4 w 10"/>
                <a:gd name="T13" fmla="*/ 10 h 10"/>
                <a:gd name="T14" fmla="*/ 5 w 10"/>
                <a:gd name="T15" fmla="*/ 10 h 10"/>
                <a:gd name="T16" fmla="*/ 7 w 10"/>
                <a:gd name="T17" fmla="*/ 10 h 10"/>
                <a:gd name="T18" fmla="*/ 7 w 10"/>
                <a:gd name="T19" fmla="*/ 10 h 10"/>
                <a:gd name="T20" fmla="*/ 9 w 10"/>
                <a:gd name="T21" fmla="*/ 10 h 10"/>
                <a:gd name="T22" fmla="*/ 10 w 10"/>
                <a:gd name="T23" fmla="*/ 8 h 10"/>
                <a:gd name="T24" fmla="*/ 10 w 10"/>
                <a:gd name="T25" fmla="*/ 7 h 10"/>
                <a:gd name="T26" fmla="*/ 10 w 10"/>
                <a:gd name="T27" fmla="*/ 5 h 10"/>
                <a:gd name="T28" fmla="*/ 10 w 10"/>
                <a:gd name="T29" fmla="*/ 3 h 10"/>
                <a:gd name="T30" fmla="*/ 9 w 10"/>
                <a:gd name="T31" fmla="*/ 2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4" y="2"/>
                  </a:lnTo>
                  <a:lnTo>
                    <a:pt x="2" y="3"/>
                  </a:lnTo>
                  <a:lnTo>
                    <a:pt x="0" y="5"/>
                  </a:lnTo>
                  <a:lnTo>
                    <a:pt x="0" y="7"/>
                  </a:lnTo>
                  <a:lnTo>
                    <a:pt x="2" y="8"/>
                  </a:lnTo>
                  <a:lnTo>
                    <a:pt x="4" y="10"/>
                  </a:lnTo>
                  <a:lnTo>
                    <a:pt x="5" y="10"/>
                  </a:lnTo>
                  <a:lnTo>
                    <a:pt x="7" y="10"/>
                  </a:lnTo>
                  <a:lnTo>
                    <a:pt x="7" y="10"/>
                  </a:lnTo>
                  <a:lnTo>
                    <a:pt x="9" y="10"/>
                  </a:lnTo>
                  <a:lnTo>
                    <a:pt x="10" y="8"/>
                  </a:lnTo>
                  <a:lnTo>
                    <a:pt x="10" y="7"/>
                  </a:lnTo>
                  <a:lnTo>
                    <a:pt x="10" y="5"/>
                  </a:lnTo>
                  <a:lnTo>
                    <a:pt x="10" y="3"/>
                  </a:lnTo>
                  <a:lnTo>
                    <a:pt x="9" y="2"/>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504" name="Freeform 136"/>
            <p:cNvSpPr>
              <a:spLocks/>
            </p:cNvSpPr>
            <p:nvPr/>
          </p:nvSpPr>
          <p:spPr bwMode="auto">
            <a:xfrm>
              <a:off x="2850" y="2842"/>
              <a:ext cx="11" cy="10"/>
            </a:xfrm>
            <a:custGeom>
              <a:avLst/>
              <a:gdLst>
                <a:gd name="T0" fmla="*/ 4 w 11"/>
                <a:gd name="T1" fmla="*/ 0 h 10"/>
                <a:gd name="T2" fmla="*/ 2 w 11"/>
                <a:gd name="T3" fmla="*/ 0 h 10"/>
                <a:gd name="T4" fmla="*/ 0 w 11"/>
                <a:gd name="T5" fmla="*/ 1 h 10"/>
                <a:gd name="T6" fmla="*/ 0 w 11"/>
                <a:gd name="T7" fmla="*/ 3 h 10"/>
                <a:gd name="T8" fmla="*/ 0 w 11"/>
                <a:gd name="T9" fmla="*/ 5 h 10"/>
                <a:gd name="T10" fmla="*/ 0 w 11"/>
                <a:gd name="T11" fmla="*/ 7 h 10"/>
                <a:gd name="T12" fmla="*/ 2 w 11"/>
                <a:gd name="T13" fmla="*/ 8 h 10"/>
                <a:gd name="T14" fmla="*/ 4 w 11"/>
                <a:gd name="T15" fmla="*/ 10 h 10"/>
                <a:gd name="T16" fmla="*/ 5 w 11"/>
                <a:gd name="T17" fmla="*/ 10 h 10"/>
                <a:gd name="T18" fmla="*/ 5 w 11"/>
                <a:gd name="T19" fmla="*/ 10 h 10"/>
                <a:gd name="T20" fmla="*/ 7 w 11"/>
                <a:gd name="T21" fmla="*/ 8 h 10"/>
                <a:gd name="T22" fmla="*/ 9 w 11"/>
                <a:gd name="T23" fmla="*/ 7 h 10"/>
                <a:gd name="T24" fmla="*/ 11 w 11"/>
                <a:gd name="T25" fmla="*/ 5 h 10"/>
                <a:gd name="T26" fmla="*/ 11 w 11"/>
                <a:gd name="T27" fmla="*/ 3 h 10"/>
                <a:gd name="T28" fmla="*/ 9 w 11"/>
                <a:gd name="T29" fmla="*/ 1 h 10"/>
                <a:gd name="T30" fmla="*/ 7 w 11"/>
                <a:gd name="T31" fmla="*/ 0 h 10"/>
                <a:gd name="T32" fmla="*/ 5 w 11"/>
                <a:gd name="T33" fmla="*/ 0 h 10"/>
                <a:gd name="T34" fmla="*/ 4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4" y="0"/>
                  </a:moveTo>
                  <a:lnTo>
                    <a:pt x="2" y="0"/>
                  </a:lnTo>
                  <a:lnTo>
                    <a:pt x="0" y="1"/>
                  </a:lnTo>
                  <a:lnTo>
                    <a:pt x="0" y="3"/>
                  </a:lnTo>
                  <a:lnTo>
                    <a:pt x="0" y="5"/>
                  </a:lnTo>
                  <a:lnTo>
                    <a:pt x="0" y="7"/>
                  </a:lnTo>
                  <a:lnTo>
                    <a:pt x="2" y="8"/>
                  </a:lnTo>
                  <a:lnTo>
                    <a:pt x="4" y="10"/>
                  </a:lnTo>
                  <a:lnTo>
                    <a:pt x="5" y="10"/>
                  </a:lnTo>
                  <a:lnTo>
                    <a:pt x="5" y="10"/>
                  </a:lnTo>
                  <a:lnTo>
                    <a:pt x="7" y="8"/>
                  </a:lnTo>
                  <a:lnTo>
                    <a:pt x="9" y="7"/>
                  </a:lnTo>
                  <a:lnTo>
                    <a:pt x="11" y="5"/>
                  </a:lnTo>
                  <a:lnTo>
                    <a:pt x="11" y="3"/>
                  </a:lnTo>
                  <a:lnTo>
                    <a:pt x="9" y="1"/>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a:p>
          </p:txBody>
        </p:sp>
        <p:sp>
          <p:nvSpPr>
            <p:cNvPr id="58505" name="Freeform 137"/>
            <p:cNvSpPr>
              <a:spLocks/>
            </p:cNvSpPr>
            <p:nvPr/>
          </p:nvSpPr>
          <p:spPr bwMode="auto">
            <a:xfrm>
              <a:off x="2869" y="2835"/>
              <a:ext cx="10" cy="10"/>
            </a:xfrm>
            <a:custGeom>
              <a:avLst/>
              <a:gdLst>
                <a:gd name="T0" fmla="*/ 3 w 10"/>
                <a:gd name="T1" fmla="*/ 0 h 10"/>
                <a:gd name="T2" fmla="*/ 2 w 10"/>
                <a:gd name="T3" fmla="*/ 0 h 10"/>
                <a:gd name="T4" fmla="*/ 0 w 10"/>
                <a:gd name="T5" fmla="*/ 2 h 10"/>
                <a:gd name="T6" fmla="*/ 0 w 10"/>
                <a:gd name="T7" fmla="*/ 3 h 10"/>
                <a:gd name="T8" fmla="*/ 0 w 10"/>
                <a:gd name="T9" fmla="*/ 5 h 10"/>
                <a:gd name="T10" fmla="*/ 0 w 10"/>
                <a:gd name="T11" fmla="*/ 7 h 10"/>
                <a:gd name="T12" fmla="*/ 2 w 10"/>
                <a:gd name="T13" fmla="*/ 8 h 10"/>
                <a:gd name="T14" fmla="*/ 3 w 10"/>
                <a:gd name="T15" fmla="*/ 10 h 10"/>
                <a:gd name="T16" fmla="*/ 5 w 10"/>
                <a:gd name="T17" fmla="*/ 10 h 10"/>
                <a:gd name="T18" fmla="*/ 5 w 10"/>
                <a:gd name="T19" fmla="*/ 10 h 10"/>
                <a:gd name="T20" fmla="*/ 7 w 10"/>
                <a:gd name="T21" fmla="*/ 8 h 10"/>
                <a:gd name="T22" fmla="*/ 8 w 10"/>
                <a:gd name="T23" fmla="*/ 7 h 10"/>
                <a:gd name="T24" fmla="*/ 10 w 10"/>
                <a:gd name="T25" fmla="*/ 5 h 10"/>
                <a:gd name="T26" fmla="*/ 10 w 10"/>
                <a:gd name="T27" fmla="*/ 3 h 10"/>
                <a:gd name="T28" fmla="*/ 8 w 10"/>
                <a:gd name="T29" fmla="*/ 2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2"/>
                  </a:lnTo>
                  <a:lnTo>
                    <a:pt x="0" y="3"/>
                  </a:lnTo>
                  <a:lnTo>
                    <a:pt x="0" y="5"/>
                  </a:lnTo>
                  <a:lnTo>
                    <a:pt x="0" y="7"/>
                  </a:lnTo>
                  <a:lnTo>
                    <a:pt x="2" y="8"/>
                  </a:lnTo>
                  <a:lnTo>
                    <a:pt x="3" y="10"/>
                  </a:lnTo>
                  <a:lnTo>
                    <a:pt x="5" y="10"/>
                  </a:lnTo>
                  <a:lnTo>
                    <a:pt x="5" y="10"/>
                  </a:lnTo>
                  <a:lnTo>
                    <a:pt x="7" y="8"/>
                  </a:lnTo>
                  <a:lnTo>
                    <a:pt x="8" y="7"/>
                  </a:lnTo>
                  <a:lnTo>
                    <a:pt x="10" y="5"/>
                  </a:lnTo>
                  <a:lnTo>
                    <a:pt x="10" y="3"/>
                  </a:lnTo>
                  <a:lnTo>
                    <a:pt x="8"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506" name="Freeform 138"/>
            <p:cNvSpPr>
              <a:spLocks/>
            </p:cNvSpPr>
            <p:nvPr/>
          </p:nvSpPr>
          <p:spPr bwMode="auto">
            <a:xfrm>
              <a:off x="2888" y="2828"/>
              <a:ext cx="10" cy="10"/>
            </a:xfrm>
            <a:custGeom>
              <a:avLst/>
              <a:gdLst>
                <a:gd name="T0" fmla="*/ 5 w 10"/>
                <a:gd name="T1" fmla="*/ 0 h 10"/>
                <a:gd name="T2" fmla="*/ 3 w 10"/>
                <a:gd name="T3" fmla="*/ 0 h 10"/>
                <a:gd name="T4" fmla="*/ 1 w 10"/>
                <a:gd name="T5" fmla="*/ 2 h 10"/>
                <a:gd name="T6" fmla="*/ 0 w 10"/>
                <a:gd name="T7" fmla="*/ 4 h 10"/>
                <a:gd name="T8" fmla="*/ 0 w 10"/>
                <a:gd name="T9" fmla="*/ 5 h 10"/>
                <a:gd name="T10" fmla="*/ 1 w 10"/>
                <a:gd name="T11" fmla="*/ 7 h 10"/>
                <a:gd name="T12" fmla="*/ 3 w 10"/>
                <a:gd name="T13" fmla="*/ 9 h 10"/>
                <a:gd name="T14" fmla="*/ 5 w 10"/>
                <a:gd name="T15" fmla="*/ 10 h 10"/>
                <a:gd name="T16" fmla="*/ 6 w 10"/>
                <a:gd name="T17" fmla="*/ 10 h 10"/>
                <a:gd name="T18" fmla="*/ 6 w 10"/>
                <a:gd name="T19" fmla="*/ 10 h 10"/>
                <a:gd name="T20" fmla="*/ 8 w 10"/>
                <a:gd name="T21" fmla="*/ 9 h 10"/>
                <a:gd name="T22" fmla="*/ 10 w 10"/>
                <a:gd name="T23" fmla="*/ 7 h 10"/>
                <a:gd name="T24" fmla="*/ 10 w 10"/>
                <a:gd name="T25" fmla="*/ 5 h 10"/>
                <a:gd name="T26" fmla="*/ 10 w 10"/>
                <a:gd name="T27" fmla="*/ 4 h 10"/>
                <a:gd name="T28" fmla="*/ 10 w 10"/>
                <a:gd name="T29" fmla="*/ 2 h 10"/>
                <a:gd name="T30" fmla="*/ 8 w 10"/>
                <a:gd name="T31" fmla="*/ 0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1" y="2"/>
                  </a:lnTo>
                  <a:lnTo>
                    <a:pt x="0" y="4"/>
                  </a:lnTo>
                  <a:lnTo>
                    <a:pt x="0" y="5"/>
                  </a:lnTo>
                  <a:lnTo>
                    <a:pt x="1" y="7"/>
                  </a:lnTo>
                  <a:lnTo>
                    <a:pt x="3" y="9"/>
                  </a:lnTo>
                  <a:lnTo>
                    <a:pt x="5" y="10"/>
                  </a:lnTo>
                  <a:lnTo>
                    <a:pt x="6" y="10"/>
                  </a:lnTo>
                  <a:lnTo>
                    <a:pt x="6" y="10"/>
                  </a:lnTo>
                  <a:lnTo>
                    <a:pt x="8" y="9"/>
                  </a:lnTo>
                  <a:lnTo>
                    <a:pt x="10" y="7"/>
                  </a:lnTo>
                  <a:lnTo>
                    <a:pt x="10" y="5"/>
                  </a:lnTo>
                  <a:lnTo>
                    <a:pt x="10" y="4"/>
                  </a:lnTo>
                  <a:lnTo>
                    <a:pt x="10" y="2"/>
                  </a:lnTo>
                  <a:lnTo>
                    <a:pt x="8" y="0"/>
                  </a:lnTo>
                  <a:lnTo>
                    <a:pt x="6" y="0"/>
                  </a:lnTo>
                  <a:lnTo>
                    <a:pt x="5" y="0"/>
                  </a:lnTo>
                  <a:close/>
                </a:path>
              </a:pathLst>
            </a:custGeom>
            <a:solidFill>
              <a:srgbClr val="000000"/>
            </a:solidFill>
            <a:ln w="9525">
              <a:solidFill>
                <a:srgbClr val="009999"/>
              </a:solidFill>
              <a:round/>
              <a:headEnd/>
              <a:tailEnd/>
            </a:ln>
          </p:spPr>
          <p:txBody>
            <a:bodyPr/>
            <a:lstStyle/>
            <a:p>
              <a:endParaRPr lang="th-TH"/>
            </a:p>
          </p:txBody>
        </p:sp>
        <p:sp>
          <p:nvSpPr>
            <p:cNvPr id="58507" name="Freeform 139"/>
            <p:cNvSpPr>
              <a:spLocks/>
            </p:cNvSpPr>
            <p:nvPr/>
          </p:nvSpPr>
          <p:spPr bwMode="auto">
            <a:xfrm>
              <a:off x="2906" y="2822"/>
              <a:ext cx="10" cy="10"/>
            </a:xfrm>
            <a:custGeom>
              <a:avLst/>
              <a:gdLst>
                <a:gd name="T0" fmla="*/ 5 w 10"/>
                <a:gd name="T1" fmla="*/ 0 h 10"/>
                <a:gd name="T2" fmla="*/ 3 w 10"/>
                <a:gd name="T3" fmla="*/ 0 h 10"/>
                <a:gd name="T4" fmla="*/ 2 w 10"/>
                <a:gd name="T5" fmla="*/ 1 h 10"/>
                <a:gd name="T6" fmla="*/ 0 w 10"/>
                <a:gd name="T7" fmla="*/ 3 h 10"/>
                <a:gd name="T8" fmla="*/ 0 w 10"/>
                <a:gd name="T9" fmla="*/ 5 h 10"/>
                <a:gd name="T10" fmla="*/ 2 w 10"/>
                <a:gd name="T11" fmla="*/ 6 h 10"/>
                <a:gd name="T12" fmla="*/ 3 w 10"/>
                <a:gd name="T13" fmla="*/ 8 h 10"/>
                <a:gd name="T14" fmla="*/ 5 w 10"/>
                <a:gd name="T15" fmla="*/ 10 h 10"/>
                <a:gd name="T16" fmla="*/ 7 w 10"/>
                <a:gd name="T17" fmla="*/ 10 h 10"/>
                <a:gd name="T18" fmla="*/ 7 w 10"/>
                <a:gd name="T19" fmla="*/ 10 h 10"/>
                <a:gd name="T20" fmla="*/ 9 w 10"/>
                <a:gd name="T21" fmla="*/ 8 h 10"/>
                <a:gd name="T22" fmla="*/ 10 w 10"/>
                <a:gd name="T23" fmla="*/ 6 h 10"/>
                <a:gd name="T24" fmla="*/ 10 w 10"/>
                <a:gd name="T25" fmla="*/ 5 h 10"/>
                <a:gd name="T26" fmla="*/ 10 w 10"/>
                <a:gd name="T27" fmla="*/ 3 h 10"/>
                <a:gd name="T28" fmla="*/ 10 w 10"/>
                <a:gd name="T29" fmla="*/ 1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1"/>
                  </a:lnTo>
                  <a:lnTo>
                    <a:pt x="0" y="3"/>
                  </a:lnTo>
                  <a:lnTo>
                    <a:pt x="0" y="5"/>
                  </a:lnTo>
                  <a:lnTo>
                    <a:pt x="2" y="6"/>
                  </a:lnTo>
                  <a:lnTo>
                    <a:pt x="3" y="8"/>
                  </a:lnTo>
                  <a:lnTo>
                    <a:pt x="5" y="10"/>
                  </a:lnTo>
                  <a:lnTo>
                    <a:pt x="7" y="10"/>
                  </a:lnTo>
                  <a:lnTo>
                    <a:pt x="7" y="10"/>
                  </a:lnTo>
                  <a:lnTo>
                    <a:pt x="9" y="8"/>
                  </a:lnTo>
                  <a:lnTo>
                    <a:pt x="10" y="6"/>
                  </a:lnTo>
                  <a:lnTo>
                    <a:pt x="10" y="5"/>
                  </a:lnTo>
                  <a:lnTo>
                    <a:pt x="10" y="3"/>
                  </a:lnTo>
                  <a:lnTo>
                    <a:pt x="10" y="1"/>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508" name="Freeform 140"/>
            <p:cNvSpPr>
              <a:spLocks/>
            </p:cNvSpPr>
            <p:nvPr/>
          </p:nvSpPr>
          <p:spPr bwMode="auto">
            <a:xfrm>
              <a:off x="2926" y="2813"/>
              <a:ext cx="10" cy="10"/>
            </a:xfrm>
            <a:custGeom>
              <a:avLst/>
              <a:gdLst>
                <a:gd name="T0" fmla="*/ 4 w 10"/>
                <a:gd name="T1" fmla="*/ 0 h 10"/>
                <a:gd name="T2" fmla="*/ 2 w 10"/>
                <a:gd name="T3" fmla="*/ 2 h 10"/>
                <a:gd name="T4" fmla="*/ 0 w 10"/>
                <a:gd name="T5" fmla="*/ 4 h 10"/>
                <a:gd name="T6" fmla="*/ 0 w 10"/>
                <a:gd name="T7" fmla="*/ 5 h 10"/>
                <a:gd name="T8" fmla="*/ 0 w 10"/>
                <a:gd name="T9" fmla="*/ 7 h 10"/>
                <a:gd name="T10" fmla="*/ 0 w 10"/>
                <a:gd name="T11" fmla="*/ 9 h 10"/>
                <a:gd name="T12" fmla="*/ 2 w 10"/>
                <a:gd name="T13" fmla="*/ 10 h 10"/>
                <a:gd name="T14" fmla="*/ 4 w 10"/>
                <a:gd name="T15" fmla="*/ 10 h 10"/>
                <a:gd name="T16" fmla="*/ 5 w 10"/>
                <a:gd name="T17" fmla="*/ 10 h 10"/>
                <a:gd name="T18" fmla="*/ 5 w 10"/>
                <a:gd name="T19" fmla="*/ 10 h 10"/>
                <a:gd name="T20" fmla="*/ 7 w 10"/>
                <a:gd name="T21" fmla="*/ 10 h 10"/>
                <a:gd name="T22" fmla="*/ 9 w 10"/>
                <a:gd name="T23" fmla="*/ 9 h 10"/>
                <a:gd name="T24" fmla="*/ 10 w 10"/>
                <a:gd name="T25" fmla="*/ 7 h 10"/>
                <a:gd name="T26" fmla="*/ 10 w 10"/>
                <a:gd name="T27" fmla="*/ 5 h 10"/>
                <a:gd name="T28" fmla="*/ 9 w 10"/>
                <a:gd name="T29" fmla="*/ 4 h 10"/>
                <a:gd name="T30" fmla="*/ 7 w 10"/>
                <a:gd name="T31" fmla="*/ 2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2"/>
                  </a:lnTo>
                  <a:lnTo>
                    <a:pt x="0" y="4"/>
                  </a:lnTo>
                  <a:lnTo>
                    <a:pt x="0" y="5"/>
                  </a:lnTo>
                  <a:lnTo>
                    <a:pt x="0" y="7"/>
                  </a:lnTo>
                  <a:lnTo>
                    <a:pt x="0" y="9"/>
                  </a:lnTo>
                  <a:lnTo>
                    <a:pt x="2" y="10"/>
                  </a:lnTo>
                  <a:lnTo>
                    <a:pt x="4" y="10"/>
                  </a:lnTo>
                  <a:lnTo>
                    <a:pt x="5" y="10"/>
                  </a:lnTo>
                  <a:lnTo>
                    <a:pt x="5" y="10"/>
                  </a:lnTo>
                  <a:lnTo>
                    <a:pt x="7" y="10"/>
                  </a:lnTo>
                  <a:lnTo>
                    <a:pt x="9" y="9"/>
                  </a:lnTo>
                  <a:lnTo>
                    <a:pt x="10" y="7"/>
                  </a:lnTo>
                  <a:lnTo>
                    <a:pt x="10" y="5"/>
                  </a:lnTo>
                  <a:lnTo>
                    <a:pt x="9" y="4"/>
                  </a:lnTo>
                  <a:lnTo>
                    <a:pt x="7" y="2"/>
                  </a:lnTo>
                  <a:lnTo>
                    <a:pt x="5" y="0"/>
                  </a:lnTo>
                  <a:lnTo>
                    <a:pt x="4" y="0"/>
                  </a:lnTo>
                  <a:close/>
                </a:path>
              </a:pathLst>
            </a:custGeom>
            <a:solidFill>
              <a:srgbClr val="000000"/>
            </a:solidFill>
            <a:ln w="9525">
              <a:solidFill>
                <a:srgbClr val="009999"/>
              </a:solidFill>
              <a:round/>
              <a:headEnd/>
              <a:tailEnd/>
            </a:ln>
          </p:spPr>
          <p:txBody>
            <a:bodyPr/>
            <a:lstStyle/>
            <a:p>
              <a:endParaRPr lang="th-TH"/>
            </a:p>
          </p:txBody>
        </p:sp>
        <p:sp>
          <p:nvSpPr>
            <p:cNvPr id="58509" name="Freeform 141"/>
            <p:cNvSpPr>
              <a:spLocks/>
            </p:cNvSpPr>
            <p:nvPr/>
          </p:nvSpPr>
          <p:spPr bwMode="auto">
            <a:xfrm>
              <a:off x="2945" y="2806"/>
              <a:ext cx="10" cy="11"/>
            </a:xfrm>
            <a:custGeom>
              <a:avLst/>
              <a:gdLst>
                <a:gd name="T0" fmla="*/ 3 w 10"/>
                <a:gd name="T1" fmla="*/ 0 h 11"/>
                <a:gd name="T2" fmla="*/ 2 w 10"/>
                <a:gd name="T3" fmla="*/ 2 h 11"/>
                <a:gd name="T4" fmla="*/ 0 w 10"/>
                <a:gd name="T5" fmla="*/ 4 h 11"/>
                <a:gd name="T6" fmla="*/ 0 w 10"/>
                <a:gd name="T7" fmla="*/ 5 h 11"/>
                <a:gd name="T8" fmla="*/ 0 w 10"/>
                <a:gd name="T9" fmla="*/ 7 h 11"/>
                <a:gd name="T10" fmla="*/ 0 w 10"/>
                <a:gd name="T11" fmla="*/ 9 h 11"/>
                <a:gd name="T12" fmla="*/ 2 w 10"/>
                <a:gd name="T13" fmla="*/ 11 h 11"/>
                <a:gd name="T14" fmla="*/ 3 w 10"/>
                <a:gd name="T15" fmla="*/ 11 h 11"/>
                <a:gd name="T16" fmla="*/ 5 w 10"/>
                <a:gd name="T17" fmla="*/ 11 h 11"/>
                <a:gd name="T18" fmla="*/ 5 w 10"/>
                <a:gd name="T19" fmla="*/ 11 h 11"/>
                <a:gd name="T20" fmla="*/ 7 w 10"/>
                <a:gd name="T21" fmla="*/ 11 h 11"/>
                <a:gd name="T22" fmla="*/ 8 w 10"/>
                <a:gd name="T23" fmla="*/ 9 h 11"/>
                <a:gd name="T24" fmla="*/ 10 w 10"/>
                <a:gd name="T25" fmla="*/ 7 h 11"/>
                <a:gd name="T26" fmla="*/ 10 w 10"/>
                <a:gd name="T27" fmla="*/ 5 h 11"/>
                <a:gd name="T28" fmla="*/ 8 w 10"/>
                <a:gd name="T29" fmla="*/ 4 h 11"/>
                <a:gd name="T30" fmla="*/ 7 w 10"/>
                <a:gd name="T31" fmla="*/ 2 h 11"/>
                <a:gd name="T32" fmla="*/ 5 w 10"/>
                <a:gd name="T33" fmla="*/ 0 h 11"/>
                <a:gd name="T34" fmla="*/ 3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0"/>
                  </a:moveTo>
                  <a:lnTo>
                    <a:pt x="2" y="2"/>
                  </a:lnTo>
                  <a:lnTo>
                    <a:pt x="0" y="4"/>
                  </a:lnTo>
                  <a:lnTo>
                    <a:pt x="0" y="5"/>
                  </a:lnTo>
                  <a:lnTo>
                    <a:pt x="0" y="7"/>
                  </a:lnTo>
                  <a:lnTo>
                    <a:pt x="0" y="9"/>
                  </a:lnTo>
                  <a:lnTo>
                    <a:pt x="2" y="11"/>
                  </a:lnTo>
                  <a:lnTo>
                    <a:pt x="3" y="11"/>
                  </a:lnTo>
                  <a:lnTo>
                    <a:pt x="5" y="11"/>
                  </a:lnTo>
                  <a:lnTo>
                    <a:pt x="5" y="11"/>
                  </a:lnTo>
                  <a:lnTo>
                    <a:pt x="7" y="11"/>
                  </a:lnTo>
                  <a:lnTo>
                    <a:pt x="8" y="9"/>
                  </a:lnTo>
                  <a:lnTo>
                    <a:pt x="10" y="7"/>
                  </a:lnTo>
                  <a:lnTo>
                    <a:pt x="10" y="5"/>
                  </a:lnTo>
                  <a:lnTo>
                    <a:pt x="8" y="4"/>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510" name="Freeform 142"/>
            <p:cNvSpPr>
              <a:spLocks/>
            </p:cNvSpPr>
            <p:nvPr/>
          </p:nvSpPr>
          <p:spPr bwMode="auto">
            <a:xfrm>
              <a:off x="2963" y="2800"/>
              <a:ext cx="11" cy="10"/>
            </a:xfrm>
            <a:custGeom>
              <a:avLst/>
              <a:gdLst>
                <a:gd name="T0" fmla="*/ 5 w 11"/>
                <a:gd name="T1" fmla="*/ 0 h 10"/>
                <a:gd name="T2" fmla="*/ 4 w 11"/>
                <a:gd name="T3" fmla="*/ 0 h 10"/>
                <a:gd name="T4" fmla="*/ 2 w 11"/>
                <a:gd name="T5" fmla="*/ 1 h 10"/>
                <a:gd name="T6" fmla="*/ 0 w 11"/>
                <a:gd name="T7" fmla="*/ 3 h 10"/>
                <a:gd name="T8" fmla="*/ 0 w 11"/>
                <a:gd name="T9" fmla="*/ 5 h 10"/>
                <a:gd name="T10" fmla="*/ 2 w 11"/>
                <a:gd name="T11" fmla="*/ 6 h 10"/>
                <a:gd name="T12" fmla="*/ 4 w 11"/>
                <a:gd name="T13" fmla="*/ 8 h 10"/>
                <a:gd name="T14" fmla="*/ 5 w 11"/>
                <a:gd name="T15" fmla="*/ 10 h 10"/>
                <a:gd name="T16" fmla="*/ 7 w 11"/>
                <a:gd name="T17" fmla="*/ 10 h 10"/>
                <a:gd name="T18" fmla="*/ 7 w 11"/>
                <a:gd name="T19" fmla="*/ 10 h 10"/>
                <a:gd name="T20" fmla="*/ 9 w 11"/>
                <a:gd name="T21" fmla="*/ 8 h 10"/>
                <a:gd name="T22" fmla="*/ 11 w 11"/>
                <a:gd name="T23" fmla="*/ 6 h 10"/>
                <a:gd name="T24" fmla="*/ 11 w 11"/>
                <a:gd name="T25" fmla="*/ 5 h 10"/>
                <a:gd name="T26" fmla="*/ 11 w 11"/>
                <a:gd name="T27" fmla="*/ 3 h 10"/>
                <a:gd name="T28" fmla="*/ 11 w 11"/>
                <a:gd name="T29" fmla="*/ 1 h 10"/>
                <a:gd name="T30" fmla="*/ 9 w 11"/>
                <a:gd name="T31" fmla="*/ 0 h 10"/>
                <a:gd name="T32" fmla="*/ 7 w 11"/>
                <a:gd name="T33" fmla="*/ 0 h 10"/>
                <a:gd name="T34" fmla="*/ 5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5" y="0"/>
                  </a:moveTo>
                  <a:lnTo>
                    <a:pt x="4" y="0"/>
                  </a:lnTo>
                  <a:lnTo>
                    <a:pt x="2" y="1"/>
                  </a:lnTo>
                  <a:lnTo>
                    <a:pt x="0" y="3"/>
                  </a:lnTo>
                  <a:lnTo>
                    <a:pt x="0" y="5"/>
                  </a:lnTo>
                  <a:lnTo>
                    <a:pt x="2" y="6"/>
                  </a:lnTo>
                  <a:lnTo>
                    <a:pt x="4" y="8"/>
                  </a:lnTo>
                  <a:lnTo>
                    <a:pt x="5" y="10"/>
                  </a:lnTo>
                  <a:lnTo>
                    <a:pt x="7" y="10"/>
                  </a:lnTo>
                  <a:lnTo>
                    <a:pt x="7" y="10"/>
                  </a:lnTo>
                  <a:lnTo>
                    <a:pt x="9" y="8"/>
                  </a:lnTo>
                  <a:lnTo>
                    <a:pt x="11" y="6"/>
                  </a:lnTo>
                  <a:lnTo>
                    <a:pt x="11" y="5"/>
                  </a:lnTo>
                  <a:lnTo>
                    <a:pt x="11" y="3"/>
                  </a:lnTo>
                  <a:lnTo>
                    <a:pt x="11" y="1"/>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511" name="Freeform 143"/>
            <p:cNvSpPr>
              <a:spLocks/>
            </p:cNvSpPr>
            <p:nvPr/>
          </p:nvSpPr>
          <p:spPr bwMode="auto">
            <a:xfrm>
              <a:off x="2982" y="2791"/>
              <a:ext cx="10" cy="10"/>
            </a:xfrm>
            <a:custGeom>
              <a:avLst/>
              <a:gdLst>
                <a:gd name="T0" fmla="*/ 5 w 10"/>
                <a:gd name="T1" fmla="*/ 0 h 10"/>
                <a:gd name="T2" fmla="*/ 3 w 10"/>
                <a:gd name="T3" fmla="*/ 2 h 10"/>
                <a:gd name="T4" fmla="*/ 2 w 10"/>
                <a:gd name="T5" fmla="*/ 4 h 10"/>
                <a:gd name="T6" fmla="*/ 0 w 10"/>
                <a:gd name="T7" fmla="*/ 5 h 10"/>
                <a:gd name="T8" fmla="*/ 0 w 10"/>
                <a:gd name="T9" fmla="*/ 7 h 10"/>
                <a:gd name="T10" fmla="*/ 2 w 10"/>
                <a:gd name="T11" fmla="*/ 9 h 10"/>
                <a:gd name="T12" fmla="*/ 3 w 10"/>
                <a:gd name="T13" fmla="*/ 10 h 10"/>
                <a:gd name="T14" fmla="*/ 5 w 10"/>
                <a:gd name="T15" fmla="*/ 10 h 10"/>
                <a:gd name="T16" fmla="*/ 7 w 10"/>
                <a:gd name="T17" fmla="*/ 10 h 10"/>
                <a:gd name="T18" fmla="*/ 7 w 10"/>
                <a:gd name="T19" fmla="*/ 10 h 10"/>
                <a:gd name="T20" fmla="*/ 8 w 10"/>
                <a:gd name="T21" fmla="*/ 10 h 10"/>
                <a:gd name="T22" fmla="*/ 10 w 10"/>
                <a:gd name="T23" fmla="*/ 9 h 10"/>
                <a:gd name="T24" fmla="*/ 10 w 10"/>
                <a:gd name="T25" fmla="*/ 7 h 10"/>
                <a:gd name="T26" fmla="*/ 10 w 10"/>
                <a:gd name="T27" fmla="*/ 5 h 10"/>
                <a:gd name="T28" fmla="*/ 10 w 10"/>
                <a:gd name="T29" fmla="*/ 4 h 10"/>
                <a:gd name="T30" fmla="*/ 8 w 10"/>
                <a:gd name="T31" fmla="*/ 2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2" y="4"/>
                  </a:lnTo>
                  <a:lnTo>
                    <a:pt x="0" y="5"/>
                  </a:lnTo>
                  <a:lnTo>
                    <a:pt x="0" y="7"/>
                  </a:lnTo>
                  <a:lnTo>
                    <a:pt x="2" y="9"/>
                  </a:lnTo>
                  <a:lnTo>
                    <a:pt x="3" y="10"/>
                  </a:lnTo>
                  <a:lnTo>
                    <a:pt x="5" y="10"/>
                  </a:lnTo>
                  <a:lnTo>
                    <a:pt x="7" y="10"/>
                  </a:lnTo>
                  <a:lnTo>
                    <a:pt x="7" y="10"/>
                  </a:lnTo>
                  <a:lnTo>
                    <a:pt x="8" y="10"/>
                  </a:lnTo>
                  <a:lnTo>
                    <a:pt x="10" y="9"/>
                  </a:lnTo>
                  <a:lnTo>
                    <a:pt x="10" y="7"/>
                  </a:lnTo>
                  <a:lnTo>
                    <a:pt x="10" y="5"/>
                  </a:lnTo>
                  <a:lnTo>
                    <a:pt x="10" y="4"/>
                  </a:lnTo>
                  <a:lnTo>
                    <a:pt x="8" y="2"/>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512" name="Freeform 144"/>
            <p:cNvSpPr>
              <a:spLocks/>
            </p:cNvSpPr>
            <p:nvPr/>
          </p:nvSpPr>
          <p:spPr bwMode="auto">
            <a:xfrm>
              <a:off x="3001" y="2783"/>
              <a:ext cx="10" cy="10"/>
            </a:xfrm>
            <a:custGeom>
              <a:avLst/>
              <a:gdLst>
                <a:gd name="T0" fmla="*/ 5 w 10"/>
                <a:gd name="T1" fmla="*/ 0 h 10"/>
                <a:gd name="T2" fmla="*/ 3 w 10"/>
                <a:gd name="T3" fmla="*/ 1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1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1"/>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1"/>
                  </a:lnTo>
                  <a:lnTo>
                    <a:pt x="6" y="0"/>
                  </a:lnTo>
                  <a:lnTo>
                    <a:pt x="5" y="0"/>
                  </a:lnTo>
                  <a:close/>
                </a:path>
              </a:pathLst>
            </a:custGeom>
            <a:solidFill>
              <a:srgbClr val="000000"/>
            </a:solidFill>
            <a:ln w="9525">
              <a:solidFill>
                <a:srgbClr val="009999"/>
              </a:solidFill>
              <a:round/>
              <a:headEnd/>
              <a:tailEnd/>
            </a:ln>
          </p:spPr>
          <p:txBody>
            <a:bodyPr/>
            <a:lstStyle/>
            <a:p>
              <a:endParaRPr lang="th-TH"/>
            </a:p>
          </p:txBody>
        </p:sp>
        <p:sp>
          <p:nvSpPr>
            <p:cNvPr id="58513" name="Freeform 145"/>
            <p:cNvSpPr>
              <a:spLocks/>
            </p:cNvSpPr>
            <p:nvPr/>
          </p:nvSpPr>
          <p:spPr bwMode="auto">
            <a:xfrm>
              <a:off x="3019" y="2774"/>
              <a:ext cx="10" cy="10"/>
            </a:xfrm>
            <a:custGeom>
              <a:avLst/>
              <a:gdLst>
                <a:gd name="T0" fmla="*/ 5 w 10"/>
                <a:gd name="T1" fmla="*/ 0 h 10"/>
                <a:gd name="T2" fmla="*/ 3 w 10"/>
                <a:gd name="T3" fmla="*/ 2 h 10"/>
                <a:gd name="T4" fmla="*/ 2 w 10"/>
                <a:gd name="T5" fmla="*/ 4 h 10"/>
                <a:gd name="T6" fmla="*/ 0 w 10"/>
                <a:gd name="T7" fmla="*/ 5 h 10"/>
                <a:gd name="T8" fmla="*/ 0 w 10"/>
                <a:gd name="T9" fmla="*/ 7 h 10"/>
                <a:gd name="T10" fmla="*/ 2 w 10"/>
                <a:gd name="T11" fmla="*/ 9 h 10"/>
                <a:gd name="T12" fmla="*/ 3 w 10"/>
                <a:gd name="T13" fmla="*/ 10 h 10"/>
                <a:gd name="T14" fmla="*/ 5 w 10"/>
                <a:gd name="T15" fmla="*/ 10 h 10"/>
                <a:gd name="T16" fmla="*/ 7 w 10"/>
                <a:gd name="T17" fmla="*/ 10 h 10"/>
                <a:gd name="T18" fmla="*/ 7 w 10"/>
                <a:gd name="T19" fmla="*/ 10 h 10"/>
                <a:gd name="T20" fmla="*/ 9 w 10"/>
                <a:gd name="T21" fmla="*/ 10 h 10"/>
                <a:gd name="T22" fmla="*/ 10 w 10"/>
                <a:gd name="T23" fmla="*/ 9 h 10"/>
                <a:gd name="T24" fmla="*/ 10 w 10"/>
                <a:gd name="T25" fmla="*/ 7 h 10"/>
                <a:gd name="T26" fmla="*/ 10 w 10"/>
                <a:gd name="T27" fmla="*/ 5 h 10"/>
                <a:gd name="T28" fmla="*/ 10 w 10"/>
                <a:gd name="T29" fmla="*/ 4 h 10"/>
                <a:gd name="T30" fmla="*/ 9 w 10"/>
                <a:gd name="T31" fmla="*/ 2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2" y="4"/>
                  </a:lnTo>
                  <a:lnTo>
                    <a:pt x="0" y="5"/>
                  </a:lnTo>
                  <a:lnTo>
                    <a:pt x="0" y="7"/>
                  </a:lnTo>
                  <a:lnTo>
                    <a:pt x="2" y="9"/>
                  </a:lnTo>
                  <a:lnTo>
                    <a:pt x="3" y="10"/>
                  </a:lnTo>
                  <a:lnTo>
                    <a:pt x="5" y="10"/>
                  </a:lnTo>
                  <a:lnTo>
                    <a:pt x="7" y="10"/>
                  </a:lnTo>
                  <a:lnTo>
                    <a:pt x="7" y="10"/>
                  </a:lnTo>
                  <a:lnTo>
                    <a:pt x="9" y="10"/>
                  </a:lnTo>
                  <a:lnTo>
                    <a:pt x="10" y="9"/>
                  </a:lnTo>
                  <a:lnTo>
                    <a:pt x="10" y="7"/>
                  </a:lnTo>
                  <a:lnTo>
                    <a:pt x="10" y="5"/>
                  </a:lnTo>
                  <a:lnTo>
                    <a:pt x="10" y="4"/>
                  </a:lnTo>
                  <a:lnTo>
                    <a:pt x="9" y="2"/>
                  </a:lnTo>
                  <a:lnTo>
                    <a:pt x="7" y="0"/>
                  </a:lnTo>
                  <a:lnTo>
                    <a:pt x="5" y="0"/>
                  </a:lnTo>
                  <a:close/>
                </a:path>
              </a:pathLst>
            </a:custGeom>
            <a:solidFill>
              <a:srgbClr val="000000"/>
            </a:solidFill>
            <a:ln w="9525">
              <a:solidFill>
                <a:srgbClr val="009999"/>
              </a:solidFill>
              <a:round/>
              <a:headEnd/>
              <a:tailEnd/>
            </a:ln>
          </p:spPr>
          <p:txBody>
            <a:bodyPr/>
            <a:lstStyle/>
            <a:p>
              <a:endParaRPr lang="th-TH"/>
            </a:p>
          </p:txBody>
        </p:sp>
        <p:sp>
          <p:nvSpPr>
            <p:cNvPr id="58514" name="Freeform 146"/>
            <p:cNvSpPr>
              <a:spLocks/>
            </p:cNvSpPr>
            <p:nvPr/>
          </p:nvSpPr>
          <p:spPr bwMode="auto">
            <a:xfrm>
              <a:off x="3038" y="2766"/>
              <a:ext cx="10" cy="10"/>
            </a:xfrm>
            <a:custGeom>
              <a:avLst/>
              <a:gdLst>
                <a:gd name="T0" fmla="*/ 5 w 10"/>
                <a:gd name="T1" fmla="*/ 0 h 10"/>
                <a:gd name="T2" fmla="*/ 3 w 10"/>
                <a:gd name="T3" fmla="*/ 2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a:p>
          </p:txBody>
        </p:sp>
        <p:sp>
          <p:nvSpPr>
            <p:cNvPr id="58515" name="Freeform 147"/>
            <p:cNvSpPr>
              <a:spLocks/>
            </p:cNvSpPr>
            <p:nvPr/>
          </p:nvSpPr>
          <p:spPr bwMode="auto">
            <a:xfrm>
              <a:off x="3056" y="2758"/>
              <a:ext cx="10" cy="10"/>
            </a:xfrm>
            <a:custGeom>
              <a:avLst/>
              <a:gdLst>
                <a:gd name="T0" fmla="*/ 2 w 10"/>
                <a:gd name="T1" fmla="*/ 1 h 10"/>
                <a:gd name="T2" fmla="*/ 0 w 10"/>
                <a:gd name="T3" fmla="*/ 3 h 10"/>
                <a:gd name="T4" fmla="*/ 0 w 10"/>
                <a:gd name="T5" fmla="*/ 5 h 10"/>
                <a:gd name="T6" fmla="*/ 0 w 10"/>
                <a:gd name="T7" fmla="*/ 6 h 10"/>
                <a:gd name="T8" fmla="*/ 0 w 10"/>
                <a:gd name="T9" fmla="*/ 8 h 10"/>
                <a:gd name="T10" fmla="*/ 2 w 10"/>
                <a:gd name="T11" fmla="*/ 10 h 10"/>
                <a:gd name="T12" fmla="*/ 4 w 10"/>
                <a:gd name="T13" fmla="*/ 10 h 10"/>
                <a:gd name="T14" fmla="*/ 5 w 10"/>
                <a:gd name="T15" fmla="*/ 10 h 10"/>
                <a:gd name="T16" fmla="*/ 7 w 10"/>
                <a:gd name="T17" fmla="*/ 10 h 10"/>
                <a:gd name="T18" fmla="*/ 7 w 10"/>
                <a:gd name="T19" fmla="*/ 10 h 10"/>
                <a:gd name="T20" fmla="*/ 9 w 10"/>
                <a:gd name="T21" fmla="*/ 8 h 10"/>
                <a:gd name="T22" fmla="*/ 10 w 10"/>
                <a:gd name="T23" fmla="*/ 6 h 10"/>
                <a:gd name="T24" fmla="*/ 10 w 10"/>
                <a:gd name="T25" fmla="*/ 5 h 10"/>
                <a:gd name="T26" fmla="*/ 9 w 10"/>
                <a:gd name="T27" fmla="*/ 3 h 10"/>
                <a:gd name="T28" fmla="*/ 7 w 10"/>
                <a:gd name="T29" fmla="*/ 1 h 10"/>
                <a:gd name="T30" fmla="*/ 5 w 10"/>
                <a:gd name="T31" fmla="*/ 0 h 10"/>
                <a:gd name="T32" fmla="*/ 4 w 10"/>
                <a:gd name="T33" fmla="*/ 0 h 10"/>
                <a:gd name="T34" fmla="*/ 2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1"/>
                  </a:moveTo>
                  <a:lnTo>
                    <a:pt x="0" y="3"/>
                  </a:lnTo>
                  <a:lnTo>
                    <a:pt x="0" y="5"/>
                  </a:lnTo>
                  <a:lnTo>
                    <a:pt x="0" y="6"/>
                  </a:lnTo>
                  <a:lnTo>
                    <a:pt x="0" y="8"/>
                  </a:lnTo>
                  <a:lnTo>
                    <a:pt x="2" y="10"/>
                  </a:lnTo>
                  <a:lnTo>
                    <a:pt x="4" y="10"/>
                  </a:lnTo>
                  <a:lnTo>
                    <a:pt x="5" y="10"/>
                  </a:lnTo>
                  <a:lnTo>
                    <a:pt x="7" y="10"/>
                  </a:lnTo>
                  <a:lnTo>
                    <a:pt x="7" y="10"/>
                  </a:lnTo>
                  <a:lnTo>
                    <a:pt x="9" y="8"/>
                  </a:lnTo>
                  <a:lnTo>
                    <a:pt x="10" y="6"/>
                  </a:lnTo>
                  <a:lnTo>
                    <a:pt x="10" y="5"/>
                  </a:lnTo>
                  <a:lnTo>
                    <a:pt x="9" y="3"/>
                  </a:lnTo>
                  <a:lnTo>
                    <a:pt x="7" y="1"/>
                  </a:lnTo>
                  <a:lnTo>
                    <a:pt x="5" y="0"/>
                  </a:lnTo>
                  <a:lnTo>
                    <a:pt x="4" y="0"/>
                  </a:lnTo>
                  <a:lnTo>
                    <a:pt x="2" y="1"/>
                  </a:lnTo>
                  <a:close/>
                </a:path>
              </a:pathLst>
            </a:custGeom>
            <a:solidFill>
              <a:srgbClr val="000000"/>
            </a:solidFill>
            <a:ln w="9525">
              <a:solidFill>
                <a:srgbClr val="009999"/>
              </a:solidFill>
              <a:round/>
              <a:headEnd/>
              <a:tailEnd/>
            </a:ln>
          </p:spPr>
          <p:txBody>
            <a:bodyPr/>
            <a:lstStyle/>
            <a:p>
              <a:endParaRPr lang="th-TH"/>
            </a:p>
          </p:txBody>
        </p:sp>
        <p:sp>
          <p:nvSpPr>
            <p:cNvPr id="58516" name="Freeform 148"/>
            <p:cNvSpPr>
              <a:spLocks/>
            </p:cNvSpPr>
            <p:nvPr/>
          </p:nvSpPr>
          <p:spPr bwMode="auto">
            <a:xfrm>
              <a:off x="3075" y="2749"/>
              <a:ext cx="10" cy="10"/>
            </a:xfrm>
            <a:custGeom>
              <a:avLst/>
              <a:gdLst>
                <a:gd name="T0" fmla="*/ 1 w 10"/>
                <a:gd name="T1" fmla="*/ 0 h 10"/>
                <a:gd name="T2" fmla="*/ 0 w 10"/>
                <a:gd name="T3" fmla="*/ 2 h 10"/>
                <a:gd name="T4" fmla="*/ 0 w 10"/>
                <a:gd name="T5" fmla="*/ 3 h 10"/>
                <a:gd name="T6" fmla="*/ 0 w 10"/>
                <a:gd name="T7" fmla="*/ 5 h 10"/>
                <a:gd name="T8" fmla="*/ 0 w 10"/>
                <a:gd name="T9" fmla="*/ 7 h 10"/>
                <a:gd name="T10" fmla="*/ 1 w 10"/>
                <a:gd name="T11" fmla="*/ 9 h 10"/>
                <a:gd name="T12" fmla="*/ 3 w 10"/>
                <a:gd name="T13" fmla="*/ 10 h 10"/>
                <a:gd name="T14" fmla="*/ 5 w 10"/>
                <a:gd name="T15" fmla="*/ 10 h 10"/>
                <a:gd name="T16" fmla="*/ 6 w 10"/>
                <a:gd name="T17" fmla="*/ 9 h 10"/>
                <a:gd name="T18" fmla="*/ 6 w 10"/>
                <a:gd name="T19" fmla="*/ 9 h 10"/>
                <a:gd name="T20" fmla="*/ 8 w 10"/>
                <a:gd name="T21" fmla="*/ 7 h 10"/>
                <a:gd name="T22" fmla="*/ 10 w 10"/>
                <a:gd name="T23" fmla="*/ 5 h 10"/>
                <a:gd name="T24" fmla="*/ 10 w 10"/>
                <a:gd name="T25" fmla="*/ 3 h 10"/>
                <a:gd name="T26" fmla="*/ 8 w 10"/>
                <a:gd name="T27" fmla="*/ 2 h 10"/>
                <a:gd name="T28" fmla="*/ 6 w 10"/>
                <a:gd name="T29" fmla="*/ 0 h 10"/>
                <a:gd name="T30" fmla="*/ 5 w 10"/>
                <a:gd name="T31" fmla="*/ 0 h 10"/>
                <a:gd name="T32" fmla="*/ 3 w 10"/>
                <a:gd name="T33" fmla="*/ 0 h 10"/>
                <a:gd name="T34" fmla="*/ 1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0"/>
                  </a:moveTo>
                  <a:lnTo>
                    <a:pt x="0" y="2"/>
                  </a:lnTo>
                  <a:lnTo>
                    <a:pt x="0" y="3"/>
                  </a:lnTo>
                  <a:lnTo>
                    <a:pt x="0" y="5"/>
                  </a:lnTo>
                  <a:lnTo>
                    <a:pt x="0" y="7"/>
                  </a:lnTo>
                  <a:lnTo>
                    <a:pt x="1" y="9"/>
                  </a:lnTo>
                  <a:lnTo>
                    <a:pt x="3" y="10"/>
                  </a:lnTo>
                  <a:lnTo>
                    <a:pt x="5" y="10"/>
                  </a:lnTo>
                  <a:lnTo>
                    <a:pt x="6" y="9"/>
                  </a:lnTo>
                  <a:lnTo>
                    <a:pt x="6" y="9"/>
                  </a:lnTo>
                  <a:lnTo>
                    <a:pt x="8" y="7"/>
                  </a:lnTo>
                  <a:lnTo>
                    <a:pt x="10" y="5"/>
                  </a:lnTo>
                  <a:lnTo>
                    <a:pt x="10" y="3"/>
                  </a:lnTo>
                  <a:lnTo>
                    <a:pt x="8" y="2"/>
                  </a:lnTo>
                  <a:lnTo>
                    <a:pt x="6" y="0"/>
                  </a:lnTo>
                  <a:lnTo>
                    <a:pt x="5" y="0"/>
                  </a:lnTo>
                  <a:lnTo>
                    <a:pt x="3" y="0"/>
                  </a:lnTo>
                  <a:lnTo>
                    <a:pt x="1" y="0"/>
                  </a:lnTo>
                  <a:close/>
                </a:path>
              </a:pathLst>
            </a:custGeom>
            <a:solidFill>
              <a:srgbClr val="000000"/>
            </a:solidFill>
            <a:ln w="9525">
              <a:solidFill>
                <a:srgbClr val="009999"/>
              </a:solidFill>
              <a:round/>
              <a:headEnd/>
              <a:tailEnd/>
            </a:ln>
          </p:spPr>
          <p:txBody>
            <a:bodyPr/>
            <a:lstStyle/>
            <a:p>
              <a:endParaRPr lang="th-TH"/>
            </a:p>
          </p:txBody>
        </p:sp>
        <p:sp>
          <p:nvSpPr>
            <p:cNvPr id="58517" name="Freeform 149"/>
            <p:cNvSpPr>
              <a:spLocks/>
            </p:cNvSpPr>
            <p:nvPr/>
          </p:nvSpPr>
          <p:spPr bwMode="auto">
            <a:xfrm>
              <a:off x="3092" y="2741"/>
              <a:ext cx="10" cy="10"/>
            </a:xfrm>
            <a:custGeom>
              <a:avLst/>
              <a:gdLst>
                <a:gd name="T0" fmla="*/ 3 w 10"/>
                <a:gd name="T1" fmla="*/ 0 h 10"/>
                <a:gd name="T2" fmla="*/ 1 w 10"/>
                <a:gd name="T3" fmla="*/ 1 h 10"/>
                <a:gd name="T4" fmla="*/ 0 w 10"/>
                <a:gd name="T5" fmla="*/ 3 h 10"/>
                <a:gd name="T6" fmla="*/ 0 w 10"/>
                <a:gd name="T7" fmla="*/ 5 h 10"/>
                <a:gd name="T8" fmla="*/ 1 w 10"/>
                <a:gd name="T9" fmla="*/ 6 h 10"/>
                <a:gd name="T10" fmla="*/ 3 w 10"/>
                <a:gd name="T11" fmla="*/ 8 h 10"/>
                <a:gd name="T12" fmla="*/ 5 w 10"/>
                <a:gd name="T13" fmla="*/ 10 h 10"/>
                <a:gd name="T14" fmla="*/ 6 w 10"/>
                <a:gd name="T15" fmla="*/ 10 h 10"/>
                <a:gd name="T16" fmla="*/ 8 w 10"/>
                <a:gd name="T17" fmla="*/ 8 h 10"/>
                <a:gd name="T18" fmla="*/ 8 w 10"/>
                <a:gd name="T19" fmla="*/ 8 h 10"/>
                <a:gd name="T20" fmla="*/ 10 w 10"/>
                <a:gd name="T21" fmla="*/ 6 h 10"/>
                <a:gd name="T22" fmla="*/ 10 w 10"/>
                <a:gd name="T23" fmla="*/ 5 h 10"/>
                <a:gd name="T24" fmla="*/ 10 w 10"/>
                <a:gd name="T25" fmla="*/ 3 h 10"/>
                <a:gd name="T26" fmla="*/ 10 w 10"/>
                <a:gd name="T27" fmla="*/ 1 h 10"/>
                <a:gd name="T28" fmla="*/ 8 w 10"/>
                <a:gd name="T29" fmla="*/ 0 h 10"/>
                <a:gd name="T30" fmla="*/ 6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1"/>
                  </a:lnTo>
                  <a:lnTo>
                    <a:pt x="0" y="3"/>
                  </a:lnTo>
                  <a:lnTo>
                    <a:pt x="0" y="5"/>
                  </a:lnTo>
                  <a:lnTo>
                    <a:pt x="1" y="6"/>
                  </a:lnTo>
                  <a:lnTo>
                    <a:pt x="3" y="8"/>
                  </a:lnTo>
                  <a:lnTo>
                    <a:pt x="5" y="10"/>
                  </a:lnTo>
                  <a:lnTo>
                    <a:pt x="6" y="10"/>
                  </a:lnTo>
                  <a:lnTo>
                    <a:pt x="8" y="8"/>
                  </a:lnTo>
                  <a:lnTo>
                    <a:pt x="8" y="8"/>
                  </a:lnTo>
                  <a:lnTo>
                    <a:pt x="10" y="6"/>
                  </a:lnTo>
                  <a:lnTo>
                    <a:pt x="10" y="5"/>
                  </a:lnTo>
                  <a:lnTo>
                    <a:pt x="10" y="3"/>
                  </a:lnTo>
                  <a:lnTo>
                    <a:pt x="10" y="1"/>
                  </a:lnTo>
                  <a:lnTo>
                    <a:pt x="8" y="0"/>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518" name="Freeform 150"/>
            <p:cNvSpPr>
              <a:spLocks/>
            </p:cNvSpPr>
            <p:nvPr/>
          </p:nvSpPr>
          <p:spPr bwMode="auto">
            <a:xfrm>
              <a:off x="3110" y="2731"/>
              <a:ext cx="10" cy="10"/>
            </a:xfrm>
            <a:custGeom>
              <a:avLst/>
              <a:gdLst>
                <a:gd name="T0" fmla="*/ 2 w 10"/>
                <a:gd name="T1" fmla="*/ 0 h 10"/>
                <a:gd name="T2" fmla="*/ 0 w 10"/>
                <a:gd name="T3" fmla="*/ 1 h 10"/>
                <a:gd name="T4" fmla="*/ 0 w 10"/>
                <a:gd name="T5" fmla="*/ 3 h 10"/>
                <a:gd name="T6" fmla="*/ 0 w 10"/>
                <a:gd name="T7" fmla="*/ 5 h 10"/>
                <a:gd name="T8" fmla="*/ 0 w 10"/>
                <a:gd name="T9" fmla="*/ 6 h 10"/>
                <a:gd name="T10" fmla="*/ 2 w 10"/>
                <a:gd name="T11" fmla="*/ 8 h 10"/>
                <a:gd name="T12" fmla="*/ 4 w 10"/>
                <a:gd name="T13" fmla="*/ 10 h 10"/>
                <a:gd name="T14" fmla="*/ 5 w 10"/>
                <a:gd name="T15" fmla="*/ 10 h 10"/>
                <a:gd name="T16" fmla="*/ 7 w 10"/>
                <a:gd name="T17" fmla="*/ 8 h 10"/>
                <a:gd name="T18" fmla="*/ 7 w 10"/>
                <a:gd name="T19" fmla="*/ 8 h 10"/>
                <a:gd name="T20" fmla="*/ 9 w 10"/>
                <a:gd name="T21" fmla="*/ 6 h 10"/>
                <a:gd name="T22" fmla="*/ 10 w 10"/>
                <a:gd name="T23" fmla="*/ 5 h 10"/>
                <a:gd name="T24" fmla="*/ 10 w 10"/>
                <a:gd name="T25" fmla="*/ 3 h 10"/>
                <a:gd name="T26" fmla="*/ 9 w 10"/>
                <a:gd name="T27" fmla="*/ 1 h 10"/>
                <a:gd name="T28" fmla="*/ 7 w 10"/>
                <a:gd name="T29" fmla="*/ 0 h 10"/>
                <a:gd name="T30" fmla="*/ 5 w 10"/>
                <a:gd name="T31" fmla="*/ 0 h 10"/>
                <a:gd name="T32" fmla="*/ 4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1"/>
                  </a:lnTo>
                  <a:lnTo>
                    <a:pt x="0" y="3"/>
                  </a:lnTo>
                  <a:lnTo>
                    <a:pt x="0" y="5"/>
                  </a:lnTo>
                  <a:lnTo>
                    <a:pt x="0" y="6"/>
                  </a:lnTo>
                  <a:lnTo>
                    <a:pt x="2" y="8"/>
                  </a:lnTo>
                  <a:lnTo>
                    <a:pt x="4" y="10"/>
                  </a:lnTo>
                  <a:lnTo>
                    <a:pt x="5" y="10"/>
                  </a:lnTo>
                  <a:lnTo>
                    <a:pt x="7" y="8"/>
                  </a:lnTo>
                  <a:lnTo>
                    <a:pt x="7" y="8"/>
                  </a:lnTo>
                  <a:lnTo>
                    <a:pt x="9" y="6"/>
                  </a:lnTo>
                  <a:lnTo>
                    <a:pt x="10" y="5"/>
                  </a:lnTo>
                  <a:lnTo>
                    <a:pt x="10" y="3"/>
                  </a:lnTo>
                  <a:lnTo>
                    <a:pt x="9" y="1"/>
                  </a:lnTo>
                  <a:lnTo>
                    <a:pt x="7" y="0"/>
                  </a:lnTo>
                  <a:lnTo>
                    <a:pt x="5" y="0"/>
                  </a:lnTo>
                  <a:lnTo>
                    <a:pt x="4" y="0"/>
                  </a:lnTo>
                  <a:lnTo>
                    <a:pt x="2" y="0"/>
                  </a:lnTo>
                  <a:close/>
                </a:path>
              </a:pathLst>
            </a:custGeom>
            <a:solidFill>
              <a:srgbClr val="000000"/>
            </a:solidFill>
            <a:ln w="9525">
              <a:solidFill>
                <a:srgbClr val="009999"/>
              </a:solidFill>
              <a:round/>
              <a:headEnd/>
              <a:tailEnd/>
            </a:ln>
          </p:spPr>
          <p:txBody>
            <a:bodyPr/>
            <a:lstStyle/>
            <a:p>
              <a:endParaRPr lang="th-TH"/>
            </a:p>
          </p:txBody>
        </p:sp>
        <p:sp>
          <p:nvSpPr>
            <p:cNvPr id="58519" name="Freeform 151"/>
            <p:cNvSpPr>
              <a:spLocks/>
            </p:cNvSpPr>
            <p:nvPr/>
          </p:nvSpPr>
          <p:spPr bwMode="auto">
            <a:xfrm>
              <a:off x="3127" y="2720"/>
              <a:ext cx="10" cy="11"/>
            </a:xfrm>
            <a:custGeom>
              <a:avLst/>
              <a:gdLst>
                <a:gd name="T0" fmla="*/ 3 w 10"/>
                <a:gd name="T1" fmla="*/ 2 h 11"/>
                <a:gd name="T2" fmla="*/ 2 w 10"/>
                <a:gd name="T3" fmla="*/ 4 h 11"/>
                <a:gd name="T4" fmla="*/ 0 w 10"/>
                <a:gd name="T5" fmla="*/ 5 h 11"/>
                <a:gd name="T6" fmla="*/ 0 w 10"/>
                <a:gd name="T7" fmla="*/ 7 h 11"/>
                <a:gd name="T8" fmla="*/ 2 w 10"/>
                <a:gd name="T9" fmla="*/ 9 h 11"/>
                <a:gd name="T10" fmla="*/ 3 w 10"/>
                <a:gd name="T11" fmla="*/ 11 h 11"/>
                <a:gd name="T12" fmla="*/ 5 w 10"/>
                <a:gd name="T13" fmla="*/ 11 h 11"/>
                <a:gd name="T14" fmla="*/ 7 w 10"/>
                <a:gd name="T15" fmla="*/ 11 h 11"/>
                <a:gd name="T16" fmla="*/ 8 w 10"/>
                <a:gd name="T17" fmla="*/ 11 h 11"/>
                <a:gd name="T18" fmla="*/ 8 w 10"/>
                <a:gd name="T19" fmla="*/ 11 h 11"/>
                <a:gd name="T20" fmla="*/ 10 w 10"/>
                <a:gd name="T21" fmla="*/ 9 h 11"/>
                <a:gd name="T22" fmla="*/ 10 w 10"/>
                <a:gd name="T23" fmla="*/ 7 h 11"/>
                <a:gd name="T24" fmla="*/ 10 w 10"/>
                <a:gd name="T25" fmla="*/ 5 h 11"/>
                <a:gd name="T26" fmla="*/ 10 w 10"/>
                <a:gd name="T27" fmla="*/ 4 h 11"/>
                <a:gd name="T28" fmla="*/ 8 w 10"/>
                <a:gd name="T29" fmla="*/ 2 h 11"/>
                <a:gd name="T30" fmla="*/ 7 w 10"/>
                <a:gd name="T31" fmla="*/ 0 h 11"/>
                <a:gd name="T32" fmla="*/ 5 w 10"/>
                <a:gd name="T33" fmla="*/ 0 h 11"/>
                <a:gd name="T34" fmla="*/ 3 w 10"/>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2"/>
                  </a:moveTo>
                  <a:lnTo>
                    <a:pt x="2" y="4"/>
                  </a:lnTo>
                  <a:lnTo>
                    <a:pt x="0" y="5"/>
                  </a:lnTo>
                  <a:lnTo>
                    <a:pt x="0" y="7"/>
                  </a:lnTo>
                  <a:lnTo>
                    <a:pt x="2" y="9"/>
                  </a:lnTo>
                  <a:lnTo>
                    <a:pt x="3" y="11"/>
                  </a:lnTo>
                  <a:lnTo>
                    <a:pt x="5" y="11"/>
                  </a:lnTo>
                  <a:lnTo>
                    <a:pt x="7" y="11"/>
                  </a:lnTo>
                  <a:lnTo>
                    <a:pt x="8" y="11"/>
                  </a:lnTo>
                  <a:lnTo>
                    <a:pt x="8" y="11"/>
                  </a:lnTo>
                  <a:lnTo>
                    <a:pt x="10" y="9"/>
                  </a:lnTo>
                  <a:lnTo>
                    <a:pt x="10" y="7"/>
                  </a:lnTo>
                  <a:lnTo>
                    <a:pt x="10" y="5"/>
                  </a:lnTo>
                  <a:lnTo>
                    <a:pt x="10" y="4"/>
                  </a:lnTo>
                  <a:lnTo>
                    <a:pt x="8" y="2"/>
                  </a:lnTo>
                  <a:lnTo>
                    <a:pt x="7" y="0"/>
                  </a:lnTo>
                  <a:lnTo>
                    <a:pt x="5" y="0"/>
                  </a:lnTo>
                  <a:lnTo>
                    <a:pt x="3" y="2"/>
                  </a:lnTo>
                  <a:close/>
                </a:path>
              </a:pathLst>
            </a:custGeom>
            <a:solidFill>
              <a:srgbClr val="000000"/>
            </a:solidFill>
            <a:ln w="9525">
              <a:solidFill>
                <a:srgbClr val="009999"/>
              </a:solidFill>
              <a:round/>
              <a:headEnd/>
              <a:tailEnd/>
            </a:ln>
          </p:spPr>
          <p:txBody>
            <a:bodyPr/>
            <a:lstStyle/>
            <a:p>
              <a:endParaRPr lang="th-TH"/>
            </a:p>
          </p:txBody>
        </p:sp>
        <p:sp>
          <p:nvSpPr>
            <p:cNvPr id="58520" name="Freeform 152"/>
            <p:cNvSpPr>
              <a:spLocks/>
            </p:cNvSpPr>
            <p:nvPr/>
          </p:nvSpPr>
          <p:spPr bwMode="auto">
            <a:xfrm>
              <a:off x="3146" y="2710"/>
              <a:ext cx="10" cy="10"/>
            </a:xfrm>
            <a:custGeom>
              <a:avLst/>
              <a:gdLst>
                <a:gd name="T0" fmla="*/ 1 w 10"/>
                <a:gd name="T1" fmla="*/ 2 h 10"/>
                <a:gd name="T2" fmla="*/ 0 w 10"/>
                <a:gd name="T3" fmla="*/ 4 h 10"/>
                <a:gd name="T4" fmla="*/ 0 w 10"/>
                <a:gd name="T5" fmla="*/ 5 h 10"/>
                <a:gd name="T6" fmla="*/ 0 w 10"/>
                <a:gd name="T7" fmla="*/ 7 h 10"/>
                <a:gd name="T8" fmla="*/ 0 w 10"/>
                <a:gd name="T9" fmla="*/ 9 h 10"/>
                <a:gd name="T10" fmla="*/ 1 w 10"/>
                <a:gd name="T11" fmla="*/ 10 h 10"/>
                <a:gd name="T12" fmla="*/ 3 w 10"/>
                <a:gd name="T13" fmla="*/ 10 h 10"/>
                <a:gd name="T14" fmla="*/ 5 w 10"/>
                <a:gd name="T15" fmla="*/ 10 h 10"/>
                <a:gd name="T16" fmla="*/ 6 w 10"/>
                <a:gd name="T17" fmla="*/ 10 h 10"/>
                <a:gd name="T18" fmla="*/ 6 w 10"/>
                <a:gd name="T19" fmla="*/ 10 h 10"/>
                <a:gd name="T20" fmla="*/ 8 w 10"/>
                <a:gd name="T21" fmla="*/ 9 h 10"/>
                <a:gd name="T22" fmla="*/ 10 w 10"/>
                <a:gd name="T23" fmla="*/ 7 h 10"/>
                <a:gd name="T24" fmla="*/ 10 w 10"/>
                <a:gd name="T25" fmla="*/ 5 h 10"/>
                <a:gd name="T26" fmla="*/ 8 w 10"/>
                <a:gd name="T27" fmla="*/ 4 h 10"/>
                <a:gd name="T28" fmla="*/ 6 w 10"/>
                <a:gd name="T29" fmla="*/ 2 h 10"/>
                <a:gd name="T30" fmla="*/ 5 w 10"/>
                <a:gd name="T31" fmla="*/ 0 h 10"/>
                <a:gd name="T32" fmla="*/ 3 w 10"/>
                <a:gd name="T33" fmla="*/ 0 h 10"/>
                <a:gd name="T34" fmla="*/ 1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2"/>
                  </a:moveTo>
                  <a:lnTo>
                    <a:pt x="0" y="4"/>
                  </a:lnTo>
                  <a:lnTo>
                    <a:pt x="0" y="5"/>
                  </a:lnTo>
                  <a:lnTo>
                    <a:pt x="0" y="7"/>
                  </a:lnTo>
                  <a:lnTo>
                    <a:pt x="0" y="9"/>
                  </a:lnTo>
                  <a:lnTo>
                    <a:pt x="1" y="10"/>
                  </a:lnTo>
                  <a:lnTo>
                    <a:pt x="3" y="10"/>
                  </a:lnTo>
                  <a:lnTo>
                    <a:pt x="5" y="10"/>
                  </a:lnTo>
                  <a:lnTo>
                    <a:pt x="6" y="10"/>
                  </a:lnTo>
                  <a:lnTo>
                    <a:pt x="6" y="10"/>
                  </a:lnTo>
                  <a:lnTo>
                    <a:pt x="8" y="9"/>
                  </a:lnTo>
                  <a:lnTo>
                    <a:pt x="10" y="7"/>
                  </a:lnTo>
                  <a:lnTo>
                    <a:pt x="10" y="5"/>
                  </a:lnTo>
                  <a:lnTo>
                    <a:pt x="8" y="4"/>
                  </a:lnTo>
                  <a:lnTo>
                    <a:pt x="6" y="2"/>
                  </a:lnTo>
                  <a:lnTo>
                    <a:pt x="5" y="0"/>
                  </a:lnTo>
                  <a:lnTo>
                    <a:pt x="3" y="0"/>
                  </a:lnTo>
                  <a:lnTo>
                    <a:pt x="1" y="2"/>
                  </a:lnTo>
                  <a:close/>
                </a:path>
              </a:pathLst>
            </a:custGeom>
            <a:solidFill>
              <a:srgbClr val="000000"/>
            </a:solidFill>
            <a:ln w="9525">
              <a:solidFill>
                <a:srgbClr val="009999"/>
              </a:solidFill>
              <a:round/>
              <a:headEnd/>
              <a:tailEnd/>
            </a:ln>
          </p:spPr>
          <p:txBody>
            <a:bodyPr/>
            <a:lstStyle/>
            <a:p>
              <a:endParaRPr lang="th-TH"/>
            </a:p>
          </p:txBody>
        </p:sp>
        <p:sp>
          <p:nvSpPr>
            <p:cNvPr id="58521" name="Freeform 153"/>
            <p:cNvSpPr>
              <a:spLocks/>
            </p:cNvSpPr>
            <p:nvPr/>
          </p:nvSpPr>
          <p:spPr bwMode="auto">
            <a:xfrm>
              <a:off x="3162" y="2700"/>
              <a:ext cx="11" cy="10"/>
            </a:xfrm>
            <a:custGeom>
              <a:avLst/>
              <a:gdLst>
                <a:gd name="T0" fmla="*/ 4 w 11"/>
                <a:gd name="T1" fmla="*/ 2 h 10"/>
                <a:gd name="T2" fmla="*/ 2 w 11"/>
                <a:gd name="T3" fmla="*/ 4 h 10"/>
                <a:gd name="T4" fmla="*/ 0 w 11"/>
                <a:gd name="T5" fmla="*/ 5 h 10"/>
                <a:gd name="T6" fmla="*/ 0 w 11"/>
                <a:gd name="T7" fmla="*/ 7 h 10"/>
                <a:gd name="T8" fmla="*/ 2 w 11"/>
                <a:gd name="T9" fmla="*/ 9 h 10"/>
                <a:gd name="T10" fmla="*/ 4 w 11"/>
                <a:gd name="T11" fmla="*/ 10 h 10"/>
                <a:gd name="T12" fmla="*/ 5 w 11"/>
                <a:gd name="T13" fmla="*/ 10 h 10"/>
                <a:gd name="T14" fmla="*/ 7 w 11"/>
                <a:gd name="T15" fmla="*/ 10 h 10"/>
                <a:gd name="T16" fmla="*/ 9 w 11"/>
                <a:gd name="T17" fmla="*/ 10 h 10"/>
                <a:gd name="T18" fmla="*/ 9 w 11"/>
                <a:gd name="T19" fmla="*/ 10 h 10"/>
                <a:gd name="T20" fmla="*/ 11 w 11"/>
                <a:gd name="T21" fmla="*/ 9 h 10"/>
                <a:gd name="T22" fmla="*/ 11 w 11"/>
                <a:gd name="T23" fmla="*/ 7 h 10"/>
                <a:gd name="T24" fmla="*/ 11 w 11"/>
                <a:gd name="T25" fmla="*/ 5 h 10"/>
                <a:gd name="T26" fmla="*/ 11 w 11"/>
                <a:gd name="T27" fmla="*/ 4 h 10"/>
                <a:gd name="T28" fmla="*/ 9 w 11"/>
                <a:gd name="T29" fmla="*/ 2 h 10"/>
                <a:gd name="T30" fmla="*/ 7 w 11"/>
                <a:gd name="T31" fmla="*/ 0 h 10"/>
                <a:gd name="T32" fmla="*/ 5 w 11"/>
                <a:gd name="T33" fmla="*/ 0 h 10"/>
                <a:gd name="T34" fmla="*/ 4 w 11"/>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4" y="2"/>
                  </a:moveTo>
                  <a:lnTo>
                    <a:pt x="2" y="4"/>
                  </a:lnTo>
                  <a:lnTo>
                    <a:pt x="0" y="5"/>
                  </a:lnTo>
                  <a:lnTo>
                    <a:pt x="0" y="7"/>
                  </a:lnTo>
                  <a:lnTo>
                    <a:pt x="2" y="9"/>
                  </a:lnTo>
                  <a:lnTo>
                    <a:pt x="4" y="10"/>
                  </a:lnTo>
                  <a:lnTo>
                    <a:pt x="5" y="10"/>
                  </a:lnTo>
                  <a:lnTo>
                    <a:pt x="7" y="10"/>
                  </a:lnTo>
                  <a:lnTo>
                    <a:pt x="9" y="10"/>
                  </a:lnTo>
                  <a:lnTo>
                    <a:pt x="9" y="10"/>
                  </a:lnTo>
                  <a:lnTo>
                    <a:pt x="11" y="9"/>
                  </a:lnTo>
                  <a:lnTo>
                    <a:pt x="11" y="7"/>
                  </a:lnTo>
                  <a:lnTo>
                    <a:pt x="11" y="5"/>
                  </a:lnTo>
                  <a:lnTo>
                    <a:pt x="11" y="4"/>
                  </a:lnTo>
                  <a:lnTo>
                    <a:pt x="9" y="2"/>
                  </a:lnTo>
                  <a:lnTo>
                    <a:pt x="7" y="0"/>
                  </a:lnTo>
                  <a:lnTo>
                    <a:pt x="5" y="0"/>
                  </a:lnTo>
                  <a:lnTo>
                    <a:pt x="4" y="2"/>
                  </a:lnTo>
                  <a:close/>
                </a:path>
              </a:pathLst>
            </a:custGeom>
            <a:solidFill>
              <a:srgbClr val="000000"/>
            </a:solidFill>
            <a:ln w="9525">
              <a:solidFill>
                <a:srgbClr val="009999"/>
              </a:solidFill>
              <a:round/>
              <a:headEnd/>
              <a:tailEnd/>
            </a:ln>
          </p:spPr>
          <p:txBody>
            <a:bodyPr/>
            <a:lstStyle/>
            <a:p>
              <a:endParaRPr lang="th-TH"/>
            </a:p>
          </p:txBody>
        </p:sp>
        <p:sp>
          <p:nvSpPr>
            <p:cNvPr id="58522" name="Freeform 154"/>
            <p:cNvSpPr>
              <a:spLocks/>
            </p:cNvSpPr>
            <p:nvPr/>
          </p:nvSpPr>
          <p:spPr bwMode="auto">
            <a:xfrm>
              <a:off x="3181" y="2690"/>
              <a:ext cx="10" cy="10"/>
            </a:xfrm>
            <a:custGeom>
              <a:avLst/>
              <a:gdLst>
                <a:gd name="T0" fmla="*/ 2 w 10"/>
                <a:gd name="T1" fmla="*/ 2 h 10"/>
                <a:gd name="T2" fmla="*/ 0 w 10"/>
                <a:gd name="T3" fmla="*/ 3 h 10"/>
                <a:gd name="T4" fmla="*/ 0 w 10"/>
                <a:gd name="T5" fmla="*/ 5 h 10"/>
                <a:gd name="T6" fmla="*/ 0 w 10"/>
                <a:gd name="T7" fmla="*/ 7 h 10"/>
                <a:gd name="T8" fmla="*/ 0 w 10"/>
                <a:gd name="T9" fmla="*/ 9 h 10"/>
                <a:gd name="T10" fmla="*/ 2 w 10"/>
                <a:gd name="T11" fmla="*/ 10 h 10"/>
                <a:gd name="T12" fmla="*/ 3 w 10"/>
                <a:gd name="T13" fmla="*/ 10 h 10"/>
                <a:gd name="T14" fmla="*/ 5 w 10"/>
                <a:gd name="T15" fmla="*/ 10 h 10"/>
                <a:gd name="T16" fmla="*/ 7 w 10"/>
                <a:gd name="T17" fmla="*/ 10 h 10"/>
                <a:gd name="T18" fmla="*/ 7 w 10"/>
                <a:gd name="T19" fmla="*/ 10 h 10"/>
                <a:gd name="T20" fmla="*/ 8 w 10"/>
                <a:gd name="T21" fmla="*/ 9 h 10"/>
                <a:gd name="T22" fmla="*/ 10 w 10"/>
                <a:gd name="T23" fmla="*/ 7 h 10"/>
                <a:gd name="T24" fmla="*/ 10 w 10"/>
                <a:gd name="T25" fmla="*/ 5 h 10"/>
                <a:gd name="T26" fmla="*/ 8 w 10"/>
                <a:gd name="T27" fmla="*/ 3 h 10"/>
                <a:gd name="T28" fmla="*/ 7 w 10"/>
                <a:gd name="T29" fmla="*/ 2 h 10"/>
                <a:gd name="T30" fmla="*/ 5 w 10"/>
                <a:gd name="T31" fmla="*/ 0 h 10"/>
                <a:gd name="T32" fmla="*/ 3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3"/>
                  </a:lnTo>
                  <a:lnTo>
                    <a:pt x="0" y="5"/>
                  </a:lnTo>
                  <a:lnTo>
                    <a:pt x="0" y="7"/>
                  </a:lnTo>
                  <a:lnTo>
                    <a:pt x="0" y="9"/>
                  </a:lnTo>
                  <a:lnTo>
                    <a:pt x="2" y="10"/>
                  </a:lnTo>
                  <a:lnTo>
                    <a:pt x="3" y="10"/>
                  </a:lnTo>
                  <a:lnTo>
                    <a:pt x="5" y="10"/>
                  </a:lnTo>
                  <a:lnTo>
                    <a:pt x="7" y="10"/>
                  </a:lnTo>
                  <a:lnTo>
                    <a:pt x="7" y="10"/>
                  </a:lnTo>
                  <a:lnTo>
                    <a:pt x="8" y="9"/>
                  </a:lnTo>
                  <a:lnTo>
                    <a:pt x="10" y="7"/>
                  </a:lnTo>
                  <a:lnTo>
                    <a:pt x="10" y="5"/>
                  </a:lnTo>
                  <a:lnTo>
                    <a:pt x="8" y="3"/>
                  </a:lnTo>
                  <a:lnTo>
                    <a:pt x="7" y="2"/>
                  </a:lnTo>
                  <a:lnTo>
                    <a:pt x="5" y="0"/>
                  </a:lnTo>
                  <a:lnTo>
                    <a:pt x="3" y="0"/>
                  </a:lnTo>
                  <a:lnTo>
                    <a:pt x="2" y="2"/>
                  </a:lnTo>
                  <a:close/>
                </a:path>
              </a:pathLst>
            </a:custGeom>
            <a:solidFill>
              <a:srgbClr val="000000"/>
            </a:solidFill>
            <a:ln w="9525">
              <a:solidFill>
                <a:srgbClr val="009999"/>
              </a:solidFill>
              <a:round/>
              <a:headEnd/>
              <a:tailEnd/>
            </a:ln>
          </p:spPr>
          <p:txBody>
            <a:bodyPr/>
            <a:lstStyle/>
            <a:p>
              <a:endParaRPr lang="th-TH"/>
            </a:p>
          </p:txBody>
        </p:sp>
        <p:sp>
          <p:nvSpPr>
            <p:cNvPr id="58523" name="Freeform 155"/>
            <p:cNvSpPr>
              <a:spLocks/>
            </p:cNvSpPr>
            <p:nvPr/>
          </p:nvSpPr>
          <p:spPr bwMode="auto">
            <a:xfrm>
              <a:off x="3198" y="2680"/>
              <a:ext cx="10" cy="10"/>
            </a:xfrm>
            <a:custGeom>
              <a:avLst/>
              <a:gdLst>
                <a:gd name="T0" fmla="*/ 2 w 10"/>
                <a:gd name="T1" fmla="*/ 0 h 10"/>
                <a:gd name="T2" fmla="*/ 0 w 10"/>
                <a:gd name="T3" fmla="*/ 2 h 10"/>
                <a:gd name="T4" fmla="*/ 0 w 10"/>
                <a:gd name="T5" fmla="*/ 3 h 10"/>
                <a:gd name="T6" fmla="*/ 0 w 10"/>
                <a:gd name="T7" fmla="*/ 5 h 10"/>
                <a:gd name="T8" fmla="*/ 0 w 10"/>
                <a:gd name="T9" fmla="*/ 7 h 10"/>
                <a:gd name="T10" fmla="*/ 2 w 10"/>
                <a:gd name="T11" fmla="*/ 8 h 10"/>
                <a:gd name="T12" fmla="*/ 3 w 10"/>
                <a:gd name="T13" fmla="*/ 10 h 10"/>
                <a:gd name="T14" fmla="*/ 5 w 10"/>
                <a:gd name="T15" fmla="*/ 10 h 10"/>
                <a:gd name="T16" fmla="*/ 7 w 10"/>
                <a:gd name="T17" fmla="*/ 8 h 10"/>
                <a:gd name="T18" fmla="*/ 7 w 10"/>
                <a:gd name="T19" fmla="*/ 8 h 10"/>
                <a:gd name="T20" fmla="*/ 8 w 10"/>
                <a:gd name="T21" fmla="*/ 7 h 10"/>
                <a:gd name="T22" fmla="*/ 10 w 10"/>
                <a:gd name="T23" fmla="*/ 5 h 10"/>
                <a:gd name="T24" fmla="*/ 10 w 10"/>
                <a:gd name="T25" fmla="*/ 3 h 10"/>
                <a:gd name="T26" fmla="*/ 8 w 10"/>
                <a:gd name="T27" fmla="*/ 2 h 10"/>
                <a:gd name="T28" fmla="*/ 7 w 10"/>
                <a:gd name="T29" fmla="*/ 0 h 10"/>
                <a:gd name="T30" fmla="*/ 5 w 10"/>
                <a:gd name="T31" fmla="*/ 0 h 10"/>
                <a:gd name="T32" fmla="*/ 3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2"/>
                  </a:lnTo>
                  <a:lnTo>
                    <a:pt x="0" y="3"/>
                  </a:lnTo>
                  <a:lnTo>
                    <a:pt x="0" y="5"/>
                  </a:lnTo>
                  <a:lnTo>
                    <a:pt x="0" y="7"/>
                  </a:lnTo>
                  <a:lnTo>
                    <a:pt x="2" y="8"/>
                  </a:lnTo>
                  <a:lnTo>
                    <a:pt x="3" y="10"/>
                  </a:lnTo>
                  <a:lnTo>
                    <a:pt x="5" y="10"/>
                  </a:lnTo>
                  <a:lnTo>
                    <a:pt x="7" y="8"/>
                  </a:lnTo>
                  <a:lnTo>
                    <a:pt x="7" y="8"/>
                  </a:lnTo>
                  <a:lnTo>
                    <a:pt x="8" y="7"/>
                  </a:lnTo>
                  <a:lnTo>
                    <a:pt x="10" y="5"/>
                  </a:lnTo>
                  <a:lnTo>
                    <a:pt x="10" y="3"/>
                  </a:lnTo>
                  <a:lnTo>
                    <a:pt x="8" y="2"/>
                  </a:lnTo>
                  <a:lnTo>
                    <a:pt x="7" y="0"/>
                  </a:lnTo>
                  <a:lnTo>
                    <a:pt x="5" y="0"/>
                  </a:lnTo>
                  <a:lnTo>
                    <a:pt x="3" y="0"/>
                  </a:lnTo>
                  <a:lnTo>
                    <a:pt x="2" y="0"/>
                  </a:lnTo>
                  <a:close/>
                </a:path>
              </a:pathLst>
            </a:custGeom>
            <a:solidFill>
              <a:srgbClr val="000000"/>
            </a:solidFill>
            <a:ln w="9525">
              <a:solidFill>
                <a:srgbClr val="009999"/>
              </a:solidFill>
              <a:round/>
              <a:headEnd/>
              <a:tailEnd/>
            </a:ln>
          </p:spPr>
          <p:txBody>
            <a:bodyPr/>
            <a:lstStyle/>
            <a:p>
              <a:endParaRPr lang="th-TH"/>
            </a:p>
          </p:txBody>
        </p:sp>
        <p:sp>
          <p:nvSpPr>
            <p:cNvPr id="58524" name="Freeform 156"/>
            <p:cNvSpPr>
              <a:spLocks/>
            </p:cNvSpPr>
            <p:nvPr/>
          </p:nvSpPr>
          <p:spPr bwMode="auto">
            <a:xfrm>
              <a:off x="3215" y="2668"/>
              <a:ext cx="10" cy="10"/>
            </a:xfrm>
            <a:custGeom>
              <a:avLst/>
              <a:gdLst>
                <a:gd name="T0" fmla="*/ 1 w 10"/>
                <a:gd name="T1" fmla="*/ 2 h 10"/>
                <a:gd name="T2" fmla="*/ 0 w 10"/>
                <a:gd name="T3" fmla="*/ 4 h 10"/>
                <a:gd name="T4" fmla="*/ 0 w 10"/>
                <a:gd name="T5" fmla="*/ 5 h 10"/>
                <a:gd name="T6" fmla="*/ 0 w 10"/>
                <a:gd name="T7" fmla="*/ 7 h 10"/>
                <a:gd name="T8" fmla="*/ 0 w 10"/>
                <a:gd name="T9" fmla="*/ 9 h 10"/>
                <a:gd name="T10" fmla="*/ 1 w 10"/>
                <a:gd name="T11" fmla="*/ 10 h 10"/>
                <a:gd name="T12" fmla="*/ 3 w 10"/>
                <a:gd name="T13" fmla="*/ 10 h 10"/>
                <a:gd name="T14" fmla="*/ 5 w 10"/>
                <a:gd name="T15" fmla="*/ 10 h 10"/>
                <a:gd name="T16" fmla="*/ 6 w 10"/>
                <a:gd name="T17" fmla="*/ 10 h 10"/>
                <a:gd name="T18" fmla="*/ 6 w 10"/>
                <a:gd name="T19" fmla="*/ 10 h 10"/>
                <a:gd name="T20" fmla="*/ 8 w 10"/>
                <a:gd name="T21" fmla="*/ 9 h 10"/>
                <a:gd name="T22" fmla="*/ 10 w 10"/>
                <a:gd name="T23" fmla="*/ 7 h 10"/>
                <a:gd name="T24" fmla="*/ 10 w 10"/>
                <a:gd name="T25" fmla="*/ 5 h 10"/>
                <a:gd name="T26" fmla="*/ 8 w 10"/>
                <a:gd name="T27" fmla="*/ 4 h 10"/>
                <a:gd name="T28" fmla="*/ 6 w 10"/>
                <a:gd name="T29" fmla="*/ 2 h 10"/>
                <a:gd name="T30" fmla="*/ 5 w 10"/>
                <a:gd name="T31" fmla="*/ 0 h 10"/>
                <a:gd name="T32" fmla="*/ 3 w 10"/>
                <a:gd name="T33" fmla="*/ 0 h 10"/>
                <a:gd name="T34" fmla="*/ 1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2"/>
                  </a:moveTo>
                  <a:lnTo>
                    <a:pt x="0" y="4"/>
                  </a:lnTo>
                  <a:lnTo>
                    <a:pt x="0" y="5"/>
                  </a:lnTo>
                  <a:lnTo>
                    <a:pt x="0" y="7"/>
                  </a:lnTo>
                  <a:lnTo>
                    <a:pt x="0" y="9"/>
                  </a:lnTo>
                  <a:lnTo>
                    <a:pt x="1" y="10"/>
                  </a:lnTo>
                  <a:lnTo>
                    <a:pt x="3" y="10"/>
                  </a:lnTo>
                  <a:lnTo>
                    <a:pt x="5" y="10"/>
                  </a:lnTo>
                  <a:lnTo>
                    <a:pt x="6" y="10"/>
                  </a:lnTo>
                  <a:lnTo>
                    <a:pt x="6" y="10"/>
                  </a:lnTo>
                  <a:lnTo>
                    <a:pt x="8" y="9"/>
                  </a:lnTo>
                  <a:lnTo>
                    <a:pt x="10" y="7"/>
                  </a:lnTo>
                  <a:lnTo>
                    <a:pt x="10" y="5"/>
                  </a:lnTo>
                  <a:lnTo>
                    <a:pt x="8" y="4"/>
                  </a:lnTo>
                  <a:lnTo>
                    <a:pt x="6" y="2"/>
                  </a:lnTo>
                  <a:lnTo>
                    <a:pt x="5" y="0"/>
                  </a:lnTo>
                  <a:lnTo>
                    <a:pt x="3" y="0"/>
                  </a:lnTo>
                  <a:lnTo>
                    <a:pt x="1" y="2"/>
                  </a:lnTo>
                  <a:close/>
                </a:path>
              </a:pathLst>
            </a:custGeom>
            <a:solidFill>
              <a:srgbClr val="000000"/>
            </a:solidFill>
            <a:ln w="9525">
              <a:solidFill>
                <a:srgbClr val="009999"/>
              </a:solidFill>
              <a:round/>
              <a:headEnd/>
              <a:tailEnd/>
            </a:ln>
          </p:spPr>
          <p:txBody>
            <a:bodyPr/>
            <a:lstStyle/>
            <a:p>
              <a:endParaRPr lang="th-TH"/>
            </a:p>
          </p:txBody>
        </p:sp>
        <p:sp>
          <p:nvSpPr>
            <p:cNvPr id="58525" name="Freeform 157"/>
            <p:cNvSpPr>
              <a:spLocks/>
            </p:cNvSpPr>
            <p:nvPr/>
          </p:nvSpPr>
          <p:spPr bwMode="auto">
            <a:xfrm>
              <a:off x="3232" y="2658"/>
              <a:ext cx="10" cy="10"/>
            </a:xfrm>
            <a:custGeom>
              <a:avLst/>
              <a:gdLst>
                <a:gd name="T0" fmla="*/ 3 w 10"/>
                <a:gd name="T1" fmla="*/ 0 h 10"/>
                <a:gd name="T2" fmla="*/ 1 w 10"/>
                <a:gd name="T3" fmla="*/ 2 h 10"/>
                <a:gd name="T4" fmla="*/ 0 w 10"/>
                <a:gd name="T5" fmla="*/ 3 h 10"/>
                <a:gd name="T6" fmla="*/ 0 w 10"/>
                <a:gd name="T7" fmla="*/ 5 h 10"/>
                <a:gd name="T8" fmla="*/ 1 w 10"/>
                <a:gd name="T9" fmla="*/ 7 h 10"/>
                <a:gd name="T10" fmla="*/ 3 w 10"/>
                <a:gd name="T11" fmla="*/ 8 h 10"/>
                <a:gd name="T12" fmla="*/ 5 w 10"/>
                <a:gd name="T13" fmla="*/ 10 h 10"/>
                <a:gd name="T14" fmla="*/ 6 w 10"/>
                <a:gd name="T15" fmla="*/ 10 h 10"/>
                <a:gd name="T16" fmla="*/ 8 w 10"/>
                <a:gd name="T17" fmla="*/ 8 h 10"/>
                <a:gd name="T18" fmla="*/ 8 w 10"/>
                <a:gd name="T19" fmla="*/ 8 h 10"/>
                <a:gd name="T20" fmla="*/ 10 w 10"/>
                <a:gd name="T21" fmla="*/ 7 h 10"/>
                <a:gd name="T22" fmla="*/ 10 w 10"/>
                <a:gd name="T23" fmla="*/ 5 h 10"/>
                <a:gd name="T24" fmla="*/ 10 w 10"/>
                <a:gd name="T25" fmla="*/ 3 h 10"/>
                <a:gd name="T26" fmla="*/ 10 w 10"/>
                <a:gd name="T27" fmla="*/ 2 h 10"/>
                <a:gd name="T28" fmla="*/ 8 w 10"/>
                <a:gd name="T29" fmla="*/ 0 h 10"/>
                <a:gd name="T30" fmla="*/ 6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2"/>
                  </a:lnTo>
                  <a:lnTo>
                    <a:pt x="0" y="3"/>
                  </a:lnTo>
                  <a:lnTo>
                    <a:pt x="0" y="5"/>
                  </a:lnTo>
                  <a:lnTo>
                    <a:pt x="1" y="7"/>
                  </a:lnTo>
                  <a:lnTo>
                    <a:pt x="3" y="8"/>
                  </a:lnTo>
                  <a:lnTo>
                    <a:pt x="5" y="10"/>
                  </a:lnTo>
                  <a:lnTo>
                    <a:pt x="6" y="10"/>
                  </a:lnTo>
                  <a:lnTo>
                    <a:pt x="8" y="8"/>
                  </a:lnTo>
                  <a:lnTo>
                    <a:pt x="8" y="8"/>
                  </a:lnTo>
                  <a:lnTo>
                    <a:pt x="10" y="7"/>
                  </a:lnTo>
                  <a:lnTo>
                    <a:pt x="10" y="5"/>
                  </a:lnTo>
                  <a:lnTo>
                    <a:pt x="10" y="3"/>
                  </a:lnTo>
                  <a:lnTo>
                    <a:pt x="10" y="2"/>
                  </a:lnTo>
                  <a:lnTo>
                    <a:pt x="8" y="0"/>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526" name="Freeform 158"/>
            <p:cNvSpPr>
              <a:spLocks/>
            </p:cNvSpPr>
            <p:nvPr/>
          </p:nvSpPr>
          <p:spPr bwMode="auto">
            <a:xfrm>
              <a:off x="3248" y="2646"/>
              <a:ext cx="11" cy="10"/>
            </a:xfrm>
            <a:custGeom>
              <a:avLst/>
              <a:gdLst>
                <a:gd name="T0" fmla="*/ 2 w 11"/>
                <a:gd name="T1" fmla="*/ 2 h 10"/>
                <a:gd name="T2" fmla="*/ 0 w 11"/>
                <a:gd name="T3" fmla="*/ 4 h 10"/>
                <a:gd name="T4" fmla="*/ 0 w 11"/>
                <a:gd name="T5" fmla="*/ 5 h 10"/>
                <a:gd name="T6" fmla="*/ 0 w 11"/>
                <a:gd name="T7" fmla="*/ 7 h 10"/>
                <a:gd name="T8" fmla="*/ 0 w 11"/>
                <a:gd name="T9" fmla="*/ 9 h 10"/>
                <a:gd name="T10" fmla="*/ 2 w 11"/>
                <a:gd name="T11" fmla="*/ 10 h 10"/>
                <a:gd name="T12" fmla="*/ 4 w 11"/>
                <a:gd name="T13" fmla="*/ 10 h 10"/>
                <a:gd name="T14" fmla="*/ 5 w 11"/>
                <a:gd name="T15" fmla="*/ 10 h 10"/>
                <a:gd name="T16" fmla="*/ 7 w 11"/>
                <a:gd name="T17" fmla="*/ 10 h 10"/>
                <a:gd name="T18" fmla="*/ 7 w 11"/>
                <a:gd name="T19" fmla="*/ 10 h 10"/>
                <a:gd name="T20" fmla="*/ 9 w 11"/>
                <a:gd name="T21" fmla="*/ 9 h 10"/>
                <a:gd name="T22" fmla="*/ 11 w 11"/>
                <a:gd name="T23" fmla="*/ 7 h 10"/>
                <a:gd name="T24" fmla="*/ 11 w 11"/>
                <a:gd name="T25" fmla="*/ 5 h 10"/>
                <a:gd name="T26" fmla="*/ 9 w 11"/>
                <a:gd name="T27" fmla="*/ 4 h 10"/>
                <a:gd name="T28" fmla="*/ 7 w 11"/>
                <a:gd name="T29" fmla="*/ 2 h 10"/>
                <a:gd name="T30" fmla="*/ 5 w 11"/>
                <a:gd name="T31" fmla="*/ 0 h 10"/>
                <a:gd name="T32" fmla="*/ 4 w 11"/>
                <a:gd name="T33" fmla="*/ 0 h 10"/>
                <a:gd name="T34" fmla="*/ 2 w 11"/>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2" y="2"/>
                  </a:moveTo>
                  <a:lnTo>
                    <a:pt x="0" y="4"/>
                  </a:lnTo>
                  <a:lnTo>
                    <a:pt x="0" y="5"/>
                  </a:lnTo>
                  <a:lnTo>
                    <a:pt x="0" y="7"/>
                  </a:lnTo>
                  <a:lnTo>
                    <a:pt x="0" y="9"/>
                  </a:lnTo>
                  <a:lnTo>
                    <a:pt x="2" y="10"/>
                  </a:lnTo>
                  <a:lnTo>
                    <a:pt x="4" y="10"/>
                  </a:lnTo>
                  <a:lnTo>
                    <a:pt x="5" y="10"/>
                  </a:lnTo>
                  <a:lnTo>
                    <a:pt x="7" y="10"/>
                  </a:lnTo>
                  <a:lnTo>
                    <a:pt x="7" y="10"/>
                  </a:lnTo>
                  <a:lnTo>
                    <a:pt x="9" y="9"/>
                  </a:lnTo>
                  <a:lnTo>
                    <a:pt x="11" y="7"/>
                  </a:lnTo>
                  <a:lnTo>
                    <a:pt x="11" y="5"/>
                  </a:lnTo>
                  <a:lnTo>
                    <a:pt x="9" y="4"/>
                  </a:lnTo>
                  <a:lnTo>
                    <a:pt x="7" y="2"/>
                  </a:lnTo>
                  <a:lnTo>
                    <a:pt x="5" y="0"/>
                  </a:lnTo>
                  <a:lnTo>
                    <a:pt x="4" y="0"/>
                  </a:lnTo>
                  <a:lnTo>
                    <a:pt x="2" y="2"/>
                  </a:lnTo>
                  <a:close/>
                </a:path>
              </a:pathLst>
            </a:custGeom>
            <a:solidFill>
              <a:srgbClr val="000000"/>
            </a:solidFill>
            <a:ln w="9525">
              <a:solidFill>
                <a:srgbClr val="009999"/>
              </a:solidFill>
              <a:round/>
              <a:headEnd/>
              <a:tailEnd/>
            </a:ln>
          </p:spPr>
          <p:txBody>
            <a:bodyPr/>
            <a:lstStyle/>
            <a:p>
              <a:endParaRPr lang="th-TH"/>
            </a:p>
          </p:txBody>
        </p:sp>
        <p:sp>
          <p:nvSpPr>
            <p:cNvPr id="58527" name="Freeform 159"/>
            <p:cNvSpPr>
              <a:spLocks/>
            </p:cNvSpPr>
            <p:nvPr/>
          </p:nvSpPr>
          <p:spPr bwMode="auto">
            <a:xfrm>
              <a:off x="3265" y="2634"/>
              <a:ext cx="10" cy="11"/>
            </a:xfrm>
            <a:custGeom>
              <a:avLst/>
              <a:gdLst>
                <a:gd name="T0" fmla="*/ 2 w 10"/>
                <a:gd name="T1" fmla="*/ 2 h 11"/>
                <a:gd name="T2" fmla="*/ 0 w 10"/>
                <a:gd name="T3" fmla="*/ 4 h 11"/>
                <a:gd name="T4" fmla="*/ 0 w 10"/>
                <a:gd name="T5" fmla="*/ 6 h 11"/>
                <a:gd name="T6" fmla="*/ 0 w 10"/>
                <a:gd name="T7" fmla="*/ 7 h 11"/>
                <a:gd name="T8" fmla="*/ 0 w 10"/>
                <a:gd name="T9" fmla="*/ 9 h 11"/>
                <a:gd name="T10" fmla="*/ 2 w 10"/>
                <a:gd name="T11" fmla="*/ 11 h 11"/>
                <a:gd name="T12" fmla="*/ 4 w 10"/>
                <a:gd name="T13" fmla="*/ 11 h 11"/>
                <a:gd name="T14" fmla="*/ 5 w 10"/>
                <a:gd name="T15" fmla="*/ 11 h 11"/>
                <a:gd name="T16" fmla="*/ 7 w 10"/>
                <a:gd name="T17" fmla="*/ 11 h 11"/>
                <a:gd name="T18" fmla="*/ 7 w 10"/>
                <a:gd name="T19" fmla="*/ 11 h 11"/>
                <a:gd name="T20" fmla="*/ 9 w 10"/>
                <a:gd name="T21" fmla="*/ 9 h 11"/>
                <a:gd name="T22" fmla="*/ 10 w 10"/>
                <a:gd name="T23" fmla="*/ 7 h 11"/>
                <a:gd name="T24" fmla="*/ 10 w 10"/>
                <a:gd name="T25" fmla="*/ 6 h 11"/>
                <a:gd name="T26" fmla="*/ 9 w 10"/>
                <a:gd name="T27" fmla="*/ 4 h 11"/>
                <a:gd name="T28" fmla="*/ 7 w 10"/>
                <a:gd name="T29" fmla="*/ 2 h 11"/>
                <a:gd name="T30" fmla="*/ 5 w 10"/>
                <a:gd name="T31" fmla="*/ 0 h 11"/>
                <a:gd name="T32" fmla="*/ 4 w 10"/>
                <a:gd name="T33" fmla="*/ 0 h 11"/>
                <a:gd name="T34" fmla="*/ 2 w 10"/>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2" y="2"/>
                  </a:moveTo>
                  <a:lnTo>
                    <a:pt x="0" y="4"/>
                  </a:lnTo>
                  <a:lnTo>
                    <a:pt x="0" y="6"/>
                  </a:lnTo>
                  <a:lnTo>
                    <a:pt x="0" y="7"/>
                  </a:lnTo>
                  <a:lnTo>
                    <a:pt x="0" y="9"/>
                  </a:lnTo>
                  <a:lnTo>
                    <a:pt x="2" y="11"/>
                  </a:lnTo>
                  <a:lnTo>
                    <a:pt x="4" y="11"/>
                  </a:lnTo>
                  <a:lnTo>
                    <a:pt x="5" y="11"/>
                  </a:lnTo>
                  <a:lnTo>
                    <a:pt x="7" y="11"/>
                  </a:lnTo>
                  <a:lnTo>
                    <a:pt x="7" y="11"/>
                  </a:lnTo>
                  <a:lnTo>
                    <a:pt x="9" y="9"/>
                  </a:lnTo>
                  <a:lnTo>
                    <a:pt x="10" y="7"/>
                  </a:lnTo>
                  <a:lnTo>
                    <a:pt x="10" y="6"/>
                  </a:lnTo>
                  <a:lnTo>
                    <a:pt x="9" y="4"/>
                  </a:lnTo>
                  <a:lnTo>
                    <a:pt x="7" y="2"/>
                  </a:lnTo>
                  <a:lnTo>
                    <a:pt x="5" y="0"/>
                  </a:lnTo>
                  <a:lnTo>
                    <a:pt x="4" y="0"/>
                  </a:lnTo>
                  <a:lnTo>
                    <a:pt x="2" y="2"/>
                  </a:lnTo>
                  <a:close/>
                </a:path>
              </a:pathLst>
            </a:custGeom>
            <a:solidFill>
              <a:srgbClr val="000000"/>
            </a:solidFill>
            <a:ln w="9525">
              <a:solidFill>
                <a:srgbClr val="009999"/>
              </a:solidFill>
              <a:round/>
              <a:headEnd/>
              <a:tailEnd/>
            </a:ln>
          </p:spPr>
          <p:txBody>
            <a:bodyPr/>
            <a:lstStyle/>
            <a:p>
              <a:endParaRPr lang="th-TH"/>
            </a:p>
          </p:txBody>
        </p:sp>
        <p:sp>
          <p:nvSpPr>
            <p:cNvPr id="58528" name="Freeform 160"/>
            <p:cNvSpPr>
              <a:spLocks/>
            </p:cNvSpPr>
            <p:nvPr/>
          </p:nvSpPr>
          <p:spPr bwMode="auto">
            <a:xfrm>
              <a:off x="3282" y="2624"/>
              <a:ext cx="10" cy="10"/>
            </a:xfrm>
            <a:custGeom>
              <a:avLst/>
              <a:gdLst>
                <a:gd name="T0" fmla="*/ 2 w 10"/>
                <a:gd name="T1" fmla="*/ 0 h 10"/>
                <a:gd name="T2" fmla="*/ 0 w 10"/>
                <a:gd name="T3" fmla="*/ 2 h 10"/>
                <a:gd name="T4" fmla="*/ 0 w 10"/>
                <a:gd name="T5" fmla="*/ 4 h 10"/>
                <a:gd name="T6" fmla="*/ 0 w 10"/>
                <a:gd name="T7" fmla="*/ 5 h 10"/>
                <a:gd name="T8" fmla="*/ 0 w 10"/>
                <a:gd name="T9" fmla="*/ 7 h 10"/>
                <a:gd name="T10" fmla="*/ 2 w 10"/>
                <a:gd name="T11" fmla="*/ 9 h 10"/>
                <a:gd name="T12" fmla="*/ 4 w 10"/>
                <a:gd name="T13" fmla="*/ 10 h 10"/>
                <a:gd name="T14" fmla="*/ 5 w 10"/>
                <a:gd name="T15" fmla="*/ 10 h 10"/>
                <a:gd name="T16" fmla="*/ 7 w 10"/>
                <a:gd name="T17" fmla="*/ 9 h 10"/>
                <a:gd name="T18" fmla="*/ 7 w 10"/>
                <a:gd name="T19" fmla="*/ 9 h 10"/>
                <a:gd name="T20" fmla="*/ 9 w 10"/>
                <a:gd name="T21" fmla="*/ 7 h 10"/>
                <a:gd name="T22" fmla="*/ 10 w 10"/>
                <a:gd name="T23" fmla="*/ 5 h 10"/>
                <a:gd name="T24" fmla="*/ 10 w 10"/>
                <a:gd name="T25" fmla="*/ 4 h 10"/>
                <a:gd name="T26" fmla="*/ 9 w 10"/>
                <a:gd name="T27" fmla="*/ 2 h 10"/>
                <a:gd name="T28" fmla="*/ 7 w 10"/>
                <a:gd name="T29" fmla="*/ 0 h 10"/>
                <a:gd name="T30" fmla="*/ 5 w 10"/>
                <a:gd name="T31" fmla="*/ 0 h 10"/>
                <a:gd name="T32" fmla="*/ 4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2"/>
                  </a:lnTo>
                  <a:lnTo>
                    <a:pt x="0" y="4"/>
                  </a:lnTo>
                  <a:lnTo>
                    <a:pt x="0" y="5"/>
                  </a:lnTo>
                  <a:lnTo>
                    <a:pt x="0" y="7"/>
                  </a:lnTo>
                  <a:lnTo>
                    <a:pt x="2" y="9"/>
                  </a:lnTo>
                  <a:lnTo>
                    <a:pt x="4" y="10"/>
                  </a:lnTo>
                  <a:lnTo>
                    <a:pt x="5" y="10"/>
                  </a:lnTo>
                  <a:lnTo>
                    <a:pt x="7" y="9"/>
                  </a:lnTo>
                  <a:lnTo>
                    <a:pt x="7" y="9"/>
                  </a:lnTo>
                  <a:lnTo>
                    <a:pt x="9" y="7"/>
                  </a:lnTo>
                  <a:lnTo>
                    <a:pt x="10" y="5"/>
                  </a:lnTo>
                  <a:lnTo>
                    <a:pt x="10" y="4"/>
                  </a:lnTo>
                  <a:lnTo>
                    <a:pt x="9" y="2"/>
                  </a:lnTo>
                  <a:lnTo>
                    <a:pt x="7" y="0"/>
                  </a:lnTo>
                  <a:lnTo>
                    <a:pt x="5" y="0"/>
                  </a:lnTo>
                  <a:lnTo>
                    <a:pt x="4" y="0"/>
                  </a:lnTo>
                  <a:lnTo>
                    <a:pt x="2" y="0"/>
                  </a:lnTo>
                  <a:close/>
                </a:path>
              </a:pathLst>
            </a:custGeom>
            <a:solidFill>
              <a:srgbClr val="000000"/>
            </a:solidFill>
            <a:ln w="9525">
              <a:solidFill>
                <a:srgbClr val="009999"/>
              </a:solidFill>
              <a:round/>
              <a:headEnd/>
              <a:tailEnd/>
            </a:ln>
          </p:spPr>
          <p:txBody>
            <a:bodyPr/>
            <a:lstStyle/>
            <a:p>
              <a:endParaRPr lang="th-TH"/>
            </a:p>
          </p:txBody>
        </p:sp>
        <p:sp>
          <p:nvSpPr>
            <p:cNvPr id="58529" name="Freeform 161"/>
            <p:cNvSpPr>
              <a:spLocks/>
            </p:cNvSpPr>
            <p:nvPr/>
          </p:nvSpPr>
          <p:spPr bwMode="auto">
            <a:xfrm>
              <a:off x="3299" y="2613"/>
              <a:ext cx="10" cy="10"/>
            </a:xfrm>
            <a:custGeom>
              <a:avLst/>
              <a:gdLst>
                <a:gd name="T0" fmla="*/ 2 w 10"/>
                <a:gd name="T1" fmla="*/ 0 h 10"/>
                <a:gd name="T2" fmla="*/ 0 w 10"/>
                <a:gd name="T3" fmla="*/ 1 h 10"/>
                <a:gd name="T4" fmla="*/ 0 w 10"/>
                <a:gd name="T5" fmla="*/ 3 h 10"/>
                <a:gd name="T6" fmla="*/ 0 w 10"/>
                <a:gd name="T7" fmla="*/ 5 h 10"/>
                <a:gd name="T8" fmla="*/ 0 w 10"/>
                <a:gd name="T9" fmla="*/ 6 h 10"/>
                <a:gd name="T10" fmla="*/ 2 w 10"/>
                <a:gd name="T11" fmla="*/ 8 h 10"/>
                <a:gd name="T12" fmla="*/ 3 w 10"/>
                <a:gd name="T13" fmla="*/ 10 h 10"/>
                <a:gd name="T14" fmla="*/ 5 w 10"/>
                <a:gd name="T15" fmla="*/ 10 h 10"/>
                <a:gd name="T16" fmla="*/ 7 w 10"/>
                <a:gd name="T17" fmla="*/ 8 h 10"/>
                <a:gd name="T18" fmla="*/ 7 w 10"/>
                <a:gd name="T19" fmla="*/ 8 h 10"/>
                <a:gd name="T20" fmla="*/ 8 w 10"/>
                <a:gd name="T21" fmla="*/ 6 h 10"/>
                <a:gd name="T22" fmla="*/ 10 w 10"/>
                <a:gd name="T23" fmla="*/ 5 h 10"/>
                <a:gd name="T24" fmla="*/ 10 w 10"/>
                <a:gd name="T25" fmla="*/ 3 h 10"/>
                <a:gd name="T26" fmla="*/ 8 w 10"/>
                <a:gd name="T27" fmla="*/ 1 h 10"/>
                <a:gd name="T28" fmla="*/ 7 w 10"/>
                <a:gd name="T29" fmla="*/ 0 h 10"/>
                <a:gd name="T30" fmla="*/ 5 w 10"/>
                <a:gd name="T31" fmla="*/ 0 h 10"/>
                <a:gd name="T32" fmla="*/ 3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1"/>
                  </a:lnTo>
                  <a:lnTo>
                    <a:pt x="0" y="3"/>
                  </a:lnTo>
                  <a:lnTo>
                    <a:pt x="0" y="5"/>
                  </a:lnTo>
                  <a:lnTo>
                    <a:pt x="0" y="6"/>
                  </a:lnTo>
                  <a:lnTo>
                    <a:pt x="2" y="8"/>
                  </a:lnTo>
                  <a:lnTo>
                    <a:pt x="3" y="10"/>
                  </a:lnTo>
                  <a:lnTo>
                    <a:pt x="5" y="10"/>
                  </a:lnTo>
                  <a:lnTo>
                    <a:pt x="7" y="8"/>
                  </a:lnTo>
                  <a:lnTo>
                    <a:pt x="7" y="8"/>
                  </a:lnTo>
                  <a:lnTo>
                    <a:pt x="8" y="6"/>
                  </a:lnTo>
                  <a:lnTo>
                    <a:pt x="10" y="5"/>
                  </a:lnTo>
                  <a:lnTo>
                    <a:pt x="10" y="3"/>
                  </a:lnTo>
                  <a:lnTo>
                    <a:pt x="8" y="1"/>
                  </a:lnTo>
                  <a:lnTo>
                    <a:pt x="7" y="0"/>
                  </a:lnTo>
                  <a:lnTo>
                    <a:pt x="5" y="0"/>
                  </a:lnTo>
                  <a:lnTo>
                    <a:pt x="3" y="0"/>
                  </a:lnTo>
                  <a:lnTo>
                    <a:pt x="2" y="0"/>
                  </a:lnTo>
                  <a:close/>
                </a:path>
              </a:pathLst>
            </a:custGeom>
            <a:solidFill>
              <a:srgbClr val="000000"/>
            </a:solidFill>
            <a:ln w="9525">
              <a:solidFill>
                <a:srgbClr val="009999"/>
              </a:solidFill>
              <a:round/>
              <a:headEnd/>
              <a:tailEnd/>
            </a:ln>
          </p:spPr>
          <p:txBody>
            <a:bodyPr/>
            <a:lstStyle/>
            <a:p>
              <a:endParaRPr lang="th-TH"/>
            </a:p>
          </p:txBody>
        </p:sp>
        <p:sp>
          <p:nvSpPr>
            <p:cNvPr id="58530" name="Freeform 162"/>
            <p:cNvSpPr>
              <a:spLocks/>
            </p:cNvSpPr>
            <p:nvPr/>
          </p:nvSpPr>
          <p:spPr bwMode="auto">
            <a:xfrm>
              <a:off x="3314" y="2601"/>
              <a:ext cx="10" cy="10"/>
            </a:xfrm>
            <a:custGeom>
              <a:avLst/>
              <a:gdLst>
                <a:gd name="T0" fmla="*/ 4 w 10"/>
                <a:gd name="T1" fmla="*/ 0 h 10"/>
                <a:gd name="T2" fmla="*/ 2 w 10"/>
                <a:gd name="T3" fmla="*/ 1 h 10"/>
                <a:gd name="T4" fmla="*/ 0 w 10"/>
                <a:gd name="T5" fmla="*/ 3 h 10"/>
                <a:gd name="T6" fmla="*/ 0 w 10"/>
                <a:gd name="T7" fmla="*/ 5 h 10"/>
                <a:gd name="T8" fmla="*/ 2 w 10"/>
                <a:gd name="T9" fmla="*/ 6 h 10"/>
                <a:gd name="T10" fmla="*/ 4 w 10"/>
                <a:gd name="T11" fmla="*/ 8 h 10"/>
                <a:gd name="T12" fmla="*/ 5 w 10"/>
                <a:gd name="T13" fmla="*/ 10 h 10"/>
                <a:gd name="T14" fmla="*/ 7 w 10"/>
                <a:gd name="T15" fmla="*/ 10 h 10"/>
                <a:gd name="T16" fmla="*/ 9 w 10"/>
                <a:gd name="T17" fmla="*/ 8 h 10"/>
                <a:gd name="T18" fmla="*/ 9 w 10"/>
                <a:gd name="T19" fmla="*/ 8 h 10"/>
                <a:gd name="T20" fmla="*/ 10 w 10"/>
                <a:gd name="T21" fmla="*/ 6 h 10"/>
                <a:gd name="T22" fmla="*/ 10 w 10"/>
                <a:gd name="T23" fmla="*/ 5 h 10"/>
                <a:gd name="T24" fmla="*/ 10 w 10"/>
                <a:gd name="T25" fmla="*/ 3 h 10"/>
                <a:gd name="T26" fmla="*/ 10 w 10"/>
                <a:gd name="T27" fmla="*/ 1 h 10"/>
                <a:gd name="T28" fmla="*/ 9 w 10"/>
                <a:gd name="T29" fmla="*/ 0 h 10"/>
                <a:gd name="T30" fmla="*/ 7 w 10"/>
                <a:gd name="T31" fmla="*/ 0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1"/>
                  </a:lnTo>
                  <a:lnTo>
                    <a:pt x="0" y="3"/>
                  </a:lnTo>
                  <a:lnTo>
                    <a:pt x="0" y="5"/>
                  </a:lnTo>
                  <a:lnTo>
                    <a:pt x="2" y="6"/>
                  </a:lnTo>
                  <a:lnTo>
                    <a:pt x="4" y="8"/>
                  </a:lnTo>
                  <a:lnTo>
                    <a:pt x="5" y="10"/>
                  </a:lnTo>
                  <a:lnTo>
                    <a:pt x="7" y="10"/>
                  </a:lnTo>
                  <a:lnTo>
                    <a:pt x="9" y="8"/>
                  </a:lnTo>
                  <a:lnTo>
                    <a:pt x="9" y="8"/>
                  </a:lnTo>
                  <a:lnTo>
                    <a:pt x="10" y="6"/>
                  </a:lnTo>
                  <a:lnTo>
                    <a:pt x="10" y="5"/>
                  </a:lnTo>
                  <a:lnTo>
                    <a:pt x="10" y="3"/>
                  </a:lnTo>
                  <a:lnTo>
                    <a:pt x="10" y="1"/>
                  </a:lnTo>
                  <a:lnTo>
                    <a:pt x="9" y="0"/>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a:p>
          </p:txBody>
        </p:sp>
        <p:sp>
          <p:nvSpPr>
            <p:cNvPr id="58531" name="Freeform 163"/>
            <p:cNvSpPr>
              <a:spLocks/>
            </p:cNvSpPr>
            <p:nvPr/>
          </p:nvSpPr>
          <p:spPr bwMode="auto">
            <a:xfrm>
              <a:off x="3331" y="2587"/>
              <a:ext cx="10" cy="10"/>
            </a:xfrm>
            <a:custGeom>
              <a:avLst/>
              <a:gdLst>
                <a:gd name="T0" fmla="*/ 2 w 10"/>
                <a:gd name="T1" fmla="*/ 2 h 10"/>
                <a:gd name="T2" fmla="*/ 0 w 10"/>
                <a:gd name="T3" fmla="*/ 4 h 10"/>
                <a:gd name="T4" fmla="*/ 0 w 10"/>
                <a:gd name="T5" fmla="*/ 5 h 10"/>
                <a:gd name="T6" fmla="*/ 0 w 10"/>
                <a:gd name="T7" fmla="*/ 7 h 10"/>
                <a:gd name="T8" fmla="*/ 0 w 10"/>
                <a:gd name="T9" fmla="*/ 9 h 10"/>
                <a:gd name="T10" fmla="*/ 2 w 10"/>
                <a:gd name="T11" fmla="*/ 10 h 10"/>
                <a:gd name="T12" fmla="*/ 3 w 10"/>
                <a:gd name="T13" fmla="*/ 10 h 10"/>
                <a:gd name="T14" fmla="*/ 5 w 10"/>
                <a:gd name="T15" fmla="*/ 10 h 10"/>
                <a:gd name="T16" fmla="*/ 7 w 10"/>
                <a:gd name="T17" fmla="*/ 10 h 10"/>
                <a:gd name="T18" fmla="*/ 7 w 10"/>
                <a:gd name="T19" fmla="*/ 10 h 10"/>
                <a:gd name="T20" fmla="*/ 9 w 10"/>
                <a:gd name="T21" fmla="*/ 9 h 10"/>
                <a:gd name="T22" fmla="*/ 10 w 10"/>
                <a:gd name="T23" fmla="*/ 7 h 10"/>
                <a:gd name="T24" fmla="*/ 10 w 10"/>
                <a:gd name="T25" fmla="*/ 5 h 10"/>
                <a:gd name="T26" fmla="*/ 9 w 10"/>
                <a:gd name="T27" fmla="*/ 4 h 10"/>
                <a:gd name="T28" fmla="*/ 7 w 10"/>
                <a:gd name="T29" fmla="*/ 2 h 10"/>
                <a:gd name="T30" fmla="*/ 5 w 10"/>
                <a:gd name="T31" fmla="*/ 0 h 10"/>
                <a:gd name="T32" fmla="*/ 3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4"/>
                  </a:lnTo>
                  <a:lnTo>
                    <a:pt x="0" y="5"/>
                  </a:lnTo>
                  <a:lnTo>
                    <a:pt x="0" y="7"/>
                  </a:lnTo>
                  <a:lnTo>
                    <a:pt x="0" y="9"/>
                  </a:lnTo>
                  <a:lnTo>
                    <a:pt x="2" y="10"/>
                  </a:lnTo>
                  <a:lnTo>
                    <a:pt x="3" y="10"/>
                  </a:lnTo>
                  <a:lnTo>
                    <a:pt x="5" y="10"/>
                  </a:lnTo>
                  <a:lnTo>
                    <a:pt x="7" y="10"/>
                  </a:lnTo>
                  <a:lnTo>
                    <a:pt x="7" y="10"/>
                  </a:lnTo>
                  <a:lnTo>
                    <a:pt x="9" y="9"/>
                  </a:lnTo>
                  <a:lnTo>
                    <a:pt x="10" y="7"/>
                  </a:lnTo>
                  <a:lnTo>
                    <a:pt x="10" y="5"/>
                  </a:lnTo>
                  <a:lnTo>
                    <a:pt x="9" y="4"/>
                  </a:lnTo>
                  <a:lnTo>
                    <a:pt x="7" y="2"/>
                  </a:lnTo>
                  <a:lnTo>
                    <a:pt x="5" y="0"/>
                  </a:lnTo>
                  <a:lnTo>
                    <a:pt x="3" y="0"/>
                  </a:lnTo>
                  <a:lnTo>
                    <a:pt x="2" y="2"/>
                  </a:lnTo>
                  <a:close/>
                </a:path>
              </a:pathLst>
            </a:custGeom>
            <a:solidFill>
              <a:srgbClr val="000000"/>
            </a:solidFill>
            <a:ln w="9525">
              <a:solidFill>
                <a:srgbClr val="009999"/>
              </a:solidFill>
              <a:round/>
              <a:headEnd/>
              <a:tailEnd/>
            </a:ln>
          </p:spPr>
          <p:txBody>
            <a:bodyPr/>
            <a:lstStyle/>
            <a:p>
              <a:endParaRPr lang="th-TH"/>
            </a:p>
          </p:txBody>
        </p:sp>
        <p:sp>
          <p:nvSpPr>
            <p:cNvPr id="58532" name="Freeform 164"/>
            <p:cNvSpPr>
              <a:spLocks/>
            </p:cNvSpPr>
            <p:nvPr/>
          </p:nvSpPr>
          <p:spPr bwMode="auto">
            <a:xfrm>
              <a:off x="3346" y="2575"/>
              <a:ext cx="10" cy="11"/>
            </a:xfrm>
            <a:custGeom>
              <a:avLst/>
              <a:gdLst>
                <a:gd name="T0" fmla="*/ 4 w 10"/>
                <a:gd name="T1" fmla="*/ 2 h 11"/>
                <a:gd name="T2" fmla="*/ 2 w 10"/>
                <a:gd name="T3" fmla="*/ 4 h 11"/>
                <a:gd name="T4" fmla="*/ 0 w 10"/>
                <a:gd name="T5" fmla="*/ 6 h 11"/>
                <a:gd name="T6" fmla="*/ 0 w 10"/>
                <a:gd name="T7" fmla="*/ 7 h 11"/>
                <a:gd name="T8" fmla="*/ 2 w 10"/>
                <a:gd name="T9" fmla="*/ 9 h 11"/>
                <a:gd name="T10" fmla="*/ 4 w 10"/>
                <a:gd name="T11" fmla="*/ 11 h 11"/>
                <a:gd name="T12" fmla="*/ 5 w 10"/>
                <a:gd name="T13" fmla="*/ 11 h 11"/>
                <a:gd name="T14" fmla="*/ 7 w 10"/>
                <a:gd name="T15" fmla="*/ 11 h 11"/>
                <a:gd name="T16" fmla="*/ 9 w 10"/>
                <a:gd name="T17" fmla="*/ 11 h 11"/>
                <a:gd name="T18" fmla="*/ 9 w 10"/>
                <a:gd name="T19" fmla="*/ 11 h 11"/>
                <a:gd name="T20" fmla="*/ 10 w 10"/>
                <a:gd name="T21" fmla="*/ 9 h 11"/>
                <a:gd name="T22" fmla="*/ 10 w 10"/>
                <a:gd name="T23" fmla="*/ 7 h 11"/>
                <a:gd name="T24" fmla="*/ 10 w 10"/>
                <a:gd name="T25" fmla="*/ 6 h 11"/>
                <a:gd name="T26" fmla="*/ 10 w 10"/>
                <a:gd name="T27" fmla="*/ 4 h 11"/>
                <a:gd name="T28" fmla="*/ 9 w 10"/>
                <a:gd name="T29" fmla="*/ 2 h 11"/>
                <a:gd name="T30" fmla="*/ 7 w 10"/>
                <a:gd name="T31" fmla="*/ 0 h 11"/>
                <a:gd name="T32" fmla="*/ 5 w 10"/>
                <a:gd name="T33" fmla="*/ 0 h 11"/>
                <a:gd name="T34" fmla="*/ 4 w 10"/>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4" y="2"/>
                  </a:moveTo>
                  <a:lnTo>
                    <a:pt x="2" y="4"/>
                  </a:lnTo>
                  <a:lnTo>
                    <a:pt x="0" y="6"/>
                  </a:lnTo>
                  <a:lnTo>
                    <a:pt x="0" y="7"/>
                  </a:lnTo>
                  <a:lnTo>
                    <a:pt x="2" y="9"/>
                  </a:lnTo>
                  <a:lnTo>
                    <a:pt x="4" y="11"/>
                  </a:lnTo>
                  <a:lnTo>
                    <a:pt x="5" y="11"/>
                  </a:lnTo>
                  <a:lnTo>
                    <a:pt x="7" y="11"/>
                  </a:lnTo>
                  <a:lnTo>
                    <a:pt x="9" y="11"/>
                  </a:lnTo>
                  <a:lnTo>
                    <a:pt x="9" y="11"/>
                  </a:lnTo>
                  <a:lnTo>
                    <a:pt x="10" y="9"/>
                  </a:lnTo>
                  <a:lnTo>
                    <a:pt x="10" y="7"/>
                  </a:lnTo>
                  <a:lnTo>
                    <a:pt x="10" y="6"/>
                  </a:lnTo>
                  <a:lnTo>
                    <a:pt x="10" y="4"/>
                  </a:lnTo>
                  <a:lnTo>
                    <a:pt x="9" y="2"/>
                  </a:lnTo>
                  <a:lnTo>
                    <a:pt x="7" y="0"/>
                  </a:lnTo>
                  <a:lnTo>
                    <a:pt x="5" y="0"/>
                  </a:lnTo>
                  <a:lnTo>
                    <a:pt x="4" y="2"/>
                  </a:lnTo>
                  <a:close/>
                </a:path>
              </a:pathLst>
            </a:custGeom>
            <a:solidFill>
              <a:srgbClr val="000000"/>
            </a:solidFill>
            <a:ln w="9525">
              <a:solidFill>
                <a:srgbClr val="009999"/>
              </a:solidFill>
              <a:round/>
              <a:headEnd/>
              <a:tailEnd/>
            </a:ln>
          </p:spPr>
          <p:txBody>
            <a:bodyPr/>
            <a:lstStyle/>
            <a:p>
              <a:endParaRPr lang="th-TH"/>
            </a:p>
          </p:txBody>
        </p:sp>
        <p:sp>
          <p:nvSpPr>
            <p:cNvPr id="58533" name="Freeform 165"/>
            <p:cNvSpPr>
              <a:spLocks/>
            </p:cNvSpPr>
            <p:nvPr/>
          </p:nvSpPr>
          <p:spPr bwMode="auto">
            <a:xfrm>
              <a:off x="3363" y="2564"/>
              <a:ext cx="10" cy="10"/>
            </a:xfrm>
            <a:custGeom>
              <a:avLst/>
              <a:gdLst>
                <a:gd name="T0" fmla="*/ 3 w 10"/>
                <a:gd name="T1" fmla="*/ 0 h 10"/>
                <a:gd name="T2" fmla="*/ 2 w 10"/>
                <a:gd name="T3" fmla="*/ 1 h 10"/>
                <a:gd name="T4" fmla="*/ 0 w 10"/>
                <a:gd name="T5" fmla="*/ 3 h 10"/>
                <a:gd name="T6" fmla="*/ 0 w 10"/>
                <a:gd name="T7" fmla="*/ 5 h 10"/>
                <a:gd name="T8" fmla="*/ 2 w 10"/>
                <a:gd name="T9" fmla="*/ 6 h 10"/>
                <a:gd name="T10" fmla="*/ 3 w 10"/>
                <a:gd name="T11" fmla="*/ 8 h 10"/>
                <a:gd name="T12" fmla="*/ 5 w 10"/>
                <a:gd name="T13" fmla="*/ 10 h 10"/>
                <a:gd name="T14" fmla="*/ 7 w 10"/>
                <a:gd name="T15" fmla="*/ 10 h 10"/>
                <a:gd name="T16" fmla="*/ 9 w 10"/>
                <a:gd name="T17" fmla="*/ 8 h 10"/>
                <a:gd name="T18" fmla="*/ 9 w 10"/>
                <a:gd name="T19" fmla="*/ 8 h 10"/>
                <a:gd name="T20" fmla="*/ 10 w 10"/>
                <a:gd name="T21" fmla="*/ 6 h 10"/>
                <a:gd name="T22" fmla="*/ 10 w 10"/>
                <a:gd name="T23" fmla="*/ 5 h 10"/>
                <a:gd name="T24" fmla="*/ 10 w 10"/>
                <a:gd name="T25" fmla="*/ 3 h 10"/>
                <a:gd name="T26" fmla="*/ 10 w 10"/>
                <a:gd name="T27" fmla="*/ 1 h 10"/>
                <a:gd name="T28" fmla="*/ 9 w 10"/>
                <a:gd name="T29" fmla="*/ 0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1"/>
                  </a:lnTo>
                  <a:lnTo>
                    <a:pt x="0" y="3"/>
                  </a:lnTo>
                  <a:lnTo>
                    <a:pt x="0" y="5"/>
                  </a:lnTo>
                  <a:lnTo>
                    <a:pt x="2" y="6"/>
                  </a:lnTo>
                  <a:lnTo>
                    <a:pt x="3" y="8"/>
                  </a:lnTo>
                  <a:lnTo>
                    <a:pt x="5" y="10"/>
                  </a:lnTo>
                  <a:lnTo>
                    <a:pt x="7" y="10"/>
                  </a:lnTo>
                  <a:lnTo>
                    <a:pt x="9" y="8"/>
                  </a:lnTo>
                  <a:lnTo>
                    <a:pt x="9" y="8"/>
                  </a:lnTo>
                  <a:lnTo>
                    <a:pt x="10" y="6"/>
                  </a:lnTo>
                  <a:lnTo>
                    <a:pt x="10" y="5"/>
                  </a:lnTo>
                  <a:lnTo>
                    <a:pt x="10" y="3"/>
                  </a:lnTo>
                  <a:lnTo>
                    <a:pt x="10" y="1"/>
                  </a:lnTo>
                  <a:lnTo>
                    <a:pt x="9" y="0"/>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534" name="Freeform 166"/>
            <p:cNvSpPr>
              <a:spLocks/>
            </p:cNvSpPr>
            <p:nvPr/>
          </p:nvSpPr>
          <p:spPr bwMode="auto">
            <a:xfrm>
              <a:off x="3378" y="2550"/>
              <a:ext cx="10" cy="10"/>
            </a:xfrm>
            <a:custGeom>
              <a:avLst/>
              <a:gdLst>
                <a:gd name="T0" fmla="*/ 4 w 10"/>
                <a:gd name="T1" fmla="*/ 2 h 10"/>
                <a:gd name="T2" fmla="*/ 2 w 10"/>
                <a:gd name="T3" fmla="*/ 4 h 10"/>
                <a:gd name="T4" fmla="*/ 0 w 10"/>
                <a:gd name="T5" fmla="*/ 5 h 10"/>
                <a:gd name="T6" fmla="*/ 0 w 10"/>
                <a:gd name="T7" fmla="*/ 7 h 10"/>
                <a:gd name="T8" fmla="*/ 2 w 10"/>
                <a:gd name="T9" fmla="*/ 9 h 10"/>
                <a:gd name="T10" fmla="*/ 4 w 10"/>
                <a:gd name="T11" fmla="*/ 10 h 10"/>
                <a:gd name="T12" fmla="*/ 5 w 10"/>
                <a:gd name="T13" fmla="*/ 10 h 10"/>
                <a:gd name="T14" fmla="*/ 7 w 10"/>
                <a:gd name="T15" fmla="*/ 10 h 10"/>
                <a:gd name="T16" fmla="*/ 9 w 10"/>
                <a:gd name="T17" fmla="*/ 10 h 10"/>
                <a:gd name="T18" fmla="*/ 9 w 10"/>
                <a:gd name="T19" fmla="*/ 10 h 10"/>
                <a:gd name="T20" fmla="*/ 10 w 10"/>
                <a:gd name="T21" fmla="*/ 9 h 10"/>
                <a:gd name="T22" fmla="*/ 10 w 10"/>
                <a:gd name="T23" fmla="*/ 7 h 10"/>
                <a:gd name="T24" fmla="*/ 10 w 10"/>
                <a:gd name="T25" fmla="*/ 5 h 10"/>
                <a:gd name="T26" fmla="*/ 10 w 10"/>
                <a:gd name="T27" fmla="*/ 4 h 10"/>
                <a:gd name="T28" fmla="*/ 9 w 10"/>
                <a:gd name="T29" fmla="*/ 2 h 10"/>
                <a:gd name="T30" fmla="*/ 7 w 10"/>
                <a:gd name="T31" fmla="*/ 0 h 10"/>
                <a:gd name="T32" fmla="*/ 5 w 10"/>
                <a:gd name="T33" fmla="*/ 0 h 10"/>
                <a:gd name="T34" fmla="*/ 4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2"/>
                  </a:moveTo>
                  <a:lnTo>
                    <a:pt x="2" y="4"/>
                  </a:lnTo>
                  <a:lnTo>
                    <a:pt x="0" y="5"/>
                  </a:lnTo>
                  <a:lnTo>
                    <a:pt x="0" y="7"/>
                  </a:lnTo>
                  <a:lnTo>
                    <a:pt x="2" y="9"/>
                  </a:lnTo>
                  <a:lnTo>
                    <a:pt x="4" y="10"/>
                  </a:lnTo>
                  <a:lnTo>
                    <a:pt x="5" y="10"/>
                  </a:lnTo>
                  <a:lnTo>
                    <a:pt x="7" y="10"/>
                  </a:lnTo>
                  <a:lnTo>
                    <a:pt x="9" y="10"/>
                  </a:lnTo>
                  <a:lnTo>
                    <a:pt x="9" y="10"/>
                  </a:lnTo>
                  <a:lnTo>
                    <a:pt x="10" y="9"/>
                  </a:lnTo>
                  <a:lnTo>
                    <a:pt x="10" y="7"/>
                  </a:lnTo>
                  <a:lnTo>
                    <a:pt x="10" y="5"/>
                  </a:lnTo>
                  <a:lnTo>
                    <a:pt x="10" y="4"/>
                  </a:lnTo>
                  <a:lnTo>
                    <a:pt x="9" y="2"/>
                  </a:lnTo>
                  <a:lnTo>
                    <a:pt x="7" y="0"/>
                  </a:lnTo>
                  <a:lnTo>
                    <a:pt x="5" y="0"/>
                  </a:lnTo>
                  <a:lnTo>
                    <a:pt x="4" y="2"/>
                  </a:lnTo>
                  <a:close/>
                </a:path>
              </a:pathLst>
            </a:custGeom>
            <a:solidFill>
              <a:srgbClr val="000000"/>
            </a:solidFill>
            <a:ln w="9525">
              <a:solidFill>
                <a:srgbClr val="009999"/>
              </a:solidFill>
              <a:round/>
              <a:headEnd/>
              <a:tailEnd/>
            </a:ln>
          </p:spPr>
          <p:txBody>
            <a:bodyPr/>
            <a:lstStyle/>
            <a:p>
              <a:endParaRPr lang="th-TH"/>
            </a:p>
          </p:txBody>
        </p:sp>
        <p:sp>
          <p:nvSpPr>
            <p:cNvPr id="58535" name="Freeform 167"/>
            <p:cNvSpPr>
              <a:spLocks/>
            </p:cNvSpPr>
            <p:nvPr/>
          </p:nvSpPr>
          <p:spPr bwMode="auto">
            <a:xfrm>
              <a:off x="3395" y="2538"/>
              <a:ext cx="10" cy="10"/>
            </a:xfrm>
            <a:custGeom>
              <a:avLst/>
              <a:gdLst>
                <a:gd name="T0" fmla="*/ 2 w 10"/>
                <a:gd name="T1" fmla="*/ 0 h 10"/>
                <a:gd name="T2" fmla="*/ 0 w 10"/>
                <a:gd name="T3" fmla="*/ 2 h 10"/>
                <a:gd name="T4" fmla="*/ 0 w 10"/>
                <a:gd name="T5" fmla="*/ 4 h 10"/>
                <a:gd name="T6" fmla="*/ 0 w 10"/>
                <a:gd name="T7" fmla="*/ 5 h 10"/>
                <a:gd name="T8" fmla="*/ 0 w 10"/>
                <a:gd name="T9" fmla="*/ 7 h 10"/>
                <a:gd name="T10" fmla="*/ 2 w 10"/>
                <a:gd name="T11" fmla="*/ 9 h 10"/>
                <a:gd name="T12" fmla="*/ 4 w 10"/>
                <a:gd name="T13" fmla="*/ 10 h 10"/>
                <a:gd name="T14" fmla="*/ 5 w 10"/>
                <a:gd name="T15" fmla="*/ 10 h 10"/>
                <a:gd name="T16" fmla="*/ 7 w 10"/>
                <a:gd name="T17" fmla="*/ 9 h 10"/>
                <a:gd name="T18" fmla="*/ 7 w 10"/>
                <a:gd name="T19" fmla="*/ 9 h 10"/>
                <a:gd name="T20" fmla="*/ 9 w 10"/>
                <a:gd name="T21" fmla="*/ 7 h 10"/>
                <a:gd name="T22" fmla="*/ 10 w 10"/>
                <a:gd name="T23" fmla="*/ 5 h 10"/>
                <a:gd name="T24" fmla="*/ 10 w 10"/>
                <a:gd name="T25" fmla="*/ 4 h 10"/>
                <a:gd name="T26" fmla="*/ 9 w 10"/>
                <a:gd name="T27" fmla="*/ 2 h 10"/>
                <a:gd name="T28" fmla="*/ 7 w 10"/>
                <a:gd name="T29" fmla="*/ 0 h 10"/>
                <a:gd name="T30" fmla="*/ 5 w 10"/>
                <a:gd name="T31" fmla="*/ 0 h 10"/>
                <a:gd name="T32" fmla="*/ 4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2"/>
                  </a:lnTo>
                  <a:lnTo>
                    <a:pt x="0" y="4"/>
                  </a:lnTo>
                  <a:lnTo>
                    <a:pt x="0" y="5"/>
                  </a:lnTo>
                  <a:lnTo>
                    <a:pt x="0" y="7"/>
                  </a:lnTo>
                  <a:lnTo>
                    <a:pt x="2" y="9"/>
                  </a:lnTo>
                  <a:lnTo>
                    <a:pt x="4" y="10"/>
                  </a:lnTo>
                  <a:lnTo>
                    <a:pt x="5" y="10"/>
                  </a:lnTo>
                  <a:lnTo>
                    <a:pt x="7" y="9"/>
                  </a:lnTo>
                  <a:lnTo>
                    <a:pt x="7" y="9"/>
                  </a:lnTo>
                  <a:lnTo>
                    <a:pt x="9" y="7"/>
                  </a:lnTo>
                  <a:lnTo>
                    <a:pt x="10" y="5"/>
                  </a:lnTo>
                  <a:lnTo>
                    <a:pt x="10" y="4"/>
                  </a:lnTo>
                  <a:lnTo>
                    <a:pt x="9" y="2"/>
                  </a:lnTo>
                  <a:lnTo>
                    <a:pt x="7" y="0"/>
                  </a:lnTo>
                  <a:lnTo>
                    <a:pt x="5" y="0"/>
                  </a:lnTo>
                  <a:lnTo>
                    <a:pt x="4" y="0"/>
                  </a:lnTo>
                  <a:lnTo>
                    <a:pt x="2" y="0"/>
                  </a:lnTo>
                  <a:close/>
                </a:path>
              </a:pathLst>
            </a:custGeom>
            <a:solidFill>
              <a:srgbClr val="000000"/>
            </a:solidFill>
            <a:ln w="9525">
              <a:solidFill>
                <a:srgbClr val="009999"/>
              </a:solidFill>
              <a:round/>
              <a:headEnd/>
              <a:tailEnd/>
            </a:ln>
          </p:spPr>
          <p:txBody>
            <a:bodyPr/>
            <a:lstStyle/>
            <a:p>
              <a:endParaRPr lang="th-TH"/>
            </a:p>
          </p:txBody>
        </p:sp>
        <p:sp>
          <p:nvSpPr>
            <p:cNvPr id="58536" name="Freeform 168"/>
            <p:cNvSpPr>
              <a:spLocks/>
            </p:cNvSpPr>
            <p:nvPr/>
          </p:nvSpPr>
          <p:spPr bwMode="auto">
            <a:xfrm>
              <a:off x="3410" y="2525"/>
              <a:ext cx="10" cy="10"/>
            </a:xfrm>
            <a:custGeom>
              <a:avLst/>
              <a:gdLst>
                <a:gd name="T0" fmla="*/ 4 w 10"/>
                <a:gd name="T1" fmla="*/ 2 h 10"/>
                <a:gd name="T2" fmla="*/ 2 w 10"/>
                <a:gd name="T3" fmla="*/ 3 h 10"/>
                <a:gd name="T4" fmla="*/ 0 w 10"/>
                <a:gd name="T5" fmla="*/ 5 h 10"/>
                <a:gd name="T6" fmla="*/ 0 w 10"/>
                <a:gd name="T7" fmla="*/ 7 h 10"/>
                <a:gd name="T8" fmla="*/ 2 w 10"/>
                <a:gd name="T9" fmla="*/ 8 h 10"/>
                <a:gd name="T10" fmla="*/ 4 w 10"/>
                <a:gd name="T11" fmla="*/ 10 h 10"/>
                <a:gd name="T12" fmla="*/ 5 w 10"/>
                <a:gd name="T13" fmla="*/ 10 h 10"/>
                <a:gd name="T14" fmla="*/ 7 w 10"/>
                <a:gd name="T15" fmla="*/ 10 h 10"/>
                <a:gd name="T16" fmla="*/ 9 w 10"/>
                <a:gd name="T17" fmla="*/ 10 h 10"/>
                <a:gd name="T18" fmla="*/ 9 w 10"/>
                <a:gd name="T19" fmla="*/ 10 h 10"/>
                <a:gd name="T20" fmla="*/ 10 w 10"/>
                <a:gd name="T21" fmla="*/ 8 h 10"/>
                <a:gd name="T22" fmla="*/ 10 w 10"/>
                <a:gd name="T23" fmla="*/ 7 h 10"/>
                <a:gd name="T24" fmla="*/ 10 w 10"/>
                <a:gd name="T25" fmla="*/ 5 h 10"/>
                <a:gd name="T26" fmla="*/ 10 w 10"/>
                <a:gd name="T27" fmla="*/ 3 h 10"/>
                <a:gd name="T28" fmla="*/ 9 w 10"/>
                <a:gd name="T29" fmla="*/ 2 h 10"/>
                <a:gd name="T30" fmla="*/ 7 w 10"/>
                <a:gd name="T31" fmla="*/ 0 h 10"/>
                <a:gd name="T32" fmla="*/ 5 w 10"/>
                <a:gd name="T33" fmla="*/ 0 h 10"/>
                <a:gd name="T34" fmla="*/ 4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2"/>
                  </a:moveTo>
                  <a:lnTo>
                    <a:pt x="2" y="3"/>
                  </a:lnTo>
                  <a:lnTo>
                    <a:pt x="0" y="5"/>
                  </a:lnTo>
                  <a:lnTo>
                    <a:pt x="0" y="7"/>
                  </a:lnTo>
                  <a:lnTo>
                    <a:pt x="2" y="8"/>
                  </a:lnTo>
                  <a:lnTo>
                    <a:pt x="4" y="10"/>
                  </a:lnTo>
                  <a:lnTo>
                    <a:pt x="5" y="10"/>
                  </a:lnTo>
                  <a:lnTo>
                    <a:pt x="7" y="10"/>
                  </a:lnTo>
                  <a:lnTo>
                    <a:pt x="9" y="10"/>
                  </a:lnTo>
                  <a:lnTo>
                    <a:pt x="9" y="10"/>
                  </a:lnTo>
                  <a:lnTo>
                    <a:pt x="10" y="8"/>
                  </a:lnTo>
                  <a:lnTo>
                    <a:pt x="10" y="7"/>
                  </a:lnTo>
                  <a:lnTo>
                    <a:pt x="10" y="5"/>
                  </a:lnTo>
                  <a:lnTo>
                    <a:pt x="10" y="3"/>
                  </a:lnTo>
                  <a:lnTo>
                    <a:pt x="9" y="2"/>
                  </a:lnTo>
                  <a:lnTo>
                    <a:pt x="7" y="0"/>
                  </a:lnTo>
                  <a:lnTo>
                    <a:pt x="5" y="0"/>
                  </a:lnTo>
                  <a:lnTo>
                    <a:pt x="4" y="2"/>
                  </a:lnTo>
                  <a:close/>
                </a:path>
              </a:pathLst>
            </a:custGeom>
            <a:solidFill>
              <a:srgbClr val="000000"/>
            </a:solidFill>
            <a:ln w="9525">
              <a:solidFill>
                <a:srgbClr val="009999"/>
              </a:solidFill>
              <a:round/>
              <a:headEnd/>
              <a:tailEnd/>
            </a:ln>
          </p:spPr>
          <p:txBody>
            <a:bodyPr/>
            <a:lstStyle/>
            <a:p>
              <a:endParaRPr lang="th-TH"/>
            </a:p>
          </p:txBody>
        </p:sp>
        <p:sp>
          <p:nvSpPr>
            <p:cNvPr id="58537" name="Freeform 169"/>
            <p:cNvSpPr>
              <a:spLocks/>
            </p:cNvSpPr>
            <p:nvPr/>
          </p:nvSpPr>
          <p:spPr bwMode="auto">
            <a:xfrm>
              <a:off x="3426" y="2513"/>
              <a:ext cx="10" cy="10"/>
            </a:xfrm>
            <a:custGeom>
              <a:avLst/>
              <a:gdLst>
                <a:gd name="T0" fmla="*/ 3 w 10"/>
                <a:gd name="T1" fmla="*/ 0 h 10"/>
                <a:gd name="T2" fmla="*/ 1 w 10"/>
                <a:gd name="T3" fmla="*/ 2 h 10"/>
                <a:gd name="T4" fmla="*/ 0 w 10"/>
                <a:gd name="T5" fmla="*/ 3 h 10"/>
                <a:gd name="T6" fmla="*/ 0 w 10"/>
                <a:gd name="T7" fmla="*/ 5 h 10"/>
                <a:gd name="T8" fmla="*/ 1 w 10"/>
                <a:gd name="T9" fmla="*/ 7 h 10"/>
                <a:gd name="T10" fmla="*/ 3 w 10"/>
                <a:gd name="T11" fmla="*/ 9 h 10"/>
                <a:gd name="T12" fmla="*/ 5 w 10"/>
                <a:gd name="T13" fmla="*/ 10 h 10"/>
                <a:gd name="T14" fmla="*/ 6 w 10"/>
                <a:gd name="T15" fmla="*/ 10 h 10"/>
                <a:gd name="T16" fmla="*/ 8 w 10"/>
                <a:gd name="T17" fmla="*/ 9 h 10"/>
                <a:gd name="T18" fmla="*/ 8 w 10"/>
                <a:gd name="T19" fmla="*/ 9 h 10"/>
                <a:gd name="T20" fmla="*/ 10 w 10"/>
                <a:gd name="T21" fmla="*/ 7 h 10"/>
                <a:gd name="T22" fmla="*/ 10 w 10"/>
                <a:gd name="T23" fmla="*/ 5 h 10"/>
                <a:gd name="T24" fmla="*/ 10 w 10"/>
                <a:gd name="T25" fmla="*/ 3 h 10"/>
                <a:gd name="T26" fmla="*/ 10 w 10"/>
                <a:gd name="T27" fmla="*/ 2 h 10"/>
                <a:gd name="T28" fmla="*/ 8 w 10"/>
                <a:gd name="T29" fmla="*/ 0 h 10"/>
                <a:gd name="T30" fmla="*/ 6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2"/>
                  </a:lnTo>
                  <a:lnTo>
                    <a:pt x="0" y="3"/>
                  </a:lnTo>
                  <a:lnTo>
                    <a:pt x="0" y="5"/>
                  </a:lnTo>
                  <a:lnTo>
                    <a:pt x="1" y="7"/>
                  </a:lnTo>
                  <a:lnTo>
                    <a:pt x="3" y="9"/>
                  </a:lnTo>
                  <a:lnTo>
                    <a:pt x="5" y="10"/>
                  </a:lnTo>
                  <a:lnTo>
                    <a:pt x="6" y="10"/>
                  </a:lnTo>
                  <a:lnTo>
                    <a:pt x="8" y="9"/>
                  </a:lnTo>
                  <a:lnTo>
                    <a:pt x="8" y="9"/>
                  </a:lnTo>
                  <a:lnTo>
                    <a:pt x="10" y="7"/>
                  </a:lnTo>
                  <a:lnTo>
                    <a:pt x="10" y="5"/>
                  </a:lnTo>
                  <a:lnTo>
                    <a:pt x="10" y="3"/>
                  </a:lnTo>
                  <a:lnTo>
                    <a:pt x="10" y="2"/>
                  </a:lnTo>
                  <a:lnTo>
                    <a:pt x="8" y="0"/>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538" name="Freeform 170"/>
            <p:cNvSpPr>
              <a:spLocks/>
            </p:cNvSpPr>
            <p:nvPr/>
          </p:nvSpPr>
          <p:spPr bwMode="auto">
            <a:xfrm>
              <a:off x="3441" y="2500"/>
              <a:ext cx="10" cy="10"/>
            </a:xfrm>
            <a:custGeom>
              <a:avLst/>
              <a:gdLst>
                <a:gd name="T0" fmla="*/ 3 w 10"/>
                <a:gd name="T1" fmla="*/ 0 h 10"/>
                <a:gd name="T2" fmla="*/ 1 w 10"/>
                <a:gd name="T3" fmla="*/ 1 h 10"/>
                <a:gd name="T4" fmla="*/ 0 w 10"/>
                <a:gd name="T5" fmla="*/ 3 h 10"/>
                <a:gd name="T6" fmla="*/ 0 w 10"/>
                <a:gd name="T7" fmla="*/ 5 h 10"/>
                <a:gd name="T8" fmla="*/ 1 w 10"/>
                <a:gd name="T9" fmla="*/ 6 h 10"/>
                <a:gd name="T10" fmla="*/ 3 w 10"/>
                <a:gd name="T11" fmla="*/ 8 h 10"/>
                <a:gd name="T12" fmla="*/ 5 w 10"/>
                <a:gd name="T13" fmla="*/ 10 h 10"/>
                <a:gd name="T14" fmla="*/ 6 w 10"/>
                <a:gd name="T15" fmla="*/ 10 h 10"/>
                <a:gd name="T16" fmla="*/ 8 w 10"/>
                <a:gd name="T17" fmla="*/ 8 h 10"/>
                <a:gd name="T18" fmla="*/ 8 w 10"/>
                <a:gd name="T19" fmla="*/ 8 h 10"/>
                <a:gd name="T20" fmla="*/ 10 w 10"/>
                <a:gd name="T21" fmla="*/ 6 h 10"/>
                <a:gd name="T22" fmla="*/ 10 w 10"/>
                <a:gd name="T23" fmla="*/ 5 h 10"/>
                <a:gd name="T24" fmla="*/ 10 w 10"/>
                <a:gd name="T25" fmla="*/ 3 h 10"/>
                <a:gd name="T26" fmla="*/ 10 w 10"/>
                <a:gd name="T27" fmla="*/ 1 h 10"/>
                <a:gd name="T28" fmla="*/ 8 w 10"/>
                <a:gd name="T29" fmla="*/ 0 h 10"/>
                <a:gd name="T30" fmla="*/ 6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1"/>
                  </a:lnTo>
                  <a:lnTo>
                    <a:pt x="0" y="3"/>
                  </a:lnTo>
                  <a:lnTo>
                    <a:pt x="0" y="5"/>
                  </a:lnTo>
                  <a:lnTo>
                    <a:pt x="1" y="6"/>
                  </a:lnTo>
                  <a:lnTo>
                    <a:pt x="3" y="8"/>
                  </a:lnTo>
                  <a:lnTo>
                    <a:pt x="5" y="10"/>
                  </a:lnTo>
                  <a:lnTo>
                    <a:pt x="6" y="10"/>
                  </a:lnTo>
                  <a:lnTo>
                    <a:pt x="8" y="8"/>
                  </a:lnTo>
                  <a:lnTo>
                    <a:pt x="8" y="8"/>
                  </a:lnTo>
                  <a:lnTo>
                    <a:pt x="10" y="6"/>
                  </a:lnTo>
                  <a:lnTo>
                    <a:pt x="10" y="5"/>
                  </a:lnTo>
                  <a:lnTo>
                    <a:pt x="10" y="3"/>
                  </a:lnTo>
                  <a:lnTo>
                    <a:pt x="10" y="1"/>
                  </a:lnTo>
                  <a:lnTo>
                    <a:pt x="8" y="0"/>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539" name="Freeform 171"/>
            <p:cNvSpPr>
              <a:spLocks/>
            </p:cNvSpPr>
            <p:nvPr/>
          </p:nvSpPr>
          <p:spPr bwMode="auto">
            <a:xfrm>
              <a:off x="3458" y="2486"/>
              <a:ext cx="10" cy="10"/>
            </a:xfrm>
            <a:custGeom>
              <a:avLst/>
              <a:gdLst>
                <a:gd name="T0" fmla="*/ 1 w 10"/>
                <a:gd name="T1" fmla="*/ 2 h 10"/>
                <a:gd name="T2" fmla="*/ 0 w 10"/>
                <a:gd name="T3" fmla="*/ 3 h 10"/>
                <a:gd name="T4" fmla="*/ 0 w 10"/>
                <a:gd name="T5" fmla="*/ 5 h 10"/>
                <a:gd name="T6" fmla="*/ 0 w 10"/>
                <a:gd name="T7" fmla="*/ 7 h 10"/>
                <a:gd name="T8" fmla="*/ 0 w 10"/>
                <a:gd name="T9" fmla="*/ 9 h 10"/>
                <a:gd name="T10" fmla="*/ 1 w 10"/>
                <a:gd name="T11" fmla="*/ 10 h 10"/>
                <a:gd name="T12" fmla="*/ 3 w 10"/>
                <a:gd name="T13" fmla="*/ 10 h 10"/>
                <a:gd name="T14" fmla="*/ 5 w 10"/>
                <a:gd name="T15" fmla="*/ 10 h 10"/>
                <a:gd name="T16" fmla="*/ 6 w 10"/>
                <a:gd name="T17" fmla="*/ 10 h 10"/>
                <a:gd name="T18" fmla="*/ 6 w 10"/>
                <a:gd name="T19" fmla="*/ 10 h 10"/>
                <a:gd name="T20" fmla="*/ 8 w 10"/>
                <a:gd name="T21" fmla="*/ 9 h 10"/>
                <a:gd name="T22" fmla="*/ 10 w 10"/>
                <a:gd name="T23" fmla="*/ 7 h 10"/>
                <a:gd name="T24" fmla="*/ 10 w 10"/>
                <a:gd name="T25" fmla="*/ 5 h 10"/>
                <a:gd name="T26" fmla="*/ 8 w 10"/>
                <a:gd name="T27" fmla="*/ 3 h 10"/>
                <a:gd name="T28" fmla="*/ 6 w 10"/>
                <a:gd name="T29" fmla="*/ 2 h 10"/>
                <a:gd name="T30" fmla="*/ 5 w 10"/>
                <a:gd name="T31" fmla="*/ 0 h 10"/>
                <a:gd name="T32" fmla="*/ 3 w 10"/>
                <a:gd name="T33" fmla="*/ 0 h 10"/>
                <a:gd name="T34" fmla="*/ 1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2"/>
                  </a:moveTo>
                  <a:lnTo>
                    <a:pt x="0" y="3"/>
                  </a:lnTo>
                  <a:lnTo>
                    <a:pt x="0" y="5"/>
                  </a:lnTo>
                  <a:lnTo>
                    <a:pt x="0" y="7"/>
                  </a:lnTo>
                  <a:lnTo>
                    <a:pt x="0" y="9"/>
                  </a:lnTo>
                  <a:lnTo>
                    <a:pt x="1" y="10"/>
                  </a:lnTo>
                  <a:lnTo>
                    <a:pt x="3" y="10"/>
                  </a:lnTo>
                  <a:lnTo>
                    <a:pt x="5" y="10"/>
                  </a:lnTo>
                  <a:lnTo>
                    <a:pt x="6" y="10"/>
                  </a:lnTo>
                  <a:lnTo>
                    <a:pt x="6" y="10"/>
                  </a:lnTo>
                  <a:lnTo>
                    <a:pt x="8" y="9"/>
                  </a:lnTo>
                  <a:lnTo>
                    <a:pt x="10" y="7"/>
                  </a:lnTo>
                  <a:lnTo>
                    <a:pt x="10" y="5"/>
                  </a:lnTo>
                  <a:lnTo>
                    <a:pt x="8" y="3"/>
                  </a:lnTo>
                  <a:lnTo>
                    <a:pt x="6" y="2"/>
                  </a:lnTo>
                  <a:lnTo>
                    <a:pt x="5" y="0"/>
                  </a:lnTo>
                  <a:lnTo>
                    <a:pt x="3" y="0"/>
                  </a:lnTo>
                  <a:lnTo>
                    <a:pt x="1" y="2"/>
                  </a:lnTo>
                  <a:close/>
                </a:path>
              </a:pathLst>
            </a:custGeom>
            <a:solidFill>
              <a:srgbClr val="000000"/>
            </a:solidFill>
            <a:ln w="9525">
              <a:solidFill>
                <a:srgbClr val="009999"/>
              </a:solidFill>
              <a:round/>
              <a:headEnd/>
              <a:tailEnd/>
            </a:ln>
          </p:spPr>
          <p:txBody>
            <a:bodyPr/>
            <a:lstStyle/>
            <a:p>
              <a:endParaRPr lang="th-TH"/>
            </a:p>
          </p:txBody>
        </p:sp>
        <p:sp>
          <p:nvSpPr>
            <p:cNvPr id="58540" name="Freeform 172"/>
            <p:cNvSpPr>
              <a:spLocks/>
            </p:cNvSpPr>
            <p:nvPr/>
          </p:nvSpPr>
          <p:spPr bwMode="auto">
            <a:xfrm>
              <a:off x="3473" y="2473"/>
              <a:ext cx="10" cy="10"/>
            </a:xfrm>
            <a:custGeom>
              <a:avLst/>
              <a:gdLst>
                <a:gd name="T0" fmla="*/ 1 w 10"/>
                <a:gd name="T1" fmla="*/ 1 h 10"/>
                <a:gd name="T2" fmla="*/ 0 w 10"/>
                <a:gd name="T3" fmla="*/ 3 h 10"/>
                <a:gd name="T4" fmla="*/ 0 w 10"/>
                <a:gd name="T5" fmla="*/ 5 h 10"/>
                <a:gd name="T6" fmla="*/ 0 w 10"/>
                <a:gd name="T7" fmla="*/ 6 h 10"/>
                <a:gd name="T8" fmla="*/ 0 w 10"/>
                <a:gd name="T9" fmla="*/ 8 h 10"/>
                <a:gd name="T10" fmla="*/ 1 w 10"/>
                <a:gd name="T11" fmla="*/ 10 h 10"/>
                <a:gd name="T12" fmla="*/ 3 w 10"/>
                <a:gd name="T13" fmla="*/ 10 h 10"/>
                <a:gd name="T14" fmla="*/ 5 w 10"/>
                <a:gd name="T15" fmla="*/ 10 h 10"/>
                <a:gd name="T16" fmla="*/ 6 w 10"/>
                <a:gd name="T17" fmla="*/ 10 h 10"/>
                <a:gd name="T18" fmla="*/ 6 w 10"/>
                <a:gd name="T19" fmla="*/ 10 h 10"/>
                <a:gd name="T20" fmla="*/ 8 w 10"/>
                <a:gd name="T21" fmla="*/ 8 h 10"/>
                <a:gd name="T22" fmla="*/ 10 w 10"/>
                <a:gd name="T23" fmla="*/ 6 h 10"/>
                <a:gd name="T24" fmla="*/ 10 w 10"/>
                <a:gd name="T25" fmla="*/ 5 h 10"/>
                <a:gd name="T26" fmla="*/ 8 w 10"/>
                <a:gd name="T27" fmla="*/ 3 h 10"/>
                <a:gd name="T28" fmla="*/ 6 w 10"/>
                <a:gd name="T29" fmla="*/ 1 h 10"/>
                <a:gd name="T30" fmla="*/ 5 w 10"/>
                <a:gd name="T31" fmla="*/ 0 h 10"/>
                <a:gd name="T32" fmla="*/ 3 w 10"/>
                <a:gd name="T33" fmla="*/ 0 h 10"/>
                <a:gd name="T34" fmla="*/ 1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1"/>
                  </a:moveTo>
                  <a:lnTo>
                    <a:pt x="0" y="3"/>
                  </a:lnTo>
                  <a:lnTo>
                    <a:pt x="0" y="5"/>
                  </a:lnTo>
                  <a:lnTo>
                    <a:pt x="0" y="6"/>
                  </a:lnTo>
                  <a:lnTo>
                    <a:pt x="0" y="8"/>
                  </a:lnTo>
                  <a:lnTo>
                    <a:pt x="1" y="10"/>
                  </a:lnTo>
                  <a:lnTo>
                    <a:pt x="3" y="10"/>
                  </a:lnTo>
                  <a:lnTo>
                    <a:pt x="5" y="10"/>
                  </a:lnTo>
                  <a:lnTo>
                    <a:pt x="6" y="10"/>
                  </a:lnTo>
                  <a:lnTo>
                    <a:pt x="6" y="10"/>
                  </a:lnTo>
                  <a:lnTo>
                    <a:pt x="8" y="8"/>
                  </a:lnTo>
                  <a:lnTo>
                    <a:pt x="10" y="6"/>
                  </a:lnTo>
                  <a:lnTo>
                    <a:pt x="10" y="5"/>
                  </a:lnTo>
                  <a:lnTo>
                    <a:pt x="8" y="3"/>
                  </a:lnTo>
                  <a:lnTo>
                    <a:pt x="6" y="1"/>
                  </a:lnTo>
                  <a:lnTo>
                    <a:pt x="5" y="0"/>
                  </a:lnTo>
                  <a:lnTo>
                    <a:pt x="3" y="0"/>
                  </a:lnTo>
                  <a:lnTo>
                    <a:pt x="1" y="1"/>
                  </a:lnTo>
                  <a:close/>
                </a:path>
              </a:pathLst>
            </a:custGeom>
            <a:solidFill>
              <a:srgbClr val="000000"/>
            </a:solidFill>
            <a:ln w="9525">
              <a:solidFill>
                <a:srgbClr val="009999"/>
              </a:solidFill>
              <a:round/>
              <a:headEnd/>
              <a:tailEnd/>
            </a:ln>
          </p:spPr>
          <p:txBody>
            <a:bodyPr/>
            <a:lstStyle/>
            <a:p>
              <a:endParaRPr lang="th-TH"/>
            </a:p>
          </p:txBody>
        </p:sp>
        <p:sp>
          <p:nvSpPr>
            <p:cNvPr id="58541" name="Freeform 173"/>
            <p:cNvSpPr>
              <a:spLocks/>
            </p:cNvSpPr>
            <p:nvPr/>
          </p:nvSpPr>
          <p:spPr bwMode="auto">
            <a:xfrm>
              <a:off x="3488" y="2459"/>
              <a:ext cx="10" cy="10"/>
            </a:xfrm>
            <a:custGeom>
              <a:avLst/>
              <a:gdLst>
                <a:gd name="T0" fmla="*/ 2 w 10"/>
                <a:gd name="T1" fmla="*/ 2 h 10"/>
                <a:gd name="T2" fmla="*/ 0 w 10"/>
                <a:gd name="T3" fmla="*/ 4 h 10"/>
                <a:gd name="T4" fmla="*/ 0 w 10"/>
                <a:gd name="T5" fmla="*/ 5 h 10"/>
                <a:gd name="T6" fmla="*/ 0 w 10"/>
                <a:gd name="T7" fmla="*/ 7 h 10"/>
                <a:gd name="T8" fmla="*/ 0 w 10"/>
                <a:gd name="T9" fmla="*/ 9 h 10"/>
                <a:gd name="T10" fmla="*/ 2 w 10"/>
                <a:gd name="T11" fmla="*/ 10 h 10"/>
                <a:gd name="T12" fmla="*/ 3 w 10"/>
                <a:gd name="T13" fmla="*/ 10 h 10"/>
                <a:gd name="T14" fmla="*/ 5 w 10"/>
                <a:gd name="T15" fmla="*/ 10 h 10"/>
                <a:gd name="T16" fmla="*/ 7 w 10"/>
                <a:gd name="T17" fmla="*/ 10 h 10"/>
                <a:gd name="T18" fmla="*/ 7 w 10"/>
                <a:gd name="T19" fmla="*/ 10 h 10"/>
                <a:gd name="T20" fmla="*/ 8 w 10"/>
                <a:gd name="T21" fmla="*/ 9 h 10"/>
                <a:gd name="T22" fmla="*/ 10 w 10"/>
                <a:gd name="T23" fmla="*/ 7 h 10"/>
                <a:gd name="T24" fmla="*/ 10 w 10"/>
                <a:gd name="T25" fmla="*/ 5 h 10"/>
                <a:gd name="T26" fmla="*/ 8 w 10"/>
                <a:gd name="T27" fmla="*/ 4 h 10"/>
                <a:gd name="T28" fmla="*/ 7 w 10"/>
                <a:gd name="T29" fmla="*/ 2 h 10"/>
                <a:gd name="T30" fmla="*/ 5 w 10"/>
                <a:gd name="T31" fmla="*/ 0 h 10"/>
                <a:gd name="T32" fmla="*/ 3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4"/>
                  </a:lnTo>
                  <a:lnTo>
                    <a:pt x="0" y="5"/>
                  </a:lnTo>
                  <a:lnTo>
                    <a:pt x="0" y="7"/>
                  </a:lnTo>
                  <a:lnTo>
                    <a:pt x="0" y="9"/>
                  </a:lnTo>
                  <a:lnTo>
                    <a:pt x="2" y="10"/>
                  </a:lnTo>
                  <a:lnTo>
                    <a:pt x="3" y="10"/>
                  </a:lnTo>
                  <a:lnTo>
                    <a:pt x="5" y="10"/>
                  </a:lnTo>
                  <a:lnTo>
                    <a:pt x="7" y="10"/>
                  </a:lnTo>
                  <a:lnTo>
                    <a:pt x="7" y="10"/>
                  </a:lnTo>
                  <a:lnTo>
                    <a:pt x="8" y="9"/>
                  </a:lnTo>
                  <a:lnTo>
                    <a:pt x="10" y="7"/>
                  </a:lnTo>
                  <a:lnTo>
                    <a:pt x="10" y="5"/>
                  </a:lnTo>
                  <a:lnTo>
                    <a:pt x="8" y="4"/>
                  </a:lnTo>
                  <a:lnTo>
                    <a:pt x="7" y="2"/>
                  </a:lnTo>
                  <a:lnTo>
                    <a:pt x="5" y="0"/>
                  </a:lnTo>
                  <a:lnTo>
                    <a:pt x="3" y="0"/>
                  </a:lnTo>
                  <a:lnTo>
                    <a:pt x="2" y="2"/>
                  </a:lnTo>
                  <a:close/>
                </a:path>
              </a:pathLst>
            </a:custGeom>
            <a:solidFill>
              <a:srgbClr val="000000"/>
            </a:solidFill>
            <a:ln w="9525">
              <a:solidFill>
                <a:srgbClr val="009999"/>
              </a:solidFill>
              <a:round/>
              <a:headEnd/>
              <a:tailEnd/>
            </a:ln>
          </p:spPr>
          <p:txBody>
            <a:bodyPr/>
            <a:lstStyle/>
            <a:p>
              <a:endParaRPr lang="th-TH"/>
            </a:p>
          </p:txBody>
        </p:sp>
        <p:sp>
          <p:nvSpPr>
            <p:cNvPr id="58542" name="Freeform 174"/>
            <p:cNvSpPr>
              <a:spLocks/>
            </p:cNvSpPr>
            <p:nvPr/>
          </p:nvSpPr>
          <p:spPr bwMode="auto">
            <a:xfrm>
              <a:off x="3503" y="2446"/>
              <a:ext cx="10" cy="10"/>
            </a:xfrm>
            <a:custGeom>
              <a:avLst/>
              <a:gdLst>
                <a:gd name="T0" fmla="*/ 2 w 10"/>
                <a:gd name="T1" fmla="*/ 1 h 10"/>
                <a:gd name="T2" fmla="*/ 0 w 10"/>
                <a:gd name="T3" fmla="*/ 3 h 10"/>
                <a:gd name="T4" fmla="*/ 0 w 10"/>
                <a:gd name="T5" fmla="*/ 5 h 10"/>
                <a:gd name="T6" fmla="*/ 0 w 10"/>
                <a:gd name="T7" fmla="*/ 6 h 10"/>
                <a:gd name="T8" fmla="*/ 0 w 10"/>
                <a:gd name="T9" fmla="*/ 8 h 10"/>
                <a:gd name="T10" fmla="*/ 2 w 10"/>
                <a:gd name="T11" fmla="*/ 10 h 10"/>
                <a:gd name="T12" fmla="*/ 3 w 10"/>
                <a:gd name="T13" fmla="*/ 10 h 10"/>
                <a:gd name="T14" fmla="*/ 5 w 10"/>
                <a:gd name="T15" fmla="*/ 10 h 10"/>
                <a:gd name="T16" fmla="*/ 7 w 10"/>
                <a:gd name="T17" fmla="*/ 10 h 10"/>
                <a:gd name="T18" fmla="*/ 7 w 10"/>
                <a:gd name="T19" fmla="*/ 10 h 10"/>
                <a:gd name="T20" fmla="*/ 9 w 10"/>
                <a:gd name="T21" fmla="*/ 8 h 10"/>
                <a:gd name="T22" fmla="*/ 10 w 10"/>
                <a:gd name="T23" fmla="*/ 6 h 10"/>
                <a:gd name="T24" fmla="*/ 10 w 10"/>
                <a:gd name="T25" fmla="*/ 5 h 10"/>
                <a:gd name="T26" fmla="*/ 9 w 10"/>
                <a:gd name="T27" fmla="*/ 3 h 10"/>
                <a:gd name="T28" fmla="*/ 7 w 10"/>
                <a:gd name="T29" fmla="*/ 1 h 10"/>
                <a:gd name="T30" fmla="*/ 5 w 10"/>
                <a:gd name="T31" fmla="*/ 0 h 10"/>
                <a:gd name="T32" fmla="*/ 3 w 10"/>
                <a:gd name="T33" fmla="*/ 0 h 10"/>
                <a:gd name="T34" fmla="*/ 2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1"/>
                  </a:moveTo>
                  <a:lnTo>
                    <a:pt x="0" y="3"/>
                  </a:lnTo>
                  <a:lnTo>
                    <a:pt x="0" y="5"/>
                  </a:lnTo>
                  <a:lnTo>
                    <a:pt x="0" y="6"/>
                  </a:lnTo>
                  <a:lnTo>
                    <a:pt x="0" y="8"/>
                  </a:lnTo>
                  <a:lnTo>
                    <a:pt x="2" y="10"/>
                  </a:lnTo>
                  <a:lnTo>
                    <a:pt x="3" y="10"/>
                  </a:lnTo>
                  <a:lnTo>
                    <a:pt x="5" y="10"/>
                  </a:lnTo>
                  <a:lnTo>
                    <a:pt x="7" y="10"/>
                  </a:lnTo>
                  <a:lnTo>
                    <a:pt x="7" y="10"/>
                  </a:lnTo>
                  <a:lnTo>
                    <a:pt x="9" y="8"/>
                  </a:lnTo>
                  <a:lnTo>
                    <a:pt x="10" y="6"/>
                  </a:lnTo>
                  <a:lnTo>
                    <a:pt x="10" y="5"/>
                  </a:lnTo>
                  <a:lnTo>
                    <a:pt x="9" y="3"/>
                  </a:lnTo>
                  <a:lnTo>
                    <a:pt x="7" y="1"/>
                  </a:lnTo>
                  <a:lnTo>
                    <a:pt x="5" y="0"/>
                  </a:lnTo>
                  <a:lnTo>
                    <a:pt x="3" y="0"/>
                  </a:lnTo>
                  <a:lnTo>
                    <a:pt x="2" y="1"/>
                  </a:lnTo>
                  <a:close/>
                </a:path>
              </a:pathLst>
            </a:custGeom>
            <a:solidFill>
              <a:srgbClr val="000000"/>
            </a:solidFill>
            <a:ln w="9525">
              <a:solidFill>
                <a:srgbClr val="009999"/>
              </a:solidFill>
              <a:round/>
              <a:headEnd/>
              <a:tailEnd/>
            </a:ln>
          </p:spPr>
          <p:txBody>
            <a:bodyPr/>
            <a:lstStyle/>
            <a:p>
              <a:endParaRPr lang="th-TH"/>
            </a:p>
          </p:txBody>
        </p:sp>
        <p:sp>
          <p:nvSpPr>
            <p:cNvPr id="58543" name="Freeform 175"/>
            <p:cNvSpPr>
              <a:spLocks/>
            </p:cNvSpPr>
            <p:nvPr/>
          </p:nvSpPr>
          <p:spPr bwMode="auto">
            <a:xfrm>
              <a:off x="3517" y="2432"/>
              <a:ext cx="10" cy="10"/>
            </a:xfrm>
            <a:custGeom>
              <a:avLst/>
              <a:gdLst>
                <a:gd name="T0" fmla="*/ 3 w 10"/>
                <a:gd name="T1" fmla="*/ 2 h 10"/>
                <a:gd name="T2" fmla="*/ 1 w 10"/>
                <a:gd name="T3" fmla="*/ 4 h 10"/>
                <a:gd name="T4" fmla="*/ 0 w 10"/>
                <a:gd name="T5" fmla="*/ 5 h 10"/>
                <a:gd name="T6" fmla="*/ 0 w 10"/>
                <a:gd name="T7" fmla="*/ 7 h 10"/>
                <a:gd name="T8" fmla="*/ 1 w 10"/>
                <a:gd name="T9" fmla="*/ 9 h 10"/>
                <a:gd name="T10" fmla="*/ 3 w 10"/>
                <a:gd name="T11" fmla="*/ 10 h 10"/>
                <a:gd name="T12" fmla="*/ 5 w 10"/>
                <a:gd name="T13" fmla="*/ 10 h 10"/>
                <a:gd name="T14" fmla="*/ 6 w 10"/>
                <a:gd name="T15" fmla="*/ 10 h 10"/>
                <a:gd name="T16" fmla="*/ 8 w 10"/>
                <a:gd name="T17" fmla="*/ 10 h 10"/>
                <a:gd name="T18" fmla="*/ 8 w 10"/>
                <a:gd name="T19" fmla="*/ 10 h 10"/>
                <a:gd name="T20" fmla="*/ 10 w 10"/>
                <a:gd name="T21" fmla="*/ 9 h 10"/>
                <a:gd name="T22" fmla="*/ 10 w 10"/>
                <a:gd name="T23" fmla="*/ 7 h 10"/>
                <a:gd name="T24" fmla="*/ 10 w 10"/>
                <a:gd name="T25" fmla="*/ 5 h 10"/>
                <a:gd name="T26" fmla="*/ 10 w 10"/>
                <a:gd name="T27" fmla="*/ 4 h 10"/>
                <a:gd name="T28" fmla="*/ 8 w 10"/>
                <a:gd name="T29" fmla="*/ 2 h 10"/>
                <a:gd name="T30" fmla="*/ 6 w 10"/>
                <a:gd name="T31" fmla="*/ 0 h 10"/>
                <a:gd name="T32" fmla="*/ 5 w 10"/>
                <a:gd name="T33" fmla="*/ 0 h 10"/>
                <a:gd name="T34" fmla="*/ 3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2"/>
                  </a:moveTo>
                  <a:lnTo>
                    <a:pt x="1" y="4"/>
                  </a:lnTo>
                  <a:lnTo>
                    <a:pt x="0" y="5"/>
                  </a:lnTo>
                  <a:lnTo>
                    <a:pt x="0" y="7"/>
                  </a:lnTo>
                  <a:lnTo>
                    <a:pt x="1" y="9"/>
                  </a:lnTo>
                  <a:lnTo>
                    <a:pt x="3" y="10"/>
                  </a:lnTo>
                  <a:lnTo>
                    <a:pt x="5" y="10"/>
                  </a:lnTo>
                  <a:lnTo>
                    <a:pt x="6" y="10"/>
                  </a:lnTo>
                  <a:lnTo>
                    <a:pt x="8" y="10"/>
                  </a:lnTo>
                  <a:lnTo>
                    <a:pt x="8" y="10"/>
                  </a:lnTo>
                  <a:lnTo>
                    <a:pt x="10" y="9"/>
                  </a:lnTo>
                  <a:lnTo>
                    <a:pt x="10" y="7"/>
                  </a:lnTo>
                  <a:lnTo>
                    <a:pt x="10" y="5"/>
                  </a:lnTo>
                  <a:lnTo>
                    <a:pt x="10" y="4"/>
                  </a:lnTo>
                  <a:lnTo>
                    <a:pt x="8" y="2"/>
                  </a:lnTo>
                  <a:lnTo>
                    <a:pt x="6" y="0"/>
                  </a:lnTo>
                  <a:lnTo>
                    <a:pt x="5" y="0"/>
                  </a:lnTo>
                  <a:lnTo>
                    <a:pt x="3" y="2"/>
                  </a:lnTo>
                  <a:close/>
                </a:path>
              </a:pathLst>
            </a:custGeom>
            <a:solidFill>
              <a:srgbClr val="000000"/>
            </a:solidFill>
            <a:ln w="9525">
              <a:solidFill>
                <a:srgbClr val="009999"/>
              </a:solidFill>
              <a:round/>
              <a:headEnd/>
              <a:tailEnd/>
            </a:ln>
          </p:spPr>
          <p:txBody>
            <a:bodyPr/>
            <a:lstStyle/>
            <a:p>
              <a:endParaRPr lang="th-TH"/>
            </a:p>
          </p:txBody>
        </p:sp>
        <p:sp>
          <p:nvSpPr>
            <p:cNvPr id="58544" name="Freeform 176"/>
            <p:cNvSpPr>
              <a:spLocks/>
            </p:cNvSpPr>
            <p:nvPr/>
          </p:nvSpPr>
          <p:spPr bwMode="auto">
            <a:xfrm>
              <a:off x="3532" y="2419"/>
              <a:ext cx="10" cy="10"/>
            </a:xfrm>
            <a:custGeom>
              <a:avLst/>
              <a:gdLst>
                <a:gd name="T0" fmla="*/ 3 w 10"/>
                <a:gd name="T1" fmla="*/ 1 h 10"/>
                <a:gd name="T2" fmla="*/ 1 w 10"/>
                <a:gd name="T3" fmla="*/ 3 h 10"/>
                <a:gd name="T4" fmla="*/ 0 w 10"/>
                <a:gd name="T5" fmla="*/ 5 h 10"/>
                <a:gd name="T6" fmla="*/ 0 w 10"/>
                <a:gd name="T7" fmla="*/ 6 h 10"/>
                <a:gd name="T8" fmla="*/ 1 w 10"/>
                <a:gd name="T9" fmla="*/ 8 h 10"/>
                <a:gd name="T10" fmla="*/ 3 w 10"/>
                <a:gd name="T11" fmla="*/ 10 h 10"/>
                <a:gd name="T12" fmla="*/ 5 w 10"/>
                <a:gd name="T13" fmla="*/ 10 h 10"/>
                <a:gd name="T14" fmla="*/ 7 w 10"/>
                <a:gd name="T15" fmla="*/ 10 h 10"/>
                <a:gd name="T16" fmla="*/ 8 w 10"/>
                <a:gd name="T17" fmla="*/ 10 h 10"/>
                <a:gd name="T18" fmla="*/ 8 w 10"/>
                <a:gd name="T19" fmla="*/ 10 h 10"/>
                <a:gd name="T20" fmla="*/ 10 w 10"/>
                <a:gd name="T21" fmla="*/ 8 h 10"/>
                <a:gd name="T22" fmla="*/ 10 w 10"/>
                <a:gd name="T23" fmla="*/ 6 h 10"/>
                <a:gd name="T24" fmla="*/ 10 w 10"/>
                <a:gd name="T25" fmla="*/ 5 h 10"/>
                <a:gd name="T26" fmla="*/ 10 w 10"/>
                <a:gd name="T27" fmla="*/ 3 h 10"/>
                <a:gd name="T28" fmla="*/ 8 w 10"/>
                <a:gd name="T29" fmla="*/ 1 h 10"/>
                <a:gd name="T30" fmla="*/ 7 w 10"/>
                <a:gd name="T31" fmla="*/ 0 h 10"/>
                <a:gd name="T32" fmla="*/ 5 w 10"/>
                <a:gd name="T33" fmla="*/ 0 h 10"/>
                <a:gd name="T34" fmla="*/ 3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1"/>
                  </a:moveTo>
                  <a:lnTo>
                    <a:pt x="1" y="3"/>
                  </a:lnTo>
                  <a:lnTo>
                    <a:pt x="0" y="5"/>
                  </a:lnTo>
                  <a:lnTo>
                    <a:pt x="0" y="6"/>
                  </a:lnTo>
                  <a:lnTo>
                    <a:pt x="1" y="8"/>
                  </a:lnTo>
                  <a:lnTo>
                    <a:pt x="3" y="10"/>
                  </a:lnTo>
                  <a:lnTo>
                    <a:pt x="5" y="10"/>
                  </a:lnTo>
                  <a:lnTo>
                    <a:pt x="7" y="10"/>
                  </a:lnTo>
                  <a:lnTo>
                    <a:pt x="8" y="10"/>
                  </a:lnTo>
                  <a:lnTo>
                    <a:pt x="8" y="10"/>
                  </a:lnTo>
                  <a:lnTo>
                    <a:pt x="10" y="8"/>
                  </a:lnTo>
                  <a:lnTo>
                    <a:pt x="10" y="6"/>
                  </a:lnTo>
                  <a:lnTo>
                    <a:pt x="10" y="5"/>
                  </a:lnTo>
                  <a:lnTo>
                    <a:pt x="10" y="3"/>
                  </a:lnTo>
                  <a:lnTo>
                    <a:pt x="8" y="1"/>
                  </a:lnTo>
                  <a:lnTo>
                    <a:pt x="7" y="0"/>
                  </a:lnTo>
                  <a:lnTo>
                    <a:pt x="5" y="0"/>
                  </a:lnTo>
                  <a:lnTo>
                    <a:pt x="3" y="1"/>
                  </a:lnTo>
                  <a:close/>
                </a:path>
              </a:pathLst>
            </a:custGeom>
            <a:solidFill>
              <a:srgbClr val="000000"/>
            </a:solidFill>
            <a:ln w="9525">
              <a:solidFill>
                <a:srgbClr val="009999"/>
              </a:solidFill>
              <a:round/>
              <a:headEnd/>
              <a:tailEnd/>
            </a:ln>
          </p:spPr>
          <p:txBody>
            <a:bodyPr/>
            <a:lstStyle/>
            <a:p>
              <a:endParaRPr lang="th-TH"/>
            </a:p>
          </p:txBody>
        </p:sp>
        <p:sp>
          <p:nvSpPr>
            <p:cNvPr id="58545" name="Freeform 177"/>
            <p:cNvSpPr>
              <a:spLocks/>
            </p:cNvSpPr>
            <p:nvPr/>
          </p:nvSpPr>
          <p:spPr bwMode="auto">
            <a:xfrm>
              <a:off x="3547" y="2405"/>
              <a:ext cx="10" cy="10"/>
            </a:xfrm>
            <a:custGeom>
              <a:avLst/>
              <a:gdLst>
                <a:gd name="T0" fmla="*/ 3 w 10"/>
                <a:gd name="T1" fmla="*/ 0 h 10"/>
                <a:gd name="T2" fmla="*/ 2 w 10"/>
                <a:gd name="T3" fmla="*/ 2 h 10"/>
                <a:gd name="T4" fmla="*/ 0 w 10"/>
                <a:gd name="T5" fmla="*/ 4 h 10"/>
                <a:gd name="T6" fmla="*/ 0 w 10"/>
                <a:gd name="T7" fmla="*/ 5 h 10"/>
                <a:gd name="T8" fmla="*/ 2 w 10"/>
                <a:gd name="T9" fmla="*/ 7 h 10"/>
                <a:gd name="T10" fmla="*/ 3 w 10"/>
                <a:gd name="T11" fmla="*/ 9 h 10"/>
                <a:gd name="T12" fmla="*/ 5 w 10"/>
                <a:gd name="T13" fmla="*/ 10 h 10"/>
                <a:gd name="T14" fmla="*/ 7 w 10"/>
                <a:gd name="T15" fmla="*/ 10 h 10"/>
                <a:gd name="T16" fmla="*/ 8 w 10"/>
                <a:gd name="T17" fmla="*/ 9 h 10"/>
                <a:gd name="T18" fmla="*/ 8 w 10"/>
                <a:gd name="T19" fmla="*/ 9 h 10"/>
                <a:gd name="T20" fmla="*/ 10 w 10"/>
                <a:gd name="T21" fmla="*/ 7 h 10"/>
                <a:gd name="T22" fmla="*/ 10 w 10"/>
                <a:gd name="T23" fmla="*/ 5 h 10"/>
                <a:gd name="T24" fmla="*/ 10 w 10"/>
                <a:gd name="T25" fmla="*/ 4 h 10"/>
                <a:gd name="T26" fmla="*/ 10 w 10"/>
                <a:gd name="T27" fmla="*/ 2 h 10"/>
                <a:gd name="T28" fmla="*/ 8 w 10"/>
                <a:gd name="T29" fmla="*/ 0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4"/>
                  </a:lnTo>
                  <a:lnTo>
                    <a:pt x="0" y="5"/>
                  </a:lnTo>
                  <a:lnTo>
                    <a:pt x="2" y="7"/>
                  </a:lnTo>
                  <a:lnTo>
                    <a:pt x="3" y="9"/>
                  </a:lnTo>
                  <a:lnTo>
                    <a:pt x="5" y="10"/>
                  </a:lnTo>
                  <a:lnTo>
                    <a:pt x="7" y="10"/>
                  </a:lnTo>
                  <a:lnTo>
                    <a:pt x="8" y="9"/>
                  </a:lnTo>
                  <a:lnTo>
                    <a:pt x="8" y="9"/>
                  </a:lnTo>
                  <a:lnTo>
                    <a:pt x="10" y="7"/>
                  </a:lnTo>
                  <a:lnTo>
                    <a:pt x="10" y="5"/>
                  </a:lnTo>
                  <a:lnTo>
                    <a:pt x="10" y="4"/>
                  </a:lnTo>
                  <a:lnTo>
                    <a:pt x="10" y="2"/>
                  </a:lnTo>
                  <a:lnTo>
                    <a:pt x="8" y="0"/>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a:p>
          </p:txBody>
        </p:sp>
        <p:sp>
          <p:nvSpPr>
            <p:cNvPr id="58546" name="Freeform 178"/>
            <p:cNvSpPr>
              <a:spLocks/>
            </p:cNvSpPr>
            <p:nvPr/>
          </p:nvSpPr>
          <p:spPr bwMode="auto">
            <a:xfrm>
              <a:off x="3562" y="2392"/>
              <a:ext cx="10" cy="10"/>
            </a:xfrm>
            <a:custGeom>
              <a:avLst/>
              <a:gdLst>
                <a:gd name="T0" fmla="*/ 2 w 10"/>
                <a:gd name="T1" fmla="*/ 0 h 10"/>
                <a:gd name="T2" fmla="*/ 0 w 10"/>
                <a:gd name="T3" fmla="*/ 1 h 10"/>
                <a:gd name="T4" fmla="*/ 0 w 10"/>
                <a:gd name="T5" fmla="*/ 3 h 10"/>
                <a:gd name="T6" fmla="*/ 0 w 10"/>
                <a:gd name="T7" fmla="*/ 5 h 10"/>
                <a:gd name="T8" fmla="*/ 0 w 10"/>
                <a:gd name="T9" fmla="*/ 6 h 10"/>
                <a:gd name="T10" fmla="*/ 2 w 10"/>
                <a:gd name="T11" fmla="*/ 8 h 10"/>
                <a:gd name="T12" fmla="*/ 3 w 10"/>
                <a:gd name="T13" fmla="*/ 10 h 10"/>
                <a:gd name="T14" fmla="*/ 5 w 10"/>
                <a:gd name="T15" fmla="*/ 10 h 10"/>
                <a:gd name="T16" fmla="*/ 7 w 10"/>
                <a:gd name="T17" fmla="*/ 8 h 10"/>
                <a:gd name="T18" fmla="*/ 7 w 10"/>
                <a:gd name="T19" fmla="*/ 8 h 10"/>
                <a:gd name="T20" fmla="*/ 9 w 10"/>
                <a:gd name="T21" fmla="*/ 6 h 10"/>
                <a:gd name="T22" fmla="*/ 10 w 10"/>
                <a:gd name="T23" fmla="*/ 5 h 10"/>
                <a:gd name="T24" fmla="*/ 10 w 10"/>
                <a:gd name="T25" fmla="*/ 3 h 10"/>
                <a:gd name="T26" fmla="*/ 9 w 10"/>
                <a:gd name="T27" fmla="*/ 1 h 10"/>
                <a:gd name="T28" fmla="*/ 7 w 10"/>
                <a:gd name="T29" fmla="*/ 0 h 10"/>
                <a:gd name="T30" fmla="*/ 5 w 10"/>
                <a:gd name="T31" fmla="*/ 0 h 10"/>
                <a:gd name="T32" fmla="*/ 3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1"/>
                  </a:lnTo>
                  <a:lnTo>
                    <a:pt x="0" y="3"/>
                  </a:lnTo>
                  <a:lnTo>
                    <a:pt x="0" y="5"/>
                  </a:lnTo>
                  <a:lnTo>
                    <a:pt x="0" y="6"/>
                  </a:lnTo>
                  <a:lnTo>
                    <a:pt x="2" y="8"/>
                  </a:lnTo>
                  <a:lnTo>
                    <a:pt x="3" y="10"/>
                  </a:lnTo>
                  <a:lnTo>
                    <a:pt x="5" y="10"/>
                  </a:lnTo>
                  <a:lnTo>
                    <a:pt x="7" y="8"/>
                  </a:lnTo>
                  <a:lnTo>
                    <a:pt x="7" y="8"/>
                  </a:lnTo>
                  <a:lnTo>
                    <a:pt x="9" y="6"/>
                  </a:lnTo>
                  <a:lnTo>
                    <a:pt x="10" y="5"/>
                  </a:lnTo>
                  <a:lnTo>
                    <a:pt x="10" y="3"/>
                  </a:lnTo>
                  <a:lnTo>
                    <a:pt x="9" y="1"/>
                  </a:lnTo>
                  <a:lnTo>
                    <a:pt x="7" y="0"/>
                  </a:lnTo>
                  <a:lnTo>
                    <a:pt x="5" y="0"/>
                  </a:lnTo>
                  <a:lnTo>
                    <a:pt x="3" y="0"/>
                  </a:lnTo>
                  <a:lnTo>
                    <a:pt x="2" y="0"/>
                  </a:lnTo>
                  <a:close/>
                </a:path>
              </a:pathLst>
            </a:custGeom>
            <a:solidFill>
              <a:srgbClr val="000000"/>
            </a:solidFill>
            <a:ln w="9525">
              <a:solidFill>
                <a:srgbClr val="009999"/>
              </a:solidFill>
              <a:round/>
              <a:headEnd/>
              <a:tailEnd/>
            </a:ln>
          </p:spPr>
          <p:txBody>
            <a:bodyPr/>
            <a:lstStyle/>
            <a:p>
              <a:endParaRPr lang="th-TH"/>
            </a:p>
          </p:txBody>
        </p:sp>
        <p:sp>
          <p:nvSpPr>
            <p:cNvPr id="58547" name="Freeform 179"/>
            <p:cNvSpPr>
              <a:spLocks/>
            </p:cNvSpPr>
            <p:nvPr/>
          </p:nvSpPr>
          <p:spPr bwMode="auto">
            <a:xfrm>
              <a:off x="3576" y="2377"/>
              <a:ext cx="11" cy="10"/>
            </a:xfrm>
            <a:custGeom>
              <a:avLst/>
              <a:gdLst>
                <a:gd name="T0" fmla="*/ 3 w 11"/>
                <a:gd name="T1" fmla="*/ 1 h 10"/>
                <a:gd name="T2" fmla="*/ 1 w 11"/>
                <a:gd name="T3" fmla="*/ 3 h 10"/>
                <a:gd name="T4" fmla="*/ 0 w 11"/>
                <a:gd name="T5" fmla="*/ 5 h 10"/>
                <a:gd name="T6" fmla="*/ 0 w 11"/>
                <a:gd name="T7" fmla="*/ 6 h 10"/>
                <a:gd name="T8" fmla="*/ 1 w 11"/>
                <a:gd name="T9" fmla="*/ 8 h 10"/>
                <a:gd name="T10" fmla="*/ 3 w 11"/>
                <a:gd name="T11" fmla="*/ 10 h 10"/>
                <a:gd name="T12" fmla="*/ 5 w 11"/>
                <a:gd name="T13" fmla="*/ 10 h 10"/>
                <a:gd name="T14" fmla="*/ 6 w 11"/>
                <a:gd name="T15" fmla="*/ 10 h 10"/>
                <a:gd name="T16" fmla="*/ 8 w 11"/>
                <a:gd name="T17" fmla="*/ 10 h 10"/>
                <a:gd name="T18" fmla="*/ 8 w 11"/>
                <a:gd name="T19" fmla="*/ 10 h 10"/>
                <a:gd name="T20" fmla="*/ 10 w 11"/>
                <a:gd name="T21" fmla="*/ 8 h 10"/>
                <a:gd name="T22" fmla="*/ 11 w 11"/>
                <a:gd name="T23" fmla="*/ 6 h 10"/>
                <a:gd name="T24" fmla="*/ 11 w 11"/>
                <a:gd name="T25" fmla="*/ 5 h 10"/>
                <a:gd name="T26" fmla="*/ 10 w 11"/>
                <a:gd name="T27" fmla="*/ 3 h 10"/>
                <a:gd name="T28" fmla="*/ 8 w 11"/>
                <a:gd name="T29" fmla="*/ 1 h 10"/>
                <a:gd name="T30" fmla="*/ 6 w 11"/>
                <a:gd name="T31" fmla="*/ 0 h 10"/>
                <a:gd name="T32" fmla="*/ 5 w 11"/>
                <a:gd name="T33" fmla="*/ 0 h 10"/>
                <a:gd name="T34" fmla="*/ 3 w 11"/>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3" y="1"/>
                  </a:moveTo>
                  <a:lnTo>
                    <a:pt x="1" y="3"/>
                  </a:lnTo>
                  <a:lnTo>
                    <a:pt x="0" y="5"/>
                  </a:lnTo>
                  <a:lnTo>
                    <a:pt x="0" y="6"/>
                  </a:lnTo>
                  <a:lnTo>
                    <a:pt x="1" y="8"/>
                  </a:lnTo>
                  <a:lnTo>
                    <a:pt x="3" y="10"/>
                  </a:lnTo>
                  <a:lnTo>
                    <a:pt x="5" y="10"/>
                  </a:lnTo>
                  <a:lnTo>
                    <a:pt x="6" y="10"/>
                  </a:lnTo>
                  <a:lnTo>
                    <a:pt x="8" y="10"/>
                  </a:lnTo>
                  <a:lnTo>
                    <a:pt x="8" y="10"/>
                  </a:lnTo>
                  <a:lnTo>
                    <a:pt x="10" y="8"/>
                  </a:lnTo>
                  <a:lnTo>
                    <a:pt x="11" y="6"/>
                  </a:lnTo>
                  <a:lnTo>
                    <a:pt x="11" y="5"/>
                  </a:lnTo>
                  <a:lnTo>
                    <a:pt x="10" y="3"/>
                  </a:lnTo>
                  <a:lnTo>
                    <a:pt x="8" y="1"/>
                  </a:lnTo>
                  <a:lnTo>
                    <a:pt x="6" y="0"/>
                  </a:lnTo>
                  <a:lnTo>
                    <a:pt x="5" y="0"/>
                  </a:lnTo>
                  <a:lnTo>
                    <a:pt x="3" y="1"/>
                  </a:lnTo>
                  <a:close/>
                </a:path>
              </a:pathLst>
            </a:custGeom>
            <a:solidFill>
              <a:srgbClr val="000000"/>
            </a:solidFill>
            <a:ln w="9525">
              <a:solidFill>
                <a:srgbClr val="009999"/>
              </a:solidFill>
              <a:round/>
              <a:headEnd/>
              <a:tailEnd/>
            </a:ln>
          </p:spPr>
          <p:txBody>
            <a:bodyPr/>
            <a:lstStyle/>
            <a:p>
              <a:endParaRPr lang="th-TH"/>
            </a:p>
          </p:txBody>
        </p:sp>
        <p:sp>
          <p:nvSpPr>
            <p:cNvPr id="58548" name="Freeform 180"/>
            <p:cNvSpPr>
              <a:spLocks/>
            </p:cNvSpPr>
            <p:nvPr/>
          </p:nvSpPr>
          <p:spPr bwMode="auto">
            <a:xfrm>
              <a:off x="3591" y="2363"/>
              <a:ext cx="10" cy="10"/>
            </a:xfrm>
            <a:custGeom>
              <a:avLst/>
              <a:gdLst>
                <a:gd name="T0" fmla="*/ 3 w 10"/>
                <a:gd name="T1" fmla="*/ 2 h 10"/>
                <a:gd name="T2" fmla="*/ 1 w 10"/>
                <a:gd name="T3" fmla="*/ 3 h 10"/>
                <a:gd name="T4" fmla="*/ 0 w 10"/>
                <a:gd name="T5" fmla="*/ 5 h 10"/>
                <a:gd name="T6" fmla="*/ 0 w 10"/>
                <a:gd name="T7" fmla="*/ 7 h 10"/>
                <a:gd name="T8" fmla="*/ 1 w 10"/>
                <a:gd name="T9" fmla="*/ 8 h 10"/>
                <a:gd name="T10" fmla="*/ 3 w 10"/>
                <a:gd name="T11" fmla="*/ 10 h 10"/>
                <a:gd name="T12" fmla="*/ 5 w 10"/>
                <a:gd name="T13" fmla="*/ 10 h 10"/>
                <a:gd name="T14" fmla="*/ 7 w 10"/>
                <a:gd name="T15" fmla="*/ 10 h 10"/>
                <a:gd name="T16" fmla="*/ 8 w 10"/>
                <a:gd name="T17" fmla="*/ 10 h 10"/>
                <a:gd name="T18" fmla="*/ 8 w 10"/>
                <a:gd name="T19" fmla="*/ 10 h 10"/>
                <a:gd name="T20" fmla="*/ 10 w 10"/>
                <a:gd name="T21" fmla="*/ 8 h 10"/>
                <a:gd name="T22" fmla="*/ 10 w 10"/>
                <a:gd name="T23" fmla="*/ 7 h 10"/>
                <a:gd name="T24" fmla="*/ 10 w 10"/>
                <a:gd name="T25" fmla="*/ 5 h 10"/>
                <a:gd name="T26" fmla="*/ 10 w 10"/>
                <a:gd name="T27" fmla="*/ 3 h 10"/>
                <a:gd name="T28" fmla="*/ 8 w 10"/>
                <a:gd name="T29" fmla="*/ 2 h 10"/>
                <a:gd name="T30" fmla="*/ 7 w 10"/>
                <a:gd name="T31" fmla="*/ 0 h 10"/>
                <a:gd name="T32" fmla="*/ 5 w 10"/>
                <a:gd name="T33" fmla="*/ 0 h 10"/>
                <a:gd name="T34" fmla="*/ 3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2"/>
                  </a:moveTo>
                  <a:lnTo>
                    <a:pt x="1" y="3"/>
                  </a:lnTo>
                  <a:lnTo>
                    <a:pt x="0" y="5"/>
                  </a:lnTo>
                  <a:lnTo>
                    <a:pt x="0" y="7"/>
                  </a:lnTo>
                  <a:lnTo>
                    <a:pt x="1" y="8"/>
                  </a:lnTo>
                  <a:lnTo>
                    <a:pt x="3" y="10"/>
                  </a:lnTo>
                  <a:lnTo>
                    <a:pt x="5" y="10"/>
                  </a:lnTo>
                  <a:lnTo>
                    <a:pt x="7" y="10"/>
                  </a:lnTo>
                  <a:lnTo>
                    <a:pt x="8" y="10"/>
                  </a:lnTo>
                  <a:lnTo>
                    <a:pt x="8" y="10"/>
                  </a:lnTo>
                  <a:lnTo>
                    <a:pt x="10" y="8"/>
                  </a:lnTo>
                  <a:lnTo>
                    <a:pt x="10" y="7"/>
                  </a:lnTo>
                  <a:lnTo>
                    <a:pt x="10" y="5"/>
                  </a:lnTo>
                  <a:lnTo>
                    <a:pt x="10" y="3"/>
                  </a:lnTo>
                  <a:lnTo>
                    <a:pt x="8" y="2"/>
                  </a:lnTo>
                  <a:lnTo>
                    <a:pt x="7" y="0"/>
                  </a:lnTo>
                  <a:lnTo>
                    <a:pt x="5" y="0"/>
                  </a:lnTo>
                  <a:lnTo>
                    <a:pt x="3" y="2"/>
                  </a:lnTo>
                  <a:close/>
                </a:path>
              </a:pathLst>
            </a:custGeom>
            <a:solidFill>
              <a:srgbClr val="000000"/>
            </a:solidFill>
            <a:ln w="9525">
              <a:solidFill>
                <a:srgbClr val="009999"/>
              </a:solidFill>
              <a:round/>
              <a:headEnd/>
              <a:tailEnd/>
            </a:ln>
          </p:spPr>
          <p:txBody>
            <a:bodyPr/>
            <a:lstStyle/>
            <a:p>
              <a:endParaRPr lang="th-TH"/>
            </a:p>
          </p:txBody>
        </p:sp>
        <p:sp>
          <p:nvSpPr>
            <p:cNvPr id="58549" name="Freeform 181"/>
            <p:cNvSpPr>
              <a:spLocks/>
            </p:cNvSpPr>
            <p:nvPr/>
          </p:nvSpPr>
          <p:spPr bwMode="auto">
            <a:xfrm>
              <a:off x="3606" y="2350"/>
              <a:ext cx="10" cy="10"/>
            </a:xfrm>
            <a:custGeom>
              <a:avLst/>
              <a:gdLst>
                <a:gd name="T0" fmla="*/ 2 w 10"/>
                <a:gd name="T1" fmla="*/ 0 h 10"/>
                <a:gd name="T2" fmla="*/ 0 w 10"/>
                <a:gd name="T3" fmla="*/ 1 h 10"/>
                <a:gd name="T4" fmla="*/ 0 w 10"/>
                <a:gd name="T5" fmla="*/ 3 h 10"/>
                <a:gd name="T6" fmla="*/ 0 w 10"/>
                <a:gd name="T7" fmla="*/ 5 h 10"/>
                <a:gd name="T8" fmla="*/ 0 w 10"/>
                <a:gd name="T9" fmla="*/ 6 h 10"/>
                <a:gd name="T10" fmla="*/ 2 w 10"/>
                <a:gd name="T11" fmla="*/ 8 h 10"/>
                <a:gd name="T12" fmla="*/ 3 w 10"/>
                <a:gd name="T13" fmla="*/ 10 h 10"/>
                <a:gd name="T14" fmla="*/ 5 w 10"/>
                <a:gd name="T15" fmla="*/ 10 h 10"/>
                <a:gd name="T16" fmla="*/ 7 w 10"/>
                <a:gd name="T17" fmla="*/ 8 h 10"/>
                <a:gd name="T18" fmla="*/ 7 w 10"/>
                <a:gd name="T19" fmla="*/ 8 h 10"/>
                <a:gd name="T20" fmla="*/ 8 w 10"/>
                <a:gd name="T21" fmla="*/ 6 h 10"/>
                <a:gd name="T22" fmla="*/ 10 w 10"/>
                <a:gd name="T23" fmla="*/ 5 h 10"/>
                <a:gd name="T24" fmla="*/ 10 w 10"/>
                <a:gd name="T25" fmla="*/ 3 h 10"/>
                <a:gd name="T26" fmla="*/ 8 w 10"/>
                <a:gd name="T27" fmla="*/ 1 h 10"/>
                <a:gd name="T28" fmla="*/ 7 w 10"/>
                <a:gd name="T29" fmla="*/ 0 h 10"/>
                <a:gd name="T30" fmla="*/ 5 w 10"/>
                <a:gd name="T31" fmla="*/ 0 h 10"/>
                <a:gd name="T32" fmla="*/ 3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1"/>
                  </a:lnTo>
                  <a:lnTo>
                    <a:pt x="0" y="3"/>
                  </a:lnTo>
                  <a:lnTo>
                    <a:pt x="0" y="5"/>
                  </a:lnTo>
                  <a:lnTo>
                    <a:pt x="0" y="6"/>
                  </a:lnTo>
                  <a:lnTo>
                    <a:pt x="2" y="8"/>
                  </a:lnTo>
                  <a:lnTo>
                    <a:pt x="3" y="10"/>
                  </a:lnTo>
                  <a:lnTo>
                    <a:pt x="5" y="10"/>
                  </a:lnTo>
                  <a:lnTo>
                    <a:pt x="7" y="8"/>
                  </a:lnTo>
                  <a:lnTo>
                    <a:pt x="7" y="8"/>
                  </a:lnTo>
                  <a:lnTo>
                    <a:pt x="8" y="6"/>
                  </a:lnTo>
                  <a:lnTo>
                    <a:pt x="10" y="5"/>
                  </a:lnTo>
                  <a:lnTo>
                    <a:pt x="10" y="3"/>
                  </a:lnTo>
                  <a:lnTo>
                    <a:pt x="8" y="1"/>
                  </a:lnTo>
                  <a:lnTo>
                    <a:pt x="7" y="0"/>
                  </a:lnTo>
                  <a:lnTo>
                    <a:pt x="5" y="0"/>
                  </a:lnTo>
                  <a:lnTo>
                    <a:pt x="3" y="0"/>
                  </a:lnTo>
                  <a:lnTo>
                    <a:pt x="2" y="0"/>
                  </a:lnTo>
                  <a:close/>
                </a:path>
              </a:pathLst>
            </a:custGeom>
            <a:solidFill>
              <a:srgbClr val="000000"/>
            </a:solidFill>
            <a:ln w="9525">
              <a:solidFill>
                <a:srgbClr val="009999"/>
              </a:solidFill>
              <a:round/>
              <a:headEnd/>
              <a:tailEnd/>
            </a:ln>
          </p:spPr>
          <p:txBody>
            <a:bodyPr/>
            <a:lstStyle/>
            <a:p>
              <a:endParaRPr lang="th-TH"/>
            </a:p>
          </p:txBody>
        </p:sp>
        <p:sp>
          <p:nvSpPr>
            <p:cNvPr id="58550" name="Freeform 182"/>
            <p:cNvSpPr>
              <a:spLocks/>
            </p:cNvSpPr>
            <p:nvPr/>
          </p:nvSpPr>
          <p:spPr bwMode="auto">
            <a:xfrm>
              <a:off x="3619" y="2334"/>
              <a:ext cx="11" cy="11"/>
            </a:xfrm>
            <a:custGeom>
              <a:avLst/>
              <a:gdLst>
                <a:gd name="T0" fmla="*/ 4 w 11"/>
                <a:gd name="T1" fmla="*/ 2 h 11"/>
                <a:gd name="T2" fmla="*/ 2 w 11"/>
                <a:gd name="T3" fmla="*/ 4 h 11"/>
                <a:gd name="T4" fmla="*/ 0 w 11"/>
                <a:gd name="T5" fmla="*/ 5 h 11"/>
                <a:gd name="T6" fmla="*/ 0 w 11"/>
                <a:gd name="T7" fmla="*/ 7 h 11"/>
                <a:gd name="T8" fmla="*/ 2 w 11"/>
                <a:gd name="T9" fmla="*/ 9 h 11"/>
                <a:gd name="T10" fmla="*/ 4 w 11"/>
                <a:gd name="T11" fmla="*/ 11 h 11"/>
                <a:gd name="T12" fmla="*/ 6 w 11"/>
                <a:gd name="T13" fmla="*/ 11 h 11"/>
                <a:gd name="T14" fmla="*/ 7 w 11"/>
                <a:gd name="T15" fmla="*/ 11 h 11"/>
                <a:gd name="T16" fmla="*/ 9 w 11"/>
                <a:gd name="T17" fmla="*/ 11 h 11"/>
                <a:gd name="T18" fmla="*/ 9 w 11"/>
                <a:gd name="T19" fmla="*/ 11 h 11"/>
                <a:gd name="T20" fmla="*/ 11 w 11"/>
                <a:gd name="T21" fmla="*/ 9 h 11"/>
                <a:gd name="T22" fmla="*/ 11 w 11"/>
                <a:gd name="T23" fmla="*/ 7 h 11"/>
                <a:gd name="T24" fmla="*/ 11 w 11"/>
                <a:gd name="T25" fmla="*/ 5 h 11"/>
                <a:gd name="T26" fmla="*/ 11 w 11"/>
                <a:gd name="T27" fmla="*/ 4 h 11"/>
                <a:gd name="T28" fmla="*/ 9 w 11"/>
                <a:gd name="T29" fmla="*/ 2 h 11"/>
                <a:gd name="T30" fmla="*/ 7 w 11"/>
                <a:gd name="T31" fmla="*/ 0 h 11"/>
                <a:gd name="T32" fmla="*/ 6 w 11"/>
                <a:gd name="T33" fmla="*/ 0 h 11"/>
                <a:gd name="T34" fmla="*/ 4 w 11"/>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1">
                  <a:moveTo>
                    <a:pt x="4" y="2"/>
                  </a:moveTo>
                  <a:lnTo>
                    <a:pt x="2" y="4"/>
                  </a:lnTo>
                  <a:lnTo>
                    <a:pt x="0" y="5"/>
                  </a:lnTo>
                  <a:lnTo>
                    <a:pt x="0" y="7"/>
                  </a:lnTo>
                  <a:lnTo>
                    <a:pt x="2" y="9"/>
                  </a:lnTo>
                  <a:lnTo>
                    <a:pt x="4" y="11"/>
                  </a:lnTo>
                  <a:lnTo>
                    <a:pt x="6" y="11"/>
                  </a:lnTo>
                  <a:lnTo>
                    <a:pt x="7" y="11"/>
                  </a:lnTo>
                  <a:lnTo>
                    <a:pt x="9" y="11"/>
                  </a:lnTo>
                  <a:lnTo>
                    <a:pt x="9" y="11"/>
                  </a:lnTo>
                  <a:lnTo>
                    <a:pt x="11" y="9"/>
                  </a:lnTo>
                  <a:lnTo>
                    <a:pt x="11" y="7"/>
                  </a:lnTo>
                  <a:lnTo>
                    <a:pt x="11" y="5"/>
                  </a:lnTo>
                  <a:lnTo>
                    <a:pt x="11" y="4"/>
                  </a:lnTo>
                  <a:lnTo>
                    <a:pt x="9" y="2"/>
                  </a:lnTo>
                  <a:lnTo>
                    <a:pt x="7" y="0"/>
                  </a:lnTo>
                  <a:lnTo>
                    <a:pt x="6" y="0"/>
                  </a:lnTo>
                  <a:lnTo>
                    <a:pt x="4" y="2"/>
                  </a:lnTo>
                  <a:close/>
                </a:path>
              </a:pathLst>
            </a:custGeom>
            <a:solidFill>
              <a:srgbClr val="000000"/>
            </a:solidFill>
            <a:ln w="9525">
              <a:solidFill>
                <a:srgbClr val="009999"/>
              </a:solidFill>
              <a:round/>
              <a:headEnd/>
              <a:tailEnd/>
            </a:ln>
          </p:spPr>
          <p:txBody>
            <a:bodyPr/>
            <a:lstStyle/>
            <a:p>
              <a:endParaRPr lang="th-TH"/>
            </a:p>
          </p:txBody>
        </p:sp>
        <p:sp>
          <p:nvSpPr>
            <p:cNvPr id="58551" name="Freeform 183"/>
            <p:cNvSpPr>
              <a:spLocks/>
            </p:cNvSpPr>
            <p:nvPr/>
          </p:nvSpPr>
          <p:spPr bwMode="auto">
            <a:xfrm>
              <a:off x="3635" y="2321"/>
              <a:ext cx="10" cy="10"/>
            </a:xfrm>
            <a:custGeom>
              <a:avLst/>
              <a:gdLst>
                <a:gd name="T0" fmla="*/ 1 w 10"/>
                <a:gd name="T1" fmla="*/ 2 h 10"/>
                <a:gd name="T2" fmla="*/ 0 w 10"/>
                <a:gd name="T3" fmla="*/ 3 h 10"/>
                <a:gd name="T4" fmla="*/ 0 w 10"/>
                <a:gd name="T5" fmla="*/ 5 h 10"/>
                <a:gd name="T6" fmla="*/ 0 w 10"/>
                <a:gd name="T7" fmla="*/ 7 h 10"/>
                <a:gd name="T8" fmla="*/ 0 w 10"/>
                <a:gd name="T9" fmla="*/ 8 h 10"/>
                <a:gd name="T10" fmla="*/ 1 w 10"/>
                <a:gd name="T11" fmla="*/ 10 h 10"/>
                <a:gd name="T12" fmla="*/ 3 w 10"/>
                <a:gd name="T13" fmla="*/ 10 h 10"/>
                <a:gd name="T14" fmla="*/ 5 w 10"/>
                <a:gd name="T15" fmla="*/ 10 h 10"/>
                <a:gd name="T16" fmla="*/ 6 w 10"/>
                <a:gd name="T17" fmla="*/ 10 h 10"/>
                <a:gd name="T18" fmla="*/ 6 w 10"/>
                <a:gd name="T19" fmla="*/ 10 h 10"/>
                <a:gd name="T20" fmla="*/ 8 w 10"/>
                <a:gd name="T21" fmla="*/ 8 h 10"/>
                <a:gd name="T22" fmla="*/ 10 w 10"/>
                <a:gd name="T23" fmla="*/ 7 h 10"/>
                <a:gd name="T24" fmla="*/ 10 w 10"/>
                <a:gd name="T25" fmla="*/ 5 h 10"/>
                <a:gd name="T26" fmla="*/ 8 w 10"/>
                <a:gd name="T27" fmla="*/ 3 h 10"/>
                <a:gd name="T28" fmla="*/ 6 w 10"/>
                <a:gd name="T29" fmla="*/ 2 h 10"/>
                <a:gd name="T30" fmla="*/ 5 w 10"/>
                <a:gd name="T31" fmla="*/ 0 h 10"/>
                <a:gd name="T32" fmla="*/ 3 w 10"/>
                <a:gd name="T33" fmla="*/ 0 h 10"/>
                <a:gd name="T34" fmla="*/ 1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2"/>
                  </a:moveTo>
                  <a:lnTo>
                    <a:pt x="0" y="3"/>
                  </a:lnTo>
                  <a:lnTo>
                    <a:pt x="0" y="5"/>
                  </a:lnTo>
                  <a:lnTo>
                    <a:pt x="0" y="7"/>
                  </a:lnTo>
                  <a:lnTo>
                    <a:pt x="0" y="8"/>
                  </a:lnTo>
                  <a:lnTo>
                    <a:pt x="1" y="10"/>
                  </a:lnTo>
                  <a:lnTo>
                    <a:pt x="3" y="10"/>
                  </a:lnTo>
                  <a:lnTo>
                    <a:pt x="5" y="10"/>
                  </a:lnTo>
                  <a:lnTo>
                    <a:pt x="6" y="10"/>
                  </a:lnTo>
                  <a:lnTo>
                    <a:pt x="6" y="10"/>
                  </a:lnTo>
                  <a:lnTo>
                    <a:pt x="8" y="8"/>
                  </a:lnTo>
                  <a:lnTo>
                    <a:pt x="10" y="7"/>
                  </a:lnTo>
                  <a:lnTo>
                    <a:pt x="10" y="5"/>
                  </a:lnTo>
                  <a:lnTo>
                    <a:pt x="8" y="3"/>
                  </a:lnTo>
                  <a:lnTo>
                    <a:pt x="6" y="2"/>
                  </a:lnTo>
                  <a:lnTo>
                    <a:pt x="5" y="0"/>
                  </a:lnTo>
                  <a:lnTo>
                    <a:pt x="3" y="0"/>
                  </a:lnTo>
                  <a:lnTo>
                    <a:pt x="1" y="2"/>
                  </a:lnTo>
                  <a:close/>
                </a:path>
              </a:pathLst>
            </a:custGeom>
            <a:solidFill>
              <a:srgbClr val="000000"/>
            </a:solidFill>
            <a:ln w="9525">
              <a:solidFill>
                <a:srgbClr val="009999"/>
              </a:solidFill>
              <a:round/>
              <a:headEnd/>
              <a:tailEnd/>
            </a:ln>
          </p:spPr>
          <p:txBody>
            <a:bodyPr/>
            <a:lstStyle/>
            <a:p>
              <a:endParaRPr lang="th-TH"/>
            </a:p>
          </p:txBody>
        </p:sp>
        <p:sp>
          <p:nvSpPr>
            <p:cNvPr id="58552" name="Freeform 184"/>
            <p:cNvSpPr>
              <a:spLocks/>
            </p:cNvSpPr>
            <p:nvPr/>
          </p:nvSpPr>
          <p:spPr bwMode="auto">
            <a:xfrm>
              <a:off x="3648" y="2307"/>
              <a:ext cx="10" cy="11"/>
            </a:xfrm>
            <a:custGeom>
              <a:avLst/>
              <a:gdLst>
                <a:gd name="T0" fmla="*/ 4 w 10"/>
                <a:gd name="T1" fmla="*/ 0 h 11"/>
                <a:gd name="T2" fmla="*/ 2 w 10"/>
                <a:gd name="T3" fmla="*/ 2 h 11"/>
                <a:gd name="T4" fmla="*/ 0 w 10"/>
                <a:gd name="T5" fmla="*/ 4 h 11"/>
                <a:gd name="T6" fmla="*/ 0 w 10"/>
                <a:gd name="T7" fmla="*/ 5 h 11"/>
                <a:gd name="T8" fmla="*/ 2 w 10"/>
                <a:gd name="T9" fmla="*/ 7 h 11"/>
                <a:gd name="T10" fmla="*/ 4 w 10"/>
                <a:gd name="T11" fmla="*/ 9 h 11"/>
                <a:gd name="T12" fmla="*/ 5 w 10"/>
                <a:gd name="T13" fmla="*/ 11 h 11"/>
                <a:gd name="T14" fmla="*/ 7 w 10"/>
                <a:gd name="T15" fmla="*/ 11 h 11"/>
                <a:gd name="T16" fmla="*/ 9 w 10"/>
                <a:gd name="T17" fmla="*/ 9 h 11"/>
                <a:gd name="T18" fmla="*/ 9 w 10"/>
                <a:gd name="T19" fmla="*/ 9 h 11"/>
                <a:gd name="T20" fmla="*/ 10 w 10"/>
                <a:gd name="T21" fmla="*/ 7 h 11"/>
                <a:gd name="T22" fmla="*/ 10 w 10"/>
                <a:gd name="T23" fmla="*/ 5 h 11"/>
                <a:gd name="T24" fmla="*/ 10 w 10"/>
                <a:gd name="T25" fmla="*/ 4 h 11"/>
                <a:gd name="T26" fmla="*/ 10 w 10"/>
                <a:gd name="T27" fmla="*/ 2 h 11"/>
                <a:gd name="T28" fmla="*/ 9 w 10"/>
                <a:gd name="T29" fmla="*/ 0 h 11"/>
                <a:gd name="T30" fmla="*/ 7 w 10"/>
                <a:gd name="T31" fmla="*/ 0 h 11"/>
                <a:gd name="T32" fmla="*/ 5 w 10"/>
                <a:gd name="T33" fmla="*/ 0 h 11"/>
                <a:gd name="T34" fmla="*/ 4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4" y="0"/>
                  </a:moveTo>
                  <a:lnTo>
                    <a:pt x="2" y="2"/>
                  </a:lnTo>
                  <a:lnTo>
                    <a:pt x="0" y="4"/>
                  </a:lnTo>
                  <a:lnTo>
                    <a:pt x="0" y="5"/>
                  </a:lnTo>
                  <a:lnTo>
                    <a:pt x="2" y="7"/>
                  </a:lnTo>
                  <a:lnTo>
                    <a:pt x="4" y="9"/>
                  </a:lnTo>
                  <a:lnTo>
                    <a:pt x="5" y="11"/>
                  </a:lnTo>
                  <a:lnTo>
                    <a:pt x="7" y="11"/>
                  </a:lnTo>
                  <a:lnTo>
                    <a:pt x="9" y="9"/>
                  </a:lnTo>
                  <a:lnTo>
                    <a:pt x="9" y="9"/>
                  </a:lnTo>
                  <a:lnTo>
                    <a:pt x="10" y="7"/>
                  </a:lnTo>
                  <a:lnTo>
                    <a:pt x="10" y="5"/>
                  </a:lnTo>
                  <a:lnTo>
                    <a:pt x="10" y="4"/>
                  </a:lnTo>
                  <a:lnTo>
                    <a:pt x="10" y="2"/>
                  </a:lnTo>
                  <a:lnTo>
                    <a:pt x="9" y="0"/>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a:p>
          </p:txBody>
        </p:sp>
        <p:sp>
          <p:nvSpPr>
            <p:cNvPr id="58553" name="Freeform 185"/>
            <p:cNvSpPr>
              <a:spLocks/>
            </p:cNvSpPr>
            <p:nvPr/>
          </p:nvSpPr>
          <p:spPr bwMode="auto">
            <a:xfrm>
              <a:off x="3663" y="2292"/>
              <a:ext cx="10" cy="10"/>
            </a:xfrm>
            <a:custGeom>
              <a:avLst/>
              <a:gdLst>
                <a:gd name="T0" fmla="*/ 2 w 10"/>
                <a:gd name="T1" fmla="*/ 2 h 10"/>
                <a:gd name="T2" fmla="*/ 0 w 10"/>
                <a:gd name="T3" fmla="*/ 4 h 10"/>
                <a:gd name="T4" fmla="*/ 0 w 10"/>
                <a:gd name="T5" fmla="*/ 5 h 10"/>
                <a:gd name="T6" fmla="*/ 0 w 10"/>
                <a:gd name="T7" fmla="*/ 7 h 10"/>
                <a:gd name="T8" fmla="*/ 0 w 10"/>
                <a:gd name="T9" fmla="*/ 9 h 10"/>
                <a:gd name="T10" fmla="*/ 2 w 10"/>
                <a:gd name="T11" fmla="*/ 10 h 10"/>
                <a:gd name="T12" fmla="*/ 4 w 10"/>
                <a:gd name="T13" fmla="*/ 10 h 10"/>
                <a:gd name="T14" fmla="*/ 5 w 10"/>
                <a:gd name="T15" fmla="*/ 10 h 10"/>
                <a:gd name="T16" fmla="*/ 7 w 10"/>
                <a:gd name="T17" fmla="*/ 10 h 10"/>
                <a:gd name="T18" fmla="*/ 7 w 10"/>
                <a:gd name="T19" fmla="*/ 10 h 10"/>
                <a:gd name="T20" fmla="*/ 9 w 10"/>
                <a:gd name="T21" fmla="*/ 9 h 10"/>
                <a:gd name="T22" fmla="*/ 10 w 10"/>
                <a:gd name="T23" fmla="*/ 7 h 10"/>
                <a:gd name="T24" fmla="*/ 10 w 10"/>
                <a:gd name="T25" fmla="*/ 5 h 10"/>
                <a:gd name="T26" fmla="*/ 9 w 10"/>
                <a:gd name="T27" fmla="*/ 4 h 10"/>
                <a:gd name="T28" fmla="*/ 7 w 10"/>
                <a:gd name="T29" fmla="*/ 2 h 10"/>
                <a:gd name="T30" fmla="*/ 5 w 10"/>
                <a:gd name="T31" fmla="*/ 0 h 10"/>
                <a:gd name="T32" fmla="*/ 4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4"/>
                  </a:lnTo>
                  <a:lnTo>
                    <a:pt x="0" y="5"/>
                  </a:lnTo>
                  <a:lnTo>
                    <a:pt x="0" y="7"/>
                  </a:lnTo>
                  <a:lnTo>
                    <a:pt x="0" y="9"/>
                  </a:lnTo>
                  <a:lnTo>
                    <a:pt x="2" y="10"/>
                  </a:lnTo>
                  <a:lnTo>
                    <a:pt x="4" y="10"/>
                  </a:lnTo>
                  <a:lnTo>
                    <a:pt x="5" y="10"/>
                  </a:lnTo>
                  <a:lnTo>
                    <a:pt x="7" y="10"/>
                  </a:lnTo>
                  <a:lnTo>
                    <a:pt x="7" y="10"/>
                  </a:lnTo>
                  <a:lnTo>
                    <a:pt x="9" y="9"/>
                  </a:lnTo>
                  <a:lnTo>
                    <a:pt x="10" y="7"/>
                  </a:lnTo>
                  <a:lnTo>
                    <a:pt x="10" y="5"/>
                  </a:lnTo>
                  <a:lnTo>
                    <a:pt x="9" y="4"/>
                  </a:lnTo>
                  <a:lnTo>
                    <a:pt x="7" y="2"/>
                  </a:lnTo>
                  <a:lnTo>
                    <a:pt x="5" y="0"/>
                  </a:lnTo>
                  <a:lnTo>
                    <a:pt x="4" y="0"/>
                  </a:lnTo>
                  <a:lnTo>
                    <a:pt x="2" y="2"/>
                  </a:lnTo>
                  <a:close/>
                </a:path>
              </a:pathLst>
            </a:custGeom>
            <a:solidFill>
              <a:srgbClr val="000000"/>
            </a:solidFill>
            <a:ln w="9525">
              <a:solidFill>
                <a:srgbClr val="009999"/>
              </a:solidFill>
              <a:round/>
              <a:headEnd/>
              <a:tailEnd/>
            </a:ln>
          </p:spPr>
          <p:txBody>
            <a:bodyPr/>
            <a:lstStyle/>
            <a:p>
              <a:endParaRPr lang="th-TH"/>
            </a:p>
          </p:txBody>
        </p:sp>
        <p:sp>
          <p:nvSpPr>
            <p:cNvPr id="58554" name="Freeform 186"/>
            <p:cNvSpPr>
              <a:spLocks/>
            </p:cNvSpPr>
            <p:nvPr/>
          </p:nvSpPr>
          <p:spPr bwMode="auto">
            <a:xfrm>
              <a:off x="3677" y="2279"/>
              <a:ext cx="10" cy="10"/>
            </a:xfrm>
            <a:custGeom>
              <a:avLst/>
              <a:gdLst>
                <a:gd name="T0" fmla="*/ 1 w 10"/>
                <a:gd name="T1" fmla="*/ 1 h 10"/>
                <a:gd name="T2" fmla="*/ 0 w 10"/>
                <a:gd name="T3" fmla="*/ 3 h 10"/>
                <a:gd name="T4" fmla="*/ 0 w 10"/>
                <a:gd name="T5" fmla="*/ 5 h 10"/>
                <a:gd name="T6" fmla="*/ 1 w 10"/>
                <a:gd name="T7" fmla="*/ 7 h 10"/>
                <a:gd name="T8" fmla="*/ 3 w 10"/>
                <a:gd name="T9" fmla="*/ 8 h 10"/>
                <a:gd name="T10" fmla="*/ 5 w 10"/>
                <a:gd name="T11" fmla="*/ 10 h 10"/>
                <a:gd name="T12" fmla="*/ 7 w 10"/>
                <a:gd name="T13" fmla="*/ 10 h 10"/>
                <a:gd name="T14" fmla="*/ 8 w 10"/>
                <a:gd name="T15" fmla="*/ 8 h 10"/>
                <a:gd name="T16" fmla="*/ 10 w 10"/>
                <a:gd name="T17" fmla="*/ 7 h 10"/>
                <a:gd name="T18" fmla="*/ 10 w 10"/>
                <a:gd name="T19" fmla="*/ 7 h 10"/>
                <a:gd name="T20" fmla="*/ 10 w 10"/>
                <a:gd name="T21" fmla="*/ 5 h 10"/>
                <a:gd name="T22" fmla="*/ 10 w 10"/>
                <a:gd name="T23" fmla="*/ 3 h 10"/>
                <a:gd name="T24" fmla="*/ 10 w 10"/>
                <a:gd name="T25" fmla="*/ 1 h 10"/>
                <a:gd name="T26" fmla="*/ 8 w 10"/>
                <a:gd name="T27" fmla="*/ 0 h 10"/>
                <a:gd name="T28" fmla="*/ 7 w 10"/>
                <a:gd name="T29" fmla="*/ 0 h 10"/>
                <a:gd name="T30" fmla="*/ 5 w 10"/>
                <a:gd name="T31" fmla="*/ 0 h 10"/>
                <a:gd name="T32" fmla="*/ 3 w 10"/>
                <a:gd name="T33" fmla="*/ 0 h 10"/>
                <a:gd name="T34" fmla="*/ 1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1"/>
                  </a:moveTo>
                  <a:lnTo>
                    <a:pt x="0" y="3"/>
                  </a:lnTo>
                  <a:lnTo>
                    <a:pt x="0" y="5"/>
                  </a:lnTo>
                  <a:lnTo>
                    <a:pt x="1" y="7"/>
                  </a:lnTo>
                  <a:lnTo>
                    <a:pt x="3" y="8"/>
                  </a:lnTo>
                  <a:lnTo>
                    <a:pt x="5" y="10"/>
                  </a:lnTo>
                  <a:lnTo>
                    <a:pt x="7" y="10"/>
                  </a:lnTo>
                  <a:lnTo>
                    <a:pt x="8" y="8"/>
                  </a:lnTo>
                  <a:lnTo>
                    <a:pt x="10" y="7"/>
                  </a:lnTo>
                  <a:lnTo>
                    <a:pt x="10" y="7"/>
                  </a:lnTo>
                  <a:lnTo>
                    <a:pt x="10" y="5"/>
                  </a:lnTo>
                  <a:lnTo>
                    <a:pt x="10" y="3"/>
                  </a:lnTo>
                  <a:lnTo>
                    <a:pt x="10" y="1"/>
                  </a:lnTo>
                  <a:lnTo>
                    <a:pt x="8" y="0"/>
                  </a:lnTo>
                  <a:lnTo>
                    <a:pt x="7" y="0"/>
                  </a:lnTo>
                  <a:lnTo>
                    <a:pt x="5" y="0"/>
                  </a:lnTo>
                  <a:lnTo>
                    <a:pt x="3" y="0"/>
                  </a:lnTo>
                  <a:lnTo>
                    <a:pt x="1" y="1"/>
                  </a:lnTo>
                  <a:close/>
                </a:path>
              </a:pathLst>
            </a:custGeom>
            <a:solidFill>
              <a:srgbClr val="000000"/>
            </a:solidFill>
            <a:ln w="9525">
              <a:solidFill>
                <a:srgbClr val="009999"/>
              </a:solidFill>
              <a:round/>
              <a:headEnd/>
              <a:tailEnd/>
            </a:ln>
          </p:spPr>
          <p:txBody>
            <a:bodyPr/>
            <a:lstStyle/>
            <a:p>
              <a:endParaRPr lang="th-TH"/>
            </a:p>
          </p:txBody>
        </p:sp>
        <p:sp>
          <p:nvSpPr>
            <p:cNvPr id="58555" name="Freeform 187"/>
            <p:cNvSpPr>
              <a:spLocks/>
            </p:cNvSpPr>
            <p:nvPr/>
          </p:nvSpPr>
          <p:spPr bwMode="auto">
            <a:xfrm>
              <a:off x="3692" y="2264"/>
              <a:ext cx="10" cy="10"/>
            </a:xfrm>
            <a:custGeom>
              <a:avLst/>
              <a:gdLst>
                <a:gd name="T0" fmla="*/ 0 w 10"/>
                <a:gd name="T1" fmla="*/ 3 h 10"/>
                <a:gd name="T2" fmla="*/ 0 w 10"/>
                <a:gd name="T3" fmla="*/ 5 h 10"/>
                <a:gd name="T4" fmla="*/ 0 w 10"/>
                <a:gd name="T5" fmla="*/ 6 h 10"/>
                <a:gd name="T6" fmla="*/ 0 w 10"/>
                <a:gd name="T7" fmla="*/ 8 h 10"/>
                <a:gd name="T8" fmla="*/ 2 w 10"/>
                <a:gd name="T9" fmla="*/ 10 h 10"/>
                <a:gd name="T10" fmla="*/ 3 w 10"/>
                <a:gd name="T11" fmla="*/ 10 h 10"/>
                <a:gd name="T12" fmla="*/ 5 w 10"/>
                <a:gd name="T13" fmla="*/ 10 h 10"/>
                <a:gd name="T14" fmla="*/ 7 w 10"/>
                <a:gd name="T15" fmla="*/ 10 h 10"/>
                <a:gd name="T16" fmla="*/ 8 w 10"/>
                <a:gd name="T17" fmla="*/ 8 h 10"/>
                <a:gd name="T18" fmla="*/ 8 w 10"/>
                <a:gd name="T19" fmla="*/ 8 h 10"/>
                <a:gd name="T20" fmla="*/ 10 w 10"/>
                <a:gd name="T21" fmla="*/ 6 h 10"/>
                <a:gd name="T22" fmla="*/ 10 w 10"/>
                <a:gd name="T23" fmla="*/ 5 h 10"/>
                <a:gd name="T24" fmla="*/ 8 w 10"/>
                <a:gd name="T25" fmla="*/ 3 h 10"/>
                <a:gd name="T26" fmla="*/ 7 w 10"/>
                <a:gd name="T27" fmla="*/ 1 h 10"/>
                <a:gd name="T28" fmla="*/ 5 w 10"/>
                <a:gd name="T29" fmla="*/ 0 h 10"/>
                <a:gd name="T30" fmla="*/ 3 w 10"/>
                <a:gd name="T31" fmla="*/ 0 h 10"/>
                <a:gd name="T32" fmla="*/ 2 w 10"/>
                <a:gd name="T33" fmla="*/ 1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6"/>
                  </a:lnTo>
                  <a:lnTo>
                    <a:pt x="0" y="8"/>
                  </a:lnTo>
                  <a:lnTo>
                    <a:pt x="2" y="10"/>
                  </a:lnTo>
                  <a:lnTo>
                    <a:pt x="3" y="10"/>
                  </a:lnTo>
                  <a:lnTo>
                    <a:pt x="5" y="10"/>
                  </a:lnTo>
                  <a:lnTo>
                    <a:pt x="7" y="10"/>
                  </a:lnTo>
                  <a:lnTo>
                    <a:pt x="8" y="8"/>
                  </a:lnTo>
                  <a:lnTo>
                    <a:pt x="8" y="8"/>
                  </a:lnTo>
                  <a:lnTo>
                    <a:pt x="10" y="6"/>
                  </a:lnTo>
                  <a:lnTo>
                    <a:pt x="10" y="5"/>
                  </a:lnTo>
                  <a:lnTo>
                    <a:pt x="8" y="3"/>
                  </a:lnTo>
                  <a:lnTo>
                    <a:pt x="7" y="1"/>
                  </a:lnTo>
                  <a:lnTo>
                    <a:pt x="5" y="0"/>
                  </a:lnTo>
                  <a:lnTo>
                    <a:pt x="3" y="0"/>
                  </a:lnTo>
                  <a:lnTo>
                    <a:pt x="2" y="1"/>
                  </a:lnTo>
                  <a:lnTo>
                    <a:pt x="0" y="3"/>
                  </a:lnTo>
                  <a:close/>
                </a:path>
              </a:pathLst>
            </a:custGeom>
            <a:solidFill>
              <a:srgbClr val="000000"/>
            </a:solidFill>
            <a:ln w="9525">
              <a:solidFill>
                <a:srgbClr val="009999"/>
              </a:solidFill>
              <a:round/>
              <a:headEnd/>
              <a:tailEnd/>
            </a:ln>
          </p:spPr>
          <p:txBody>
            <a:bodyPr/>
            <a:lstStyle/>
            <a:p>
              <a:endParaRPr lang="th-TH"/>
            </a:p>
          </p:txBody>
        </p:sp>
        <p:sp>
          <p:nvSpPr>
            <p:cNvPr id="58556" name="Freeform 188"/>
            <p:cNvSpPr>
              <a:spLocks/>
            </p:cNvSpPr>
            <p:nvPr/>
          </p:nvSpPr>
          <p:spPr bwMode="auto">
            <a:xfrm>
              <a:off x="3705" y="2248"/>
              <a:ext cx="11" cy="11"/>
            </a:xfrm>
            <a:custGeom>
              <a:avLst/>
              <a:gdLst>
                <a:gd name="T0" fmla="*/ 2 w 11"/>
                <a:gd name="T1" fmla="*/ 4 h 11"/>
                <a:gd name="T2" fmla="*/ 0 w 11"/>
                <a:gd name="T3" fmla="*/ 5 h 11"/>
                <a:gd name="T4" fmla="*/ 0 w 11"/>
                <a:gd name="T5" fmla="*/ 7 h 11"/>
                <a:gd name="T6" fmla="*/ 2 w 11"/>
                <a:gd name="T7" fmla="*/ 9 h 11"/>
                <a:gd name="T8" fmla="*/ 4 w 11"/>
                <a:gd name="T9" fmla="*/ 11 h 11"/>
                <a:gd name="T10" fmla="*/ 6 w 11"/>
                <a:gd name="T11" fmla="*/ 11 h 11"/>
                <a:gd name="T12" fmla="*/ 7 w 11"/>
                <a:gd name="T13" fmla="*/ 11 h 11"/>
                <a:gd name="T14" fmla="*/ 9 w 11"/>
                <a:gd name="T15" fmla="*/ 11 h 11"/>
                <a:gd name="T16" fmla="*/ 11 w 11"/>
                <a:gd name="T17" fmla="*/ 9 h 11"/>
                <a:gd name="T18" fmla="*/ 11 w 11"/>
                <a:gd name="T19" fmla="*/ 9 h 11"/>
                <a:gd name="T20" fmla="*/ 11 w 11"/>
                <a:gd name="T21" fmla="*/ 7 h 11"/>
                <a:gd name="T22" fmla="*/ 11 w 11"/>
                <a:gd name="T23" fmla="*/ 5 h 11"/>
                <a:gd name="T24" fmla="*/ 11 w 11"/>
                <a:gd name="T25" fmla="*/ 4 h 11"/>
                <a:gd name="T26" fmla="*/ 9 w 11"/>
                <a:gd name="T27" fmla="*/ 2 h 11"/>
                <a:gd name="T28" fmla="*/ 7 w 11"/>
                <a:gd name="T29" fmla="*/ 0 h 11"/>
                <a:gd name="T30" fmla="*/ 6 w 11"/>
                <a:gd name="T31" fmla="*/ 0 h 11"/>
                <a:gd name="T32" fmla="*/ 4 w 11"/>
                <a:gd name="T33" fmla="*/ 2 h 11"/>
                <a:gd name="T34" fmla="*/ 2 w 11"/>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1">
                  <a:moveTo>
                    <a:pt x="2" y="4"/>
                  </a:moveTo>
                  <a:lnTo>
                    <a:pt x="0" y="5"/>
                  </a:lnTo>
                  <a:lnTo>
                    <a:pt x="0" y="7"/>
                  </a:lnTo>
                  <a:lnTo>
                    <a:pt x="2" y="9"/>
                  </a:lnTo>
                  <a:lnTo>
                    <a:pt x="4" y="11"/>
                  </a:lnTo>
                  <a:lnTo>
                    <a:pt x="6" y="11"/>
                  </a:lnTo>
                  <a:lnTo>
                    <a:pt x="7" y="11"/>
                  </a:lnTo>
                  <a:lnTo>
                    <a:pt x="9" y="11"/>
                  </a:lnTo>
                  <a:lnTo>
                    <a:pt x="11" y="9"/>
                  </a:lnTo>
                  <a:lnTo>
                    <a:pt x="11" y="9"/>
                  </a:lnTo>
                  <a:lnTo>
                    <a:pt x="11" y="7"/>
                  </a:lnTo>
                  <a:lnTo>
                    <a:pt x="11" y="5"/>
                  </a:lnTo>
                  <a:lnTo>
                    <a:pt x="11" y="4"/>
                  </a:lnTo>
                  <a:lnTo>
                    <a:pt x="9" y="2"/>
                  </a:lnTo>
                  <a:lnTo>
                    <a:pt x="7" y="0"/>
                  </a:lnTo>
                  <a:lnTo>
                    <a:pt x="6" y="0"/>
                  </a:lnTo>
                  <a:lnTo>
                    <a:pt x="4" y="2"/>
                  </a:lnTo>
                  <a:lnTo>
                    <a:pt x="2" y="4"/>
                  </a:lnTo>
                  <a:close/>
                </a:path>
              </a:pathLst>
            </a:custGeom>
            <a:solidFill>
              <a:srgbClr val="000000"/>
            </a:solidFill>
            <a:ln w="9525">
              <a:solidFill>
                <a:srgbClr val="009999"/>
              </a:solidFill>
              <a:round/>
              <a:headEnd/>
              <a:tailEnd/>
            </a:ln>
          </p:spPr>
          <p:txBody>
            <a:bodyPr/>
            <a:lstStyle/>
            <a:p>
              <a:endParaRPr lang="th-TH"/>
            </a:p>
          </p:txBody>
        </p:sp>
        <p:sp>
          <p:nvSpPr>
            <p:cNvPr id="58557" name="Freeform 189"/>
            <p:cNvSpPr>
              <a:spLocks/>
            </p:cNvSpPr>
            <p:nvPr/>
          </p:nvSpPr>
          <p:spPr bwMode="auto">
            <a:xfrm>
              <a:off x="3721" y="2235"/>
              <a:ext cx="10" cy="10"/>
            </a:xfrm>
            <a:custGeom>
              <a:avLst/>
              <a:gdLst>
                <a:gd name="T0" fmla="*/ 0 w 10"/>
                <a:gd name="T1" fmla="*/ 2 h 10"/>
                <a:gd name="T2" fmla="*/ 0 w 10"/>
                <a:gd name="T3" fmla="*/ 3 h 10"/>
                <a:gd name="T4" fmla="*/ 0 w 10"/>
                <a:gd name="T5" fmla="*/ 5 h 10"/>
                <a:gd name="T6" fmla="*/ 0 w 10"/>
                <a:gd name="T7" fmla="*/ 7 h 10"/>
                <a:gd name="T8" fmla="*/ 1 w 10"/>
                <a:gd name="T9" fmla="*/ 8 h 10"/>
                <a:gd name="T10" fmla="*/ 3 w 10"/>
                <a:gd name="T11" fmla="*/ 10 h 10"/>
                <a:gd name="T12" fmla="*/ 5 w 10"/>
                <a:gd name="T13" fmla="*/ 10 h 10"/>
                <a:gd name="T14" fmla="*/ 6 w 10"/>
                <a:gd name="T15" fmla="*/ 8 h 10"/>
                <a:gd name="T16" fmla="*/ 8 w 10"/>
                <a:gd name="T17" fmla="*/ 7 h 10"/>
                <a:gd name="T18" fmla="*/ 8 w 10"/>
                <a:gd name="T19" fmla="*/ 7 h 10"/>
                <a:gd name="T20" fmla="*/ 10 w 10"/>
                <a:gd name="T21" fmla="*/ 5 h 10"/>
                <a:gd name="T22" fmla="*/ 10 w 10"/>
                <a:gd name="T23" fmla="*/ 3 h 10"/>
                <a:gd name="T24" fmla="*/ 8 w 10"/>
                <a:gd name="T25" fmla="*/ 2 h 10"/>
                <a:gd name="T26" fmla="*/ 6 w 10"/>
                <a:gd name="T27" fmla="*/ 0 h 10"/>
                <a:gd name="T28" fmla="*/ 5 w 10"/>
                <a:gd name="T29" fmla="*/ 0 h 10"/>
                <a:gd name="T30" fmla="*/ 3 w 10"/>
                <a:gd name="T31" fmla="*/ 0 h 10"/>
                <a:gd name="T32" fmla="*/ 1 w 10"/>
                <a:gd name="T33" fmla="*/ 0 h 10"/>
                <a:gd name="T34" fmla="*/ 0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2"/>
                  </a:moveTo>
                  <a:lnTo>
                    <a:pt x="0" y="3"/>
                  </a:lnTo>
                  <a:lnTo>
                    <a:pt x="0" y="5"/>
                  </a:lnTo>
                  <a:lnTo>
                    <a:pt x="0" y="7"/>
                  </a:lnTo>
                  <a:lnTo>
                    <a:pt x="1" y="8"/>
                  </a:lnTo>
                  <a:lnTo>
                    <a:pt x="3" y="10"/>
                  </a:lnTo>
                  <a:lnTo>
                    <a:pt x="5" y="10"/>
                  </a:lnTo>
                  <a:lnTo>
                    <a:pt x="6" y="8"/>
                  </a:lnTo>
                  <a:lnTo>
                    <a:pt x="8" y="7"/>
                  </a:lnTo>
                  <a:lnTo>
                    <a:pt x="8" y="7"/>
                  </a:lnTo>
                  <a:lnTo>
                    <a:pt x="10" y="5"/>
                  </a:lnTo>
                  <a:lnTo>
                    <a:pt x="10" y="3"/>
                  </a:lnTo>
                  <a:lnTo>
                    <a:pt x="8" y="2"/>
                  </a:lnTo>
                  <a:lnTo>
                    <a:pt x="6" y="0"/>
                  </a:lnTo>
                  <a:lnTo>
                    <a:pt x="5" y="0"/>
                  </a:lnTo>
                  <a:lnTo>
                    <a:pt x="3" y="0"/>
                  </a:lnTo>
                  <a:lnTo>
                    <a:pt x="1" y="0"/>
                  </a:lnTo>
                  <a:lnTo>
                    <a:pt x="0" y="2"/>
                  </a:lnTo>
                  <a:close/>
                </a:path>
              </a:pathLst>
            </a:custGeom>
            <a:solidFill>
              <a:srgbClr val="000000"/>
            </a:solidFill>
            <a:ln w="9525">
              <a:solidFill>
                <a:srgbClr val="009999"/>
              </a:solidFill>
              <a:round/>
              <a:headEnd/>
              <a:tailEnd/>
            </a:ln>
          </p:spPr>
          <p:txBody>
            <a:bodyPr/>
            <a:lstStyle/>
            <a:p>
              <a:endParaRPr lang="th-TH"/>
            </a:p>
          </p:txBody>
        </p:sp>
        <p:sp>
          <p:nvSpPr>
            <p:cNvPr id="58558" name="Freeform 190"/>
            <p:cNvSpPr>
              <a:spLocks/>
            </p:cNvSpPr>
            <p:nvPr/>
          </p:nvSpPr>
          <p:spPr bwMode="auto">
            <a:xfrm>
              <a:off x="3734" y="2220"/>
              <a:ext cx="10" cy="10"/>
            </a:xfrm>
            <a:custGeom>
              <a:avLst/>
              <a:gdLst>
                <a:gd name="T0" fmla="*/ 0 w 10"/>
                <a:gd name="T1" fmla="*/ 3 h 10"/>
                <a:gd name="T2" fmla="*/ 0 w 10"/>
                <a:gd name="T3" fmla="*/ 5 h 10"/>
                <a:gd name="T4" fmla="*/ 0 w 10"/>
                <a:gd name="T5" fmla="*/ 7 h 10"/>
                <a:gd name="T6" fmla="*/ 0 w 10"/>
                <a:gd name="T7" fmla="*/ 8 h 10"/>
                <a:gd name="T8" fmla="*/ 2 w 10"/>
                <a:gd name="T9" fmla="*/ 10 h 10"/>
                <a:gd name="T10" fmla="*/ 4 w 10"/>
                <a:gd name="T11" fmla="*/ 10 h 10"/>
                <a:gd name="T12" fmla="*/ 5 w 10"/>
                <a:gd name="T13" fmla="*/ 10 h 10"/>
                <a:gd name="T14" fmla="*/ 7 w 10"/>
                <a:gd name="T15" fmla="*/ 10 h 10"/>
                <a:gd name="T16" fmla="*/ 9 w 10"/>
                <a:gd name="T17" fmla="*/ 8 h 10"/>
                <a:gd name="T18" fmla="*/ 9 w 10"/>
                <a:gd name="T19" fmla="*/ 8 h 10"/>
                <a:gd name="T20" fmla="*/ 10 w 10"/>
                <a:gd name="T21" fmla="*/ 7 h 10"/>
                <a:gd name="T22" fmla="*/ 10 w 10"/>
                <a:gd name="T23" fmla="*/ 5 h 10"/>
                <a:gd name="T24" fmla="*/ 9 w 10"/>
                <a:gd name="T25" fmla="*/ 3 h 10"/>
                <a:gd name="T26" fmla="*/ 7 w 10"/>
                <a:gd name="T27" fmla="*/ 1 h 10"/>
                <a:gd name="T28" fmla="*/ 5 w 10"/>
                <a:gd name="T29" fmla="*/ 0 h 10"/>
                <a:gd name="T30" fmla="*/ 4 w 10"/>
                <a:gd name="T31" fmla="*/ 0 h 10"/>
                <a:gd name="T32" fmla="*/ 2 w 10"/>
                <a:gd name="T33" fmla="*/ 1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7"/>
                  </a:lnTo>
                  <a:lnTo>
                    <a:pt x="0" y="8"/>
                  </a:lnTo>
                  <a:lnTo>
                    <a:pt x="2" y="10"/>
                  </a:lnTo>
                  <a:lnTo>
                    <a:pt x="4" y="10"/>
                  </a:lnTo>
                  <a:lnTo>
                    <a:pt x="5" y="10"/>
                  </a:lnTo>
                  <a:lnTo>
                    <a:pt x="7" y="10"/>
                  </a:lnTo>
                  <a:lnTo>
                    <a:pt x="9" y="8"/>
                  </a:lnTo>
                  <a:lnTo>
                    <a:pt x="9" y="8"/>
                  </a:lnTo>
                  <a:lnTo>
                    <a:pt x="10" y="7"/>
                  </a:lnTo>
                  <a:lnTo>
                    <a:pt x="10" y="5"/>
                  </a:lnTo>
                  <a:lnTo>
                    <a:pt x="9" y="3"/>
                  </a:lnTo>
                  <a:lnTo>
                    <a:pt x="7" y="1"/>
                  </a:lnTo>
                  <a:lnTo>
                    <a:pt x="5" y="0"/>
                  </a:lnTo>
                  <a:lnTo>
                    <a:pt x="4" y="0"/>
                  </a:lnTo>
                  <a:lnTo>
                    <a:pt x="2" y="1"/>
                  </a:lnTo>
                  <a:lnTo>
                    <a:pt x="0" y="3"/>
                  </a:lnTo>
                  <a:close/>
                </a:path>
              </a:pathLst>
            </a:custGeom>
            <a:solidFill>
              <a:srgbClr val="000000"/>
            </a:solidFill>
            <a:ln w="9525">
              <a:solidFill>
                <a:srgbClr val="009999"/>
              </a:solidFill>
              <a:round/>
              <a:headEnd/>
              <a:tailEnd/>
            </a:ln>
          </p:spPr>
          <p:txBody>
            <a:bodyPr/>
            <a:lstStyle/>
            <a:p>
              <a:endParaRPr lang="th-TH"/>
            </a:p>
          </p:txBody>
        </p:sp>
        <p:sp>
          <p:nvSpPr>
            <p:cNvPr id="58559" name="Freeform 191"/>
            <p:cNvSpPr>
              <a:spLocks/>
            </p:cNvSpPr>
            <p:nvPr/>
          </p:nvSpPr>
          <p:spPr bwMode="auto">
            <a:xfrm>
              <a:off x="3748" y="2205"/>
              <a:ext cx="10" cy="10"/>
            </a:xfrm>
            <a:custGeom>
              <a:avLst/>
              <a:gdLst>
                <a:gd name="T0" fmla="*/ 1 w 10"/>
                <a:gd name="T1" fmla="*/ 3 h 10"/>
                <a:gd name="T2" fmla="*/ 0 w 10"/>
                <a:gd name="T3" fmla="*/ 5 h 10"/>
                <a:gd name="T4" fmla="*/ 0 w 10"/>
                <a:gd name="T5" fmla="*/ 6 h 10"/>
                <a:gd name="T6" fmla="*/ 1 w 10"/>
                <a:gd name="T7" fmla="*/ 8 h 10"/>
                <a:gd name="T8" fmla="*/ 3 w 10"/>
                <a:gd name="T9" fmla="*/ 10 h 10"/>
                <a:gd name="T10" fmla="*/ 5 w 10"/>
                <a:gd name="T11" fmla="*/ 10 h 10"/>
                <a:gd name="T12" fmla="*/ 6 w 10"/>
                <a:gd name="T13" fmla="*/ 10 h 10"/>
                <a:gd name="T14" fmla="*/ 8 w 10"/>
                <a:gd name="T15" fmla="*/ 10 h 10"/>
                <a:gd name="T16" fmla="*/ 10 w 10"/>
                <a:gd name="T17" fmla="*/ 8 h 10"/>
                <a:gd name="T18" fmla="*/ 10 w 10"/>
                <a:gd name="T19" fmla="*/ 8 h 10"/>
                <a:gd name="T20" fmla="*/ 10 w 10"/>
                <a:gd name="T21" fmla="*/ 6 h 10"/>
                <a:gd name="T22" fmla="*/ 10 w 10"/>
                <a:gd name="T23" fmla="*/ 5 h 10"/>
                <a:gd name="T24" fmla="*/ 10 w 10"/>
                <a:gd name="T25" fmla="*/ 3 h 10"/>
                <a:gd name="T26" fmla="*/ 8 w 10"/>
                <a:gd name="T27" fmla="*/ 1 h 10"/>
                <a:gd name="T28" fmla="*/ 6 w 10"/>
                <a:gd name="T29" fmla="*/ 0 h 10"/>
                <a:gd name="T30" fmla="*/ 5 w 10"/>
                <a:gd name="T31" fmla="*/ 0 h 10"/>
                <a:gd name="T32" fmla="*/ 3 w 10"/>
                <a:gd name="T33" fmla="*/ 1 h 10"/>
                <a:gd name="T34" fmla="*/ 1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3"/>
                  </a:moveTo>
                  <a:lnTo>
                    <a:pt x="0" y="5"/>
                  </a:lnTo>
                  <a:lnTo>
                    <a:pt x="0" y="6"/>
                  </a:lnTo>
                  <a:lnTo>
                    <a:pt x="1" y="8"/>
                  </a:lnTo>
                  <a:lnTo>
                    <a:pt x="3" y="10"/>
                  </a:lnTo>
                  <a:lnTo>
                    <a:pt x="5" y="10"/>
                  </a:lnTo>
                  <a:lnTo>
                    <a:pt x="6" y="10"/>
                  </a:lnTo>
                  <a:lnTo>
                    <a:pt x="8" y="10"/>
                  </a:lnTo>
                  <a:lnTo>
                    <a:pt x="10" y="8"/>
                  </a:lnTo>
                  <a:lnTo>
                    <a:pt x="10" y="8"/>
                  </a:lnTo>
                  <a:lnTo>
                    <a:pt x="10" y="6"/>
                  </a:lnTo>
                  <a:lnTo>
                    <a:pt x="10" y="5"/>
                  </a:lnTo>
                  <a:lnTo>
                    <a:pt x="10" y="3"/>
                  </a:lnTo>
                  <a:lnTo>
                    <a:pt x="8" y="1"/>
                  </a:lnTo>
                  <a:lnTo>
                    <a:pt x="6" y="0"/>
                  </a:lnTo>
                  <a:lnTo>
                    <a:pt x="5" y="0"/>
                  </a:lnTo>
                  <a:lnTo>
                    <a:pt x="3" y="1"/>
                  </a:lnTo>
                  <a:lnTo>
                    <a:pt x="1" y="3"/>
                  </a:lnTo>
                  <a:close/>
                </a:path>
              </a:pathLst>
            </a:custGeom>
            <a:solidFill>
              <a:srgbClr val="000000"/>
            </a:solidFill>
            <a:ln w="9525">
              <a:solidFill>
                <a:srgbClr val="009999"/>
              </a:solidFill>
              <a:round/>
              <a:headEnd/>
              <a:tailEnd/>
            </a:ln>
          </p:spPr>
          <p:txBody>
            <a:bodyPr/>
            <a:lstStyle/>
            <a:p>
              <a:endParaRPr lang="th-TH"/>
            </a:p>
          </p:txBody>
        </p:sp>
        <p:sp>
          <p:nvSpPr>
            <p:cNvPr id="58560" name="Freeform 192"/>
            <p:cNvSpPr>
              <a:spLocks/>
            </p:cNvSpPr>
            <p:nvPr/>
          </p:nvSpPr>
          <p:spPr bwMode="auto">
            <a:xfrm>
              <a:off x="3761" y="2191"/>
              <a:ext cx="10" cy="10"/>
            </a:xfrm>
            <a:custGeom>
              <a:avLst/>
              <a:gdLst>
                <a:gd name="T0" fmla="*/ 2 w 10"/>
                <a:gd name="T1" fmla="*/ 2 h 10"/>
                <a:gd name="T2" fmla="*/ 0 w 10"/>
                <a:gd name="T3" fmla="*/ 3 h 10"/>
                <a:gd name="T4" fmla="*/ 0 w 10"/>
                <a:gd name="T5" fmla="*/ 5 h 10"/>
                <a:gd name="T6" fmla="*/ 2 w 10"/>
                <a:gd name="T7" fmla="*/ 7 h 10"/>
                <a:gd name="T8" fmla="*/ 4 w 10"/>
                <a:gd name="T9" fmla="*/ 9 h 10"/>
                <a:gd name="T10" fmla="*/ 5 w 10"/>
                <a:gd name="T11" fmla="*/ 10 h 10"/>
                <a:gd name="T12" fmla="*/ 7 w 10"/>
                <a:gd name="T13" fmla="*/ 10 h 10"/>
                <a:gd name="T14" fmla="*/ 9 w 10"/>
                <a:gd name="T15" fmla="*/ 9 h 10"/>
                <a:gd name="T16" fmla="*/ 10 w 10"/>
                <a:gd name="T17" fmla="*/ 7 h 10"/>
                <a:gd name="T18" fmla="*/ 10 w 10"/>
                <a:gd name="T19" fmla="*/ 7 h 10"/>
                <a:gd name="T20" fmla="*/ 10 w 10"/>
                <a:gd name="T21" fmla="*/ 5 h 10"/>
                <a:gd name="T22" fmla="*/ 10 w 10"/>
                <a:gd name="T23" fmla="*/ 3 h 10"/>
                <a:gd name="T24" fmla="*/ 10 w 10"/>
                <a:gd name="T25" fmla="*/ 2 h 10"/>
                <a:gd name="T26" fmla="*/ 9 w 10"/>
                <a:gd name="T27" fmla="*/ 0 h 10"/>
                <a:gd name="T28" fmla="*/ 7 w 10"/>
                <a:gd name="T29" fmla="*/ 0 h 10"/>
                <a:gd name="T30" fmla="*/ 5 w 10"/>
                <a:gd name="T31" fmla="*/ 0 h 10"/>
                <a:gd name="T32" fmla="*/ 4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3"/>
                  </a:lnTo>
                  <a:lnTo>
                    <a:pt x="0" y="5"/>
                  </a:lnTo>
                  <a:lnTo>
                    <a:pt x="2" y="7"/>
                  </a:lnTo>
                  <a:lnTo>
                    <a:pt x="4" y="9"/>
                  </a:lnTo>
                  <a:lnTo>
                    <a:pt x="5" y="10"/>
                  </a:lnTo>
                  <a:lnTo>
                    <a:pt x="7" y="10"/>
                  </a:lnTo>
                  <a:lnTo>
                    <a:pt x="9" y="9"/>
                  </a:lnTo>
                  <a:lnTo>
                    <a:pt x="10" y="7"/>
                  </a:lnTo>
                  <a:lnTo>
                    <a:pt x="10" y="7"/>
                  </a:lnTo>
                  <a:lnTo>
                    <a:pt x="10" y="5"/>
                  </a:lnTo>
                  <a:lnTo>
                    <a:pt x="10" y="3"/>
                  </a:lnTo>
                  <a:lnTo>
                    <a:pt x="10" y="2"/>
                  </a:lnTo>
                  <a:lnTo>
                    <a:pt x="9" y="0"/>
                  </a:lnTo>
                  <a:lnTo>
                    <a:pt x="7" y="0"/>
                  </a:lnTo>
                  <a:lnTo>
                    <a:pt x="5" y="0"/>
                  </a:lnTo>
                  <a:lnTo>
                    <a:pt x="4" y="0"/>
                  </a:lnTo>
                  <a:lnTo>
                    <a:pt x="2" y="2"/>
                  </a:lnTo>
                  <a:close/>
                </a:path>
              </a:pathLst>
            </a:custGeom>
            <a:solidFill>
              <a:srgbClr val="000000"/>
            </a:solidFill>
            <a:ln w="9525">
              <a:solidFill>
                <a:srgbClr val="009999"/>
              </a:solidFill>
              <a:round/>
              <a:headEnd/>
              <a:tailEnd/>
            </a:ln>
          </p:spPr>
          <p:txBody>
            <a:bodyPr/>
            <a:lstStyle/>
            <a:p>
              <a:endParaRPr lang="th-TH"/>
            </a:p>
          </p:txBody>
        </p:sp>
        <p:sp>
          <p:nvSpPr>
            <p:cNvPr id="58561" name="Freeform 193"/>
            <p:cNvSpPr>
              <a:spLocks/>
            </p:cNvSpPr>
            <p:nvPr/>
          </p:nvSpPr>
          <p:spPr bwMode="auto">
            <a:xfrm>
              <a:off x="3776" y="2176"/>
              <a:ext cx="10" cy="10"/>
            </a:xfrm>
            <a:custGeom>
              <a:avLst/>
              <a:gdLst>
                <a:gd name="T0" fmla="*/ 0 w 10"/>
                <a:gd name="T1" fmla="*/ 3 h 10"/>
                <a:gd name="T2" fmla="*/ 0 w 10"/>
                <a:gd name="T3" fmla="*/ 5 h 10"/>
                <a:gd name="T4" fmla="*/ 0 w 10"/>
                <a:gd name="T5" fmla="*/ 7 h 10"/>
                <a:gd name="T6" fmla="*/ 0 w 10"/>
                <a:gd name="T7" fmla="*/ 8 h 10"/>
                <a:gd name="T8" fmla="*/ 2 w 10"/>
                <a:gd name="T9" fmla="*/ 10 h 10"/>
                <a:gd name="T10" fmla="*/ 4 w 10"/>
                <a:gd name="T11" fmla="*/ 10 h 10"/>
                <a:gd name="T12" fmla="*/ 5 w 10"/>
                <a:gd name="T13" fmla="*/ 10 h 10"/>
                <a:gd name="T14" fmla="*/ 7 w 10"/>
                <a:gd name="T15" fmla="*/ 10 h 10"/>
                <a:gd name="T16" fmla="*/ 9 w 10"/>
                <a:gd name="T17" fmla="*/ 8 h 10"/>
                <a:gd name="T18" fmla="*/ 9 w 10"/>
                <a:gd name="T19" fmla="*/ 8 h 10"/>
                <a:gd name="T20" fmla="*/ 10 w 10"/>
                <a:gd name="T21" fmla="*/ 7 h 10"/>
                <a:gd name="T22" fmla="*/ 10 w 10"/>
                <a:gd name="T23" fmla="*/ 5 h 10"/>
                <a:gd name="T24" fmla="*/ 9 w 10"/>
                <a:gd name="T25" fmla="*/ 3 h 10"/>
                <a:gd name="T26" fmla="*/ 7 w 10"/>
                <a:gd name="T27" fmla="*/ 2 h 10"/>
                <a:gd name="T28" fmla="*/ 5 w 10"/>
                <a:gd name="T29" fmla="*/ 0 h 10"/>
                <a:gd name="T30" fmla="*/ 4 w 10"/>
                <a:gd name="T31" fmla="*/ 0 h 10"/>
                <a:gd name="T32" fmla="*/ 2 w 10"/>
                <a:gd name="T33" fmla="*/ 2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7"/>
                  </a:lnTo>
                  <a:lnTo>
                    <a:pt x="0" y="8"/>
                  </a:lnTo>
                  <a:lnTo>
                    <a:pt x="2" y="10"/>
                  </a:lnTo>
                  <a:lnTo>
                    <a:pt x="4" y="10"/>
                  </a:lnTo>
                  <a:lnTo>
                    <a:pt x="5" y="10"/>
                  </a:lnTo>
                  <a:lnTo>
                    <a:pt x="7" y="10"/>
                  </a:lnTo>
                  <a:lnTo>
                    <a:pt x="9" y="8"/>
                  </a:lnTo>
                  <a:lnTo>
                    <a:pt x="9" y="8"/>
                  </a:lnTo>
                  <a:lnTo>
                    <a:pt x="10" y="7"/>
                  </a:lnTo>
                  <a:lnTo>
                    <a:pt x="10" y="5"/>
                  </a:lnTo>
                  <a:lnTo>
                    <a:pt x="9" y="3"/>
                  </a:lnTo>
                  <a:lnTo>
                    <a:pt x="7" y="2"/>
                  </a:lnTo>
                  <a:lnTo>
                    <a:pt x="5" y="0"/>
                  </a:lnTo>
                  <a:lnTo>
                    <a:pt x="4" y="0"/>
                  </a:lnTo>
                  <a:lnTo>
                    <a:pt x="2" y="2"/>
                  </a:lnTo>
                  <a:lnTo>
                    <a:pt x="0" y="3"/>
                  </a:lnTo>
                  <a:close/>
                </a:path>
              </a:pathLst>
            </a:custGeom>
            <a:solidFill>
              <a:srgbClr val="000000"/>
            </a:solidFill>
            <a:ln w="9525">
              <a:solidFill>
                <a:srgbClr val="009999"/>
              </a:solidFill>
              <a:round/>
              <a:headEnd/>
              <a:tailEnd/>
            </a:ln>
          </p:spPr>
          <p:txBody>
            <a:bodyPr/>
            <a:lstStyle/>
            <a:p>
              <a:endParaRPr lang="th-TH"/>
            </a:p>
          </p:txBody>
        </p:sp>
        <p:sp>
          <p:nvSpPr>
            <p:cNvPr id="58562" name="Freeform 194"/>
            <p:cNvSpPr>
              <a:spLocks/>
            </p:cNvSpPr>
            <p:nvPr/>
          </p:nvSpPr>
          <p:spPr bwMode="auto">
            <a:xfrm>
              <a:off x="3790" y="2161"/>
              <a:ext cx="10" cy="10"/>
            </a:xfrm>
            <a:custGeom>
              <a:avLst/>
              <a:gdLst>
                <a:gd name="T0" fmla="*/ 0 w 10"/>
                <a:gd name="T1" fmla="*/ 3 h 10"/>
                <a:gd name="T2" fmla="*/ 0 w 10"/>
                <a:gd name="T3" fmla="*/ 5 h 10"/>
                <a:gd name="T4" fmla="*/ 0 w 10"/>
                <a:gd name="T5" fmla="*/ 7 h 10"/>
                <a:gd name="T6" fmla="*/ 0 w 10"/>
                <a:gd name="T7" fmla="*/ 8 h 10"/>
                <a:gd name="T8" fmla="*/ 1 w 10"/>
                <a:gd name="T9" fmla="*/ 10 h 10"/>
                <a:gd name="T10" fmla="*/ 3 w 10"/>
                <a:gd name="T11" fmla="*/ 10 h 10"/>
                <a:gd name="T12" fmla="*/ 5 w 10"/>
                <a:gd name="T13" fmla="*/ 10 h 10"/>
                <a:gd name="T14" fmla="*/ 7 w 10"/>
                <a:gd name="T15" fmla="*/ 10 h 10"/>
                <a:gd name="T16" fmla="*/ 8 w 10"/>
                <a:gd name="T17" fmla="*/ 8 h 10"/>
                <a:gd name="T18" fmla="*/ 8 w 10"/>
                <a:gd name="T19" fmla="*/ 8 h 10"/>
                <a:gd name="T20" fmla="*/ 10 w 10"/>
                <a:gd name="T21" fmla="*/ 7 h 10"/>
                <a:gd name="T22" fmla="*/ 10 w 10"/>
                <a:gd name="T23" fmla="*/ 5 h 10"/>
                <a:gd name="T24" fmla="*/ 8 w 10"/>
                <a:gd name="T25" fmla="*/ 3 h 10"/>
                <a:gd name="T26" fmla="*/ 7 w 10"/>
                <a:gd name="T27" fmla="*/ 1 h 10"/>
                <a:gd name="T28" fmla="*/ 5 w 10"/>
                <a:gd name="T29" fmla="*/ 0 h 10"/>
                <a:gd name="T30" fmla="*/ 3 w 10"/>
                <a:gd name="T31" fmla="*/ 0 h 10"/>
                <a:gd name="T32" fmla="*/ 1 w 10"/>
                <a:gd name="T33" fmla="*/ 1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7"/>
                  </a:lnTo>
                  <a:lnTo>
                    <a:pt x="0" y="8"/>
                  </a:lnTo>
                  <a:lnTo>
                    <a:pt x="1" y="10"/>
                  </a:lnTo>
                  <a:lnTo>
                    <a:pt x="3" y="10"/>
                  </a:lnTo>
                  <a:lnTo>
                    <a:pt x="5" y="10"/>
                  </a:lnTo>
                  <a:lnTo>
                    <a:pt x="7" y="10"/>
                  </a:lnTo>
                  <a:lnTo>
                    <a:pt x="8" y="8"/>
                  </a:lnTo>
                  <a:lnTo>
                    <a:pt x="8" y="8"/>
                  </a:lnTo>
                  <a:lnTo>
                    <a:pt x="10" y="7"/>
                  </a:lnTo>
                  <a:lnTo>
                    <a:pt x="10" y="5"/>
                  </a:lnTo>
                  <a:lnTo>
                    <a:pt x="8" y="3"/>
                  </a:lnTo>
                  <a:lnTo>
                    <a:pt x="7" y="1"/>
                  </a:lnTo>
                  <a:lnTo>
                    <a:pt x="5" y="0"/>
                  </a:lnTo>
                  <a:lnTo>
                    <a:pt x="3" y="0"/>
                  </a:lnTo>
                  <a:lnTo>
                    <a:pt x="1" y="1"/>
                  </a:lnTo>
                  <a:lnTo>
                    <a:pt x="0" y="3"/>
                  </a:lnTo>
                  <a:close/>
                </a:path>
              </a:pathLst>
            </a:custGeom>
            <a:solidFill>
              <a:srgbClr val="000000"/>
            </a:solidFill>
            <a:ln w="9525">
              <a:solidFill>
                <a:srgbClr val="009999"/>
              </a:solidFill>
              <a:round/>
              <a:headEnd/>
              <a:tailEnd/>
            </a:ln>
          </p:spPr>
          <p:txBody>
            <a:bodyPr/>
            <a:lstStyle/>
            <a:p>
              <a:endParaRPr lang="th-TH"/>
            </a:p>
          </p:txBody>
        </p:sp>
        <p:sp>
          <p:nvSpPr>
            <p:cNvPr id="58563" name="Freeform 195"/>
            <p:cNvSpPr>
              <a:spLocks/>
            </p:cNvSpPr>
            <p:nvPr/>
          </p:nvSpPr>
          <p:spPr bwMode="auto">
            <a:xfrm>
              <a:off x="3803" y="2147"/>
              <a:ext cx="10" cy="10"/>
            </a:xfrm>
            <a:custGeom>
              <a:avLst/>
              <a:gdLst>
                <a:gd name="T0" fmla="*/ 2 w 10"/>
                <a:gd name="T1" fmla="*/ 2 h 10"/>
                <a:gd name="T2" fmla="*/ 0 w 10"/>
                <a:gd name="T3" fmla="*/ 4 h 10"/>
                <a:gd name="T4" fmla="*/ 0 w 10"/>
                <a:gd name="T5" fmla="*/ 5 h 10"/>
                <a:gd name="T6" fmla="*/ 2 w 10"/>
                <a:gd name="T7" fmla="*/ 7 h 10"/>
                <a:gd name="T8" fmla="*/ 4 w 10"/>
                <a:gd name="T9" fmla="*/ 9 h 10"/>
                <a:gd name="T10" fmla="*/ 5 w 10"/>
                <a:gd name="T11" fmla="*/ 10 h 10"/>
                <a:gd name="T12" fmla="*/ 7 w 10"/>
                <a:gd name="T13" fmla="*/ 10 h 10"/>
                <a:gd name="T14" fmla="*/ 9 w 10"/>
                <a:gd name="T15" fmla="*/ 9 h 10"/>
                <a:gd name="T16" fmla="*/ 10 w 10"/>
                <a:gd name="T17" fmla="*/ 7 h 10"/>
                <a:gd name="T18" fmla="*/ 10 w 10"/>
                <a:gd name="T19" fmla="*/ 7 h 10"/>
                <a:gd name="T20" fmla="*/ 10 w 10"/>
                <a:gd name="T21" fmla="*/ 5 h 10"/>
                <a:gd name="T22" fmla="*/ 10 w 10"/>
                <a:gd name="T23" fmla="*/ 4 h 10"/>
                <a:gd name="T24" fmla="*/ 10 w 10"/>
                <a:gd name="T25" fmla="*/ 2 h 10"/>
                <a:gd name="T26" fmla="*/ 9 w 10"/>
                <a:gd name="T27" fmla="*/ 0 h 10"/>
                <a:gd name="T28" fmla="*/ 7 w 10"/>
                <a:gd name="T29" fmla="*/ 0 h 10"/>
                <a:gd name="T30" fmla="*/ 5 w 10"/>
                <a:gd name="T31" fmla="*/ 0 h 10"/>
                <a:gd name="T32" fmla="*/ 4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4"/>
                  </a:lnTo>
                  <a:lnTo>
                    <a:pt x="0" y="5"/>
                  </a:lnTo>
                  <a:lnTo>
                    <a:pt x="2" y="7"/>
                  </a:lnTo>
                  <a:lnTo>
                    <a:pt x="4" y="9"/>
                  </a:lnTo>
                  <a:lnTo>
                    <a:pt x="5" y="10"/>
                  </a:lnTo>
                  <a:lnTo>
                    <a:pt x="7" y="10"/>
                  </a:lnTo>
                  <a:lnTo>
                    <a:pt x="9" y="9"/>
                  </a:lnTo>
                  <a:lnTo>
                    <a:pt x="10" y="7"/>
                  </a:lnTo>
                  <a:lnTo>
                    <a:pt x="10" y="7"/>
                  </a:lnTo>
                  <a:lnTo>
                    <a:pt x="10" y="5"/>
                  </a:lnTo>
                  <a:lnTo>
                    <a:pt x="10" y="4"/>
                  </a:lnTo>
                  <a:lnTo>
                    <a:pt x="10" y="2"/>
                  </a:lnTo>
                  <a:lnTo>
                    <a:pt x="9" y="0"/>
                  </a:lnTo>
                  <a:lnTo>
                    <a:pt x="7" y="0"/>
                  </a:lnTo>
                  <a:lnTo>
                    <a:pt x="5" y="0"/>
                  </a:lnTo>
                  <a:lnTo>
                    <a:pt x="4" y="0"/>
                  </a:lnTo>
                  <a:lnTo>
                    <a:pt x="2" y="2"/>
                  </a:lnTo>
                  <a:close/>
                </a:path>
              </a:pathLst>
            </a:custGeom>
            <a:solidFill>
              <a:srgbClr val="000000"/>
            </a:solidFill>
            <a:ln w="9525">
              <a:solidFill>
                <a:srgbClr val="009999"/>
              </a:solidFill>
              <a:round/>
              <a:headEnd/>
              <a:tailEnd/>
            </a:ln>
          </p:spPr>
          <p:txBody>
            <a:bodyPr/>
            <a:lstStyle/>
            <a:p>
              <a:endParaRPr lang="th-TH"/>
            </a:p>
          </p:txBody>
        </p:sp>
        <p:sp>
          <p:nvSpPr>
            <p:cNvPr id="58564" name="Freeform 196"/>
            <p:cNvSpPr>
              <a:spLocks/>
            </p:cNvSpPr>
            <p:nvPr/>
          </p:nvSpPr>
          <p:spPr bwMode="auto">
            <a:xfrm>
              <a:off x="3817" y="2132"/>
              <a:ext cx="10" cy="10"/>
            </a:xfrm>
            <a:custGeom>
              <a:avLst/>
              <a:gdLst>
                <a:gd name="T0" fmla="*/ 1 w 10"/>
                <a:gd name="T1" fmla="*/ 2 h 10"/>
                <a:gd name="T2" fmla="*/ 0 w 10"/>
                <a:gd name="T3" fmla="*/ 3 h 10"/>
                <a:gd name="T4" fmla="*/ 0 w 10"/>
                <a:gd name="T5" fmla="*/ 5 h 10"/>
                <a:gd name="T6" fmla="*/ 1 w 10"/>
                <a:gd name="T7" fmla="*/ 7 h 10"/>
                <a:gd name="T8" fmla="*/ 3 w 10"/>
                <a:gd name="T9" fmla="*/ 9 h 10"/>
                <a:gd name="T10" fmla="*/ 5 w 10"/>
                <a:gd name="T11" fmla="*/ 10 h 10"/>
                <a:gd name="T12" fmla="*/ 7 w 10"/>
                <a:gd name="T13" fmla="*/ 10 h 10"/>
                <a:gd name="T14" fmla="*/ 8 w 10"/>
                <a:gd name="T15" fmla="*/ 9 h 10"/>
                <a:gd name="T16" fmla="*/ 10 w 10"/>
                <a:gd name="T17" fmla="*/ 7 h 10"/>
                <a:gd name="T18" fmla="*/ 10 w 10"/>
                <a:gd name="T19" fmla="*/ 7 h 10"/>
                <a:gd name="T20" fmla="*/ 10 w 10"/>
                <a:gd name="T21" fmla="*/ 5 h 10"/>
                <a:gd name="T22" fmla="*/ 10 w 10"/>
                <a:gd name="T23" fmla="*/ 3 h 10"/>
                <a:gd name="T24" fmla="*/ 10 w 10"/>
                <a:gd name="T25" fmla="*/ 2 h 10"/>
                <a:gd name="T26" fmla="*/ 8 w 10"/>
                <a:gd name="T27" fmla="*/ 0 h 10"/>
                <a:gd name="T28" fmla="*/ 7 w 10"/>
                <a:gd name="T29" fmla="*/ 0 h 10"/>
                <a:gd name="T30" fmla="*/ 5 w 10"/>
                <a:gd name="T31" fmla="*/ 0 h 10"/>
                <a:gd name="T32" fmla="*/ 3 w 10"/>
                <a:gd name="T33" fmla="*/ 0 h 10"/>
                <a:gd name="T34" fmla="*/ 1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2"/>
                  </a:moveTo>
                  <a:lnTo>
                    <a:pt x="0" y="3"/>
                  </a:lnTo>
                  <a:lnTo>
                    <a:pt x="0" y="5"/>
                  </a:lnTo>
                  <a:lnTo>
                    <a:pt x="1" y="7"/>
                  </a:lnTo>
                  <a:lnTo>
                    <a:pt x="3" y="9"/>
                  </a:lnTo>
                  <a:lnTo>
                    <a:pt x="5" y="10"/>
                  </a:lnTo>
                  <a:lnTo>
                    <a:pt x="7" y="10"/>
                  </a:lnTo>
                  <a:lnTo>
                    <a:pt x="8" y="9"/>
                  </a:lnTo>
                  <a:lnTo>
                    <a:pt x="10" y="7"/>
                  </a:lnTo>
                  <a:lnTo>
                    <a:pt x="10" y="7"/>
                  </a:lnTo>
                  <a:lnTo>
                    <a:pt x="10" y="5"/>
                  </a:lnTo>
                  <a:lnTo>
                    <a:pt x="10" y="3"/>
                  </a:lnTo>
                  <a:lnTo>
                    <a:pt x="10" y="2"/>
                  </a:lnTo>
                  <a:lnTo>
                    <a:pt x="8" y="0"/>
                  </a:lnTo>
                  <a:lnTo>
                    <a:pt x="7" y="0"/>
                  </a:lnTo>
                  <a:lnTo>
                    <a:pt x="5" y="0"/>
                  </a:lnTo>
                  <a:lnTo>
                    <a:pt x="3" y="0"/>
                  </a:lnTo>
                  <a:lnTo>
                    <a:pt x="1" y="2"/>
                  </a:lnTo>
                  <a:close/>
                </a:path>
              </a:pathLst>
            </a:custGeom>
            <a:solidFill>
              <a:srgbClr val="000000"/>
            </a:solidFill>
            <a:ln w="9525">
              <a:solidFill>
                <a:srgbClr val="009999"/>
              </a:solidFill>
              <a:round/>
              <a:headEnd/>
              <a:tailEnd/>
            </a:ln>
          </p:spPr>
          <p:txBody>
            <a:bodyPr/>
            <a:lstStyle/>
            <a:p>
              <a:endParaRPr lang="th-TH"/>
            </a:p>
          </p:txBody>
        </p:sp>
        <p:sp>
          <p:nvSpPr>
            <p:cNvPr id="58565" name="Freeform 197"/>
            <p:cNvSpPr>
              <a:spLocks/>
            </p:cNvSpPr>
            <p:nvPr/>
          </p:nvSpPr>
          <p:spPr bwMode="auto">
            <a:xfrm>
              <a:off x="3832" y="2117"/>
              <a:ext cx="10" cy="10"/>
            </a:xfrm>
            <a:custGeom>
              <a:avLst/>
              <a:gdLst>
                <a:gd name="T0" fmla="*/ 0 w 10"/>
                <a:gd name="T1" fmla="*/ 3 h 10"/>
                <a:gd name="T2" fmla="*/ 0 w 10"/>
                <a:gd name="T3" fmla="*/ 5 h 10"/>
                <a:gd name="T4" fmla="*/ 0 w 10"/>
                <a:gd name="T5" fmla="*/ 7 h 10"/>
                <a:gd name="T6" fmla="*/ 0 w 10"/>
                <a:gd name="T7" fmla="*/ 8 h 10"/>
                <a:gd name="T8" fmla="*/ 2 w 10"/>
                <a:gd name="T9" fmla="*/ 10 h 10"/>
                <a:gd name="T10" fmla="*/ 3 w 10"/>
                <a:gd name="T11" fmla="*/ 10 h 10"/>
                <a:gd name="T12" fmla="*/ 5 w 10"/>
                <a:gd name="T13" fmla="*/ 10 h 10"/>
                <a:gd name="T14" fmla="*/ 7 w 10"/>
                <a:gd name="T15" fmla="*/ 10 h 10"/>
                <a:gd name="T16" fmla="*/ 8 w 10"/>
                <a:gd name="T17" fmla="*/ 8 h 10"/>
                <a:gd name="T18" fmla="*/ 8 w 10"/>
                <a:gd name="T19" fmla="*/ 8 h 10"/>
                <a:gd name="T20" fmla="*/ 10 w 10"/>
                <a:gd name="T21" fmla="*/ 7 h 10"/>
                <a:gd name="T22" fmla="*/ 10 w 10"/>
                <a:gd name="T23" fmla="*/ 5 h 10"/>
                <a:gd name="T24" fmla="*/ 8 w 10"/>
                <a:gd name="T25" fmla="*/ 3 h 10"/>
                <a:gd name="T26" fmla="*/ 7 w 10"/>
                <a:gd name="T27" fmla="*/ 2 h 10"/>
                <a:gd name="T28" fmla="*/ 5 w 10"/>
                <a:gd name="T29" fmla="*/ 0 h 10"/>
                <a:gd name="T30" fmla="*/ 3 w 10"/>
                <a:gd name="T31" fmla="*/ 0 h 10"/>
                <a:gd name="T32" fmla="*/ 2 w 10"/>
                <a:gd name="T33" fmla="*/ 2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7"/>
                  </a:lnTo>
                  <a:lnTo>
                    <a:pt x="0" y="8"/>
                  </a:lnTo>
                  <a:lnTo>
                    <a:pt x="2" y="10"/>
                  </a:lnTo>
                  <a:lnTo>
                    <a:pt x="3" y="10"/>
                  </a:lnTo>
                  <a:lnTo>
                    <a:pt x="5" y="10"/>
                  </a:lnTo>
                  <a:lnTo>
                    <a:pt x="7" y="10"/>
                  </a:lnTo>
                  <a:lnTo>
                    <a:pt x="8" y="8"/>
                  </a:lnTo>
                  <a:lnTo>
                    <a:pt x="8" y="8"/>
                  </a:lnTo>
                  <a:lnTo>
                    <a:pt x="10" y="7"/>
                  </a:lnTo>
                  <a:lnTo>
                    <a:pt x="10" y="5"/>
                  </a:lnTo>
                  <a:lnTo>
                    <a:pt x="8" y="3"/>
                  </a:lnTo>
                  <a:lnTo>
                    <a:pt x="7" y="2"/>
                  </a:lnTo>
                  <a:lnTo>
                    <a:pt x="5" y="0"/>
                  </a:lnTo>
                  <a:lnTo>
                    <a:pt x="3" y="0"/>
                  </a:lnTo>
                  <a:lnTo>
                    <a:pt x="2" y="2"/>
                  </a:lnTo>
                  <a:lnTo>
                    <a:pt x="0" y="3"/>
                  </a:lnTo>
                  <a:close/>
                </a:path>
              </a:pathLst>
            </a:custGeom>
            <a:solidFill>
              <a:srgbClr val="000000"/>
            </a:solidFill>
            <a:ln w="9525">
              <a:solidFill>
                <a:srgbClr val="009999"/>
              </a:solidFill>
              <a:round/>
              <a:headEnd/>
              <a:tailEnd/>
            </a:ln>
          </p:spPr>
          <p:txBody>
            <a:bodyPr/>
            <a:lstStyle/>
            <a:p>
              <a:endParaRPr lang="th-TH"/>
            </a:p>
          </p:txBody>
        </p:sp>
        <p:sp>
          <p:nvSpPr>
            <p:cNvPr id="58566" name="Freeform 198"/>
            <p:cNvSpPr>
              <a:spLocks/>
            </p:cNvSpPr>
            <p:nvPr/>
          </p:nvSpPr>
          <p:spPr bwMode="auto">
            <a:xfrm>
              <a:off x="3845" y="2102"/>
              <a:ext cx="11" cy="10"/>
            </a:xfrm>
            <a:custGeom>
              <a:avLst/>
              <a:gdLst>
                <a:gd name="T0" fmla="*/ 0 w 11"/>
                <a:gd name="T1" fmla="*/ 3 h 10"/>
                <a:gd name="T2" fmla="*/ 0 w 11"/>
                <a:gd name="T3" fmla="*/ 5 h 10"/>
                <a:gd name="T4" fmla="*/ 0 w 11"/>
                <a:gd name="T5" fmla="*/ 7 h 10"/>
                <a:gd name="T6" fmla="*/ 0 w 11"/>
                <a:gd name="T7" fmla="*/ 8 h 10"/>
                <a:gd name="T8" fmla="*/ 2 w 11"/>
                <a:gd name="T9" fmla="*/ 10 h 10"/>
                <a:gd name="T10" fmla="*/ 4 w 11"/>
                <a:gd name="T11" fmla="*/ 10 h 10"/>
                <a:gd name="T12" fmla="*/ 6 w 11"/>
                <a:gd name="T13" fmla="*/ 10 h 10"/>
                <a:gd name="T14" fmla="*/ 7 w 11"/>
                <a:gd name="T15" fmla="*/ 10 h 10"/>
                <a:gd name="T16" fmla="*/ 9 w 11"/>
                <a:gd name="T17" fmla="*/ 8 h 10"/>
                <a:gd name="T18" fmla="*/ 9 w 11"/>
                <a:gd name="T19" fmla="*/ 8 h 10"/>
                <a:gd name="T20" fmla="*/ 11 w 11"/>
                <a:gd name="T21" fmla="*/ 7 h 10"/>
                <a:gd name="T22" fmla="*/ 11 w 11"/>
                <a:gd name="T23" fmla="*/ 5 h 10"/>
                <a:gd name="T24" fmla="*/ 9 w 11"/>
                <a:gd name="T25" fmla="*/ 3 h 10"/>
                <a:gd name="T26" fmla="*/ 7 w 11"/>
                <a:gd name="T27" fmla="*/ 1 h 10"/>
                <a:gd name="T28" fmla="*/ 6 w 11"/>
                <a:gd name="T29" fmla="*/ 0 h 10"/>
                <a:gd name="T30" fmla="*/ 4 w 11"/>
                <a:gd name="T31" fmla="*/ 0 h 10"/>
                <a:gd name="T32" fmla="*/ 2 w 11"/>
                <a:gd name="T33" fmla="*/ 1 h 10"/>
                <a:gd name="T34" fmla="*/ 0 w 11"/>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0" y="3"/>
                  </a:moveTo>
                  <a:lnTo>
                    <a:pt x="0" y="5"/>
                  </a:lnTo>
                  <a:lnTo>
                    <a:pt x="0" y="7"/>
                  </a:lnTo>
                  <a:lnTo>
                    <a:pt x="0" y="8"/>
                  </a:lnTo>
                  <a:lnTo>
                    <a:pt x="2" y="10"/>
                  </a:lnTo>
                  <a:lnTo>
                    <a:pt x="4" y="10"/>
                  </a:lnTo>
                  <a:lnTo>
                    <a:pt x="6" y="10"/>
                  </a:lnTo>
                  <a:lnTo>
                    <a:pt x="7" y="10"/>
                  </a:lnTo>
                  <a:lnTo>
                    <a:pt x="9" y="8"/>
                  </a:lnTo>
                  <a:lnTo>
                    <a:pt x="9" y="8"/>
                  </a:lnTo>
                  <a:lnTo>
                    <a:pt x="11" y="7"/>
                  </a:lnTo>
                  <a:lnTo>
                    <a:pt x="11" y="5"/>
                  </a:lnTo>
                  <a:lnTo>
                    <a:pt x="9" y="3"/>
                  </a:lnTo>
                  <a:lnTo>
                    <a:pt x="7" y="1"/>
                  </a:lnTo>
                  <a:lnTo>
                    <a:pt x="6" y="0"/>
                  </a:lnTo>
                  <a:lnTo>
                    <a:pt x="4" y="0"/>
                  </a:lnTo>
                  <a:lnTo>
                    <a:pt x="2" y="1"/>
                  </a:lnTo>
                  <a:lnTo>
                    <a:pt x="0" y="3"/>
                  </a:lnTo>
                  <a:close/>
                </a:path>
              </a:pathLst>
            </a:custGeom>
            <a:solidFill>
              <a:srgbClr val="000000"/>
            </a:solidFill>
            <a:ln w="9525">
              <a:solidFill>
                <a:srgbClr val="009999"/>
              </a:solidFill>
              <a:round/>
              <a:headEnd/>
              <a:tailEnd/>
            </a:ln>
          </p:spPr>
          <p:txBody>
            <a:bodyPr/>
            <a:lstStyle/>
            <a:p>
              <a:endParaRPr lang="th-TH"/>
            </a:p>
          </p:txBody>
        </p:sp>
        <p:sp>
          <p:nvSpPr>
            <p:cNvPr id="58567" name="Freeform 199"/>
            <p:cNvSpPr>
              <a:spLocks/>
            </p:cNvSpPr>
            <p:nvPr/>
          </p:nvSpPr>
          <p:spPr bwMode="auto">
            <a:xfrm>
              <a:off x="3859" y="2088"/>
              <a:ext cx="10" cy="10"/>
            </a:xfrm>
            <a:custGeom>
              <a:avLst/>
              <a:gdLst>
                <a:gd name="T0" fmla="*/ 0 w 10"/>
                <a:gd name="T1" fmla="*/ 2 h 10"/>
                <a:gd name="T2" fmla="*/ 0 w 10"/>
                <a:gd name="T3" fmla="*/ 4 h 10"/>
                <a:gd name="T4" fmla="*/ 0 w 10"/>
                <a:gd name="T5" fmla="*/ 5 h 10"/>
                <a:gd name="T6" fmla="*/ 0 w 10"/>
                <a:gd name="T7" fmla="*/ 7 h 10"/>
                <a:gd name="T8" fmla="*/ 2 w 10"/>
                <a:gd name="T9" fmla="*/ 9 h 10"/>
                <a:gd name="T10" fmla="*/ 3 w 10"/>
                <a:gd name="T11" fmla="*/ 10 h 10"/>
                <a:gd name="T12" fmla="*/ 5 w 10"/>
                <a:gd name="T13" fmla="*/ 10 h 10"/>
                <a:gd name="T14" fmla="*/ 7 w 10"/>
                <a:gd name="T15" fmla="*/ 9 h 10"/>
                <a:gd name="T16" fmla="*/ 8 w 10"/>
                <a:gd name="T17" fmla="*/ 7 h 10"/>
                <a:gd name="T18" fmla="*/ 8 w 10"/>
                <a:gd name="T19" fmla="*/ 7 h 10"/>
                <a:gd name="T20" fmla="*/ 10 w 10"/>
                <a:gd name="T21" fmla="*/ 5 h 10"/>
                <a:gd name="T22" fmla="*/ 10 w 10"/>
                <a:gd name="T23" fmla="*/ 4 h 10"/>
                <a:gd name="T24" fmla="*/ 8 w 10"/>
                <a:gd name="T25" fmla="*/ 2 h 10"/>
                <a:gd name="T26" fmla="*/ 7 w 10"/>
                <a:gd name="T27" fmla="*/ 0 h 10"/>
                <a:gd name="T28" fmla="*/ 5 w 10"/>
                <a:gd name="T29" fmla="*/ 0 h 10"/>
                <a:gd name="T30" fmla="*/ 3 w 10"/>
                <a:gd name="T31" fmla="*/ 0 h 10"/>
                <a:gd name="T32" fmla="*/ 2 w 10"/>
                <a:gd name="T33" fmla="*/ 0 h 10"/>
                <a:gd name="T34" fmla="*/ 0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2"/>
                  </a:moveTo>
                  <a:lnTo>
                    <a:pt x="0" y="4"/>
                  </a:lnTo>
                  <a:lnTo>
                    <a:pt x="0" y="5"/>
                  </a:lnTo>
                  <a:lnTo>
                    <a:pt x="0" y="7"/>
                  </a:lnTo>
                  <a:lnTo>
                    <a:pt x="2" y="9"/>
                  </a:lnTo>
                  <a:lnTo>
                    <a:pt x="3" y="10"/>
                  </a:lnTo>
                  <a:lnTo>
                    <a:pt x="5" y="10"/>
                  </a:lnTo>
                  <a:lnTo>
                    <a:pt x="7" y="9"/>
                  </a:lnTo>
                  <a:lnTo>
                    <a:pt x="8" y="7"/>
                  </a:lnTo>
                  <a:lnTo>
                    <a:pt x="8" y="7"/>
                  </a:lnTo>
                  <a:lnTo>
                    <a:pt x="10" y="5"/>
                  </a:lnTo>
                  <a:lnTo>
                    <a:pt x="10" y="4"/>
                  </a:lnTo>
                  <a:lnTo>
                    <a:pt x="8" y="2"/>
                  </a:lnTo>
                  <a:lnTo>
                    <a:pt x="7" y="0"/>
                  </a:lnTo>
                  <a:lnTo>
                    <a:pt x="5" y="0"/>
                  </a:lnTo>
                  <a:lnTo>
                    <a:pt x="3" y="0"/>
                  </a:lnTo>
                  <a:lnTo>
                    <a:pt x="2" y="0"/>
                  </a:lnTo>
                  <a:lnTo>
                    <a:pt x="0" y="2"/>
                  </a:lnTo>
                  <a:close/>
                </a:path>
              </a:pathLst>
            </a:custGeom>
            <a:solidFill>
              <a:srgbClr val="000000"/>
            </a:solidFill>
            <a:ln w="9525">
              <a:solidFill>
                <a:srgbClr val="009999"/>
              </a:solidFill>
              <a:round/>
              <a:headEnd/>
              <a:tailEnd/>
            </a:ln>
          </p:spPr>
          <p:txBody>
            <a:bodyPr/>
            <a:lstStyle/>
            <a:p>
              <a:endParaRPr lang="th-TH"/>
            </a:p>
          </p:txBody>
        </p:sp>
        <p:sp>
          <p:nvSpPr>
            <p:cNvPr id="58568" name="Freeform 200"/>
            <p:cNvSpPr>
              <a:spLocks/>
            </p:cNvSpPr>
            <p:nvPr/>
          </p:nvSpPr>
          <p:spPr bwMode="auto">
            <a:xfrm>
              <a:off x="3872" y="2073"/>
              <a:ext cx="11" cy="10"/>
            </a:xfrm>
            <a:custGeom>
              <a:avLst/>
              <a:gdLst>
                <a:gd name="T0" fmla="*/ 0 w 11"/>
                <a:gd name="T1" fmla="*/ 2 h 10"/>
                <a:gd name="T2" fmla="*/ 0 w 11"/>
                <a:gd name="T3" fmla="*/ 3 h 10"/>
                <a:gd name="T4" fmla="*/ 0 w 11"/>
                <a:gd name="T5" fmla="*/ 5 h 10"/>
                <a:gd name="T6" fmla="*/ 0 w 11"/>
                <a:gd name="T7" fmla="*/ 7 h 10"/>
                <a:gd name="T8" fmla="*/ 2 w 11"/>
                <a:gd name="T9" fmla="*/ 9 h 10"/>
                <a:gd name="T10" fmla="*/ 4 w 11"/>
                <a:gd name="T11" fmla="*/ 10 h 10"/>
                <a:gd name="T12" fmla="*/ 6 w 11"/>
                <a:gd name="T13" fmla="*/ 10 h 10"/>
                <a:gd name="T14" fmla="*/ 7 w 11"/>
                <a:gd name="T15" fmla="*/ 9 h 10"/>
                <a:gd name="T16" fmla="*/ 9 w 11"/>
                <a:gd name="T17" fmla="*/ 7 h 10"/>
                <a:gd name="T18" fmla="*/ 9 w 11"/>
                <a:gd name="T19" fmla="*/ 7 h 10"/>
                <a:gd name="T20" fmla="*/ 11 w 11"/>
                <a:gd name="T21" fmla="*/ 5 h 10"/>
                <a:gd name="T22" fmla="*/ 11 w 11"/>
                <a:gd name="T23" fmla="*/ 3 h 10"/>
                <a:gd name="T24" fmla="*/ 9 w 11"/>
                <a:gd name="T25" fmla="*/ 2 h 10"/>
                <a:gd name="T26" fmla="*/ 7 w 11"/>
                <a:gd name="T27" fmla="*/ 0 h 10"/>
                <a:gd name="T28" fmla="*/ 6 w 11"/>
                <a:gd name="T29" fmla="*/ 0 h 10"/>
                <a:gd name="T30" fmla="*/ 4 w 11"/>
                <a:gd name="T31" fmla="*/ 0 h 10"/>
                <a:gd name="T32" fmla="*/ 2 w 11"/>
                <a:gd name="T33" fmla="*/ 0 h 10"/>
                <a:gd name="T34" fmla="*/ 0 w 11"/>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0" y="2"/>
                  </a:moveTo>
                  <a:lnTo>
                    <a:pt x="0" y="3"/>
                  </a:lnTo>
                  <a:lnTo>
                    <a:pt x="0" y="5"/>
                  </a:lnTo>
                  <a:lnTo>
                    <a:pt x="0" y="7"/>
                  </a:lnTo>
                  <a:lnTo>
                    <a:pt x="2" y="9"/>
                  </a:lnTo>
                  <a:lnTo>
                    <a:pt x="4" y="10"/>
                  </a:lnTo>
                  <a:lnTo>
                    <a:pt x="6" y="10"/>
                  </a:lnTo>
                  <a:lnTo>
                    <a:pt x="7" y="9"/>
                  </a:lnTo>
                  <a:lnTo>
                    <a:pt x="9" y="7"/>
                  </a:lnTo>
                  <a:lnTo>
                    <a:pt x="9" y="7"/>
                  </a:lnTo>
                  <a:lnTo>
                    <a:pt x="11" y="5"/>
                  </a:lnTo>
                  <a:lnTo>
                    <a:pt x="11" y="3"/>
                  </a:lnTo>
                  <a:lnTo>
                    <a:pt x="9" y="2"/>
                  </a:lnTo>
                  <a:lnTo>
                    <a:pt x="7" y="0"/>
                  </a:lnTo>
                  <a:lnTo>
                    <a:pt x="6" y="0"/>
                  </a:lnTo>
                  <a:lnTo>
                    <a:pt x="4" y="0"/>
                  </a:lnTo>
                  <a:lnTo>
                    <a:pt x="2" y="0"/>
                  </a:lnTo>
                  <a:lnTo>
                    <a:pt x="0" y="2"/>
                  </a:lnTo>
                  <a:close/>
                </a:path>
              </a:pathLst>
            </a:custGeom>
            <a:solidFill>
              <a:srgbClr val="000000"/>
            </a:solidFill>
            <a:ln w="9525">
              <a:solidFill>
                <a:srgbClr val="009999"/>
              </a:solidFill>
              <a:round/>
              <a:headEnd/>
              <a:tailEnd/>
            </a:ln>
          </p:spPr>
          <p:txBody>
            <a:bodyPr/>
            <a:lstStyle/>
            <a:p>
              <a:endParaRPr lang="th-TH"/>
            </a:p>
          </p:txBody>
        </p:sp>
        <p:sp>
          <p:nvSpPr>
            <p:cNvPr id="58569" name="Freeform 201"/>
            <p:cNvSpPr>
              <a:spLocks/>
            </p:cNvSpPr>
            <p:nvPr/>
          </p:nvSpPr>
          <p:spPr bwMode="auto">
            <a:xfrm>
              <a:off x="3886" y="2058"/>
              <a:ext cx="10" cy="10"/>
            </a:xfrm>
            <a:custGeom>
              <a:avLst/>
              <a:gdLst>
                <a:gd name="T0" fmla="*/ 2 w 10"/>
                <a:gd name="T1" fmla="*/ 2 h 10"/>
                <a:gd name="T2" fmla="*/ 0 w 10"/>
                <a:gd name="T3" fmla="*/ 3 h 10"/>
                <a:gd name="T4" fmla="*/ 0 w 10"/>
                <a:gd name="T5" fmla="*/ 5 h 10"/>
                <a:gd name="T6" fmla="*/ 2 w 10"/>
                <a:gd name="T7" fmla="*/ 7 h 10"/>
                <a:gd name="T8" fmla="*/ 3 w 10"/>
                <a:gd name="T9" fmla="*/ 8 h 10"/>
                <a:gd name="T10" fmla="*/ 5 w 10"/>
                <a:gd name="T11" fmla="*/ 10 h 10"/>
                <a:gd name="T12" fmla="*/ 7 w 10"/>
                <a:gd name="T13" fmla="*/ 10 h 10"/>
                <a:gd name="T14" fmla="*/ 8 w 10"/>
                <a:gd name="T15" fmla="*/ 8 h 10"/>
                <a:gd name="T16" fmla="*/ 10 w 10"/>
                <a:gd name="T17" fmla="*/ 7 h 10"/>
                <a:gd name="T18" fmla="*/ 10 w 10"/>
                <a:gd name="T19" fmla="*/ 7 h 10"/>
                <a:gd name="T20" fmla="*/ 10 w 10"/>
                <a:gd name="T21" fmla="*/ 5 h 10"/>
                <a:gd name="T22" fmla="*/ 10 w 10"/>
                <a:gd name="T23" fmla="*/ 3 h 10"/>
                <a:gd name="T24" fmla="*/ 10 w 10"/>
                <a:gd name="T25" fmla="*/ 2 h 10"/>
                <a:gd name="T26" fmla="*/ 8 w 10"/>
                <a:gd name="T27" fmla="*/ 0 h 10"/>
                <a:gd name="T28" fmla="*/ 7 w 10"/>
                <a:gd name="T29" fmla="*/ 0 h 10"/>
                <a:gd name="T30" fmla="*/ 5 w 10"/>
                <a:gd name="T31" fmla="*/ 0 h 10"/>
                <a:gd name="T32" fmla="*/ 3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3"/>
                  </a:lnTo>
                  <a:lnTo>
                    <a:pt x="0" y="5"/>
                  </a:lnTo>
                  <a:lnTo>
                    <a:pt x="2" y="7"/>
                  </a:lnTo>
                  <a:lnTo>
                    <a:pt x="3" y="8"/>
                  </a:lnTo>
                  <a:lnTo>
                    <a:pt x="5" y="10"/>
                  </a:lnTo>
                  <a:lnTo>
                    <a:pt x="7" y="10"/>
                  </a:lnTo>
                  <a:lnTo>
                    <a:pt x="8" y="8"/>
                  </a:lnTo>
                  <a:lnTo>
                    <a:pt x="10" y="7"/>
                  </a:lnTo>
                  <a:lnTo>
                    <a:pt x="10" y="7"/>
                  </a:lnTo>
                  <a:lnTo>
                    <a:pt x="10" y="5"/>
                  </a:lnTo>
                  <a:lnTo>
                    <a:pt x="10" y="3"/>
                  </a:lnTo>
                  <a:lnTo>
                    <a:pt x="10" y="2"/>
                  </a:lnTo>
                  <a:lnTo>
                    <a:pt x="8" y="0"/>
                  </a:lnTo>
                  <a:lnTo>
                    <a:pt x="7" y="0"/>
                  </a:lnTo>
                  <a:lnTo>
                    <a:pt x="5" y="0"/>
                  </a:lnTo>
                  <a:lnTo>
                    <a:pt x="3" y="0"/>
                  </a:lnTo>
                  <a:lnTo>
                    <a:pt x="2" y="2"/>
                  </a:lnTo>
                  <a:close/>
                </a:path>
              </a:pathLst>
            </a:custGeom>
            <a:solidFill>
              <a:srgbClr val="000000"/>
            </a:solidFill>
            <a:ln w="9525">
              <a:solidFill>
                <a:srgbClr val="009999"/>
              </a:solidFill>
              <a:round/>
              <a:headEnd/>
              <a:tailEnd/>
            </a:ln>
          </p:spPr>
          <p:txBody>
            <a:bodyPr/>
            <a:lstStyle/>
            <a:p>
              <a:endParaRPr lang="th-TH"/>
            </a:p>
          </p:txBody>
        </p:sp>
        <p:sp>
          <p:nvSpPr>
            <p:cNvPr id="58570" name="Freeform 202"/>
            <p:cNvSpPr>
              <a:spLocks/>
            </p:cNvSpPr>
            <p:nvPr/>
          </p:nvSpPr>
          <p:spPr bwMode="auto">
            <a:xfrm>
              <a:off x="3899" y="2043"/>
              <a:ext cx="11" cy="10"/>
            </a:xfrm>
            <a:custGeom>
              <a:avLst/>
              <a:gdLst>
                <a:gd name="T0" fmla="*/ 2 w 11"/>
                <a:gd name="T1" fmla="*/ 3 h 10"/>
                <a:gd name="T2" fmla="*/ 0 w 11"/>
                <a:gd name="T3" fmla="*/ 5 h 10"/>
                <a:gd name="T4" fmla="*/ 0 w 11"/>
                <a:gd name="T5" fmla="*/ 7 h 10"/>
                <a:gd name="T6" fmla="*/ 2 w 11"/>
                <a:gd name="T7" fmla="*/ 8 h 10"/>
                <a:gd name="T8" fmla="*/ 4 w 11"/>
                <a:gd name="T9" fmla="*/ 10 h 10"/>
                <a:gd name="T10" fmla="*/ 5 w 11"/>
                <a:gd name="T11" fmla="*/ 10 h 10"/>
                <a:gd name="T12" fmla="*/ 7 w 11"/>
                <a:gd name="T13" fmla="*/ 10 h 10"/>
                <a:gd name="T14" fmla="*/ 9 w 11"/>
                <a:gd name="T15" fmla="*/ 10 h 10"/>
                <a:gd name="T16" fmla="*/ 11 w 11"/>
                <a:gd name="T17" fmla="*/ 8 h 10"/>
                <a:gd name="T18" fmla="*/ 11 w 11"/>
                <a:gd name="T19" fmla="*/ 8 h 10"/>
                <a:gd name="T20" fmla="*/ 11 w 11"/>
                <a:gd name="T21" fmla="*/ 7 h 10"/>
                <a:gd name="T22" fmla="*/ 11 w 11"/>
                <a:gd name="T23" fmla="*/ 5 h 10"/>
                <a:gd name="T24" fmla="*/ 11 w 11"/>
                <a:gd name="T25" fmla="*/ 3 h 10"/>
                <a:gd name="T26" fmla="*/ 9 w 11"/>
                <a:gd name="T27" fmla="*/ 1 h 10"/>
                <a:gd name="T28" fmla="*/ 7 w 11"/>
                <a:gd name="T29" fmla="*/ 0 h 10"/>
                <a:gd name="T30" fmla="*/ 5 w 11"/>
                <a:gd name="T31" fmla="*/ 0 h 10"/>
                <a:gd name="T32" fmla="*/ 4 w 11"/>
                <a:gd name="T33" fmla="*/ 1 h 10"/>
                <a:gd name="T34" fmla="*/ 2 w 11"/>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2" y="3"/>
                  </a:moveTo>
                  <a:lnTo>
                    <a:pt x="0" y="5"/>
                  </a:lnTo>
                  <a:lnTo>
                    <a:pt x="0" y="7"/>
                  </a:lnTo>
                  <a:lnTo>
                    <a:pt x="2" y="8"/>
                  </a:lnTo>
                  <a:lnTo>
                    <a:pt x="4" y="10"/>
                  </a:lnTo>
                  <a:lnTo>
                    <a:pt x="5" y="10"/>
                  </a:lnTo>
                  <a:lnTo>
                    <a:pt x="7" y="10"/>
                  </a:lnTo>
                  <a:lnTo>
                    <a:pt x="9" y="10"/>
                  </a:lnTo>
                  <a:lnTo>
                    <a:pt x="11" y="8"/>
                  </a:lnTo>
                  <a:lnTo>
                    <a:pt x="11" y="8"/>
                  </a:lnTo>
                  <a:lnTo>
                    <a:pt x="11" y="7"/>
                  </a:lnTo>
                  <a:lnTo>
                    <a:pt x="11" y="5"/>
                  </a:lnTo>
                  <a:lnTo>
                    <a:pt x="11" y="3"/>
                  </a:lnTo>
                  <a:lnTo>
                    <a:pt x="9" y="1"/>
                  </a:lnTo>
                  <a:lnTo>
                    <a:pt x="7" y="0"/>
                  </a:lnTo>
                  <a:lnTo>
                    <a:pt x="5" y="0"/>
                  </a:lnTo>
                  <a:lnTo>
                    <a:pt x="4" y="1"/>
                  </a:lnTo>
                  <a:lnTo>
                    <a:pt x="2" y="3"/>
                  </a:lnTo>
                  <a:close/>
                </a:path>
              </a:pathLst>
            </a:custGeom>
            <a:solidFill>
              <a:srgbClr val="000000"/>
            </a:solidFill>
            <a:ln w="9525">
              <a:solidFill>
                <a:srgbClr val="009999"/>
              </a:solidFill>
              <a:round/>
              <a:headEnd/>
              <a:tailEnd/>
            </a:ln>
          </p:spPr>
          <p:txBody>
            <a:bodyPr/>
            <a:lstStyle/>
            <a:p>
              <a:endParaRPr lang="th-TH"/>
            </a:p>
          </p:txBody>
        </p:sp>
        <p:sp>
          <p:nvSpPr>
            <p:cNvPr id="58571" name="Freeform 203"/>
            <p:cNvSpPr>
              <a:spLocks/>
            </p:cNvSpPr>
            <p:nvPr/>
          </p:nvSpPr>
          <p:spPr bwMode="auto">
            <a:xfrm>
              <a:off x="3913" y="2028"/>
              <a:ext cx="10" cy="10"/>
            </a:xfrm>
            <a:custGeom>
              <a:avLst/>
              <a:gdLst>
                <a:gd name="T0" fmla="*/ 2 w 10"/>
                <a:gd name="T1" fmla="*/ 3 h 10"/>
                <a:gd name="T2" fmla="*/ 0 w 10"/>
                <a:gd name="T3" fmla="*/ 5 h 10"/>
                <a:gd name="T4" fmla="*/ 0 w 10"/>
                <a:gd name="T5" fmla="*/ 6 h 10"/>
                <a:gd name="T6" fmla="*/ 2 w 10"/>
                <a:gd name="T7" fmla="*/ 8 h 10"/>
                <a:gd name="T8" fmla="*/ 3 w 10"/>
                <a:gd name="T9" fmla="*/ 10 h 10"/>
                <a:gd name="T10" fmla="*/ 5 w 10"/>
                <a:gd name="T11" fmla="*/ 10 h 10"/>
                <a:gd name="T12" fmla="*/ 7 w 10"/>
                <a:gd name="T13" fmla="*/ 10 h 10"/>
                <a:gd name="T14" fmla="*/ 8 w 10"/>
                <a:gd name="T15" fmla="*/ 10 h 10"/>
                <a:gd name="T16" fmla="*/ 10 w 10"/>
                <a:gd name="T17" fmla="*/ 8 h 10"/>
                <a:gd name="T18" fmla="*/ 10 w 10"/>
                <a:gd name="T19" fmla="*/ 8 h 10"/>
                <a:gd name="T20" fmla="*/ 10 w 10"/>
                <a:gd name="T21" fmla="*/ 6 h 10"/>
                <a:gd name="T22" fmla="*/ 10 w 10"/>
                <a:gd name="T23" fmla="*/ 5 h 10"/>
                <a:gd name="T24" fmla="*/ 10 w 10"/>
                <a:gd name="T25" fmla="*/ 3 h 10"/>
                <a:gd name="T26" fmla="*/ 8 w 10"/>
                <a:gd name="T27" fmla="*/ 1 h 10"/>
                <a:gd name="T28" fmla="*/ 7 w 10"/>
                <a:gd name="T29" fmla="*/ 0 h 10"/>
                <a:gd name="T30" fmla="*/ 5 w 10"/>
                <a:gd name="T31" fmla="*/ 0 h 10"/>
                <a:gd name="T32" fmla="*/ 3 w 10"/>
                <a:gd name="T33" fmla="*/ 1 h 10"/>
                <a:gd name="T34" fmla="*/ 2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3"/>
                  </a:moveTo>
                  <a:lnTo>
                    <a:pt x="0" y="5"/>
                  </a:lnTo>
                  <a:lnTo>
                    <a:pt x="0" y="6"/>
                  </a:lnTo>
                  <a:lnTo>
                    <a:pt x="2" y="8"/>
                  </a:lnTo>
                  <a:lnTo>
                    <a:pt x="3" y="10"/>
                  </a:lnTo>
                  <a:lnTo>
                    <a:pt x="5" y="10"/>
                  </a:lnTo>
                  <a:lnTo>
                    <a:pt x="7" y="10"/>
                  </a:lnTo>
                  <a:lnTo>
                    <a:pt x="8" y="10"/>
                  </a:lnTo>
                  <a:lnTo>
                    <a:pt x="10" y="8"/>
                  </a:lnTo>
                  <a:lnTo>
                    <a:pt x="10" y="8"/>
                  </a:lnTo>
                  <a:lnTo>
                    <a:pt x="10" y="6"/>
                  </a:lnTo>
                  <a:lnTo>
                    <a:pt x="10" y="5"/>
                  </a:lnTo>
                  <a:lnTo>
                    <a:pt x="10" y="3"/>
                  </a:lnTo>
                  <a:lnTo>
                    <a:pt x="8" y="1"/>
                  </a:lnTo>
                  <a:lnTo>
                    <a:pt x="7" y="0"/>
                  </a:lnTo>
                  <a:lnTo>
                    <a:pt x="5" y="0"/>
                  </a:lnTo>
                  <a:lnTo>
                    <a:pt x="3" y="1"/>
                  </a:lnTo>
                  <a:lnTo>
                    <a:pt x="2" y="3"/>
                  </a:lnTo>
                  <a:close/>
                </a:path>
              </a:pathLst>
            </a:custGeom>
            <a:solidFill>
              <a:srgbClr val="000000"/>
            </a:solidFill>
            <a:ln w="9525">
              <a:solidFill>
                <a:srgbClr val="009999"/>
              </a:solidFill>
              <a:round/>
              <a:headEnd/>
              <a:tailEnd/>
            </a:ln>
          </p:spPr>
          <p:txBody>
            <a:bodyPr/>
            <a:lstStyle/>
            <a:p>
              <a:endParaRPr lang="th-TH"/>
            </a:p>
          </p:txBody>
        </p:sp>
        <p:sp>
          <p:nvSpPr>
            <p:cNvPr id="58572" name="Freeform 204"/>
            <p:cNvSpPr>
              <a:spLocks/>
            </p:cNvSpPr>
            <p:nvPr/>
          </p:nvSpPr>
          <p:spPr bwMode="auto">
            <a:xfrm>
              <a:off x="3926" y="2012"/>
              <a:ext cx="11" cy="11"/>
            </a:xfrm>
            <a:custGeom>
              <a:avLst/>
              <a:gdLst>
                <a:gd name="T0" fmla="*/ 2 w 11"/>
                <a:gd name="T1" fmla="*/ 4 h 11"/>
                <a:gd name="T2" fmla="*/ 0 w 11"/>
                <a:gd name="T3" fmla="*/ 5 h 11"/>
                <a:gd name="T4" fmla="*/ 0 w 11"/>
                <a:gd name="T5" fmla="*/ 7 h 11"/>
                <a:gd name="T6" fmla="*/ 2 w 11"/>
                <a:gd name="T7" fmla="*/ 9 h 11"/>
                <a:gd name="T8" fmla="*/ 4 w 11"/>
                <a:gd name="T9" fmla="*/ 11 h 11"/>
                <a:gd name="T10" fmla="*/ 5 w 11"/>
                <a:gd name="T11" fmla="*/ 11 h 11"/>
                <a:gd name="T12" fmla="*/ 7 w 11"/>
                <a:gd name="T13" fmla="*/ 11 h 11"/>
                <a:gd name="T14" fmla="*/ 9 w 11"/>
                <a:gd name="T15" fmla="*/ 11 h 11"/>
                <a:gd name="T16" fmla="*/ 11 w 11"/>
                <a:gd name="T17" fmla="*/ 9 h 11"/>
                <a:gd name="T18" fmla="*/ 11 w 11"/>
                <a:gd name="T19" fmla="*/ 9 h 11"/>
                <a:gd name="T20" fmla="*/ 11 w 11"/>
                <a:gd name="T21" fmla="*/ 7 h 11"/>
                <a:gd name="T22" fmla="*/ 11 w 11"/>
                <a:gd name="T23" fmla="*/ 5 h 11"/>
                <a:gd name="T24" fmla="*/ 11 w 11"/>
                <a:gd name="T25" fmla="*/ 4 h 11"/>
                <a:gd name="T26" fmla="*/ 9 w 11"/>
                <a:gd name="T27" fmla="*/ 2 h 11"/>
                <a:gd name="T28" fmla="*/ 7 w 11"/>
                <a:gd name="T29" fmla="*/ 0 h 11"/>
                <a:gd name="T30" fmla="*/ 5 w 11"/>
                <a:gd name="T31" fmla="*/ 0 h 11"/>
                <a:gd name="T32" fmla="*/ 4 w 11"/>
                <a:gd name="T33" fmla="*/ 2 h 11"/>
                <a:gd name="T34" fmla="*/ 2 w 11"/>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1">
                  <a:moveTo>
                    <a:pt x="2" y="4"/>
                  </a:moveTo>
                  <a:lnTo>
                    <a:pt x="0" y="5"/>
                  </a:lnTo>
                  <a:lnTo>
                    <a:pt x="0" y="7"/>
                  </a:lnTo>
                  <a:lnTo>
                    <a:pt x="2" y="9"/>
                  </a:lnTo>
                  <a:lnTo>
                    <a:pt x="4" y="11"/>
                  </a:lnTo>
                  <a:lnTo>
                    <a:pt x="5" y="11"/>
                  </a:lnTo>
                  <a:lnTo>
                    <a:pt x="7" y="11"/>
                  </a:lnTo>
                  <a:lnTo>
                    <a:pt x="9" y="11"/>
                  </a:lnTo>
                  <a:lnTo>
                    <a:pt x="11" y="9"/>
                  </a:lnTo>
                  <a:lnTo>
                    <a:pt x="11" y="9"/>
                  </a:lnTo>
                  <a:lnTo>
                    <a:pt x="11" y="7"/>
                  </a:lnTo>
                  <a:lnTo>
                    <a:pt x="11" y="5"/>
                  </a:lnTo>
                  <a:lnTo>
                    <a:pt x="11" y="4"/>
                  </a:lnTo>
                  <a:lnTo>
                    <a:pt x="9" y="2"/>
                  </a:lnTo>
                  <a:lnTo>
                    <a:pt x="7" y="0"/>
                  </a:lnTo>
                  <a:lnTo>
                    <a:pt x="5" y="0"/>
                  </a:lnTo>
                  <a:lnTo>
                    <a:pt x="4" y="2"/>
                  </a:lnTo>
                  <a:lnTo>
                    <a:pt x="2" y="4"/>
                  </a:lnTo>
                  <a:close/>
                </a:path>
              </a:pathLst>
            </a:custGeom>
            <a:solidFill>
              <a:srgbClr val="000000"/>
            </a:solidFill>
            <a:ln w="9525">
              <a:solidFill>
                <a:srgbClr val="009999"/>
              </a:solidFill>
              <a:round/>
              <a:headEnd/>
              <a:tailEnd/>
            </a:ln>
          </p:spPr>
          <p:txBody>
            <a:bodyPr/>
            <a:lstStyle/>
            <a:p>
              <a:endParaRPr lang="th-TH"/>
            </a:p>
          </p:txBody>
        </p:sp>
        <p:sp>
          <p:nvSpPr>
            <p:cNvPr id="58573" name="Freeform 205"/>
            <p:cNvSpPr>
              <a:spLocks/>
            </p:cNvSpPr>
            <p:nvPr/>
          </p:nvSpPr>
          <p:spPr bwMode="auto">
            <a:xfrm>
              <a:off x="3942" y="1997"/>
              <a:ext cx="10" cy="10"/>
            </a:xfrm>
            <a:custGeom>
              <a:avLst/>
              <a:gdLst>
                <a:gd name="T0" fmla="*/ 0 w 10"/>
                <a:gd name="T1" fmla="*/ 4 h 10"/>
                <a:gd name="T2" fmla="*/ 0 w 10"/>
                <a:gd name="T3" fmla="*/ 5 h 10"/>
                <a:gd name="T4" fmla="*/ 0 w 10"/>
                <a:gd name="T5" fmla="*/ 7 h 10"/>
                <a:gd name="T6" fmla="*/ 0 w 10"/>
                <a:gd name="T7" fmla="*/ 9 h 10"/>
                <a:gd name="T8" fmla="*/ 1 w 10"/>
                <a:gd name="T9" fmla="*/ 10 h 10"/>
                <a:gd name="T10" fmla="*/ 3 w 10"/>
                <a:gd name="T11" fmla="*/ 10 h 10"/>
                <a:gd name="T12" fmla="*/ 5 w 10"/>
                <a:gd name="T13" fmla="*/ 10 h 10"/>
                <a:gd name="T14" fmla="*/ 6 w 10"/>
                <a:gd name="T15" fmla="*/ 10 h 10"/>
                <a:gd name="T16" fmla="*/ 8 w 10"/>
                <a:gd name="T17" fmla="*/ 9 h 10"/>
                <a:gd name="T18" fmla="*/ 8 w 10"/>
                <a:gd name="T19" fmla="*/ 9 h 10"/>
                <a:gd name="T20" fmla="*/ 10 w 10"/>
                <a:gd name="T21" fmla="*/ 7 h 10"/>
                <a:gd name="T22" fmla="*/ 10 w 10"/>
                <a:gd name="T23" fmla="*/ 5 h 10"/>
                <a:gd name="T24" fmla="*/ 8 w 10"/>
                <a:gd name="T25" fmla="*/ 4 h 10"/>
                <a:gd name="T26" fmla="*/ 6 w 10"/>
                <a:gd name="T27" fmla="*/ 2 h 10"/>
                <a:gd name="T28" fmla="*/ 5 w 10"/>
                <a:gd name="T29" fmla="*/ 0 h 10"/>
                <a:gd name="T30" fmla="*/ 3 w 10"/>
                <a:gd name="T31" fmla="*/ 0 h 10"/>
                <a:gd name="T32" fmla="*/ 1 w 10"/>
                <a:gd name="T33" fmla="*/ 2 h 10"/>
                <a:gd name="T34" fmla="*/ 0 w 10"/>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4"/>
                  </a:moveTo>
                  <a:lnTo>
                    <a:pt x="0" y="5"/>
                  </a:lnTo>
                  <a:lnTo>
                    <a:pt x="0" y="7"/>
                  </a:lnTo>
                  <a:lnTo>
                    <a:pt x="0" y="9"/>
                  </a:lnTo>
                  <a:lnTo>
                    <a:pt x="1" y="10"/>
                  </a:lnTo>
                  <a:lnTo>
                    <a:pt x="3" y="10"/>
                  </a:lnTo>
                  <a:lnTo>
                    <a:pt x="5" y="10"/>
                  </a:lnTo>
                  <a:lnTo>
                    <a:pt x="6" y="10"/>
                  </a:lnTo>
                  <a:lnTo>
                    <a:pt x="8" y="9"/>
                  </a:lnTo>
                  <a:lnTo>
                    <a:pt x="8" y="9"/>
                  </a:lnTo>
                  <a:lnTo>
                    <a:pt x="10" y="7"/>
                  </a:lnTo>
                  <a:lnTo>
                    <a:pt x="10" y="5"/>
                  </a:lnTo>
                  <a:lnTo>
                    <a:pt x="8" y="4"/>
                  </a:lnTo>
                  <a:lnTo>
                    <a:pt x="6" y="2"/>
                  </a:lnTo>
                  <a:lnTo>
                    <a:pt x="5" y="0"/>
                  </a:lnTo>
                  <a:lnTo>
                    <a:pt x="3" y="0"/>
                  </a:lnTo>
                  <a:lnTo>
                    <a:pt x="1" y="2"/>
                  </a:lnTo>
                  <a:lnTo>
                    <a:pt x="0" y="4"/>
                  </a:lnTo>
                  <a:close/>
                </a:path>
              </a:pathLst>
            </a:custGeom>
            <a:solidFill>
              <a:srgbClr val="000000"/>
            </a:solidFill>
            <a:ln w="9525">
              <a:solidFill>
                <a:srgbClr val="009999"/>
              </a:solidFill>
              <a:round/>
              <a:headEnd/>
              <a:tailEnd/>
            </a:ln>
          </p:spPr>
          <p:txBody>
            <a:bodyPr/>
            <a:lstStyle/>
            <a:p>
              <a:endParaRPr lang="th-TH"/>
            </a:p>
          </p:txBody>
        </p:sp>
        <p:sp>
          <p:nvSpPr>
            <p:cNvPr id="58574" name="Freeform 206"/>
            <p:cNvSpPr>
              <a:spLocks/>
            </p:cNvSpPr>
            <p:nvPr/>
          </p:nvSpPr>
          <p:spPr bwMode="auto">
            <a:xfrm>
              <a:off x="3955" y="1984"/>
              <a:ext cx="10" cy="10"/>
            </a:xfrm>
            <a:custGeom>
              <a:avLst/>
              <a:gdLst>
                <a:gd name="T0" fmla="*/ 0 w 10"/>
                <a:gd name="T1" fmla="*/ 1 h 10"/>
                <a:gd name="T2" fmla="*/ 0 w 10"/>
                <a:gd name="T3" fmla="*/ 3 h 10"/>
                <a:gd name="T4" fmla="*/ 0 w 10"/>
                <a:gd name="T5" fmla="*/ 5 h 10"/>
                <a:gd name="T6" fmla="*/ 0 w 10"/>
                <a:gd name="T7" fmla="*/ 7 h 10"/>
                <a:gd name="T8" fmla="*/ 2 w 10"/>
                <a:gd name="T9" fmla="*/ 8 h 10"/>
                <a:gd name="T10" fmla="*/ 3 w 10"/>
                <a:gd name="T11" fmla="*/ 10 h 10"/>
                <a:gd name="T12" fmla="*/ 5 w 10"/>
                <a:gd name="T13" fmla="*/ 10 h 10"/>
                <a:gd name="T14" fmla="*/ 7 w 10"/>
                <a:gd name="T15" fmla="*/ 8 h 10"/>
                <a:gd name="T16" fmla="*/ 9 w 10"/>
                <a:gd name="T17" fmla="*/ 7 h 10"/>
                <a:gd name="T18" fmla="*/ 9 w 10"/>
                <a:gd name="T19" fmla="*/ 7 h 10"/>
                <a:gd name="T20" fmla="*/ 10 w 10"/>
                <a:gd name="T21" fmla="*/ 5 h 10"/>
                <a:gd name="T22" fmla="*/ 10 w 10"/>
                <a:gd name="T23" fmla="*/ 3 h 10"/>
                <a:gd name="T24" fmla="*/ 9 w 10"/>
                <a:gd name="T25" fmla="*/ 1 h 10"/>
                <a:gd name="T26" fmla="*/ 7 w 10"/>
                <a:gd name="T27" fmla="*/ 0 h 10"/>
                <a:gd name="T28" fmla="*/ 5 w 10"/>
                <a:gd name="T29" fmla="*/ 0 h 10"/>
                <a:gd name="T30" fmla="*/ 3 w 10"/>
                <a:gd name="T31" fmla="*/ 0 h 10"/>
                <a:gd name="T32" fmla="*/ 2 w 10"/>
                <a:gd name="T33" fmla="*/ 0 h 10"/>
                <a:gd name="T34" fmla="*/ 0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1"/>
                  </a:moveTo>
                  <a:lnTo>
                    <a:pt x="0" y="3"/>
                  </a:lnTo>
                  <a:lnTo>
                    <a:pt x="0" y="5"/>
                  </a:lnTo>
                  <a:lnTo>
                    <a:pt x="0" y="7"/>
                  </a:lnTo>
                  <a:lnTo>
                    <a:pt x="2" y="8"/>
                  </a:lnTo>
                  <a:lnTo>
                    <a:pt x="3" y="10"/>
                  </a:lnTo>
                  <a:lnTo>
                    <a:pt x="5" y="10"/>
                  </a:lnTo>
                  <a:lnTo>
                    <a:pt x="7" y="8"/>
                  </a:lnTo>
                  <a:lnTo>
                    <a:pt x="9" y="7"/>
                  </a:lnTo>
                  <a:lnTo>
                    <a:pt x="9" y="7"/>
                  </a:lnTo>
                  <a:lnTo>
                    <a:pt x="10" y="5"/>
                  </a:lnTo>
                  <a:lnTo>
                    <a:pt x="10" y="3"/>
                  </a:lnTo>
                  <a:lnTo>
                    <a:pt x="9" y="1"/>
                  </a:lnTo>
                  <a:lnTo>
                    <a:pt x="7" y="0"/>
                  </a:lnTo>
                  <a:lnTo>
                    <a:pt x="5" y="0"/>
                  </a:lnTo>
                  <a:lnTo>
                    <a:pt x="3" y="0"/>
                  </a:lnTo>
                  <a:lnTo>
                    <a:pt x="2" y="0"/>
                  </a:lnTo>
                  <a:lnTo>
                    <a:pt x="0" y="1"/>
                  </a:lnTo>
                  <a:close/>
                </a:path>
              </a:pathLst>
            </a:custGeom>
            <a:solidFill>
              <a:srgbClr val="000000"/>
            </a:solidFill>
            <a:ln w="9525">
              <a:solidFill>
                <a:srgbClr val="009999"/>
              </a:solidFill>
              <a:round/>
              <a:headEnd/>
              <a:tailEnd/>
            </a:ln>
          </p:spPr>
          <p:txBody>
            <a:bodyPr/>
            <a:lstStyle/>
            <a:p>
              <a:endParaRPr lang="th-TH"/>
            </a:p>
          </p:txBody>
        </p:sp>
        <p:sp>
          <p:nvSpPr>
            <p:cNvPr id="58575" name="Freeform 207"/>
            <p:cNvSpPr>
              <a:spLocks/>
            </p:cNvSpPr>
            <p:nvPr/>
          </p:nvSpPr>
          <p:spPr bwMode="auto">
            <a:xfrm>
              <a:off x="3969" y="1969"/>
              <a:ext cx="10" cy="10"/>
            </a:xfrm>
            <a:custGeom>
              <a:avLst/>
              <a:gdLst>
                <a:gd name="T0" fmla="*/ 0 w 10"/>
                <a:gd name="T1" fmla="*/ 1 h 10"/>
                <a:gd name="T2" fmla="*/ 0 w 10"/>
                <a:gd name="T3" fmla="*/ 3 h 10"/>
                <a:gd name="T4" fmla="*/ 0 w 10"/>
                <a:gd name="T5" fmla="*/ 5 h 10"/>
                <a:gd name="T6" fmla="*/ 0 w 10"/>
                <a:gd name="T7" fmla="*/ 6 h 10"/>
                <a:gd name="T8" fmla="*/ 1 w 10"/>
                <a:gd name="T9" fmla="*/ 8 h 10"/>
                <a:gd name="T10" fmla="*/ 3 w 10"/>
                <a:gd name="T11" fmla="*/ 10 h 10"/>
                <a:gd name="T12" fmla="*/ 5 w 10"/>
                <a:gd name="T13" fmla="*/ 10 h 10"/>
                <a:gd name="T14" fmla="*/ 6 w 10"/>
                <a:gd name="T15" fmla="*/ 8 h 10"/>
                <a:gd name="T16" fmla="*/ 8 w 10"/>
                <a:gd name="T17" fmla="*/ 6 h 10"/>
                <a:gd name="T18" fmla="*/ 8 w 10"/>
                <a:gd name="T19" fmla="*/ 6 h 10"/>
                <a:gd name="T20" fmla="*/ 10 w 10"/>
                <a:gd name="T21" fmla="*/ 5 h 10"/>
                <a:gd name="T22" fmla="*/ 10 w 10"/>
                <a:gd name="T23" fmla="*/ 3 h 10"/>
                <a:gd name="T24" fmla="*/ 8 w 10"/>
                <a:gd name="T25" fmla="*/ 1 h 10"/>
                <a:gd name="T26" fmla="*/ 6 w 10"/>
                <a:gd name="T27" fmla="*/ 0 h 10"/>
                <a:gd name="T28" fmla="*/ 5 w 10"/>
                <a:gd name="T29" fmla="*/ 0 h 10"/>
                <a:gd name="T30" fmla="*/ 3 w 10"/>
                <a:gd name="T31" fmla="*/ 0 h 10"/>
                <a:gd name="T32" fmla="*/ 1 w 10"/>
                <a:gd name="T33" fmla="*/ 0 h 10"/>
                <a:gd name="T34" fmla="*/ 0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1"/>
                  </a:moveTo>
                  <a:lnTo>
                    <a:pt x="0" y="3"/>
                  </a:lnTo>
                  <a:lnTo>
                    <a:pt x="0" y="5"/>
                  </a:lnTo>
                  <a:lnTo>
                    <a:pt x="0" y="6"/>
                  </a:lnTo>
                  <a:lnTo>
                    <a:pt x="1" y="8"/>
                  </a:lnTo>
                  <a:lnTo>
                    <a:pt x="3" y="10"/>
                  </a:lnTo>
                  <a:lnTo>
                    <a:pt x="5" y="10"/>
                  </a:lnTo>
                  <a:lnTo>
                    <a:pt x="6" y="8"/>
                  </a:lnTo>
                  <a:lnTo>
                    <a:pt x="8" y="6"/>
                  </a:lnTo>
                  <a:lnTo>
                    <a:pt x="8" y="6"/>
                  </a:lnTo>
                  <a:lnTo>
                    <a:pt x="10" y="5"/>
                  </a:lnTo>
                  <a:lnTo>
                    <a:pt x="10" y="3"/>
                  </a:lnTo>
                  <a:lnTo>
                    <a:pt x="8" y="1"/>
                  </a:lnTo>
                  <a:lnTo>
                    <a:pt x="6" y="0"/>
                  </a:lnTo>
                  <a:lnTo>
                    <a:pt x="5" y="0"/>
                  </a:lnTo>
                  <a:lnTo>
                    <a:pt x="3" y="0"/>
                  </a:lnTo>
                  <a:lnTo>
                    <a:pt x="1" y="0"/>
                  </a:lnTo>
                  <a:lnTo>
                    <a:pt x="0" y="1"/>
                  </a:lnTo>
                  <a:close/>
                </a:path>
              </a:pathLst>
            </a:custGeom>
            <a:solidFill>
              <a:srgbClr val="000000"/>
            </a:solidFill>
            <a:ln w="9525">
              <a:solidFill>
                <a:srgbClr val="009999"/>
              </a:solidFill>
              <a:round/>
              <a:headEnd/>
              <a:tailEnd/>
            </a:ln>
          </p:spPr>
          <p:txBody>
            <a:bodyPr/>
            <a:lstStyle/>
            <a:p>
              <a:endParaRPr lang="th-TH"/>
            </a:p>
          </p:txBody>
        </p:sp>
        <p:sp>
          <p:nvSpPr>
            <p:cNvPr id="58576" name="Freeform 208"/>
            <p:cNvSpPr>
              <a:spLocks/>
            </p:cNvSpPr>
            <p:nvPr/>
          </p:nvSpPr>
          <p:spPr bwMode="auto">
            <a:xfrm>
              <a:off x="3982" y="1953"/>
              <a:ext cx="10" cy="11"/>
            </a:xfrm>
            <a:custGeom>
              <a:avLst/>
              <a:gdLst>
                <a:gd name="T0" fmla="*/ 0 w 10"/>
                <a:gd name="T1" fmla="*/ 2 h 11"/>
                <a:gd name="T2" fmla="*/ 0 w 10"/>
                <a:gd name="T3" fmla="*/ 4 h 11"/>
                <a:gd name="T4" fmla="*/ 0 w 10"/>
                <a:gd name="T5" fmla="*/ 5 h 11"/>
                <a:gd name="T6" fmla="*/ 0 w 10"/>
                <a:gd name="T7" fmla="*/ 7 h 11"/>
                <a:gd name="T8" fmla="*/ 2 w 10"/>
                <a:gd name="T9" fmla="*/ 9 h 11"/>
                <a:gd name="T10" fmla="*/ 3 w 10"/>
                <a:gd name="T11" fmla="*/ 11 h 11"/>
                <a:gd name="T12" fmla="*/ 5 w 10"/>
                <a:gd name="T13" fmla="*/ 11 h 11"/>
                <a:gd name="T14" fmla="*/ 7 w 10"/>
                <a:gd name="T15" fmla="*/ 9 h 11"/>
                <a:gd name="T16" fmla="*/ 8 w 10"/>
                <a:gd name="T17" fmla="*/ 7 h 11"/>
                <a:gd name="T18" fmla="*/ 8 w 10"/>
                <a:gd name="T19" fmla="*/ 7 h 11"/>
                <a:gd name="T20" fmla="*/ 10 w 10"/>
                <a:gd name="T21" fmla="*/ 5 h 11"/>
                <a:gd name="T22" fmla="*/ 10 w 10"/>
                <a:gd name="T23" fmla="*/ 4 h 11"/>
                <a:gd name="T24" fmla="*/ 8 w 10"/>
                <a:gd name="T25" fmla="*/ 2 h 11"/>
                <a:gd name="T26" fmla="*/ 7 w 10"/>
                <a:gd name="T27" fmla="*/ 0 h 11"/>
                <a:gd name="T28" fmla="*/ 5 w 10"/>
                <a:gd name="T29" fmla="*/ 0 h 11"/>
                <a:gd name="T30" fmla="*/ 3 w 10"/>
                <a:gd name="T31" fmla="*/ 0 h 11"/>
                <a:gd name="T32" fmla="*/ 2 w 10"/>
                <a:gd name="T33" fmla="*/ 0 h 11"/>
                <a:gd name="T34" fmla="*/ 0 w 10"/>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0" y="2"/>
                  </a:moveTo>
                  <a:lnTo>
                    <a:pt x="0" y="4"/>
                  </a:lnTo>
                  <a:lnTo>
                    <a:pt x="0" y="5"/>
                  </a:lnTo>
                  <a:lnTo>
                    <a:pt x="0" y="7"/>
                  </a:lnTo>
                  <a:lnTo>
                    <a:pt x="2" y="9"/>
                  </a:lnTo>
                  <a:lnTo>
                    <a:pt x="3" y="11"/>
                  </a:lnTo>
                  <a:lnTo>
                    <a:pt x="5" y="11"/>
                  </a:lnTo>
                  <a:lnTo>
                    <a:pt x="7" y="9"/>
                  </a:lnTo>
                  <a:lnTo>
                    <a:pt x="8" y="7"/>
                  </a:lnTo>
                  <a:lnTo>
                    <a:pt x="8" y="7"/>
                  </a:lnTo>
                  <a:lnTo>
                    <a:pt x="10" y="5"/>
                  </a:lnTo>
                  <a:lnTo>
                    <a:pt x="10" y="4"/>
                  </a:lnTo>
                  <a:lnTo>
                    <a:pt x="8" y="2"/>
                  </a:lnTo>
                  <a:lnTo>
                    <a:pt x="7" y="0"/>
                  </a:lnTo>
                  <a:lnTo>
                    <a:pt x="5" y="0"/>
                  </a:lnTo>
                  <a:lnTo>
                    <a:pt x="3" y="0"/>
                  </a:lnTo>
                  <a:lnTo>
                    <a:pt x="2" y="0"/>
                  </a:lnTo>
                  <a:lnTo>
                    <a:pt x="0" y="2"/>
                  </a:lnTo>
                  <a:close/>
                </a:path>
              </a:pathLst>
            </a:custGeom>
            <a:solidFill>
              <a:srgbClr val="000000"/>
            </a:solidFill>
            <a:ln w="9525">
              <a:solidFill>
                <a:srgbClr val="009999"/>
              </a:solidFill>
              <a:round/>
              <a:headEnd/>
              <a:tailEnd/>
            </a:ln>
          </p:spPr>
          <p:txBody>
            <a:bodyPr/>
            <a:lstStyle/>
            <a:p>
              <a:endParaRPr lang="th-TH"/>
            </a:p>
          </p:txBody>
        </p:sp>
        <p:sp>
          <p:nvSpPr>
            <p:cNvPr id="58577" name="Freeform 209"/>
            <p:cNvSpPr>
              <a:spLocks/>
            </p:cNvSpPr>
            <p:nvPr/>
          </p:nvSpPr>
          <p:spPr bwMode="auto">
            <a:xfrm>
              <a:off x="3996" y="1938"/>
              <a:ext cx="10" cy="10"/>
            </a:xfrm>
            <a:custGeom>
              <a:avLst/>
              <a:gdLst>
                <a:gd name="T0" fmla="*/ 0 w 10"/>
                <a:gd name="T1" fmla="*/ 2 h 10"/>
                <a:gd name="T2" fmla="*/ 0 w 10"/>
                <a:gd name="T3" fmla="*/ 4 h 10"/>
                <a:gd name="T4" fmla="*/ 0 w 10"/>
                <a:gd name="T5" fmla="*/ 5 h 10"/>
                <a:gd name="T6" fmla="*/ 0 w 10"/>
                <a:gd name="T7" fmla="*/ 7 h 10"/>
                <a:gd name="T8" fmla="*/ 1 w 10"/>
                <a:gd name="T9" fmla="*/ 9 h 10"/>
                <a:gd name="T10" fmla="*/ 3 w 10"/>
                <a:gd name="T11" fmla="*/ 10 h 10"/>
                <a:gd name="T12" fmla="*/ 5 w 10"/>
                <a:gd name="T13" fmla="*/ 10 h 10"/>
                <a:gd name="T14" fmla="*/ 6 w 10"/>
                <a:gd name="T15" fmla="*/ 9 h 10"/>
                <a:gd name="T16" fmla="*/ 8 w 10"/>
                <a:gd name="T17" fmla="*/ 7 h 10"/>
                <a:gd name="T18" fmla="*/ 8 w 10"/>
                <a:gd name="T19" fmla="*/ 7 h 10"/>
                <a:gd name="T20" fmla="*/ 10 w 10"/>
                <a:gd name="T21" fmla="*/ 5 h 10"/>
                <a:gd name="T22" fmla="*/ 10 w 10"/>
                <a:gd name="T23" fmla="*/ 4 h 10"/>
                <a:gd name="T24" fmla="*/ 8 w 10"/>
                <a:gd name="T25" fmla="*/ 2 h 10"/>
                <a:gd name="T26" fmla="*/ 6 w 10"/>
                <a:gd name="T27" fmla="*/ 0 h 10"/>
                <a:gd name="T28" fmla="*/ 5 w 10"/>
                <a:gd name="T29" fmla="*/ 0 h 10"/>
                <a:gd name="T30" fmla="*/ 3 w 10"/>
                <a:gd name="T31" fmla="*/ 0 h 10"/>
                <a:gd name="T32" fmla="*/ 1 w 10"/>
                <a:gd name="T33" fmla="*/ 0 h 10"/>
                <a:gd name="T34" fmla="*/ 0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2"/>
                  </a:moveTo>
                  <a:lnTo>
                    <a:pt x="0" y="4"/>
                  </a:lnTo>
                  <a:lnTo>
                    <a:pt x="0" y="5"/>
                  </a:lnTo>
                  <a:lnTo>
                    <a:pt x="0" y="7"/>
                  </a:lnTo>
                  <a:lnTo>
                    <a:pt x="1" y="9"/>
                  </a:lnTo>
                  <a:lnTo>
                    <a:pt x="3" y="10"/>
                  </a:lnTo>
                  <a:lnTo>
                    <a:pt x="5" y="10"/>
                  </a:lnTo>
                  <a:lnTo>
                    <a:pt x="6" y="9"/>
                  </a:lnTo>
                  <a:lnTo>
                    <a:pt x="8" y="7"/>
                  </a:lnTo>
                  <a:lnTo>
                    <a:pt x="8" y="7"/>
                  </a:lnTo>
                  <a:lnTo>
                    <a:pt x="10" y="5"/>
                  </a:lnTo>
                  <a:lnTo>
                    <a:pt x="10" y="4"/>
                  </a:lnTo>
                  <a:lnTo>
                    <a:pt x="8" y="2"/>
                  </a:lnTo>
                  <a:lnTo>
                    <a:pt x="6" y="0"/>
                  </a:lnTo>
                  <a:lnTo>
                    <a:pt x="5" y="0"/>
                  </a:lnTo>
                  <a:lnTo>
                    <a:pt x="3" y="0"/>
                  </a:lnTo>
                  <a:lnTo>
                    <a:pt x="1" y="0"/>
                  </a:lnTo>
                  <a:lnTo>
                    <a:pt x="0" y="2"/>
                  </a:lnTo>
                  <a:close/>
                </a:path>
              </a:pathLst>
            </a:custGeom>
            <a:solidFill>
              <a:srgbClr val="000000"/>
            </a:solidFill>
            <a:ln w="9525">
              <a:solidFill>
                <a:srgbClr val="009999"/>
              </a:solidFill>
              <a:round/>
              <a:headEnd/>
              <a:tailEnd/>
            </a:ln>
          </p:spPr>
          <p:txBody>
            <a:bodyPr/>
            <a:lstStyle/>
            <a:p>
              <a:endParaRPr lang="th-TH"/>
            </a:p>
          </p:txBody>
        </p:sp>
        <p:sp>
          <p:nvSpPr>
            <p:cNvPr id="58578" name="Freeform 210"/>
            <p:cNvSpPr>
              <a:spLocks/>
            </p:cNvSpPr>
            <p:nvPr/>
          </p:nvSpPr>
          <p:spPr bwMode="auto">
            <a:xfrm>
              <a:off x="4009" y="1923"/>
              <a:ext cx="10" cy="10"/>
            </a:xfrm>
            <a:custGeom>
              <a:avLst/>
              <a:gdLst>
                <a:gd name="T0" fmla="*/ 0 w 10"/>
                <a:gd name="T1" fmla="*/ 2 h 10"/>
                <a:gd name="T2" fmla="*/ 0 w 10"/>
                <a:gd name="T3" fmla="*/ 3 h 10"/>
                <a:gd name="T4" fmla="*/ 0 w 10"/>
                <a:gd name="T5" fmla="*/ 5 h 10"/>
                <a:gd name="T6" fmla="*/ 0 w 10"/>
                <a:gd name="T7" fmla="*/ 7 h 10"/>
                <a:gd name="T8" fmla="*/ 2 w 10"/>
                <a:gd name="T9" fmla="*/ 9 h 10"/>
                <a:gd name="T10" fmla="*/ 3 w 10"/>
                <a:gd name="T11" fmla="*/ 10 h 10"/>
                <a:gd name="T12" fmla="*/ 5 w 10"/>
                <a:gd name="T13" fmla="*/ 10 h 10"/>
                <a:gd name="T14" fmla="*/ 7 w 10"/>
                <a:gd name="T15" fmla="*/ 9 h 10"/>
                <a:gd name="T16" fmla="*/ 8 w 10"/>
                <a:gd name="T17" fmla="*/ 7 h 10"/>
                <a:gd name="T18" fmla="*/ 8 w 10"/>
                <a:gd name="T19" fmla="*/ 7 h 10"/>
                <a:gd name="T20" fmla="*/ 10 w 10"/>
                <a:gd name="T21" fmla="*/ 5 h 10"/>
                <a:gd name="T22" fmla="*/ 10 w 10"/>
                <a:gd name="T23" fmla="*/ 3 h 10"/>
                <a:gd name="T24" fmla="*/ 8 w 10"/>
                <a:gd name="T25" fmla="*/ 2 h 10"/>
                <a:gd name="T26" fmla="*/ 7 w 10"/>
                <a:gd name="T27" fmla="*/ 0 h 10"/>
                <a:gd name="T28" fmla="*/ 5 w 10"/>
                <a:gd name="T29" fmla="*/ 0 h 10"/>
                <a:gd name="T30" fmla="*/ 3 w 10"/>
                <a:gd name="T31" fmla="*/ 0 h 10"/>
                <a:gd name="T32" fmla="*/ 2 w 10"/>
                <a:gd name="T33" fmla="*/ 0 h 10"/>
                <a:gd name="T34" fmla="*/ 0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2"/>
                  </a:moveTo>
                  <a:lnTo>
                    <a:pt x="0" y="3"/>
                  </a:lnTo>
                  <a:lnTo>
                    <a:pt x="0" y="5"/>
                  </a:lnTo>
                  <a:lnTo>
                    <a:pt x="0" y="7"/>
                  </a:lnTo>
                  <a:lnTo>
                    <a:pt x="2" y="9"/>
                  </a:lnTo>
                  <a:lnTo>
                    <a:pt x="3" y="10"/>
                  </a:lnTo>
                  <a:lnTo>
                    <a:pt x="5" y="10"/>
                  </a:lnTo>
                  <a:lnTo>
                    <a:pt x="7" y="9"/>
                  </a:lnTo>
                  <a:lnTo>
                    <a:pt x="8" y="7"/>
                  </a:lnTo>
                  <a:lnTo>
                    <a:pt x="8" y="7"/>
                  </a:lnTo>
                  <a:lnTo>
                    <a:pt x="10" y="5"/>
                  </a:lnTo>
                  <a:lnTo>
                    <a:pt x="10" y="3"/>
                  </a:lnTo>
                  <a:lnTo>
                    <a:pt x="8" y="2"/>
                  </a:lnTo>
                  <a:lnTo>
                    <a:pt x="7" y="0"/>
                  </a:lnTo>
                  <a:lnTo>
                    <a:pt x="5" y="0"/>
                  </a:lnTo>
                  <a:lnTo>
                    <a:pt x="3" y="0"/>
                  </a:lnTo>
                  <a:lnTo>
                    <a:pt x="2" y="0"/>
                  </a:lnTo>
                  <a:lnTo>
                    <a:pt x="0" y="2"/>
                  </a:lnTo>
                  <a:close/>
                </a:path>
              </a:pathLst>
            </a:custGeom>
            <a:solidFill>
              <a:srgbClr val="000000"/>
            </a:solidFill>
            <a:ln w="9525">
              <a:solidFill>
                <a:srgbClr val="009999"/>
              </a:solidFill>
              <a:round/>
              <a:headEnd/>
              <a:tailEnd/>
            </a:ln>
          </p:spPr>
          <p:txBody>
            <a:bodyPr/>
            <a:lstStyle/>
            <a:p>
              <a:endParaRPr lang="th-TH"/>
            </a:p>
          </p:txBody>
        </p:sp>
        <p:sp>
          <p:nvSpPr>
            <p:cNvPr id="58579" name="Freeform 211"/>
            <p:cNvSpPr>
              <a:spLocks/>
            </p:cNvSpPr>
            <p:nvPr/>
          </p:nvSpPr>
          <p:spPr bwMode="auto">
            <a:xfrm>
              <a:off x="4023" y="1908"/>
              <a:ext cx="10" cy="10"/>
            </a:xfrm>
            <a:custGeom>
              <a:avLst/>
              <a:gdLst>
                <a:gd name="T0" fmla="*/ 0 w 10"/>
                <a:gd name="T1" fmla="*/ 2 h 10"/>
                <a:gd name="T2" fmla="*/ 0 w 10"/>
                <a:gd name="T3" fmla="*/ 3 h 10"/>
                <a:gd name="T4" fmla="*/ 0 w 10"/>
                <a:gd name="T5" fmla="*/ 5 h 10"/>
                <a:gd name="T6" fmla="*/ 0 w 10"/>
                <a:gd name="T7" fmla="*/ 7 h 10"/>
                <a:gd name="T8" fmla="*/ 1 w 10"/>
                <a:gd name="T9" fmla="*/ 8 h 10"/>
                <a:gd name="T10" fmla="*/ 3 w 10"/>
                <a:gd name="T11" fmla="*/ 10 h 10"/>
                <a:gd name="T12" fmla="*/ 5 w 10"/>
                <a:gd name="T13" fmla="*/ 10 h 10"/>
                <a:gd name="T14" fmla="*/ 6 w 10"/>
                <a:gd name="T15" fmla="*/ 8 h 10"/>
                <a:gd name="T16" fmla="*/ 8 w 10"/>
                <a:gd name="T17" fmla="*/ 7 h 10"/>
                <a:gd name="T18" fmla="*/ 8 w 10"/>
                <a:gd name="T19" fmla="*/ 7 h 10"/>
                <a:gd name="T20" fmla="*/ 10 w 10"/>
                <a:gd name="T21" fmla="*/ 5 h 10"/>
                <a:gd name="T22" fmla="*/ 10 w 10"/>
                <a:gd name="T23" fmla="*/ 3 h 10"/>
                <a:gd name="T24" fmla="*/ 8 w 10"/>
                <a:gd name="T25" fmla="*/ 2 h 10"/>
                <a:gd name="T26" fmla="*/ 6 w 10"/>
                <a:gd name="T27" fmla="*/ 0 h 10"/>
                <a:gd name="T28" fmla="*/ 5 w 10"/>
                <a:gd name="T29" fmla="*/ 0 h 10"/>
                <a:gd name="T30" fmla="*/ 3 w 10"/>
                <a:gd name="T31" fmla="*/ 0 h 10"/>
                <a:gd name="T32" fmla="*/ 1 w 10"/>
                <a:gd name="T33" fmla="*/ 0 h 10"/>
                <a:gd name="T34" fmla="*/ 0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2"/>
                  </a:moveTo>
                  <a:lnTo>
                    <a:pt x="0" y="3"/>
                  </a:lnTo>
                  <a:lnTo>
                    <a:pt x="0" y="5"/>
                  </a:lnTo>
                  <a:lnTo>
                    <a:pt x="0" y="7"/>
                  </a:lnTo>
                  <a:lnTo>
                    <a:pt x="1" y="8"/>
                  </a:lnTo>
                  <a:lnTo>
                    <a:pt x="3" y="10"/>
                  </a:lnTo>
                  <a:lnTo>
                    <a:pt x="5" y="10"/>
                  </a:lnTo>
                  <a:lnTo>
                    <a:pt x="6" y="8"/>
                  </a:lnTo>
                  <a:lnTo>
                    <a:pt x="8" y="7"/>
                  </a:lnTo>
                  <a:lnTo>
                    <a:pt x="8" y="7"/>
                  </a:lnTo>
                  <a:lnTo>
                    <a:pt x="10" y="5"/>
                  </a:lnTo>
                  <a:lnTo>
                    <a:pt x="10" y="3"/>
                  </a:lnTo>
                  <a:lnTo>
                    <a:pt x="8" y="2"/>
                  </a:lnTo>
                  <a:lnTo>
                    <a:pt x="6" y="0"/>
                  </a:lnTo>
                  <a:lnTo>
                    <a:pt x="5" y="0"/>
                  </a:lnTo>
                  <a:lnTo>
                    <a:pt x="3" y="0"/>
                  </a:lnTo>
                  <a:lnTo>
                    <a:pt x="1" y="0"/>
                  </a:lnTo>
                  <a:lnTo>
                    <a:pt x="0" y="2"/>
                  </a:lnTo>
                  <a:close/>
                </a:path>
              </a:pathLst>
            </a:custGeom>
            <a:solidFill>
              <a:srgbClr val="000000"/>
            </a:solidFill>
            <a:ln w="9525">
              <a:solidFill>
                <a:srgbClr val="009999"/>
              </a:solidFill>
              <a:round/>
              <a:headEnd/>
              <a:tailEnd/>
            </a:ln>
          </p:spPr>
          <p:txBody>
            <a:bodyPr/>
            <a:lstStyle/>
            <a:p>
              <a:endParaRPr lang="th-TH"/>
            </a:p>
          </p:txBody>
        </p:sp>
        <p:sp>
          <p:nvSpPr>
            <p:cNvPr id="58580" name="Freeform 212"/>
            <p:cNvSpPr>
              <a:spLocks/>
            </p:cNvSpPr>
            <p:nvPr/>
          </p:nvSpPr>
          <p:spPr bwMode="auto">
            <a:xfrm>
              <a:off x="4036" y="1893"/>
              <a:ext cx="10" cy="10"/>
            </a:xfrm>
            <a:custGeom>
              <a:avLst/>
              <a:gdLst>
                <a:gd name="T0" fmla="*/ 0 w 10"/>
                <a:gd name="T1" fmla="*/ 3 h 10"/>
                <a:gd name="T2" fmla="*/ 0 w 10"/>
                <a:gd name="T3" fmla="*/ 5 h 10"/>
                <a:gd name="T4" fmla="*/ 0 w 10"/>
                <a:gd name="T5" fmla="*/ 6 h 10"/>
                <a:gd name="T6" fmla="*/ 0 w 10"/>
                <a:gd name="T7" fmla="*/ 8 h 10"/>
                <a:gd name="T8" fmla="*/ 2 w 10"/>
                <a:gd name="T9" fmla="*/ 10 h 10"/>
                <a:gd name="T10" fmla="*/ 3 w 10"/>
                <a:gd name="T11" fmla="*/ 10 h 10"/>
                <a:gd name="T12" fmla="*/ 5 w 10"/>
                <a:gd name="T13" fmla="*/ 10 h 10"/>
                <a:gd name="T14" fmla="*/ 7 w 10"/>
                <a:gd name="T15" fmla="*/ 10 h 10"/>
                <a:gd name="T16" fmla="*/ 8 w 10"/>
                <a:gd name="T17" fmla="*/ 8 h 10"/>
                <a:gd name="T18" fmla="*/ 8 w 10"/>
                <a:gd name="T19" fmla="*/ 8 h 10"/>
                <a:gd name="T20" fmla="*/ 10 w 10"/>
                <a:gd name="T21" fmla="*/ 6 h 10"/>
                <a:gd name="T22" fmla="*/ 10 w 10"/>
                <a:gd name="T23" fmla="*/ 5 h 10"/>
                <a:gd name="T24" fmla="*/ 8 w 10"/>
                <a:gd name="T25" fmla="*/ 3 h 10"/>
                <a:gd name="T26" fmla="*/ 7 w 10"/>
                <a:gd name="T27" fmla="*/ 1 h 10"/>
                <a:gd name="T28" fmla="*/ 5 w 10"/>
                <a:gd name="T29" fmla="*/ 0 h 10"/>
                <a:gd name="T30" fmla="*/ 3 w 10"/>
                <a:gd name="T31" fmla="*/ 0 h 10"/>
                <a:gd name="T32" fmla="*/ 2 w 10"/>
                <a:gd name="T33" fmla="*/ 1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6"/>
                  </a:lnTo>
                  <a:lnTo>
                    <a:pt x="0" y="8"/>
                  </a:lnTo>
                  <a:lnTo>
                    <a:pt x="2" y="10"/>
                  </a:lnTo>
                  <a:lnTo>
                    <a:pt x="3" y="10"/>
                  </a:lnTo>
                  <a:lnTo>
                    <a:pt x="5" y="10"/>
                  </a:lnTo>
                  <a:lnTo>
                    <a:pt x="7" y="10"/>
                  </a:lnTo>
                  <a:lnTo>
                    <a:pt x="8" y="8"/>
                  </a:lnTo>
                  <a:lnTo>
                    <a:pt x="8" y="8"/>
                  </a:lnTo>
                  <a:lnTo>
                    <a:pt x="10" y="6"/>
                  </a:lnTo>
                  <a:lnTo>
                    <a:pt x="10" y="5"/>
                  </a:lnTo>
                  <a:lnTo>
                    <a:pt x="8" y="3"/>
                  </a:lnTo>
                  <a:lnTo>
                    <a:pt x="7" y="1"/>
                  </a:lnTo>
                  <a:lnTo>
                    <a:pt x="5" y="0"/>
                  </a:lnTo>
                  <a:lnTo>
                    <a:pt x="3" y="0"/>
                  </a:lnTo>
                  <a:lnTo>
                    <a:pt x="2" y="1"/>
                  </a:lnTo>
                  <a:lnTo>
                    <a:pt x="0" y="3"/>
                  </a:lnTo>
                  <a:close/>
                </a:path>
              </a:pathLst>
            </a:custGeom>
            <a:solidFill>
              <a:srgbClr val="000000"/>
            </a:solidFill>
            <a:ln w="9525">
              <a:solidFill>
                <a:srgbClr val="009999"/>
              </a:solidFill>
              <a:round/>
              <a:headEnd/>
              <a:tailEnd/>
            </a:ln>
          </p:spPr>
          <p:txBody>
            <a:bodyPr/>
            <a:lstStyle/>
            <a:p>
              <a:endParaRPr lang="th-TH"/>
            </a:p>
          </p:txBody>
        </p:sp>
        <p:sp>
          <p:nvSpPr>
            <p:cNvPr id="58581" name="Freeform 213"/>
            <p:cNvSpPr>
              <a:spLocks/>
            </p:cNvSpPr>
            <p:nvPr/>
          </p:nvSpPr>
          <p:spPr bwMode="auto">
            <a:xfrm>
              <a:off x="4050" y="1878"/>
              <a:ext cx="10" cy="10"/>
            </a:xfrm>
            <a:custGeom>
              <a:avLst/>
              <a:gdLst>
                <a:gd name="T0" fmla="*/ 0 w 10"/>
                <a:gd name="T1" fmla="*/ 3 h 10"/>
                <a:gd name="T2" fmla="*/ 0 w 10"/>
                <a:gd name="T3" fmla="*/ 5 h 10"/>
                <a:gd name="T4" fmla="*/ 0 w 10"/>
                <a:gd name="T5" fmla="*/ 6 h 10"/>
                <a:gd name="T6" fmla="*/ 0 w 10"/>
                <a:gd name="T7" fmla="*/ 8 h 10"/>
                <a:gd name="T8" fmla="*/ 1 w 10"/>
                <a:gd name="T9" fmla="*/ 10 h 10"/>
                <a:gd name="T10" fmla="*/ 3 w 10"/>
                <a:gd name="T11" fmla="*/ 10 h 10"/>
                <a:gd name="T12" fmla="*/ 5 w 10"/>
                <a:gd name="T13" fmla="*/ 10 h 10"/>
                <a:gd name="T14" fmla="*/ 6 w 10"/>
                <a:gd name="T15" fmla="*/ 10 h 10"/>
                <a:gd name="T16" fmla="*/ 8 w 10"/>
                <a:gd name="T17" fmla="*/ 8 h 10"/>
                <a:gd name="T18" fmla="*/ 8 w 10"/>
                <a:gd name="T19" fmla="*/ 8 h 10"/>
                <a:gd name="T20" fmla="*/ 10 w 10"/>
                <a:gd name="T21" fmla="*/ 6 h 10"/>
                <a:gd name="T22" fmla="*/ 10 w 10"/>
                <a:gd name="T23" fmla="*/ 5 h 10"/>
                <a:gd name="T24" fmla="*/ 8 w 10"/>
                <a:gd name="T25" fmla="*/ 3 h 10"/>
                <a:gd name="T26" fmla="*/ 6 w 10"/>
                <a:gd name="T27" fmla="*/ 1 h 10"/>
                <a:gd name="T28" fmla="*/ 5 w 10"/>
                <a:gd name="T29" fmla="*/ 0 h 10"/>
                <a:gd name="T30" fmla="*/ 3 w 10"/>
                <a:gd name="T31" fmla="*/ 0 h 10"/>
                <a:gd name="T32" fmla="*/ 1 w 10"/>
                <a:gd name="T33" fmla="*/ 1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6"/>
                  </a:lnTo>
                  <a:lnTo>
                    <a:pt x="0" y="8"/>
                  </a:lnTo>
                  <a:lnTo>
                    <a:pt x="1" y="10"/>
                  </a:lnTo>
                  <a:lnTo>
                    <a:pt x="3" y="10"/>
                  </a:lnTo>
                  <a:lnTo>
                    <a:pt x="5" y="10"/>
                  </a:lnTo>
                  <a:lnTo>
                    <a:pt x="6" y="10"/>
                  </a:lnTo>
                  <a:lnTo>
                    <a:pt x="8" y="8"/>
                  </a:lnTo>
                  <a:lnTo>
                    <a:pt x="8" y="8"/>
                  </a:lnTo>
                  <a:lnTo>
                    <a:pt x="10" y="6"/>
                  </a:lnTo>
                  <a:lnTo>
                    <a:pt x="10" y="5"/>
                  </a:lnTo>
                  <a:lnTo>
                    <a:pt x="8" y="3"/>
                  </a:lnTo>
                  <a:lnTo>
                    <a:pt x="6" y="1"/>
                  </a:lnTo>
                  <a:lnTo>
                    <a:pt x="5" y="0"/>
                  </a:lnTo>
                  <a:lnTo>
                    <a:pt x="3" y="0"/>
                  </a:lnTo>
                  <a:lnTo>
                    <a:pt x="1" y="1"/>
                  </a:lnTo>
                  <a:lnTo>
                    <a:pt x="0" y="3"/>
                  </a:lnTo>
                  <a:close/>
                </a:path>
              </a:pathLst>
            </a:custGeom>
            <a:solidFill>
              <a:srgbClr val="000000"/>
            </a:solidFill>
            <a:ln w="9525">
              <a:solidFill>
                <a:srgbClr val="009999"/>
              </a:solidFill>
              <a:round/>
              <a:headEnd/>
              <a:tailEnd/>
            </a:ln>
          </p:spPr>
          <p:txBody>
            <a:bodyPr/>
            <a:lstStyle/>
            <a:p>
              <a:endParaRPr lang="th-TH"/>
            </a:p>
          </p:txBody>
        </p:sp>
        <p:sp>
          <p:nvSpPr>
            <p:cNvPr id="58582" name="Freeform 214"/>
            <p:cNvSpPr>
              <a:spLocks/>
            </p:cNvSpPr>
            <p:nvPr/>
          </p:nvSpPr>
          <p:spPr bwMode="auto">
            <a:xfrm>
              <a:off x="4063" y="1862"/>
              <a:ext cx="10" cy="11"/>
            </a:xfrm>
            <a:custGeom>
              <a:avLst/>
              <a:gdLst>
                <a:gd name="T0" fmla="*/ 0 w 10"/>
                <a:gd name="T1" fmla="*/ 4 h 11"/>
                <a:gd name="T2" fmla="*/ 0 w 10"/>
                <a:gd name="T3" fmla="*/ 5 h 11"/>
                <a:gd name="T4" fmla="*/ 0 w 10"/>
                <a:gd name="T5" fmla="*/ 7 h 11"/>
                <a:gd name="T6" fmla="*/ 0 w 10"/>
                <a:gd name="T7" fmla="*/ 9 h 11"/>
                <a:gd name="T8" fmla="*/ 2 w 10"/>
                <a:gd name="T9" fmla="*/ 11 h 11"/>
                <a:gd name="T10" fmla="*/ 3 w 10"/>
                <a:gd name="T11" fmla="*/ 11 h 11"/>
                <a:gd name="T12" fmla="*/ 5 w 10"/>
                <a:gd name="T13" fmla="*/ 11 h 11"/>
                <a:gd name="T14" fmla="*/ 7 w 10"/>
                <a:gd name="T15" fmla="*/ 11 h 11"/>
                <a:gd name="T16" fmla="*/ 8 w 10"/>
                <a:gd name="T17" fmla="*/ 9 h 11"/>
                <a:gd name="T18" fmla="*/ 8 w 10"/>
                <a:gd name="T19" fmla="*/ 9 h 11"/>
                <a:gd name="T20" fmla="*/ 10 w 10"/>
                <a:gd name="T21" fmla="*/ 7 h 11"/>
                <a:gd name="T22" fmla="*/ 10 w 10"/>
                <a:gd name="T23" fmla="*/ 5 h 11"/>
                <a:gd name="T24" fmla="*/ 8 w 10"/>
                <a:gd name="T25" fmla="*/ 4 h 11"/>
                <a:gd name="T26" fmla="*/ 7 w 10"/>
                <a:gd name="T27" fmla="*/ 2 h 11"/>
                <a:gd name="T28" fmla="*/ 5 w 10"/>
                <a:gd name="T29" fmla="*/ 0 h 11"/>
                <a:gd name="T30" fmla="*/ 3 w 10"/>
                <a:gd name="T31" fmla="*/ 0 h 11"/>
                <a:gd name="T32" fmla="*/ 2 w 10"/>
                <a:gd name="T33" fmla="*/ 2 h 11"/>
                <a:gd name="T34" fmla="*/ 0 w 10"/>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0" y="4"/>
                  </a:moveTo>
                  <a:lnTo>
                    <a:pt x="0" y="5"/>
                  </a:lnTo>
                  <a:lnTo>
                    <a:pt x="0" y="7"/>
                  </a:lnTo>
                  <a:lnTo>
                    <a:pt x="0" y="9"/>
                  </a:lnTo>
                  <a:lnTo>
                    <a:pt x="2" y="11"/>
                  </a:lnTo>
                  <a:lnTo>
                    <a:pt x="3" y="11"/>
                  </a:lnTo>
                  <a:lnTo>
                    <a:pt x="5" y="11"/>
                  </a:lnTo>
                  <a:lnTo>
                    <a:pt x="7" y="11"/>
                  </a:lnTo>
                  <a:lnTo>
                    <a:pt x="8" y="9"/>
                  </a:lnTo>
                  <a:lnTo>
                    <a:pt x="8" y="9"/>
                  </a:lnTo>
                  <a:lnTo>
                    <a:pt x="10" y="7"/>
                  </a:lnTo>
                  <a:lnTo>
                    <a:pt x="10" y="5"/>
                  </a:lnTo>
                  <a:lnTo>
                    <a:pt x="8" y="4"/>
                  </a:lnTo>
                  <a:lnTo>
                    <a:pt x="7" y="2"/>
                  </a:lnTo>
                  <a:lnTo>
                    <a:pt x="5" y="0"/>
                  </a:lnTo>
                  <a:lnTo>
                    <a:pt x="3" y="0"/>
                  </a:lnTo>
                  <a:lnTo>
                    <a:pt x="2" y="2"/>
                  </a:lnTo>
                  <a:lnTo>
                    <a:pt x="0" y="4"/>
                  </a:lnTo>
                  <a:close/>
                </a:path>
              </a:pathLst>
            </a:custGeom>
            <a:solidFill>
              <a:srgbClr val="000000"/>
            </a:solidFill>
            <a:ln w="9525">
              <a:solidFill>
                <a:srgbClr val="009999"/>
              </a:solidFill>
              <a:round/>
              <a:headEnd/>
              <a:tailEnd/>
            </a:ln>
          </p:spPr>
          <p:txBody>
            <a:bodyPr/>
            <a:lstStyle/>
            <a:p>
              <a:endParaRPr lang="th-TH"/>
            </a:p>
          </p:txBody>
        </p:sp>
        <p:sp>
          <p:nvSpPr>
            <p:cNvPr id="58583" name="Freeform 215"/>
            <p:cNvSpPr>
              <a:spLocks/>
            </p:cNvSpPr>
            <p:nvPr/>
          </p:nvSpPr>
          <p:spPr bwMode="auto">
            <a:xfrm>
              <a:off x="4077" y="1847"/>
              <a:ext cx="10" cy="10"/>
            </a:xfrm>
            <a:custGeom>
              <a:avLst/>
              <a:gdLst>
                <a:gd name="T0" fmla="*/ 0 w 10"/>
                <a:gd name="T1" fmla="*/ 4 h 10"/>
                <a:gd name="T2" fmla="*/ 0 w 10"/>
                <a:gd name="T3" fmla="*/ 5 h 10"/>
                <a:gd name="T4" fmla="*/ 0 w 10"/>
                <a:gd name="T5" fmla="*/ 7 h 10"/>
                <a:gd name="T6" fmla="*/ 0 w 10"/>
                <a:gd name="T7" fmla="*/ 9 h 10"/>
                <a:gd name="T8" fmla="*/ 1 w 10"/>
                <a:gd name="T9" fmla="*/ 10 h 10"/>
                <a:gd name="T10" fmla="*/ 3 w 10"/>
                <a:gd name="T11" fmla="*/ 10 h 10"/>
                <a:gd name="T12" fmla="*/ 5 w 10"/>
                <a:gd name="T13" fmla="*/ 10 h 10"/>
                <a:gd name="T14" fmla="*/ 6 w 10"/>
                <a:gd name="T15" fmla="*/ 10 h 10"/>
                <a:gd name="T16" fmla="*/ 8 w 10"/>
                <a:gd name="T17" fmla="*/ 9 h 10"/>
                <a:gd name="T18" fmla="*/ 8 w 10"/>
                <a:gd name="T19" fmla="*/ 9 h 10"/>
                <a:gd name="T20" fmla="*/ 10 w 10"/>
                <a:gd name="T21" fmla="*/ 7 h 10"/>
                <a:gd name="T22" fmla="*/ 10 w 10"/>
                <a:gd name="T23" fmla="*/ 5 h 10"/>
                <a:gd name="T24" fmla="*/ 8 w 10"/>
                <a:gd name="T25" fmla="*/ 4 h 10"/>
                <a:gd name="T26" fmla="*/ 6 w 10"/>
                <a:gd name="T27" fmla="*/ 2 h 10"/>
                <a:gd name="T28" fmla="*/ 5 w 10"/>
                <a:gd name="T29" fmla="*/ 0 h 10"/>
                <a:gd name="T30" fmla="*/ 3 w 10"/>
                <a:gd name="T31" fmla="*/ 0 h 10"/>
                <a:gd name="T32" fmla="*/ 1 w 10"/>
                <a:gd name="T33" fmla="*/ 2 h 10"/>
                <a:gd name="T34" fmla="*/ 0 w 10"/>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4"/>
                  </a:moveTo>
                  <a:lnTo>
                    <a:pt x="0" y="5"/>
                  </a:lnTo>
                  <a:lnTo>
                    <a:pt x="0" y="7"/>
                  </a:lnTo>
                  <a:lnTo>
                    <a:pt x="0" y="9"/>
                  </a:lnTo>
                  <a:lnTo>
                    <a:pt x="1" y="10"/>
                  </a:lnTo>
                  <a:lnTo>
                    <a:pt x="3" y="10"/>
                  </a:lnTo>
                  <a:lnTo>
                    <a:pt x="5" y="10"/>
                  </a:lnTo>
                  <a:lnTo>
                    <a:pt x="6" y="10"/>
                  </a:lnTo>
                  <a:lnTo>
                    <a:pt x="8" y="9"/>
                  </a:lnTo>
                  <a:lnTo>
                    <a:pt x="8" y="9"/>
                  </a:lnTo>
                  <a:lnTo>
                    <a:pt x="10" y="7"/>
                  </a:lnTo>
                  <a:lnTo>
                    <a:pt x="10" y="5"/>
                  </a:lnTo>
                  <a:lnTo>
                    <a:pt x="8" y="4"/>
                  </a:lnTo>
                  <a:lnTo>
                    <a:pt x="6" y="2"/>
                  </a:lnTo>
                  <a:lnTo>
                    <a:pt x="5" y="0"/>
                  </a:lnTo>
                  <a:lnTo>
                    <a:pt x="3" y="0"/>
                  </a:lnTo>
                  <a:lnTo>
                    <a:pt x="1" y="2"/>
                  </a:lnTo>
                  <a:lnTo>
                    <a:pt x="0" y="4"/>
                  </a:lnTo>
                  <a:close/>
                </a:path>
              </a:pathLst>
            </a:custGeom>
            <a:solidFill>
              <a:srgbClr val="000000"/>
            </a:solidFill>
            <a:ln w="9525">
              <a:solidFill>
                <a:srgbClr val="009999"/>
              </a:solidFill>
              <a:round/>
              <a:headEnd/>
              <a:tailEnd/>
            </a:ln>
          </p:spPr>
          <p:txBody>
            <a:bodyPr/>
            <a:lstStyle/>
            <a:p>
              <a:endParaRPr lang="th-TH"/>
            </a:p>
          </p:txBody>
        </p:sp>
        <p:sp>
          <p:nvSpPr>
            <p:cNvPr id="58584" name="Freeform 216"/>
            <p:cNvSpPr>
              <a:spLocks/>
            </p:cNvSpPr>
            <p:nvPr/>
          </p:nvSpPr>
          <p:spPr bwMode="auto">
            <a:xfrm>
              <a:off x="4090" y="1832"/>
              <a:ext cx="10" cy="10"/>
            </a:xfrm>
            <a:custGeom>
              <a:avLst/>
              <a:gdLst>
                <a:gd name="T0" fmla="*/ 0 w 10"/>
                <a:gd name="T1" fmla="*/ 3 h 10"/>
                <a:gd name="T2" fmla="*/ 0 w 10"/>
                <a:gd name="T3" fmla="*/ 5 h 10"/>
                <a:gd name="T4" fmla="*/ 0 w 10"/>
                <a:gd name="T5" fmla="*/ 7 h 10"/>
                <a:gd name="T6" fmla="*/ 0 w 10"/>
                <a:gd name="T7" fmla="*/ 8 h 10"/>
                <a:gd name="T8" fmla="*/ 2 w 10"/>
                <a:gd name="T9" fmla="*/ 10 h 10"/>
                <a:gd name="T10" fmla="*/ 3 w 10"/>
                <a:gd name="T11" fmla="*/ 10 h 10"/>
                <a:gd name="T12" fmla="*/ 5 w 10"/>
                <a:gd name="T13" fmla="*/ 10 h 10"/>
                <a:gd name="T14" fmla="*/ 7 w 10"/>
                <a:gd name="T15" fmla="*/ 10 h 10"/>
                <a:gd name="T16" fmla="*/ 8 w 10"/>
                <a:gd name="T17" fmla="*/ 8 h 10"/>
                <a:gd name="T18" fmla="*/ 8 w 10"/>
                <a:gd name="T19" fmla="*/ 8 h 10"/>
                <a:gd name="T20" fmla="*/ 10 w 10"/>
                <a:gd name="T21" fmla="*/ 7 h 10"/>
                <a:gd name="T22" fmla="*/ 10 w 10"/>
                <a:gd name="T23" fmla="*/ 5 h 10"/>
                <a:gd name="T24" fmla="*/ 8 w 10"/>
                <a:gd name="T25" fmla="*/ 3 h 10"/>
                <a:gd name="T26" fmla="*/ 7 w 10"/>
                <a:gd name="T27" fmla="*/ 2 h 10"/>
                <a:gd name="T28" fmla="*/ 5 w 10"/>
                <a:gd name="T29" fmla="*/ 0 h 10"/>
                <a:gd name="T30" fmla="*/ 3 w 10"/>
                <a:gd name="T31" fmla="*/ 0 h 10"/>
                <a:gd name="T32" fmla="*/ 2 w 10"/>
                <a:gd name="T33" fmla="*/ 2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7"/>
                  </a:lnTo>
                  <a:lnTo>
                    <a:pt x="0" y="8"/>
                  </a:lnTo>
                  <a:lnTo>
                    <a:pt x="2" y="10"/>
                  </a:lnTo>
                  <a:lnTo>
                    <a:pt x="3" y="10"/>
                  </a:lnTo>
                  <a:lnTo>
                    <a:pt x="5" y="10"/>
                  </a:lnTo>
                  <a:lnTo>
                    <a:pt x="7" y="10"/>
                  </a:lnTo>
                  <a:lnTo>
                    <a:pt x="8" y="8"/>
                  </a:lnTo>
                  <a:lnTo>
                    <a:pt x="8" y="8"/>
                  </a:lnTo>
                  <a:lnTo>
                    <a:pt x="10" y="7"/>
                  </a:lnTo>
                  <a:lnTo>
                    <a:pt x="10" y="5"/>
                  </a:lnTo>
                  <a:lnTo>
                    <a:pt x="8" y="3"/>
                  </a:lnTo>
                  <a:lnTo>
                    <a:pt x="7" y="2"/>
                  </a:lnTo>
                  <a:lnTo>
                    <a:pt x="5" y="0"/>
                  </a:lnTo>
                  <a:lnTo>
                    <a:pt x="3" y="0"/>
                  </a:lnTo>
                  <a:lnTo>
                    <a:pt x="2" y="2"/>
                  </a:lnTo>
                  <a:lnTo>
                    <a:pt x="0" y="3"/>
                  </a:lnTo>
                  <a:close/>
                </a:path>
              </a:pathLst>
            </a:custGeom>
            <a:solidFill>
              <a:srgbClr val="000000"/>
            </a:solidFill>
            <a:ln w="9525">
              <a:solidFill>
                <a:srgbClr val="009999"/>
              </a:solidFill>
              <a:round/>
              <a:headEnd/>
              <a:tailEnd/>
            </a:ln>
          </p:spPr>
          <p:txBody>
            <a:bodyPr/>
            <a:lstStyle/>
            <a:p>
              <a:endParaRPr lang="th-TH"/>
            </a:p>
          </p:txBody>
        </p:sp>
        <p:sp>
          <p:nvSpPr>
            <p:cNvPr id="58585" name="Freeform 217"/>
            <p:cNvSpPr>
              <a:spLocks/>
            </p:cNvSpPr>
            <p:nvPr/>
          </p:nvSpPr>
          <p:spPr bwMode="auto">
            <a:xfrm>
              <a:off x="4103" y="1817"/>
              <a:ext cx="11" cy="10"/>
            </a:xfrm>
            <a:custGeom>
              <a:avLst/>
              <a:gdLst>
                <a:gd name="T0" fmla="*/ 0 w 11"/>
                <a:gd name="T1" fmla="*/ 3 h 10"/>
                <a:gd name="T2" fmla="*/ 0 w 11"/>
                <a:gd name="T3" fmla="*/ 5 h 10"/>
                <a:gd name="T4" fmla="*/ 0 w 11"/>
                <a:gd name="T5" fmla="*/ 7 h 10"/>
                <a:gd name="T6" fmla="*/ 0 w 11"/>
                <a:gd name="T7" fmla="*/ 8 h 10"/>
                <a:gd name="T8" fmla="*/ 2 w 11"/>
                <a:gd name="T9" fmla="*/ 10 h 10"/>
                <a:gd name="T10" fmla="*/ 4 w 11"/>
                <a:gd name="T11" fmla="*/ 10 h 10"/>
                <a:gd name="T12" fmla="*/ 6 w 11"/>
                <a:gd name="T13" fmla="*/ 10 h 10"/>
                <a:gd name="T14" fmla="*/ 7 w 11"/>
                <a:gd name="T15" fmla="*/ 10 h 10"/>
                <a:gd name="T16" fmla="*/ 9 w 11"/>
                <a:gd name="T17" fmla="*/ 8 h 10"/>
                <a:gd name="T18" fmla="*/ 9 w 11"/>
                <a:gd name="T19" fmla="*/ 8 h 10"/>
                <a:gd name="T20" fmla="*/ 11 w 11"/>
                <a:gd name="T21" fmla="*/ 7 h 10"/>
                <a:gd name="T22" fmla="*/ 11 w 11"/>
                <a:gd name="T23" fmla="*/ 5 h 10"/>
                <a:gd name="T24" fmla="*/ 9 w 11"/>
                <a:gd name="T25" fmla="*/ 3 h 10"/>
                <a:gd name="T26" fmla="*/ 7 w 11"/>
                <a:gd name="T27" fmla="*/ 2 h 10"/>
                <a:gd name="T28" fmla="*/ 6 w 11"/>
                <a:gd name="T29" fmla="*/ 0 h 10"/>
                <a:gd name="T30" fmla="*/ 4 w 11"/>
                <a:gd name="T31" fmla="*/ 0 h 10"/>
                <a:gd name="T32" fmla="*/ 2 w 11"/>
                <a:gd name="T33" fmla="*/ 2 h 10"/>
                <a:gd name="T34" fmla="*/ 0 w 11"/>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0" y="3"/>
                  </a:moveTo>
                  <a:lnTo>
                    <a:pt x="0" y="5"/>
                  </a:lnTo>
                  <a:lnTo>
                    <a:pt x="0" y="7"/>
                  </a:lnTo>
                  <a:lnTo>
                    <a:pt x="0" y="8"/>
                  </a:lnTo>
                  <a:lnTo>
                    <a:pt x="2" y="10"/>
                  </a:lnTo>
                  <a:lnTo>
                    <a:pt x="4" y="10"/>
                  </a:lnTo>
                  <a:lnTo>
                    <a:pt x="6" y="10"/>
                  </a:lnTo>
                  <a:lnTo>
                    <a:pt x="7" y="10"/>
                  </a:lnTo>
                  <a:lnTo>
                    <a:pt x="9" y="8"/>
                  </a:lnTo>
                  <a:lnTo>
                    <a:pt x="9" y="8"/>
                  </a:lnTo>
                  <a:lnTo>
                    <a:pt x="11" y="7"/>
                  </a:lnTo>
                  <a:lnTo>
                    <a:pt x="11" y="5"/>
                  </a:lnTo>
                  <a:lnTo>
                    <a:pt x="9" y="3"/>
                  </a:lnTo>
                  <a:lnTo>
                    <a:pt x="7" y="2"/>
                  </a:lnTo>
                  <a:lnTo>
                    <a:pt x="6" y="0"/>
                  </a:lnTo>
                  <a:lnTo>
                    <a:pt x="4" y="0"/>
                  </a:lnTo>
                  <a:lnTo>
                    <a:pt x="2" y="2"/>
                  </a:lnTo>
                  <a:lnTo>
                    <a:pt x="0" y="3"/>
                  </a:lnTo>
                  <a:close/>
                </a:path>
              </a:pathLst>
            </a:custGeom>
            <a:solidFill>
              <a:srgbClr val="000000"/>
            </a:solidFill>
            <a:ln w="9525">
              <a:solidFill>
                <a:srgbClr val="009999"/>
              </a:solidFill>
              <a:round/>
              <a:headEnd/>
              <a:tailEnd/>
            </a:ln>
          </p:spPr>
          <p:txBody>
            <a:bodyPr/>
            <a:lstStyle/>
            <a:p>
              <a:endParaRPr lang="th-TH"/>
            </a:p>
          </p:txBody>
        </p:sp>
        <p:sp>
          <p:nvSpPr>
            <p:cNvPr id="58586" name="Freeform 218"/>
            <p:cNvSpPr>
              <a:spLocks/>
            </p:cNvSpPr>
            <p:nvPr/>
          </p:nvSpPr>
          <p:spPr bwMode="auto">
            <a:xfrm>
              <a:off x="4117" y="1802"/>
              <a:ext cx="10" cy="10"/>
            </a:xfrm>
            <a:custGeom>
              <a:avLst/>
              <a:gdLst>
                <a:gd name="T0" fmla="*/ 0 w 10"/>
                <a:gd name="T1" fmla="*/ 3 h 10"/>
                <a:gd name="T2" fmla="*/ 0 w 10"/>
                <a:gd name="T3" fmla="*/ 5 h 10"/>
                <a:gd name="T4" fmla="*/ 0 w 10"/>
                <a:gd name="T5" fmla="*/ 6 h 10"/>
                <a:gd name="T6" fmla="*/ 0 w 10"/>
                <a:gd name="T7" fmla="*/ 8 h 10"/>
                <a:gd name="T8" fmla="*/ 2 w 10"/>
                <a:gd name="T9" fmla="*/ 10 h 10"/>
                <a:gd name="T10" fmla="*/ 3 w 10"/>
                <a:gd name="T11" fmla="*/ 10 h 10"/>
                <a:gd name="T12" fmla="*/ 5 w 10"/>
                <a:gd name="T13" fmla="*/ 10 h 10"/>
                <a:gd name="T14" fmla="*/ 7 w 10"/>
                <a:gd name="T15" fmla="*/ 10 h 10"/>
                <a:gd name="T16" fmla="*/ 8 w 10"/>
                <a:gd name="T17" fmla="*/ 8 h 10"/>
                <a:gd name="T18" fmla="*/ 8 w 10"/>
                <a:gd name="T19" fmla="*/ 8 h 10"/>
                <a:gd name="T20" fmla="*/ 10 w 10"/>
                <a:gd name="T21" fmla="*/ 6 h 10"/>
                <a:gd name="T22" fmla="*/ 10 w 10"/>
                <a:gd name="T23" fmla="*/ 5 h 10"/>
                <a:gd name="T24" fmla="*/ 8 w 10"/>
                <a:gd name="T25" fmla="*/ 3 h 10"/>
                <a:gd name="T26" fmla="*/ 7 w 10"/>
                <a:gd name="T27" fmla="*/ 1 h 10"/>
                <a:gd name="T28" fmla="*/ 5 w 10"/>
                <a:gd name="T29" fmla="*/ 0 h 10"/>
                <a:gd name="T30" fmla="*/ 3 w 10"/>
                <a:gd name="T31" fmla="*/ 0 h 10"/>
                <a:gd name="T32" fmla="*/ 2 w 10"/>
                <a:gd name="T33" fmla="*/ 1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6"/>
                  </a:lnTo>
                  <a:lnTo>
                    <a:pt x="0" y="8"/>
                  </a:lnTo>
                  <a:lnTo>
                    <a:pt x="2" y="10"/>
                  </a:lnTo>
                  <a:lnTo>
                    <a:pt x="3" y="10"/>
                  </a:lnTo>
                  <a:lnTo>
                    <a:pt x="5" y="10"/>
                  </a:lnTo>
                  <a:lnTo>
                    <a:pt x="7" y="10"/>
                  </a:lnTo>
                  <a:lnTo>
                    <a:pt x="8" y="8"/>
                  </a:lnTo>
                  <a:lnTo>
                    <a:pt x="8" y="8"/>
                  </a:lnTo>
                  <a:lnTo>
                    <a:pt x="10" y="6"/>
                  </a:lnTo>
                  <a:lnTo>
                    <a:pt x="10" y="5"/>
                  </a:lnTo>
                  <a:lnTo>
                    <a:pt x="8" y="3"/>
                  </a:lnTo>
                  <a:lnTo>
                    <a:pt x="7" y="1"/>
                  </a:lnTo>
                  <a:lnTo>
                    <a:pt x="5" y="0"/>
                  </a:lnTo>
                  <a:lnTo>
                    <a:pt x="3" y="0"/>
                  </a:lnTo>
                  <a:lnTo>
                    <a:pt x="2" y="1"/>
                  </a:lnTo>
                  <a:lnTo>
                    <a:pt x="0" y="3"/>
                  </a:lnTo>
                  <a:close/>
                </a:path>
              </a:pathLst>
            </a:custGeom>
            <a:solidFill>
              <a:srgbClr val="000000"/>
            </a:solidFill>
            <a:ln w="9525">
              <a:solidFill>
                <a:srgbClr val="009999"/>
              </a:solidFill>
              <a:round/>
              <a:headEnd/>
              <a:tailEnd/>
            </a:ln>
          </p:spPr>
          <p:txBody>
            <a:bodyPr/>
            <a:lstStyle/>
            <a:p>
              <a:endParaRPr lang="th-TH"/>
            </a:p>
          </p:txBody>
        </p:sp>
        <p:sp>
          <p:nvSpPr>
            <p:cNvPr id="58587" name="Freeform 219"/>
            <p:cNvSpPr>
              <a:spLocks/>
            </p:cNvSpPr>
            <p:nvPr/>
          </p:nvSpPr>
          <p:spPr bwMode="auto">
            <a:xfrm>
              <a:off x="4130" y="1787"/>
              <a:ext cx="11" cy="10"/>
            </a:xfrm>
            <a:custGeom>
              <a:avLst/>
              <a:gdLst>
                <a:gd name="T0" fmla="*/ 0 w 11"/>
                <a:gd name="T1" fmla="*/ 3 h 10"/>
                <a:gd name="T2" fmla="*/ 0 w 11"/>
                <a:gd name="T3" fmla="*/ 5 h 10"/>
                <a:gd name="T4" fmla="*/ 0 w 11"/>
                <a:gd name="T5" fmla="*/ 6 h 10"/>
                <a:gd name="T6" fmla="*/ 0 w 11"/>
                <a:gd name="T7" fmla="*/ 8 h 10"/>
                <a:gd name="T8" fmla="*/ 2 w 11"/>
                <a:gd name="T9" fmla="*/ 10 h 10"/>
                <a:gd name="T10" fmla="*/ 4 w 11"/>
                <a:gd name="T11" fmla="*/ 10 h 10"/>
                <a:gd name="T12" fmla="*/ 6 w 11"/>
                <a:gd name="T13" fmla="*/ 10 h 10"/>
                <a:gd name="T14" fmla="*/ 7 w 11"/>
                <a:gd name="T15" fmla="*/ 10 h 10"/>
                <a:gd name="T16" fmla="*/ 9 w 11"/>
                <a:gd name="T17" fmla="*/ 8 h 10"/>
                <a:gd name="T18" fmla="*/ 9 w 11"/>
                <a:gd name="T19" fmla="*/ 8 h 10"/>
                <a:gd name="T20" fmla="*/ 11 w 11"/>
                <a:gd name="T21" fmla="*/ 6 h 10"/>
                <a:gd name="T22" fmla="*/ 11 w 11"/>
                <a:gd name="T23" fmla="*/ 5 h 10"/>
                <a:gd name="T24" fmla="*/ 9 w 11"/>
                <a:gd name="T25" fmla="*/ 3 h 10"/>
                <a:gd name="T26" fmla="*/ 7 w 11"/>
                <a:gd name="T27" fmla="*/ 1 h 10"/>
                <a:gd name="T28" fmla="*/ 6 w 11"/>
                <a:gd name="T29" fmla="*/ 0 h 10"/>
                <a:gd name="T30" fmla="*/ 4 w 11"/>
                <a:gd name="T31" fmla="*/ 0 h 10"/>
                <a:gd name="T32" fmla="*/ 2 w 11"/>
                <a:gd name="T33" fmla="*/ 1 h 10"/>
                <a:gd name="T34" fmla="*/ 0 w 11"/>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0" y="3"/>
                  </a:moveTo>
                  <a:lnTo>
                    <a:pt x="0" y="5"/>
                  </a:lnTo>
                  <a:lnTo>
                    <a:pt x="0" y="6"/>
                  </a:lnTo>
                  <a:lnTo>
                    <a:pt x="0" y="8"/>
                  </a:lnTo>
                  <a:lnTo>
                    <a:pt x="2" y="10"/>
                  </a:lnTo>
                  <a:lnTo>
                    <a:pt x="4" y="10"/>
                  </a:lnTo>
                  <a:lnTo>
                    <a:pt x="6" y="10"/>
                  </a:lnTo>
                  <a:lnTo>
                    <a:pt x="7" y="10"/>
                  </a:lnTo>
                  <a:lnTo>
                    <a:pt x="9" y="8"/>
                  </a:lnTo>
                  <a:lnTo>
                    <a:pt x="9" y="8"/>
                  </a:lnTo>
                  <a:lnTo>
                    <a:pt x="11" y="6"/>
                  </a:lnTo>
                  <a:lnTo>
                    <a:pt x="11" y="5"/>
                  </a:lnTo>
                  <a:lnTo>
                    <a:pt x="9" y="3"/>
                  </a:lnTo>
                  <a:lnTo>
                    <a:pt x="7" y="1"/>
                  </a:lnTo>
                  <a:lnTo>
                    <a:pt x="6" y="0"/>
                  </a:lnTo>
                  <a:lnTo>
                    <a:pt x="4" y="0"/>
                  </a:lnTo>
                  <a:lnTo>
                    <a:pt x="2" y="1"/>
                  </a:lnTo>
                  <a:lnTo>
                    <a:pt x="0" y="3"/>
                  </a:lnTo>
                  <a:close/>
                </a:path>
              </a:pathLst>
            </a:custGeom>
            <a:solidFill>
              <a:srgbClr val="000000"/>
            </a:solidFill>
            <a:ln w="9525">
              <a:solidFill>
                <a:srgbClr val="009999"/>
              </a:solidFill>
              <a:round/>
              <a:headEnd/>
              <a:tailEnd/>
            </a:ln>
          </p:spPr>
          <p:txBody>
            <a:bodyPr/>
            <a:lstStyle/>
            <a:p>
              <a:endParaRPr lang="th-TH"/>
            </a:p>
          </p:txBody>
        </p:sp>
      </p:grpSp>
      <p:sp>
        <p:nvSpPr>
          <p:cNvPr id="58588" name="Rectangle 220"/>
          <p:cNvSpPr>
            <a:spLocks noChangeArrowheads="1"/>
          </p:cNvSpPr>
          <p:nvPr/>
        </p:nvSpPr>
        <p:spPr bwMode="auto">
          <a:xfrm>
            <a:off x="3619500" y="3558779"/>
            <a:ext cx="2709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sz="1800">
                <a:solidFill>
                  <a:schemeClr val="tx2"/>
                </a:solidFill>
              </a:rPr>
              <a:t>SC</a:t>
            </a:r>
          </a:p>
        </p:txBody>
      </p:sp>
      <p:sp>
        <p:nvSpPr>
          <p:cNvPr id="58589" name="Rectangle 221"/>
          <p:cNvSpPr>
            <a:spLocks noChangeArrowheads="1"/>
          </p:cNvSpPr>
          <p:nvPr/>
        </p:nvSpPr>
        <p:spPr bwMode="auto">
          <a:xfrm>
            <a:off x="3619500" y="386953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th-TH" altLang="th-TH" sz="1800">
              <a:solidFill>
                <a:schemeClr val="tx2"/>
              </a:solidFill>
              <a:latin typeface="Verdana" pitchFamily="34" charset="0"/>
            </a:endParaRPr>
          </a:p>
        </p:txBody>
      </p:sp>
      <p:sp>
        <p:nvSpPr>
          <p:cNvPr id="58590" name="Rectangle 222"/>
          <p:cNvSpPr>
            <a:spLocks noChangeArrowheads="1"/>
          </p:cNvSpPr>
          <p:nvPr/>
        </p:nvSpPr>
        <p:spPr bwMode="auto">
          <a:xfrm>
            <a:off x="3021014" y="3155157"/>
            <a:ext cx="396875" cy="2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p>
        </p:txBody>
      </p:sp>
      <p:sp>
        <p:nvSpPr>
          <p:cNvPr id="58592" name="Freeform 224"/>
          <p:cNvSpPr>
            <a:spLocks/>
          </p:cNvSpPr>
          <p:nvPr/>
        </p:nvSpPr>
        <p:spPr bwMode="auto">
          <a:xfrm>
            <a:off x="1984376" y="3207544"/>
            <a:ext cx="1685925" cy="590550"/>
          </a:xfrm>
          <a:custGeom>
            <a:avLst/>
            <a:gdLst>
              <a:gd name="T0" fmla="*/ 0 w 2105"/>
              <a:gd name="T1" fmla="*/ 0 h 782"/>
              <a:gd name="T2" fmla="*/ 74 w 2105"/>
              <a:gd name="T3" fmla="*/ 98 h 782"/>
              <a:gd name="T4" fmla="*/ 147 w 2105"/>
              <a:gd name="T5" fmla="*/ 195 h 782"/>
              <a:gd name="T6" fmla="*/ 219 w 2105"/>
              <a:gd name="T7" fmla="*/ 288 h 782"/>
              <a:gd name="T8" fmla="*/ 292 w 2105"/>
              <a:gd name="T9" fmla="*/ 377 h 782"/>
              <a:gd name="T10" fmla="*/ 327 w 2105"/>
              <a:gd name="T11" fmla="*/ 418 h 782"/>
              <a:gd name="T12" fmla="*/ 362 w 2105"/>
              <a:gd name="T13" fmla="*/ 458 h 782"/>
              <a:gd name="T14" fmla="*/ 396 w 2105"/>
              <a:gd name="T15" fmla="*/ 495 h 782"/>
              <a:gd name="T16" fmla="*/ 432 w 2105"/>
              <a:gd name="T17" fmla="*/ 532 h 782"/>
              <a:gd name="T18" fmla="*/ 465 w 2105"/>
              <a:gd name="T19" fmla="*/ 564 h 782"/>
              <a:gd name="T20" fmla="*/ 499 w 2105"/>
              <a:gd name="T21" fmla="*/ 595 h 782"/>
              <a:gd name="T22" fmla="*/ 533 w 2105"/>
              <a:gd name="T23" fmla="*/ 623 h 782"/>
              <a:gd name="T24" fmla="*/ 567 w 2105"/>
              <a:gd name="T25" fmla="*/ 647 h 782"/>
              <a:gd name="T26" fmla="*/ 599 w 2105"/>
              <a:gd name="T27" fmla="*/ 669 h 782"/>
              <a:gd name="T28" fmla="*/ 627 w 2105"/>
              <a:gd name="T29" fmla="*/ 689 h 782"/>
              <a:gd name="T30" fmla="*/ 654 w 2105"/>
              <a:gd name="T31" fmla="*/ 709 h 782"/>
              <a:gd name="T32" fmla="*/ 681 w 2105"/>
              <a:gd name="T33" fmla="*/ 726 h 782"/>
              <a:gd name="T34" fmla="*/ 705 w 2105"/>
              <a:gd name="T35" fmla="*/ 741 h 782"/>
              <a:gd name="T36" fmla="*/ 730 w 2105"/>
              <a:gd name="T37" fmla="*/ 755 h 782"/>
              <a:gd name="T38" fmla="*/ 754 w 2105"/>
              <a:gd name="T39" fmla="*/ 765 h 782"/>
              <a:gd name="T40" fmla="*/ 779 w 2105"/>
              <a:gd name="T41" fmla="*/ 774 h 782"/>
              <a:gd name="T42" fmla="*/ 804 w 2105"/>
              <a:gd name="T43" fmla="*/ 779 h 782"/>
              <a:gd name="T44" fmla="*/ 833 w 2105"/>
              <a:gd name="T45" fmla="*/ 782 h 782"/>
              <a:gd name="T46" fmla="*/ 862 w 2105"/>
              <a:gd name="T47" fmla="*/ 782 h 782"/>
              <a:gd name="T48" fmla="*/ 894 w 2105"/>
              <a:gd name="T49" fmla="*/ 779 h 782"/>
              <a:gd name="T50" fmla="*/ 927 w 2105"/>
              <a:gd name="T51" fmla="*/ 772 h 782"/>
              <a:gd name="T52" fmla="*/ 965 w 2105"/>
              <a:gd name="T53" fmla="*/ 760 h 782"/>
              <a:gd name="T54" fmla="*/ 1007 w 2105"/>
              <a:gd name="T55" fmla="*/ 747 h 782"/>
              <a:gd name="T56" fmla="*/ 1052 w 2105"/>
              <a:gd name="T57" fmla="*/ 728 h 782"/>
              <a:gd name="T58" fmla="*/ 1101 w 2105"/>
              <a:gd name="T59" fmla="*/ 706 h 782"/>
              <a:gd name="T60" fmla="*/ 1155 w 2105"/>
              <a:gd name="T61" fmla="*/ 679 h 782"/>
              <a:gd name="T62" fmla="*/ 1211 w 2105"/>
              <a:gd name="T63" fmla="*/ 647 h 782"/>
              <a:gd name="T64" fmla="*/ 1268 w 2105"/>
              <a:gd name="T65" fmla="*/ 612 h 782"/>
              <a:gd name="T66" fmla="*/ 1331 w 2105"/>
              <a:gd name="T67" fmla="*/ 575 h 782"/>
              <a:gd name="T68" fmla="*/ 1393 w 2105"/>
              <a:gd name="T69" fmla="*/ 532 h 782"/>
              <a:gd name="T70" fmla="*/ 1459 w 2105"/>
              <a:gd name="T71" fmla="*/ 487 h 782"/>
              <a:gd name="T72" fmla="*/ 1526 w 2105"/>
              <a:gd name="T73" fmla="*/ 440 h 782"/>
              <a:gd name="T74" fmla="*/ 1594 w 2105"/>
              <a:gd name="T75" fmla="*/ 389 h 782"/>
              <a:gd name="T76" fmla="*/ 1664 w 2105"/>
              <a:gd name="T77" fmla="*/ 339 h 782"/>
              <a:gd name="T78" fmla="*/ 1735 w 2105"/>
              <a:gd name="T79" fmla="*/ 285 h 782"/>
              <a:gd name="T80" fmla="*/ 1808 w 2105"/>
              <a:gd name="T81" fmla="*/ 229 h 782"/>
              <a:gd name="T82" fmla="*/ 1956 w 2105"/>
              <a:gd name="T83" fmla="*/ 116 h 782"/>
              <a:gd name="T84" fmla="*/ 2105 w 2105"/>
              <a:gd name="T85"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5" h="782">
                <a:moveTo>
                  <a:pt x="0" y="0"/>
                </a:moveTo>
                <a:lnTo>
                  <a:pt x="74" y="98"/>
                </a:lnTo>
                <a:lnTo>
                  <a:pt x="147" y="195"/>
                </a:lnTo>
                <a:lnTo>
                  <a:pt x="219" y="288"/>
                </a:lnTo>
                <a:lnTo>
                  <a:pt x="292" y="377"/>
                </a:lnTo>
                <a:lnTo>
                  <a:pt x="327" y="418"/>
                </a:lnTo>
                <a:lnTo>
                  <a:pt x="362" y="458"/>
                </a:lnTo>
                <a:lnTo>
                  <a:pt x="396" y="495"/>
                </a:lnTo>
                <a:lnTo>
                  <a:pt x="432" y="532"/>
                </a:lnTo>
                <a:lnTo>
                  <a:pt x="465" y="564"/>
                </a:lnTo>
                <a:lnTo>
                  <a:pt x="499" y="595"/>
                </a:lnTo>
                <a:lnTo>
                  <a:pt x="533" y="623"/>
                </a:lnTo>
                <a:lnTo>
                  <a:pt x="567" y="647"/>
                </a:lnTo>
                <a:lnTo>
                  <a:pt x="599" y="669"/>
                </a:lnTo>
                <a:lnTo>
                  <a:pt x="627" y="689"/>
                </a:lnTo>
                <a:lnTo>
                  <a:pt x="654" y="709"/>
                </a:lnTo>
                <a:lnTo>
                  <a:pt x="681" y="726"/>
                </a:lnTo>
                <a:lnTo>
                  <a:pt x="705" y="741"/>
                </a:lnTo>
                <a:lnTo>
                  <a:pt x="730" y="755"/>
                </a:lnTo>
                <a:lnTo>
                  <a:pt x="754" y="765"/>
                </a:lnTo>
                <a:lnTo>
                  <a:pt x="779" y="774"/>
                </a:lnTo>
                <a:lnTo>
                  <a:pt x="804" y="779"/>
                </a:lnTo>
                <a:lnTo>
                  <a:pt x="833" y="782"/>
                </a:lnTo>
                <a:lnTo>
                  <a:pt x="862" y="782"/>
                </a:lnTo>
                <a:lnTo>
                  <a:pt x="894" y="779"/>
                </a:lnTo>
                <a:lnTo>
                  <a:pt x="927" y="772"/>
                </a:lnTo>
                <a:lnTo>
                  <a:pt x="965" y="760"/>
                </a:lnTo>
                <a:lnTo>
                  <a:pt x="1007" y="747"/>
                </a:lnTo>
                <a:lnTo>
                  <a:pt x="1052" y="728"/>
                </a:lnTo>
                <a:lnTo>
                  <a:pt x="1101" y="706"/>
                </a:lnTo>
                <a:lnTo>
                  <a:pt x="1155" y="679"/>
                </a:lnTo>
                <a:lnTo>
                  <a:pt x="1211" y="647"/>
                </a:lnTo>
                <a:lnTo>
                  <a:pt x="1268" y="612"/>
                </a:lnTo>
                <a:lnTo>
                  <a:pt x="1331" y="575"/>
                </a:lnTo>
                <a:lnTo>
                  <a:pt x="1393" y="532"/>
                </a:lnTo>
                <a:lnTo>
                  <a:pt x="1459" y="487"/>
                </a:lnTo>
                <a:lnTo>
                  <a:pt x="1526" y="440"/>
                </a:lnTo>
                <a:lnTo>
                  <a:pt x="1594" y="389"/>
                </a:lnTo>
                <a:lnTo>
                  <a:pt x="1664" y="339"/>
                </a:lnTo>
                <a:lnTo>
                  <a:pt x="1735" y="285"/>
                </a:lnTo>
                <a:lnTo>
                  <a:pt x="1808" y="229"/>
                </a:lnTo>
                <a:lnTo>
                  <a:pt x="1956" y="116"/>
                </a:lnTo>
                <a:lnTo>
                  <a:pt x="2105" y="0"/>
                </a:lnTo>
              </a:path>
            </a:pathLst>
          </a:custGeom>
          <a:noFill/>
          <a:ln w="15875">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h-TH"/>
          </a:p>
        </p:txBody>
      </p:sp>
      <p:sp>
        <p:nvSpPr>
          <p:cNvPr id="58593" name="Rectangle 225"/>
          <p:cNvSpPr>
            <a:spLocks noChangeArrowheads="1"/>
          </p:cNvSpPr>
          <p:nvPr/>
        </p:nvSpPr>
        <p:spPr bwMode="auto">
          <a:xfrm>
            <a:off x="3246438" y="3055144"/>
            <a:ext cx="2612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sz="1500">
                <a:solidFill>
                  <a:srgbClr val="000000"/>
                </a:solidFill>
                <a:latin typeface="Bookman Old Style" pitchFamily="18" charset="0"/>
              </a:rPr>
              <a:t>TC</a:t>
            </a:r>
            <a:endParaRPr lang="en-US" altLang="th-TH" sz="1800">
              <a:latin typeface="Verdana" pitchFamily="34" charset="0"/>
            </a:endParaRPr>
          </a:p>
        </p:txBody>
      </p:sp>
    </p:spTree>
    <p:extLst>
      <p:ext uri="{BB962C8B-B14F-4D97-AF65-F5344CB8AC3E}">
        <p14:creationId xmlns:p14="http://schemas.microsoft.com/office/powerpoint/2010/main" val="39886251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8377"/>
                                        </p:tgtEl>
                                        <p:attrNameLst>
                                          <p:attrName>style.visibility</p:attrName>
                                        </p:attrNameLst>
                                      </p:cBhvr>
                                      <p:to>
                                        <p:strVal val="visible"/>
                                      </p:to>
                                    </p:set>
                                    <p:anim calcmode="lin" valueType="num">
                                      <p:cBhvr additive="base">
                                        <p:cTn id="7" dur="500" fill="hold"/>
                                        <p:tgtEl>
                                          <p:spTgt spid="58377"/>
                                        </p:tgtEl>
                                        <p:attrNameLst>
                                          <p:attrName>ppt_x</p:attrName>
                                        </p:attrNameLst>
                                      </p:cBhvr>
                                      <p:tavLst>
                                        <p:tav tm="0">
                                          <p:val>
                                            <p:strVal val="#ppt_x"/>
                                          </p:val>
                                        </p:tav>
                                        <p:tav tm="100000">
                                          <p:val>
                                            <p:strVal val="#ppt_x"/>
                                          </p:val>
                                        </p:tav>
                                      </p:tavLst>
                                    </p:anim>
                                    <p:anim calcmode="lin" valueType="num">
                                      <p:cBhvr additive="base">
                                        <p:cTn id="8" dur="500" fill="hold"/>
                                        <p:tgtEl>
                                          <p:spTgt spid="5837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58595"/>
                                        </p:tgtEl>
                                        <p:attrNameLst>
                                          <p:attrName>style.visibility</p:attrName>
                                        </p:attrNameLst>
                                      </p:cBhvr>
                                      <p:to>
                                        <p:strVal val="visible"/>
                                      </p:to>
                                    </p:set>
                                    <p:anim calcmode="lin" valueType="num">
                                      <p:cBhvr>
                                        <p:cTn id="13" dur="1000" fill="hold"/>
                                        <p:tgtEl>
                                          <p:spTgt spid="58595"/>
                                        </p:tgtEl>
                                        <p:attrNameLst>
                                          <p:attrName>ppt_w</p:attrName>
                                        </p:attrNameLst>
                                      </p:cBhvr>
                                      <p:tavLst>
                                        <p:tav tm="0">
                                          <p:val>
                                            <p:fltVal val="0"/>
                                          </p:val>
                                        </p:tav>
                                        <p:tav tm="100000">
                                          <p:val>
                                            <p:strVal val="#ppt_w"/>
                                          </p:val>
                                        </p:tav>
                                      </p:tavLst>
                                    </p:anim>
                                    <p:anim calcmode="lin" valueType="num">
                                      <p:cBhvr>
                                        <p:cTn id="14" dur="1000" fill="hold"/>
                                        <p:tgtEl>
                                          <p:spTgt spid="58595"/>
                                        </p:tgtEl>
                                        <p:attrNameLst>
                                          <p:attrName>ppt_h</p:attrName>
                                        </p:attrNameLst>
                                      </p:cBhvr>
                                      <p:tavLst>
                                        <p:tav tm="0">
                                          <p:val>
                                            <p:fltVal val="0"/>
                                          </p:val>
                                        </p:tav>
                                        <p:tav tm="100000">
                                          <p:val>
                                            <p:strVal val="#ppt_h"/>
                                          </p:val>
                                        </p:tav>
                                      </p:tavLst>
                                    </p:anim>
                                    <p:anim calcmode="lin" valueType="num">
                                      <p:cBhvr>
                                        <p:cTn id="15" dur="1000" fill="hold"/>
                                        <p:tgtEl>
                                          <p:spTgt spid="5859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8595"/>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58379"/>
                                        </p:tgtEl>
                                        <p:attrNameLst>
                                          <p:attrName>style.visibility</p:attrName>
                                        </p:attrNameLst>
                                      </p:cBhvr>
                                      <p:to>
                                        <p:strVal val="visible"/>
                                      </p:to>
                                    </p:set>
                                    <p:anim calcmode="lin" valueType="num">
                                      <p:cBhvr>
                                        <p:cTn id="20" dur="1000" fill="hold"/>
                                        <p:tgtEl>
                                          <p:spTgt spid="58379"/>
                                        </p:tgtEl>
                                        <p:attrNameLst>
                                          <p:attrName>ppt_w</p:attrName>
                                        </p:attrNameLst>
                                      </p:cBhvr>
                                      <p:tavLst>
                                        <p:tav tm="0">
                                          <p:val>
                                            <p:fltVal val="0"/>
                                          </p:val>
                                        </p:tav>
                                        <p:tav tm="100000">
                                          <p:val>
                                            <p:strVal val="#ppt_w"/>
                                          </p:val>
                                        </p:tav>
                                      </p:tavLst>
                                    </p:anim>
                                    <p:anim calcmode="lin" valueType="num">
                                      <p:cBhvr>
                                        <p:cTn id="21" dur="1000" fill="hold"/>
                                        <p:tgtEl>
                                          <p:spTgt spid="58379"/>
                                        </p:tgtEl>
                                        <p:attrNameLst>
                                          <p:attrName>ppt_h</p:attrName>
                                        </p:attrNameLst>
                                      </p:cBhvr>
                                      <p:tavLst>
                                        <p:tav tm="0">
                                          <p:val>
                                            <p:fltVal val="0"/>
                                          </p:val>
                                        </p:tav>
                                        <p:tav tm="100000">
                                          <p:val>
                                            <p:strVal val="#ppt_h"/>
                                          </p:val>
                                        </p:tav>
                                      </p:tavLst>
                                    </p:anim>
                                    <p:anim calcmode="lin" valueType="num">
                                      <p:cBhvr>
                                        <p:cTn id="22" dur="1000" fill="hold"/>
                                        <p:tgtEl>
                                          <p:spTgt spid="5837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8379"/>
                                        </p:tgtEl>
                                        <p:attrNameLst>
                                          <p:attrName>ppt_y</p:attrName>
                                        </p:attrNameLst>
                                      </p:cBhvr>
                                      <p:tavLst>
                                        <p:tav tm="0" fmla="#ppt_y+(sin(-2*pi*(1-$))*-#ppt_x+cos(-2*pi*(1-$))*(1-#ppt_y))*(1-$)">
                                          <p:val>
                                            <p:fltVal val="0"/>
                                          </p:val>
                                        </p:tav>
                                        <p:tav tm="100000">
                                          <p:val>
                                            <p:fltVal val="1"/>
                                          </p:val>
                                        </p:tav>
                                      </p:tavLst>
                                    </p:anim>
                                  </p:childTnLst>
                                </p:cTn>
                              </p:par>
                            </p:childTnLst>
                          </p:cTn>
                        </p:par>
                        <p:par>
                          <p:cTn id="24" fill="hold" nodeType="afterGroup">
                            <p:stCondLst>
                              <p:cond delay="2000"/>
                            </p:stCondLst>
                            <p:childTnLst>
                              <p:par>
                                <p:cTn id="25" presetID="15" presetClass="entr" presetSubtype="0" fill="hold" nodeType="afterEffect">
                                  <p:stCondLst>
                                    <p:cond delay="0"/>
                                  </p:stCondLst>
                                  <p:childTnLst>
                                    <p:set>
                                      <p:cBhvr>
                                        <p:cTn id="26" dur="1" fill="hold">
                                          <p:stCondLst>
                                            <p:cond delay="0"/>
                                          </p:stCondLst>
                                        </p:cTn>
                                        <p:tgtEl>
                                          <p:spTgt spid="58381"/>
                                        </p:tgtEl>
                                        <p:attrNameLst>
                                          <p:attrName>style.visibility</p:attrName>
                                        </p:attrNameLst>
                                      </p:cBhvr>
                                      <p:to>
                                        <p:strVal val="visible"/>
                                      </p:to>
                                    </p:set>
                                    <p:anim calcmode="lin" valueType="num">
                                      <p:cBhvr>
                                        <p:cTn id="27" dur="1000" fill="hold"/>
                                        <p:tgtEl>
                                          <p:spTgt spid="58381"/>
                                        </p:tgtEl>
                                        <p:attrNameLst>
                                          <p:attrName>ppt_w</p:attrName>
                                        </p:attrNameLst>
                                      </p:cBhvr>
                                      <p:tavLst>
                                        <p:tav tm="0">
                                          <p:val>
                                            <p:fltVal val="0"/>
                                          </p:val>
                                        </p:tav>
                                        <p:tav tm="100000">
                                          <p:val>
                                            <p:strVal val="#ppt_w"/>
                                          </p:val>
                                        </p:tav>
                                      </p:tavLst>
                                    </p:anim>
                                    <p:anim calcmode="lin" valueType="num">
                                      <p:cBhvr>
                                        <p:cTn id="28" dur="1000" fill="hold"/>
                                        <p:tgtEl>
                                          <p:spTgt spid="58381"/>
                                        </p:tgtEl>
                                        <p:attrNameLst>
                                          <p:attrName>ppt_h</p:attrName>
                                        </p:attrNameLst>
                                      </p:cBhvr>
                                      <p:tavLst>
                                        <p:tav tm="0">
                                          <p:val>
                                            <p:fltVal val="0"/>
                                          </p:val>
                                        </p:tav>
                                        <p:tav tm="100000">
                                          <p:val>
                                            <p:strVal val="#ppt_h"/>
                                          </p:val>
                                        </p:tav>
                                      </p:tavLst>
                                    </p:anim>
                                    <p:anim calcmode="lin" valueType="num">
                                      <p:cBhvr>
                                        <p:cTn id="29" dur="1000" fill="hold"/>
                                        <p:tgtEl>
                                          <p:spTgt spid="5838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58381"/>
                                        </p:tgtEl>
                                        <p:attrNameLst>
                                          <p:attrName>ppt_y</p:attrName>
                                        </p:attrNameLst>
                                      </p:cBhvr>
                                      <p:tavLst>
                                        <p:tav tm="0" fmla="#ppt_y+(sin(-2*pi*(1-$))*-#ppt_x+cos(-2*pi*(1-$))*(1-#ppt_y))*(1-$)">
                                          <p:val>
                                            <p:fltVal val="0"/>
                                          </p:val>
                                        </p:tav>
                                        <p:tav tm="100000">
                                          <p:val>
                                            <p:fltVal val="1"/>
                                          </p:val>
                                        </p:tav>
                                      </p:tavLst>
                                    </p:anim>
                                  </p:childTnLst>
                                </p:cTn>
                              </p:par>
                            </p:childTnLst>
                          </p:cTn>
                        </p:par>
                        <p:par>
                          <p:cTn id="31" fill="hold" nodeType="afterGroup">
                            <p:stCondLst>
                              <p:cond delay="3000"/>
                            </p:stCondLst>
                            <p:childTnLst>
                              <p:par>
                                <p:cTn id="32" presetID="15" presetClass="entr" presetSubtype="0" fill="hold" nodeType="afterEffect">
                                  <p:stCondLst>
                                    <p:cond delay="0"/>
                                  </p:stCondLst>
                                  <p:childTnLst>
                                    <p:set>
                                      <p:cBhvr>
                                        <p:cTn id="33" dur="1" fill="hold">
                                          <p:stCondLst>
                                            <p:cond delay="0"/>
                                          </p:stCondLst>
                                        </p:cTn>
                                        <p:tgtEl>
                                          <p:spTgt spid="58384"/>
                                        </p:tgtEl>
                                        <p:attrNameLst>
                                          <p:attrName>style.visibility</p:attrName>
                                        </p:attrNameLst>
                                      </p:cBhvr>
                                      <p:to>
                                        <p:strVal val="visible"/>
                                      </p:to>
                                    </p:set>
                                    <p:anim calcmode="lin" valueType="num">
                                      <p:cBhvr>
                                        <p:cTn id="34" dur="1000" fill="hold"/>
                                        <p:tgtEl>
                                          <p:spTgt spid="58384"/>
                                        </p:tgtEl>
                                        <p:attrNameLst>
                                          <p:attrName>ppt_w</p:attrName>
                                        </p:attrNameLst>
                                      </p:cBhvr>
                                      <p:tavLst>
                                        <p:tav tm="0">
                                          <p:val>
                                            <p:fltVal val="0"/>
                                          </p:val>
                                        </p:tav>
                                        <p:tav tm="100000">
                                          <p:val>
                                            <p:strVal val="#ppt_w"/>
                                          </p:val>
                                        </p:tav>
                                      </p:tavLst>
                                    </p:anim>
                                    <p:anim calcmode="lin" valueType="num">
                                      <p:cBhvr>
                                        <p:cTn id="35" dur="1000" fill="hold"/>
                                        <p:tgtEl>
                                          <p:spTgt spid="58384"/>
                                        </p:tgtEl>
                                        <p:attrNameLst>
                                          <p:attrName>ppt_h</p:attrName>
                                        </p:attrNameLst>
                                      </p:cBhvr>
                                      <p:tavLst>
                                        <p:tav tm="0">
                                          <p:val>
                                            <p:fltVal val="0"/>
                                          </p:val>
                                        </p:tav>
                                        <p:tav tm="100000">
                                          <p:val>
                                            <p:strVal val="#ppt_h"/>
                                          </p:val>
                                        </p:tav>
                                      </p:tavLst>
                                    </p:anim>
                                    <p:anim calcmode="lin" valueType="num">
                                      <p:cBhvr>
                                        <p:cTn id="36" dur="1000" fill="hold"/>
                                        <p:tgtEl>
                                          <p:spTgt spid="58384"/>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58384"/>
                                        </p:tgtEl>
                                        <p:attrNameLst>
                                          <p:attrName>ppt_y</p:attrName>
                                        </p:attrNameLst>
                                      </p:cBhvr>
                                      <p:tavLst>
                                        <p:tav tm="0" fmla="#ppt_y+(sin(-2*pi*(1-$))*-#ppt_x+cos(-2*pi*(1-$))*(1-#ppt_y))*(1-$)">
                                          <p:val>
                                            <p:fltVal val="0"/>
                                          </p:val>
                                        </p:tav>
                                        <p:tav tm="100000">
                                          <p:val>
                                            <p:fltVal val="1"/>
                                          </p:val>
                                        </p:tav>
                                      </p:tavLst>
                                    </p:anim>
                                  </p:childTnLst>
                                </p:cTn>
                              </p:par>
                            </p:childTnLst>
                          </p:cTn>
                        </p:par>
                        <p:par>
                          <p:cTn id="38" fill="hold" nodeType="afterGroup">
                            <p:stCondLst>
                              <p:cond delay="4000"/>
                            </p:stCondLst>
                            <p:childTnLst>
                              <p:par>
                                <p:cTn id="39" presetID="15" presetClass="entr" presetSubtype="0" fill="hold" grpId="0" nodeType="afterEffect" nodePh="1">
                                  <p:stCondLst>
                                    <p:cond delay="0"/>
                                  </p:stCondLst>
                                  <p:endCondLst>
                                    <p:cond evt="begin" delay="0">
                                      <p:tn val="39"/>
                                    </p:cond>
                                  </p:endCondLst>
                                  <p:childTnLst>
                                    <p:set>
                                      <p:cBhvr>
                                        <p:cTn id="40" dur="1" fill="hold">
                                          <p:stCondLst>
                                            <p:cond delay="0"/>
                                          </p:stCondLst>
                                        </p:cTn>
                                        <p:tgtEl>
                                          <p:spTgt spid="58387"/>
                                        </p:tgtEl>
                                        <p:attrNameLst>
                                          <p:attrName>style.visibility</p:attrName>
                                        </p:attrNameLst>
                                      </p:cBhvr>
                                      <p:to>
                                        <p:strVal val="visible"/>
                                      </p:to>
                                    </p:set>
                                    <p:anim calcmode="lin" valueType="num">
                                      <p:cBhvr>
                                        <p:cTn id="41" dur="1000" fill="hold"/>
                                        <p:tgtEl>
                                          <p:spTgt spid="58387"/>
                                        </p:tgtEl>
                                        <p:attrNameLst>
                                          <p:attrName>ppt_w</p:attrName>
                                        </p:attrNameLst>
                                      </p:cBhvr>
                                      <p:tavLst>
                                        <p:tav tm="0">
                                          <p:val>
                                            <p:fltVal val="0"/>
                                          </p:val>
                                        </p:tav>
                                        <p:tav tm="100000">
                                          <p:val>
                                            <p:strVal val="#ppt_w"/>
                                          </p:val>
                                        </p:tav>
                                      </p:tavLst>
                                    </p:anim>
                                    <p:anim calcmode="lin" valueType="num">
                                      <p:cBhvr>
                                        <p:cTn id="42" dur="1000" fill="hold"/>
                                        <p:tgtEl>
                                          <p:spTgt spid="58387"/>
                                        </p:tgtEl>
                                        <p:attrNameLst>
                                          <p:attrName>ppt_h</p:attrName>
                                        </p:attrNameLst>
                                      </p:cBhvr>
                                      <p:tavLst>
                                        <p:tav tm="0">
                                          <p:val>
                                            <p:fltVal val="0"/>
                                          </p:val>
                                        </p:tav>
                                        <p:tav tm="100000">
                                          <p:val>
                                            <p:strVal val="#ppt_h"/>
                                          </p:val>
                                        </p:tav>
                                      </p:tavLst>
                                    </p:anim>
                                    <p:anim calcmode="lin" valueType="num">
                                      <p:cBhvr>
                                        <p:cTn id="43" dur="1000" fill="hold"/>
                                        <p:tgtEl>
                                          <p:spTgt spid="5838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58387"/>
                                        </p:tgtEl>
                                        <p:attrNameLst>
                                          <p:attrName>ppt_y</p:attrName>
                                        </p:attrNameLst>
                                      </p:cBhvr>
                                      <p:tavLst>
                                        <p:tav tm="0" fmla="#ppt_y+(sin(-2*pi*(1-$))*-#ppt_x+cos(-2*pi*(1-$))*(1-#ppt_y))*(1-$)">
                                          <p:val>
                                            <p:fltVal val="0"/>
                                          </p:val>
                                        </p:tav>
                                        <p:tav tm="100000">
                                          <p:val>
                                            <p:fltVal val="1"/>
                                          </p:val>
                                        </p:tav>
                                      </p:tavLst>
                                    </p:anim>
                                  </p:childTnLst>
                                </p:cTn>
                              </p:par>
                            </p:childTnLst>
                          </p:cTn>
                        </p:par>
                        <p:par>
                          <p:cTn id="45" fill="hold" nodeType="afterGroup">
                            <p:stCondLst>
                              <p:cond delay="5000"/>
                            </p:stCondLst>
                            <p:childTnLst>
                              <p:par>
                                <p:cTn id="46" presetID="15" presetClass="entr" presetSubtype="0" fill="hold" grpId="0" nodeType="afterEffect">
                                  <p:stCondLst>
                                    <p:cond delay="0"/>
                                  </p:stCondLst>
                                  <p:childTnLst>
                                    <p:set>
                                      <p:cBhvr>
                                        <p:cTn id="47" dur="1" fill="hold">
                                          <p:stCondLst>
                                            <p:cond delay="0"/>
                                          </p:stCondLst>
                                        </p:cTn>
                                        <p:tgtEl>
                                          <p:spTgt spid="58388"/>
                                        </p:tgtEl>
                                        <p:attrNameLst>
                                          <p:attrName>style.visibility</p:attrName>
                                        </p:attrNameLst>
                                      </p:cBhvr>
                                      <p:to>
                                        <p:strVal val="visible"/>
                                      </p:to>
                                    </p:set>
                                    <p:anim calcmode="lin" valueType="num">
                                      <p:cBhvr>
                                        <p:cTn id="48" dur="1000" fill="hold"/>
                                        <p:tgtEl>
                                          <p:spTgt spid="58388"/>
                                        </p:tgtEl>
                                        <p:attrNameLst>
                                          <p:attrName>ppt_w</p:attrName>
                                        </p:attrNameLst>
                                      </p:cBhvr>
                                      <p:tavLst>
                                        <p:tav tm="0">
                                          <p:val>
                                            <p:fltVal val="0"/>
                                          </p:val>
                                        </p:tav>
                                        <p:tav tm="100000">
                                          <p:val>
                                            <p:strVal val="#ppt_w"/>
                                          </p:val>
                                        </p:tav>
                                      </p:tavLst>
                                    </p:anim>
                                    <p:anim calcmode="lin" valueType="num">
                                      <p:cBhvr>
                                        <p:cTn id="49" dur="1000" fill="hold"/>
                                        <p:tgtEl>
                                          <p:spTgt spid="58388"/>
                                        </p:tgtEl>
                                        <p:attrNameLst>
                                          <p:attrName>ppt_h</p:attrName>
                                        </p:attrNameLst>
                                      </p:cBhvr>
                                      <p:tavLst>
                                        <p:tav tm="0">
                                          <p:val>
                                            <p:fltVal val="0"/>
                                          </p:val>
                                        </p:tav>
                                        <p:tav tm="100000">
                                          <p:val>
                                            <p:strVal val="#ppt_h"/>
                                          </p:val>
                                        </p:tav>
                                      </p:tavLst>
                                    </p:anim>
                                    <p:anim calcmode="lin" valueType="num">
                                      <p:cBhvr>
                                        <p:cTn id="50" dur="1000" fill="hold"/>
                                        <p:tgtEl>
                                          <p:spTgt spid="58388"/>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58388"/>
                                        </p:tgtEl>
                                        <p:attrNameLst>
                                          <p:attrName>ppt_y</p:attrName>
                                        </p:attrNameLst>
                                      </p:cBhvr>
                                      <p:tavLst>
                                        <p:tav tm="0" fmla="#ppt_y+(sin(-2*pi*(1-$))*-#ppt_x+cos(-2*pi*(1-$))*(1-#ppt_y))*(1-$)">
                                          <p:val>
                                            <p:fltVal val="0"/>
                                          </p:val>
                                        </p:tav>
                                        <p:tav tm="100000">
                                          <p:val>
                                            <p:fltVal val="1"/>
                                          </p:val>
                                        </p:tav>
                                      </p:tavLst>
                                    </p:anim>
                                  </p:childTnLst>
                                </p:cTn>
                              </p:par>
                            </p:childTnLst>
                          </p:cTn>
                        </p:par>
                        <p:par>
                          <p:cTn id="52" fill="hold" nodeType="afterGroup">
                            <p:stCondLst>
                              <p:cond delay="6000"/>
                            </p:stCondLst>
                            <p:childTnLst>
                              <p:par>
                                <p:cTn id="53" presetID="15" presetClass="entr" presetSubtype="0" fill="hold" grpId="0" nodeType="afterEffect">
                                  <p:stCondLst>
                                    <p:cond delay="0"/>
                                  </p:stCondLst>
                                  <p:childTnLst>
                                    <p:set>
                                      <p:cBhvr>
                                        <p:cTn id="54" dur="1" fill="hold">
                                          <p:stCondLst>
                                            <p:cond delay="0"/>
                                          </p:stCondLst>
                                        </p:cTn>
                                        <p:tgtEl>
                                          <p:spTgt spid="58389"/>
                                        </p:tgtEl>
                                        <p:attrNameLst>
                                          <p:attrName>style.visibility</p:attrName>
                                        </p:attrNameLst>
                                      </p:cBhvr>
                                      <p:to>
                                        <p:strVal val="visible"/>
                                      </p:to>
                                    </p:set>
                                    <p:anim calcmode="lin" valueType="num">
                                      <p:cBhvr>
                                        <p:cTn id="55" dur="1000" fill="hold"/>
                                        <p:tgtEl>
                                          <p:spTgt spid="58389"/>
                                        </p:tgtEl>
                                        <p:attrNameLst>
                                          <p:attrName>ppt_w</p:attrName>
                                        </p:attrNameLst>
                                      </p:cBhvr>
                                      <p:tavLst>
                                        <p:tav tm="0">
                                          <p:val>
                                            <p:fltVal val="0"/>
                                          </p:val>
                                        </p:tav>
                                        <p:tav tm="100000">
                                          <p:val>
                                            <p:strVal val="#ppt_w"/>
                                          </p:val>
                                        </p:tav>
                                      </p:tavLst>
                                    </p:anim>
                                    <p:anim calcmode="lin" valueType="num">
                                      <p:cBhvr>
                                        <p:cTn id="56" dur="1000" fill="hold"/>
                                        <p:tgtEl>
                                          <p:spTgt spid="58389"/>
                                        </p:tgtEl>
                                        <p:attrNameLst>
                                          <p:attrName>ppt_h</p:attrName>
                                        </p:attrNameLst>
                                      </p:cBhvr>
                                      <p:tavLst>
                                        <p:tav tm="0">
                                          <p:val>
                                            <p:fltVal val="0"/>
                                          </p:val>
                                        </p:tav>
                                        <p:tav tm="100000">
                                          <p:val>
                                            <p:strVal val="#ppt_h"/>
                                          </p:val>
                                        </p:tav>
                                      </p:tavLst>
                                    </p:anim>
                                    <p:anim calcmode="lin" valueType="num">
                                      <p:cBhvr>
                                        <p:cTn id="57" dur="1000" fill="hold"/>
                                        <p:tgtEl>
                                          <p:spTgt spid="5838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8389"/>
                                        </p:tgtEl>
                                        <p:attrNameLst>
                                          <p:attrName>ppt_y</p:attrName>
                                        </p:attrNameLst>
                                      </p:cBhvr>
                                      <p:tavLst>
                                        <p:tav tm="0" fmla="#ppt_y+(sin(-2*pi*(1-$))*-#ppt_x+cos(-2*pi*(1-$))*(1-#ppt_y))*(1-$)">
                                          <p:val>
                                            <p:fltVal val="0"/>
                                          </p:val>
                                        </p:tav>
                                        <p:tav tm="100000">
                                          <p:val>
                                            <p:fltVal val="1"/>
                                          </p:val>
                                        </p:tav>
                                      </p:tavLst>
                                    </p:anim>
                                  </p:childTnLst>
                                </p:cTn>
                              </p:par>
                            </p:childTnLst>
                          </p:cTn>
                        </p:par>
                        <p:par>
                          <p:cTn id="59" fill="hold" nodeType="afterGroup">
                            <p:stCondLst>
                              <p:cond delay="7000"/>
                            </p:stCondLst>
                            <p:childTnLst>
                              <p:par>
                                <p:cTn id="60" presetID="15" presetClass="entr" presetSubtype="0" fill="hold" grpId="0" nodeType="afterEffect" nodePh="1">
                                  <p:stCondLst>
                                    <p:cond delay="0"/>
                                  </p:stCondLst>
                                  <p:endCondLst>
                                    <p:cond evt="begin" delay="0">
                                      <p:tn val="60"/>
                                    </p:cond>
                                  </p:endCondLst>
                                  <p:childTnLst>
                                    <p:set>
                                      <p:cBhvr>
                                        <p:cTn id="61" dur="1" fill="hold">
                                          <p:stCondLst>
                                            <p:cond delay="0"/>
                                          </p:stCondLst>
                                        </p:cTn>
                                        <p:tgtEl>
                                          <p:spTgt spid="58390"/>
                                        </p:tgtEl>
                                        <p:attrNameLst>
                                          <p:attrName>style.visibility</p:attrName>
                                        </p:attrNameLst>
                                      </p:cBhvr>
                                      <p:to>
                                        <p:strVal val="visible"/>
                                      </p:to>
                                    </p:set>
                                    <p:anim calcmode="lin" valueType="num">
                                      <p:cBhvr>
                                        <p:cTn id="62" dur="1000" fill="hold"/>
                                        <p:tgtEl>
                                          <p:spTgt spid="58390"/>
                                        </p:tgtEl>
                                        <p:attrNameLst>
                                          <p:attrName>ppt_w</p:attrName>
                                        </p:attrNameLst>
                                      </p:cBhvr>
                                      <p:tavLst>
                                        <p:tav tm="0">
                                          <p:val>
                                            <p:fltVal val="0"/>
                                          </p:val>
                                        </p:tav>
                                        <p:tav tm="100000">
                                          <p:val>
                                            <p:strVal val="#ppt_w"/>
                                          </p:val>
                                        </p:tav>
                                      </p:tavLst>
                                    </p:anim>
                                    <p:anim calcmode="lin" valueType="num">
                                      <p:cBhvr>
                                        <p:cTn id="63" dur="1000" fill="hold"/>
                                        <p:tgtEl>
                                          <p:spTgt spid="58390"/>
                                        </p:tgtEl>
                                        <p:attrNameLst>
                                          <p:attrName>ppt_h</p:attrName>
                                        </p:attrNameLst>
                                      </p:cBhvr>
                                      <p:tavLst>
                                        <p:tav tm="0">
                                          <p:val>
                                            <p:fltVal val="0"/>
                                          </p:val>
                                        </p:tav>
                                        <p:tav tm="100000">
                                          <p:val>
                                            <p:strVal val="#ppt_h"/>
                                          </p:val>
                                        </p:tav>
                                      </p:tavLst>
                                    </p:anim>
                                    <p:anim calcmode="lin" valueType="num">
                                      <p:cBhvr>
                                        <p:cTn id="64" dur="1000" fill="hold"/>
                                        <p:tgtEl>
                                          <p:spTgt spid="5839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58390"/>
                                        </p:tgtEl>
                                        <p:attrNameLst>
                                          <p:attrName>ppt_y</p:attrName>
                                        </p:attrNameLst>
                                      </p:cBhvr>
                                      <p:tavLst>
                                        <p:tav tm="0" fmla="#ppt_y+(sin(-2*pi*(1-$))*-#ppt_x+cos(-2*pi*(1-$))*(1-#ppt_y))*(1-$)">
                                          <p:val>
                                            <p:fltVal val="0"/>
                                          </p:val>
                                        </p:tav>
                                        <p:tav tm="100000">
                                          <p:val>
                                            <p:fltVal val="1"/>
                                          </p:val>
                                        </p:tav>
                                      </p:tavLst>
                                    </p:anim>
                                  </p:childTnLst>
                                </p:cTn>
                              </p:par>
                            </p:childTnLst>
                          </p:cTn>
                        </p:par>
                        <p:par>
                          <p:cTn id="66" fill="hold" nodeType="afterGroup">
                            <p:stCondLst>
                              <p:cond delay="8000"/>
                            </p:stCondLst>
                            <p:childTnLst>
                              <p:par>
                                <p:cTn id="67" presetID="15" presetClass="entr" presetSubtype="0" fill="hold" nodeType="afterEffect">
                                  <p:stCondLst>
                                    <p:cond delay="0"/>
                                  </p:stCondLst>
                                  <p:childTnLst>
                                    <p:set>
                                      <p:cBhvr>
                                        <p:cTn id="68" dur="1" fill="hold">
                                          <p:stCondLst>
                                            <p:cond delay="0"/>
                                          </p:stCondLst>
                                        </p:cTn>
                                        <p:tgtEl>
                                          <p:spTgt spid="58392"/>
                                        </p:tgtEl>
                                        <p:attrNameLst>
                                          <p:attrName>style.visibility</p:attrName>
                                        </p:attrNameLst>
                                      </p:cBhvr>
                                      <p:to>
                                        <p:strVal val="visible"/>
                                      </p:to>
                                    </p:set>
                                    <p:anim calcmode="lin" valueType="num">
                                      <p:cBhvr>
                                        <p:cTn id="69" dur="1000" fill="hold"/>
                                        <p:tgtEl>
                                          <p:spTgt spid="58392"/>
                                        </p:tgtEl>
                                        <p:attrNameLst>
                                          <p:attrName>ppt_w</p:attrName>
                                        </p:attrNameLst>
                                      </p:cBhvr>
                                      <p:tavLst>
                                        <p:tav tm="0">
                                          <p:val>
                                            <p:fltVal val="0"/>
                                          </p:val>
                                        </p:tav>
                                        <p:tav tm="100000">
                                          <p:val>
                                            <p:strVal val="#ppt_w"/>
                                          </p:val>
                                        </p:tav>
                                      </p:tavLst>
                                    </p:anim>
                                    <p:anim calcmode="lin" valueType="num">
                                      <p:cBhvr>
                                        <p:cTn id="70" dur="1000" fill="hold"/>
                                        <p:tgtEl>
                                          <p:spTgt spid="58392"/>
                                        </p:tgtEl>
                                        <p:attrNameLst>
                                          <p:attrName>ppt_h</p:attrName>
                                        </p:attrNameLst>
                                      </p:cBhvr>
                                      <p:tavLst>
                                        <p:tav tm="0">
                                          <p:val>
                                            <p:fltVal val="0"/>
                                          </p:val>
                                        </p:tav>
                                        <p:tav tm="100000">
                                          <p:val>
                                            <p:strVal val="#ppt_h"/>
                                          </p:val>
                                        </p:tav>
                                      </p:tavLst>
                                    </p:anim>
                                    <p:anim calcmode="lin" valueType="num">
                                      <p:cBhvr>
                                        <p:cTn id="71" dur="1000" fill="hold"/>
                                        <p:tgtEl>
                                          <p:spTgt spid="58392"/>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58392"/>
                                        </p:tgtEl>
                                        <p:attrNameLst>
                                          <p:attrName>ppt_y</p:attrName>
                                        </p:attrNameLst>
                                      </p:cBhvr>
                                      <p:tavLst>
                                        <p:tav tm="0" fmla="#ppt_y+(sin(-2*pi*(1-$))*-#ppt_x+cos(-2*pi*(1-$))*(1-#ppt_y))*(1-$)">
                                          <p:val>
                                            <p:fltVal val="0"/>
                                          </p:val>
                                        </p:tav>
                                        <p:tav tm="100000">
                                          <p:val>
                                            <p:fltVal val="1"/>
                                          </p:val>
                                        </p:tav>
                                      </p:tavLst>
                                    </p:anim>
                                  </p:childTnLst>
                                </p:cTn>
                              </p:par>
                            </p:childTnLst>
                          </p:cTn>
                        </p:par>
                        <p:par>
                          <p:cTn id="73" fill="hold" nodeType="afterGroup">
                            <p:stCondLst>
                              <p:cond delay="9000"/>
                            </p:stCondLst>
                            <p:childTnLst>
                              <p:par>
                                <p:cTn id="74" presetID="15" presetClass="entr" presetSubtype="0" fill="hold" grpId="0" nodeType="afterEffect">
                                  <p:stCondLst>
                                    <p:cond delay="0"/>
                                  </p:stCondLst>
                                  <p:childTnLst>
                                    <p:set>
                                      <p:cBhvr>
                                        <p:cTn id="75" dur="1" fill="hold">
                                          <p:stCondLst>
                                            <p:cond delay="0"/>
                                          </p:stCondLst>
                                        </p:cTn>
                                        <p:tgtEl>
                                          <p:spTgt spid="58438"/>
                                        </p:tgtEl>
                                        <p:attrNameLst>
                                          <p:attrName>style.visibility</p:attrName>
                                        </p:attrNameLst>
                                      </p:cBhvr>
                                      <p:to>
                                        <p:strVal val="visible"/>
                                      </p:to>
                                    </p:set>
                                    <p:anim calcmode="lin" valueType="num">
                                      <p:cBhvr>
                                        <p:cTn id="76" dur="1000" fill="hold"/>
                                        <p:tgtEl>
                                          <p:spTgt spid="58438"/>
                                        </p:tgtEl>
                                        <p:attrNameLst>
                                          <p:attrName>ppt_w</p:attrName>
                                        </p:attrNameLst>
                                      </p:cBhvr>
                                      <p:tavLst>
                                        <p:tav tm="0">
                                          <p:val>
                                            <p:fltVal val="0"/>
                                          </p:val>
                                        </p:tav>
                                        <p:tav tm="100000">
                                          <p:val>
                                            <p:strVal val="#ppt_w"/>
                                          </p:val>
                                        </p:tav>
                                      </p:tavLst>
                                    </p:anim>
                                    <p:anim calcmode="lin" valueType="num">
                                      <p:cBhvr>
                                        <p:cTn id="77" dur="1000" fill="hold"/>
                                        <p:tgtEl>
                                          <p:spTgt spid="58438"/>
                                        </p:tgtEl>
                                        <p:attrNameLst>
                                          <p:attrName>ppt_h</p:attrName>
                                        </p:attrNameLst>
                                      </p:cBhvr>
                                      <p:tavLst>
                                        <p:tav tm="0">
                                          <p:val>
                                            <p:fltVal val="0"/>
                                          </p:val>
                                        </p:tav>
                                        <p:tav tm="100000">
                                          <p:val>
                                            <p:strVal val="#ppt_h"/>
                                          </p:val>
                                        </p:tav>
                                      </p:tavLst>
                                    </p:anim>
                                    <p:anim calcmode="lin" valueType="num">
                                      <p:cBhvr>
                                        <p:cTn id="78" dur="1000" fill="hold"/>
                                        <p:tgtEl>
                                          <p:spTgt spid="58438"/>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58438"/>
                                        </p:tgtEl>
                                        <p:attrNameLst>
                                          <p:attrName>ppt_y</p:attrName>
                                        </p:attrNameLst>
                                      </p:cBhvr>
                                      <p:tavLst>
                                        <p:tav tm="0" fmla="#ppt_y+(sin(-2*pi*(1-$))*-#ppt_x+cos(-2*pi*(1-$))*(1-#ppt_y))*(1-$)">
                                          <p:val>
                                            <p:fltVal val="0"/>
                                          </p:val>
                                        </p:tav>
                                        <p:tav tm="100000">
                                          <p:val>
                                            <p:fltVal val="1"/>
                                          </p:val>
                                        </p:tav>
                                      </p:tavLst>
                                    </p:anim>
                                  </p:childTnLst>
                                </p:cTn>
                              </p:par>
                            </p:childTnLst>
                          </p:cTn>
                        </p:par>
                        <p:par>
                          <p:cTn id="80" fill="hold" nodeType="afterGroup">
                            <p:stCondLst>
                              <p:cond delay="10000"/>
                            </p:stCondLst>
                            <p:childTnLst>
                              <p:par>
                                <p:cTn id="81" presetID="15" presetClass="entr" presetSubtype="0" fill="hold" grpId="0" nodeType="afterEffect" nodePh="1">
                                  <p:stCondLst>
                                    <p:cond delay="0"/>
                                  </p:stCondLst>
                                  <p:endCondLst>
                                    <p:cond evt="begin" delay="0">
                                      <p:tn val="81"/>
                                    </p:cond>
                                  </p:endCondLst>
                                  <p:childTnLst>
                                    <p:set>
                                      <p:cBhvr>
                                        <p:cTn id="82" dur="1" fill="hold">
                                          <p:stCondLst>
                                            <p:cond delay="0"/>
                                          </p:stCondLst>
                                        </p:cTn>
                                        <p:tgtEl>
                                          <p:spTgt spid="58439"/>
                                        </p:tgtEl>
                                        <p:attrNameLst>
                                          <p:attrName>style.visibility</p:attrName>
                                        </p:attrNameLst>
                                      </p:cBhvr>
                                      <p:to>
                                        <p:strVal val="visible"/>
                                      </p:to>
                                    </p:set>
                                    <p:anim calcmode="lin" valueType="num">
                                      <p:cBhvr>
                                        <p:cTn id="83" dur="1000" fill="hold"/>
                                        <p:tgtEl>
                                          <p:spTgt spid="58439"/>
                                        </p:tgtEl>
                                        <p:attrNameLst>
                                          <p:attrName>ppt_w</p:attrName>
                                        </p:attrNameLst>
                                      </p:cBhvr>
                                      <p:tavLst>
                                        <p:tav tm="0">
                                          <p:val>
                                            <p:fltVal val="0"/>
                                          </p:val>
                                        </p:tav>
                                        <p:tav tm="100000">
                                          <p:val>
                                            <p:strVal val="#ppt_w"/>
                                          </p:val>
                                        </p:tav>
                                      </p:tavLst>
                                    </p:anim>
                                    <p:anim calcmode="lin" valueType="num">
                                      <p:cBhvr>
                                        <p:cTn id="84" dur="1000" fill="hold"/>
                                        <p:tgtEl>
                                          <p:spTgt spid="58439"/>
                                        </p:tgtEl>
                                        <p:attrNameLst>
                                          <p:attrName>ppt_h</p:attrName>
                                        </p:attrNameLst>
                                      </p:cBhvr>
                                      <p:tavLst>
                                        <p:tav tm="0">
                                          <p:val>
                                            <p:fltVal val="0"/>
                                          </p:val>
                                        </p:tav>
                                        <p:tav tm="100000">
                                          <p:val>
                                            <p:strVal val="#ppt_h"/>
                                          </p:val>
                                        </p:tav>
                                      </p:tavLst>
                                    </p:anim>
                                    <p:anim calcmode="lin" valueType="num">
                                      <p:cBhvr>
                                        <p:cTn id="85" dur="1000" fill="hold"/>
                                        <p:tgtEl>
                                          <p:spTgt spid="58439"/>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58439"/>
                                        </p:tgtEl>
                                        <p:attrNameLst>
                                          <p:attrName>ppt_y</p:attrName>
                                        </p:attrNameLst>
                                      </p:cBhvr>
                                      <p:tavLst>
                                        <p:tav tm="0" fmla="#ppt_y+(sin(-2*pi*(1-$))*-#ppt_x+cos(-2*pi*(1-$))*(1-#ppt_y))*(1-$)">
                                          <p:val>
                                            <p:fltVal val="0"/>
                                          </p:val>
                                        </p:tav>
                                        <p:tav tm="100000">
                                          <p:val>
                                            <p:fltVal val="1"/>
                                          </p:val>
                                        </p:tav>
                                      </p:tavLst>
                                    </p:anim>
                                  </p:childTnLst>
                                </p:cTn>
                              </p:par>
                            </p:childTnLst>
                          </p:cTn>
                        </p:par>
                        <p:par>
                          <p:cTn id="87" fill="hold" nodeType="afterGroup">
                            <p:stCondLst>
                              <p:cond delay="11000"/>
                            </p:stCondLst>
                            <p:childTnLst>
                              <p:par>
                                <p:cTn id="88" presetID="15" presetClass="entr" presetSubtype="0" fill="hold" nodeType="afterEffect">
                                  <p:stCondLst>
                                    <p:cond delay="0"/>
                                  </p:stCondLst>
                                  <p:childTnLst>
                                    <p:set>
                                      <p:cBhvr>
                                        <p:cTn id="89" dur="1" fill="hold">
                                          <p:stCondLst>
                                            <p:cond delay="0"/>
                                          </p:stCondLst>
                                        </p:cTn>
                                        <p:tgtEl>
                                          <p:spTgt spid="58441"/>
                                        </p:tgtEl>
                                        <p:attrNameLst>
                                          <p:attrName>style.visibility</p:attrName>
                                        </p:attrNameLst>
                                      </p:cBhvr>
                                      <p:to>
                                        <p:strVal val="visible"/>
                                      </p:to>
                                    </p:set>
                                    <p:anim calcmode="lin" valueType="num">
                                      <p:cBhvr>
                                        <p:cTn id="90" dur="1000" fill="hold"/>
                                        <p:tgtEl>
                                          <p:spTgt spid="58441"/>
                                        </p:tgtEl>
                                        <p:attrNameLst>
                                          <p:attrName>ppt_w</p:attrName>
                                        </p:attrNameLst>
                                      </p:cBhvr>
                                      <p:tavLst>
                                        <p:tav tm="0">
                                          <p:val>
                                            <p:fltVal val="0"/>
                                          </p:val>
                                        </p:tav>
                                        <p:tav tm="100000">
                                          <p:val>
                                            <p:strVal val="#ppt_w"/>
                                          </p:val>
                                        </p:tav>
                                      </p:tavLst>
                                    </p:anim>
                                    <p:anim calcmode="lin" valueType="num">
                                      <p:cBhvr>
                                        <p:cTn id="91" dur="1000" fill="hold"/>
                                        <p:tgtEl>
                                          <p:spTgt spid="58441"/>
                                        </p:tgtEl>
                                        <p:attrNameLst>
                                          <p:attrName>ppt_h</p:attrName>
                                        </p:attrNameLst>
                                      </p:cBhvr>
                                      <p:tavLst>
                                        <p:tav tm="0">
                                          <p:val>
                                            <p:fltVal val="0"/>
                                          </p:val>
                                        </p:tav>
                                        <p:tav tm="100000">
                                          <p:val>
                                            <p:strVal val="#ppt_h"/>
                                          </p:val>
                                        </p:tav>
                                      </p:tavLst>
                                    </p:anim>
                                    <p:anim calcmode="lin" valueType="num">
                                      <p:cBhvr>
                                        <p:cTn id="92" dur="1000" fill="hold"/>
                                        <p:tgtEl>
                                          <p:spTgt spid="58441"/>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58441"/>
                                        </p:tgtEl>
                                        <p:attrNameLst>
                                          <p:attrName>ppt_y</p:attrName>
                                        </p:attrNameLst>
                                      </p:cBhvr>
                                      <p:tavLst>
                                        <p:tav tm="0" fmla="#ppt_y+(sin(-2*pi*(1-$))*-#ppt_x+cos(-2*pi*(1-$))*(1-#ppt_y))*(1-$)">
                                          <p:val>
                                            <p:fltVal val="0"/>
                                          </p:val>
                                        </p:tav>
                                        <p:tav tm="100000">
                                          <p:val>
                                            <p:fltVal val="1"/>
                                          </p:val>
                                        </p:tav>
                                      </p:tavLst>
                                    </p:anim>
                                  </p:childTnLst>
                                </p:cTn>
                              </p:par>
                            </p:childTnLst>
                          </p:cTn>
                        </p:par>
                        <p:par>
                          <p:cTn id="94" fill="hold" nodeType="afterGroup">
                            <p:stCondLst>
                              <p:cond delay="12000"/>
                            </p:stCondLst>
                            <p:childTnLst>
                              <p:par>
                                <p:cTn id="95" presetID="15" presetClass="entr" presetSubtype="0" fill="hold" grpId="0" nodeType="afterEffect">
                                  <p:stCondLst>
                                    <p:cond delay="0"/>
                                  </p:stCondLst>
                                  <p:childTnLst>
                                    <p:set>
                                      <p:cBhvr>
                                        <p:cTn id="96" dur="1" fill="hold">
                                          <p:stCondLst>
                                            <p:cond delay="0"/>
                                          </p:stCondLst>
                                        </p:cTn>
                                        <p:tgtEl>
                                          <p:spTgt spid="58588"/>
                                        </p:tgtEl>
                                        <p:attrNameLst>
                                          <p:attrName>style.visibility</p:attrName>
                                        </p:attrNameLst>
                                      </p:cBhvr>
                                      <p:to>
                                        <p:strVal val="visible"/>
                                      </p:to>
                                    </p:set>
                                    <p:anim calcmode="lin" valueType="num">
                                      <p:cBhvr>
                                        <p:cTn id="97" dur="1000" fill="hold"/>
                                        <p:tgtEl>
                                          <p:spTgt spid="58588"/>
                                        </p:tgtEl>
                                        <p:attrNameLst>
                                          <p:attrName>ppt_w</p:attrName>
                                        </p:attrNameLst>
                                      </p:cBhvr>
                                      <p:tavLst>
                                        <p:tav tm="0">
                                          <p:val>
                                            <p:fltVal val="0"/>
                                          </p:val>
                                        </p:tav>
                                        <p:tav tm="100000">
                                          <p:val>
                                            <p:strVal val="#ppt_w"/>
                                          </p:val>
                                        </p:tav>
                                      </p:tavLst>
                                    </p:anim>
                                    <p:anim calcmode="lin" valueType="num">
                                      <p:cBhvr>
                                        <p:cTn id="98" dur="1000" fill="hold"/>
                                        <p:tgtEl>
                                          <p:spTgt spid="58588"/>
                                        </p:tgtEl>
                                        <p:attrNameLst>
                                          <p:attrName>ppt_h</p:attrName>
                                        </p:attrNameLst>
                                      </p:cBhvr>
                                      <p:tavLst>
                                        <p:tav tm="0">
                                          <p:val>
                                            <p:fltVal val="0"/>
                                          </p:val>
                                        </p:tav>
                                        <p:tav tm="100000">
                                          <p:val>
                                            <p:strVal val="#ppt_h"/>
                                          </p:val>
                                        </p:tav>
                                      </p:tavLst>
                                    </p:anim>
                                    <p:anim calcmode="lin" valueType="num">
                                      <p:cBhvr>
                                        <p:cTn id="99" dur="1000" fill="hold"/>
                                        <p:tgtEl>
                                          <p:spTgt spid="58588"/>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58588"/>
                                        </p:tgtEl>
                                        <p:attrNameLst>
                                          <p:attrName>ppt_y</p:attrName>
                                        </p:attrNameLst>
                                      </p:cBhvr>
                                      <p:tavLst>
                                        <p:tav tm="0" fmla="#ppt_y+(sin(-2*pi*(1-$))*-#ppt_x+cos(-2*pi*(1-$))*(1-#ppt_y))*(1-$)">
                                          <p:val>
                                            <p:fltVal val="0"/>
                                          </p:val>
                                        </p:tav>
                                        <p:tav tm="100000">
                                          <p:val>
                                            <p:fltVal val="1"/>
                                          </p:val>
                                        </p:tav>
                                      </p:tavLst>
                                    </p:anim>
                                  </p:childTnLst>
                                </p:cTn>
                              </p:par>
                            </p:childTnLst>
                          </p:cTn>
                        </p:par>
                        <p:par>
                          <p:cTn id="101" fill="hold" nodeType="afterGroup">
                            <p:stCondLst>
                              <p:cond delay="13000"/>
                            </p:stCondLst>
                            <p:childTnLst>
                              <p:par>
                                <p:cTn id="102" presetID="15" presetClass="entr" presetSubtype="0" fill="hold" grpId="0" nodeType="afterEffect" nodePh="1">
                                  <p:stCondLst>
                                    <p:cond delay="0"/>
                                  </p:stCondLst>
                                  <p:endCondLst>
                                    <p:cond evt="begin" delay="0">
                                      <p:tn val="102"/>
                                    </p:cond>
                                  </p:endCondLst>
                                  <p:childTnLst>
                                    <p:set>
                                      <p:cBhvr>
                                        <p:cTn id="103" dur="1" fill="hold">
                                          <p:stCondLst>
                                            <p:cond delay="0"/>
                                          </p:stCondLst>
                                        </p:cTn>
                                        <p:tgtEl>
                                          <p:spTgt spid="58590"/>
                                        </p:tgtEl>
                                        <p:attrNameLst>
                                          <p:attrName>style.visibility</p:attrName>
                                        </p:attrNameLst>
                                      </p:cBhvr>
                                      <p:to>
                                        <p:strVal val="visible"/>
                                      </p:to>
                                    </p:set>
                                    <p:anim calcmode="lin" valueType="num">
                                      <p:cBhvr>
                                        <p:cTn id="104" dur="1000" fill="hold"/>
                                        <p:tgtEl>
                                          <p:spTgt spid="58590"/>
                                        </p:tgtEl>
                                        <p:attrNameLst>
                                          <p:attrName>ppt_w</p:attrName>
                                        </p:attrNameLst>
                                      </p:cBhvr>
                                      <p:tavLst>
                                        <p:tav tm="0">
                                          <p:val>
                                            <p:fltVal val="0"/>
                                          </p:val>
                                        </p:tav>
                                        <p:tav tm="100000">
                                          <p:val>
                                            <p:strVal val="#ppt_w"/>
                                          </p:val>
                                        </p:tav>
                                      </p:tavLst>
                                    </p:anim>
                                    <p:anim calcmode="lin" valueType="num">
                                      <p:cBhvr>
                                        <p:cTn id="105" dur="1000" fill="hold"/>
                                        <p:tgtEl>
                                          <p:spTgt spid="58590"/>
                                        </p:tgtEl>
                                        <p:attrNameLst>
                                          <p:attrName>ppt_h</p:attrName>
                                        </p:attrNameLst>
                                      </p:cBhvr>
                                      <p:tavLst>
                                        <p:tav tm="0">
                                          <p:val>
                                            <p:fltVal val="0"/>
                                          </p:val>
                                        </p:tav>
                                        <p:tav tm="100000">
                                          <p:val>
                                            <p:strVal val="#ppt_h"/>
                                          </p:val>
                                        </p:tav>
                                      </p:tavLst>
                                    </p:anim>
                                    <p:anim calcmode="lin" valueType="num">
                                      <p:cBhvr>
                                        <p:cTn id="106" dur="1000" fill="hold"/>
                                        <p:tgtEl>
                                          <p:spTgt spid="58590"/>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58590"/>
                                        </p:tgtEl>
                                        <p:attrNameLst>
                                          <p:attrName>ppt_y</p:attrName>
                                        </p:attrNameLst>
                                      </p:cBhvr>
                                      <p:tavLst>
                                        <p:tav tm="0" fmla="#ppt_y+(sin(-2*pi*(1-$))*-#ppt_x+cos(-2*pi*(1-$))*(1-#ppt_y))*(1-$)">
                                          <p:val>
                                            <p:fltVal val="0"/>
                                          </p:val>
                                        </p:tav>
                                        <p:tav tm="100000">
                                          <p:val>
                                            <p:fltVal val="1"/>
                                          </p:val>
                                        </p:tav>
                                      </p:tavLst>
                                    </p:anim>
                                  </p:childTnLst>
                                </p:cTn>
                              </p:par>
                            </p:childTnLst>
                          </p:cTn>
                        </p:par>
                        <p:par>
                          <p:cTn id="108" fill="hold" nodeType="afterGroup">
                            <p:stCondLst>
                              <p:cond delay="14000"/>
                            </p:stCondLst>
                            <p:childTnLst>
                              <p:par>
                                <p:cTn id="109" presetID="15" presetClass="entr" presetSubtype="0" fill="hold" grpId="0" nodeType="afterEffect">
                                  <p:stCondLst>
                                    <p:cond delay="0"/>
                                  </p:stCondLst>
                                  <p:childTnLst>
                                    <p:set>
                                      <p:cBhvr>
                                        <p:cTn id="110" dur="1" fill="hold">
                                          <p:stCondLst>
                                            <p:cond delay="0"/>
                                          </p:stCondLst>
                                        </p:cTn>
                                        <p:tgtEl>
                                          <p:spTgt spid="58592"/>
                                        </p:tgtEl>
                                        <p:attrNameLst>
                                          <p:attrName>style.visibility</p:attrName>
                                        </p:attrNameLst>
                                      </p:cBhvr>
                                      <p:to>
                                        <p:strVal val="visible"/>
                                      </p:to>
                                    </p:set>
                                    <p:anim calcmode="lin" valueType="num">
                                      <p:cBhvr>
                                        <p:cTn id="111" dur="1000" fill="hold"/>
                                        <p:tgtEl>
                                          <p:spTgt spid="58592"/>
                                        </p:tgtEl>
                                        <p:attrNameLst>
                                          <p:attrName>ppt_w</p:attrName>
                                        </p:attrNameLst>
                                      </p:cBhvr>
                                      <p:tavLst>
                                        <p:tav tm="0">
                                          <p:val>
                                            <p:fltVal val="0"/>
                                          </p:val>
                                        </p:tav>
                                        <p:tav tm="100000">
                                          <p:val>
                                            <p:strVal val="#ppt_w"/>
                                          </p:val>
                                        </p:tav>
                                      </p:tavLst>
                                    </p:anim>
                                    <p:anim calcmode="lin" valueType="num">
                                      <p:cBhvr>
                                        <p:cTn id="112" dur="1000" fill="hold"/>
                                        <p:tgtEl>
                                          <p:spTgt spid="58592"/>
                                        </p:tgtEl>
                                        <p:attrNameLst>
                                          <p:attrName>ppt_h</p:attrName>
                                        </p:attrNameLst>
                                      </p:cBhvr>
                                      <p:tavLst>
                                        <p:tav tm="0">
                                          <p:val>
                                            <p:fltVal val="0"/>
                                          </p:val>
                                        </p:tav>
                                        <p:tav tm="100000">
                                          <p:val>
                                            <p:strVal val="#ppt_h"/>
                                          </p:val>
                                        </p:tav>
                                      </p:tavLst>
                                    </p:anim>
                                    <p:anim calcmode="lin" valueType="num">
                                      <p:cBhvr>
                                        <p:cTn id="113" dur="1000" fill="hold"/>
                                        <p:tgtEl>
                                          <p:spTgt spid="58592"/>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58592"/>
                                        </p:tgtEl>
                                        <p:attrNameLst>
                                          <p:attrName>ppt_y</p:attrName>
                                        </p:attrNameLst>
                                      </p:cBhvr>
                                      <p:tavLst>
                                        <p:tav tm="0" fmla="#ppt_y+(sin(-2*pi*(1-$))*-#ppt_x+cos(-2*pi*(1-$))*(1-#ppt_y))*(1-$)">
                                          <p:val>
                                            <p:fltVal val="0"/>
                                          </p:val>
                                        </p:tav>
                                        <p:tav tm="100000">
                                          <p:val>
                                            <p:fltVal val="1"/>
                                          </p:val>
                                        </p:tav>
                                      </p:tavLst>
                                    </p:anim>
                                  </p:childTnLst>
                                </p:cTn>
                              </p:par>
                            </p:childTnLst>
                          </p:cTn>
                        </p:par>
                        <p:par>
                          <p:cTn id="115" fill="hold" nodeType="afterGroup">
                            <p:stCondLst>
                              <p:cond delay="15000"/>
                            </p:stCondLst>
                            <p:childTnLst>
                              <p:par>
                                <p:cTn id="116" presetID="15" presetClass="entr" presetSubtype="0" fill="hold" grpId="0" nodeType="afterEffect">
                                  <p:stCondLst>
                                    <p:cond delay="0"/>
                                  </p:stCondLst>
                                  <p:childTnLst>
                                    <p:set>
                                      <p:cBhvr>
                                        <p:cTn id="117" dur="1" fill="hold">
                                          <p:stCondLst>
                                            <p:cond delay="0"/>
                                          </p:stCondLst>
                                        </p:cTn>
                                        <p:tgtEl>
                                          <p:spTgt spid="58593"/>
                                        </p:tgtEl>
                                        <p:attrNameLst>
                                          <p:attrName>style.visibility</p:attrName>
                                        </p:attrNameLst>
                                      </p:cBhvr>
                                      <p:to>
                                        <p:strVal val="visible"/>
                                      </p:to>
                                    </p:set>
                                    <p:anim calcmode="lin" valueType="num">
                                      <p:cBhvr>
                                        <p:cTn id="118" dur="1000" fill="hold"/>
                                        <p:tgtEl>
                                          <p:spTgt spid="58593"/>
                                        </p:tgtEl>
                                        <p:attrNameLst>
                                          <p:attrName>ppt_w</p:attrName>
                                        </p:attrNameLst>
                                      </p:cBhvr>
                                      <p:tavLst>
                                        <p:tav tm="0">
                                          <p:val>
                                            <p:fltVal val="0"/>
                                          </p:val>
                                        </p:tav>
                                        <p:tav tm="100000">
                                          <p:val>
                                            <p:strVal val="#ppt_w"/>
                                          </p:val>
                                        </p:tav>
                                      </p:tavLst>
                                    </p:anim>
                                    <p:anim calcmode="lin" valueType="num">
                                      <p:cBhvr>
                                        <p:cTn id="119" dur="1000" fill="hold"/>
                                        <p:tgtEl>
                                          <p:spTgt spid="58593"/>
                                        </p:tgtEl>
                                        <p:attrNameLst>
                                          <p:attrName>ppt_h</p:attrName>
                                        </p:attrNameLst>
                                      </p:cBhvr>
                                      <p:tavLst>
                                        <p:tav tm="0">
                                          <p:val>
                                            <p:fltVal val="0"/>
                                          </p:val>
                                        </p:tav>
                                        <p:tav tm="100000">
                                          <p:val>
                                            <p:strVal val="#ppt_h"/>
                                          </p:val>
                                        </p:tav>
                                      </p:tavLst>
                                    </p:anim>
                                    <p:anim calcmode="lin" valueType="num">
                                      <p:cBhvr>
                                        <p:cTn id="120" dur="1000" fill="hold"/>
                                        <p:tgtEl>
                                          <p:spTgt spid="58593"/>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585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95" grpId="0" animBg="1"/>
      <p:bldP spid="58377" grpId="0" autoUpdateAnimBg="0"/>
      <p:bldP spid="58379" grpId="0" autoUpdateAnimBg="0"/>
      <p:bldP spid="58387" grpId="0" animBg="1"/>
      <p:bldP spid="58388" grpId="0" autoUpdateAnimBg="0"/>
      <p:bldP spid="58389" grpId="0" autoUpdateAnimBg="0"/>
      <p:bldP spid="58390" grpId="0" animBg="1"/>
      <p:bldP spid="58438" grpId="0" autoUpdateAnimBg="0"/>
      <p:bldP spid="58439" grpId="0" animBg="1"/>
      <p:bldP spid="58588" grpId="0" autoUpdateAnimBg="0"/>
      <p:bldP spid="58590" grpId="0" animBg="1"/>
      <p:bldP spid="58592" grpId="0" animBg="1"/>
      <p:bldP spid="58593"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ตัวแทนหมายเลขภาพนิ่ง 5"/>
          <p:cNvSpPr>
            <a:spLocks noGrp="1"/>
          </p:cNvSpPr>
          <p:nvPr>
            <p:ph type="sldNum" sz="quarter" idx="12"/>
          </p:nvPr>
        </p:nvSpPr>
        <p:spPr/>
        <p:txBody>
          <a:bodyPr/>
          <a:lstStyle/>
          <a:p>
            <a:fld id="{6962F321-58B3-4DE9-97F3-F59D8368C468}" type="slidenum">
              <a:rPr lang="en-US" altLang="th-TH"/>
              <a:pPr/>
              <a:t>56</a:t>
            </a:fld>
            <a:endParaRPr lang="en-US" altLang="th-TH"/>
          </a:p>
        </p:txBody>
      </p:sp>
      <p:sp>
        <p:nvSpPr>
          <p:cNvPr id="59403" name="Rectangle 11"/>
          <p:cNvSpPr>
            <a:spLocks noChangeArrowheads="1"/>
          </p:cNvSpPr>
          <p:nvPr/>
        </p:nvSpPr>
        <p:spPr bwMode="auto">
          <a:xfrm>
            <a:off x="2590800" y="2400300"/>
            <a:ext cx="3886200" cy="7429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9395" name="Rectangle 3"/>
          <p:cNvSpPr>
            <a:spLocks noGrp="1" noChangeArrowheads="1"/>
          </p:cNvSpPr>
          <p:nvPr>
            <p:ph type="body" idx="1"/>
          </p:nvPr>
        </p:nvSpPr>
        <p:spPr>
          <a:xfrm>
            <a:off x="381000" y="971550"/>
            <a:ext cx="8458200" cy="1371600"/>
          </a:xfrm>
        </p:spPr>
        <p:txBody>
          <a:bodyPr/>
          <a:lstStyle/>
          <a:p>
            <a:pPr marL="346075" indent="-346075"/>
            <a:r>
              <a:rPr lang="en-US" altLang="th-TH" sz="2400"/>
              <a:t>Expected Waiting Costs as a function of the number of customers in the system</a:t>
            </a:r>
          </a:p>
          <a:p>
            <a:pPr marL="854075" lvl="1" indent="-342900"/>
            <a:r>
              <a:rPr lang="en-US" altLang="th-TH" sz="2000">
                <a:solidFill>
                  <a:schemeClr val="accent2"/>
                </a:solidFill>
              </a:rPr>
              <a:t>C</a:t>
            </a:r>
            <a:r>
              <a:rPr lang="en-US" altLang="th-TH" sz="2000" baseline="-25000">
                <a:solidFill>
                  <a:schemeClr val="accent2"/>
                </a:solidFill>
              </a:rPr>
              <a:t>w</a:t>
            </a:r>
            <a:r>
              <a:rPr lang="en-US" altLang="th-TH" sz="2000">
                <a:solidFill>
                  <a:schemeClr val="accent2"/>
                </a:solidFill>
              </a:rPr>
              <a:t> = Waiting cost per customer and time unit </a:t>
            </a:r>
          </a:p>
          <a:p>
            <a:pPr marL="854075" lvl="1" indent="-342900"/>
            <a:r>
              <a:rPr lang="en-US" altLang="th-TH" sz="2000">
                <a:solidFill>
                  <a:schemeClr val="accent2"/>
                </a:solidFill>
              </a:rPr>
              <a:t>C</a:t>
            </a:r>
            <a:r>
              <a:rPr lang="en-US" altLang="th-TH" sz="2000" baseline="-25000">
                <a:solidFill>
                  <a:schemeClr val="accent2"/>
                </a:solidFill>
              </a:rPr>
              <a:t>w</a:t>
            </a:r>
            <a:r>
              <a:rPr lang="en-US" altLang="th-TH" sz="2000">
                <a:solidFill>
                  <a:schemeClr val="accent2"/>
                </a:solidFill>
              </a:rPr>
              <a:t>N = Waiting cost per time unit when N customers in the system</a:t>
            </a:r>
          </a:p>
        </p:txBody>
      </p:sp>
      <p:grpSp>
        <p:nvGrpSpPr>
          <p:cNvPr id="59396" name="Group 4"/>
          <p:cNvGrpSpPr>
            <a:grpSpLocks/>
          </p:cNvGrpSpPr>
          <p:nvPr/>
        </p:nvGrpSpPr>
        <p:grpSpPr bwMode="auto">
          <a:xfrm>
            <a:off x="228600" y="685800"/>
            <a:ext cx="8686800" cy="180975"/>
            <a:chOff x="384" y="625"/>
            <a:chExt cx="4992" cy="151"/>
          </a:xfrm>
        </p:grpSpPr>
        <p:grpSp>
          <p:nvGrpSpPr>
            <p:cNvPr id="59397" name="Group 5"/>
            <p:cNvGrpSpPr>
              <a:grpSpLocks/>
            </p:cNvGrpSpPr>
            <p:nvPr/>
          </p:nvGrpSpPr>
          <p:grpSpPr bwMode="auto">
            <a:xfrm>
              <a:off x="384" y="625"/>
              <a:ext cx="4992" cy="144"/>
              <a:chOff x="384" y="625"/>
              <a:chExt cx="4992" cy="144"/>
            </a:xfrm>
          </p:grpSpPr>
          <p:pic>
            <p:nvPicPr>
              <p:cNvPr id="59398" name="Picture 6"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59399" name="Picture 7"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59400" name="Picture 8"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59401" name="Rectangle 9"/>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Analyzing Linear Waiting Costs</a:t>
            </a:r>
          </a:p>
        </p:txBody>
      </p:sp>
      <p:graphicFrame>
        <p:nvGraphicFramePr>
          <p:cNvPr id="59402" name="Object 10"/>
          <p:cNvGraphicFramePr>
            <a:graphicFrameLocks noChangeAspect="1"/>
          </p:cNvGraphicFramePr>
          <p:nvPr/>
        </p:nvGraphicFramePr>
        <p:xfrm>
          <a:off x="3035300" y="2438400"/>
          <a:ext cx="3022600" cy="647700"/>
        </p:xfrm>
        <a:graphic>
          <a:graphicData uri="http://schemas.openxmlformats.org/presentationml/2006/ole">
            <mc:AlternateContent xmlns:mc="http://schemas.openxmlformats.org/markup-compatibility/2006">
              <mc:Choice xmlns:v="urn:schemas-microsoft-com:vml" Requires="v">
                <p:oleObj spid="_x0000_s18494" name="Equation" r:id="rId6" imgW="3022560" imgH="863280" progId="Equation.3">
                  <p:embed/>
                </p:oleObj>
              </mc:Choice>
              <mc:Fallback>
                <p:oleObj name="Equation" r:id="rId6" imgW="3022560" imgH="863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5300" y="2438400"/>
                        <a:ext cx="3022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06" name="Rectangle 14"/>
          <p:cNvSpPr>
            <a:spLocks noChangeArrowheads="1"/>
          </p:cNvSpPr>
          <p:nvPr/>
        </p:nvSpPr>
        <p:spPr bwMode="auto">
          <a:xfrm>
            <a:off x="381000" y="3257550"/>
            <a:ext cx="8458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6075" indent="-346075">
              <a:spcBef>
                <a:spcPct val="20000"/>
              </a:spcBef>
              <a:buChar char="•"/>
              <a:defRPr sz="3200">
                <a:solidFill>
                  <a:schemeClr val="tx1"/>
                </a:solidFill>
                <a:latin typeface="Times New Roman" pitchFamily="18" charset="0"/>
              </a:defRPr>
            </a:lvl1pPr>
            <a:lvl2pPr marL="854075" indent="-342900">
              <a:spcBef>
                <a:spcPct val="20000"/>
              </a:spcBef>
              <a:buChar char="–"/>
              <a:defRPr sz="2800">
                <a:solidFill>
                  <a:schemeClr val="tx1"/>
                </a:solidFill>
                <a:latin typeface="Times New Roman" pitchFamily="18" charset="0"/>
              </a:defRPr>
            </a:lvl2pPr>
            <a:lvl3pPr marL="1787525" indent="-457200">
              <a:spcBef>
                <a:spcPct val="20000"/>
              </a:spcBef>
              <a:buChar char="•"/>
              <a:defRPr sz="2400">
                <a:solidFill>
                  <a:schemeClr val="tx1"/>
                </a:solidFill>
                <a:latin typeface="Times New Roman" pitchFamily="18" charset="0"/>
              </a:defRPr>
            </a:lvl3pPr>
            <a:lvl4pPr marL="2282825" indent="-381000">
              <a:spcBef>
                <a:spcPct val="20000"/>
              </a:spcBef>
              <a:buChar char="–"/>
              <a:defRPr sz="2000">
                <a:solidFill>
                  <a:schemeClr val="tx1"/>
                </a:solidFill>
                <a:latin typeface="Times New Roman" pitchFamily="18" charset="0"/>
              </a:defRPr>
            </a:lvl4pPr>
            <a:lvl5pPr marL="2778125" indent="-381000">
              <a:spcBef>
                <a:spcPct val="20000"/>
              </a:spcBef>
              <a:buChar char="»"/>
              <a:defRPr sz="2000">
                <a:solidFill>
                  <a:schemeClr val="tx1"/>
                </a:solidFill>
                <a:latin typeface="Times New Roman" pitchFamily="18" charset="0"/>
              </a:defRPr>
            </a:lvl5pPr>
            <a:lvl6pPr marL="3235325" indent="-381000" fontAlgn="base">
              <a:spcBef>
                <a:spcPct val="20000"/>
              </a:spcBef>
              <a:spcAft>
                <a:spcPct val="0"/>
              </a:spcAft>
              <a:buChar char="»"/>
              <a:defRPr sz="2000">
                <a:solidFill>
                  <a:schemeClr val="tx1"/>
                </a:solidFill>
                <a:latin typeface="Times New Roman" pitchFamily="18" charset="0"/>
              </a:defRPr>
            </a:lvl6pPr>
            <a:lvl7pPr marL="3692525" indent="-381000" fontAlgn="base">
              <a:spcBef>
                <a:spcPct val="20000"/>
              </a:spcBef>
              <a:spcAft>
                <a:spcPct val="0"/>
              </a:spcAft>
              <a:buChar char="»"/>
              <a:defRPr sz="2000">
                <a:solidFill>
                  <a:schemeClr val="tx1"/>
                </a:solidFill>
                <a:latin typeface="Times New Roman" pitchFamily="18" charset="0"/>
              </a:defRPr>
            </a:lvl7pPr>
            <a:lvl8pPr marL="4149725" indent="-381000" fontAlgn="base">
              <a:spcBef>
                <a:spcPct val="20000"/>
              </a:spcBef>
              <a:spcAft>
                <a:spcPct val="0"/>
              </a:spcAft>
              <a:buChar char="»"/>
              <a:defRPr sz="2000">
                <a:solidFill>
                  <a:schemeClr val="tx1"/>
                </a:solidFill>
                <a:latin typeface="Times New Roman" pitchFamily="18" charset="0"/>
              </a:defRPr>
            </a:lvl8pPr>
            <a:lvl9pPr marL="4606925" indent="-381000" fontAlgn="base">
              <a:spcBef>
                <a:spcPct val="20000"/>
              </a:spcBef>
              <a:spcAft>
                <a:spcPct val="0"/>
              </a:spcAft>
              <a:buChar char="»"/>
              <a:defRPr sz="2000">
                <a:solidFill>
                  <a:schemeClr val="tx1"/>
                </a:solidFill>
                <a:latin typeface="Times New Roman" pitchFamily="18" charset="0"/>
              </a:defRPr>
            </a:lvl9pPr>
          </a:lstStyle>
          <a:p>
            <a:r>
              <a:rPr lang="en-US" altLang="th-TH" sz="2400"/>
              <a:t>Expected Waiting Costs as a function of the number of customers in the queue</a:t>
            </a:r>
          </a:p>
        </p:txBody>
      </p:sp>
      <p:grpSp>
        <p:nvGrpSpPr>
          <p:cNvPr id="59409" name="Group 17"/>
          <p:cNvGrpSpPr>
            <a:grpSpLocks/>
          </p:cNvGrpSpPr>
          <p:nvPr/>
        </p:nvGrpSpPr>
        <p:grpSpPr bwMode="auto">
          <a:xfrm>
            <a:off x="3200400" y="4000500"/>
            <a:ext cx="2514600" cy="685800"/>
            <a:chOff x="2016" y="3360"/>
            <a:chExt cx="1584" cy="576"/>
          </a:xfrm>
        </p:grpSpPr>
        <p:sp>
          <p:nvSpPr>
            <p:cNvPr id="59407" name="Rectangle 15"/>
            <p:cNvSpPr>
              <a:spLocks noChangeArrowheads="1"/>
            </p:cNvSpPr>
            <p:nvPr/>
          </p:nvSpPr>
          <p:spPr bwMode="auto">
            <a:xfrm>
              <a:off x="2016" y="3360"/>
              <a:ext cx="1584" cy="57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59408" name="Object 16"/>
            <p:cNvGraphicFramePr>
              <a:graphicFrameLocks noChangeAspect="1"/>
            </p:cNvGraphicFramePr>
            <p:nvPr/>
          </p:nvGraphicFramePr>
          <p:xfrm>
            <a:off x="2264" y="3528"/>
            <a:ext cx="1000" cy="272"/>
          </p:xfrm>
          <a:graphic>
            <a:graphicData uri="http://schemas.openxmlformats.org/presentationml/2006/ole">
              <mc:AlternateContent xmlns:mc="http://schemas.openxmlformats.org/markup-compatibility/2006">
                <mc:Choice xmlns:v="urn:schemas-microsoft-com:vml" Requires="v">
                  <p:oleObj spid="_x0000_s18495" name="Equation" r:id="rId8" imgW="1587240" imgH="431640" progId="Equation.3">
                    <p:embed/>
                  </p:oleObj>
                </mc:Choice>
                <mc:Fallback>
                  <p:oleObj name="Equation" r:id="rId8" imgW="158724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4" y="3528"/>
                          <a:ext cx="1000"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8405149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9401"/>
                                        </p:tgtEl>
                                        <p:attrNameLst>
                                          <p:attrName>style.visibility</p:attrName>
                                        </p:attrNameLst>
                                      </p:cBhvr>
                                      <p:to>
                                        <p:strVal val="visible"/>
                                      </p:to>
                                    </p:set>
                                    <p:anim calcmode="lin" valueType="num">
                                      <p:cBhvr additive="base">
                                        <p:cTn id="7" dur="500" fill="hold"/>
                                        <p:tgtEl>
                                          <p:spTgt spid="59401"/>
                                        </p:tgtEl>
                                        <p:attrNameLst>
                                          <p:attrName>ppt_x</p:attrName>
                                        </p:attrNameLst>
                                      </p:cBhvr>
                                      <p:tavLst>
                                        <p:tav tm="0">
                                          <p:val>
                                            <p:strVal val="#ppt_x"/>
                                          </p:val>
                                        </p:tav>
                                        <p:tav tm="100000">
                                          <p:val>
                                            <p:strVal val="#ppt_x"/>
                                          </p:val>
                                        </p:tav>
                                      </p:tavLst>
                                    </p:anim>
                                    <p:anim calcmode="lin" valueType="num">
                                      <p:cBhvr additive="base">
                                        <p:cTn id="8" dur="500" fill="hold"/>
                                        <p:tgtEl>
                                          <p:spTgt spid="5940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403"/>
                                        </p:tgtEl>
                                        <p:attrNameLst>
                                          <p:attrName>style.visibility</p:attrName>
                                        </p:attrNameLst>
                                      </p:cBhvr>
                                      <p:to>
                                        <p:strVal val="visible"/>
                                      </p:to>
                                    </p:set>
                                    <p:anim calcmode="lin" valueType="num">
                                      <p:cBhvr additive="base">
                                        <p:cTn id="13" dur="500" fill="hold"/>
                                        <p:tgtEl>
                                          <p:spTgt spid="59403"/>
                                        </p:tgtEl>
                                        <p:attrNameLst>
                                          <p:attrName>ppt_x</p:attrName>
                                        </p:attrNameLst>
                                      </p:cBhvr>
                                      <p:tavLst>
                                        <p:tav tm="0">
                                          <p:val>
                                            <p:strVal val="0-#ppt_w/2"/>
                                          </p:val>
                                        </p:tav>
                                        <p:tav tm="100000">
                                          <p:val>
                                            <p:strVal val="#ppt_x"/>
                                          </p:val>
                                        </p:tav>
                                      </p:tavLst>
                                    </p:anim>
                                    <p:anim calcmode="lin" valueType="num">
                                      <p:cBhvr additive="base">
                                        <p:cTn id="14" dur="500" fill="hold"/>
                                        <p:tgtEl>
                                          <p:spTgt spid="5940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59402"/>
                                        </p:tgtEl>
                                        <p:attrNameLst>
                                          <p:attrName>style.visibility</p:attrName>
                                        </p:attrNameLst>
                                      </p:cBhvr>
                                      <p:to>
                                        <p:strVal val="visible"/>
                                      </p:to>
                                    </p:set>
                                    <p:anim calcmode="lin" valueType="num">
                                      <p:cBhvr additive="base">
                                        <p:cTn id="18" dur="500" fill="hold"/>
                                        <p:tgtEl>
                                          <p:spTgt spid="59402"/>
                                        </p:tgtEl>
                                        <p:attrNameLst>
                                          <p:attrName>ppt_x</p:attrName>
                                        </p:attrNameLst>
                                      </p:cBhvr>
                                      <p:tavLst>
                                        <p:tav tm="0">
                                          <p:val>
                                            <p:strVal val="0-#ppt_w/2"/>
                                          </p:val>
                                        </p:tav>
                                        <p:tav tm="100000">
                                          <p:val>
                                            <p:strVal val="#ppt_x"/>
                                          </p:val>
                                        </p:tav>
                                      </p:tavLst>
                                    </p:anim>
                                    <p:anim calcmode="lin" valueType="num">
                                      <p:cBhvr additive="base">
                                        <p:cTn id="19" dur="500" fill="hold"/>
                                        <p:tgtEl>
                                          <p:spTgt spid="5940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9406"/>
                                        </p:tgtEl>
                                        <p:attrNameLst>
                                          <p:attrName>style.visibility</p:attrName>
                                        </p:attrNameLst>
                                      </p:cBhvr>
                                      <p:to>
                                        <p:strVal val="visible"/>
                                      </p:to>
                                    </p:set>
                                    <p:anim calcmode="lin" valueType="num">
                                      <p:cBhvr additive="base">
                                        <p:cTn id="24" dur="500" fill="hold"/>
                                        <p:tgtEl>
                                          <p:spTgt spid="59406"/>
                                        </p:tgtEl>
                                        <p:attrNameLst>
                                          <p:attrName>ppt_x</p:attrName>
                                        </p:attrNameLst>
                                      </p:cBhvr>
                                      <p:tavLst>
                                        <p:tav tm="0">
                                          <p:val>
                                            <p:strVal val="#ppt_x"/>
                                          </p:val>
                                        </p:tav>
                                        <p:tav tm="100000">
                                          <p:val>
                                            <p:strVal val="#ppt_x"/>
                                          </p:val>
                                        </p:tav>
                                      </p:tavLst>
                                    </p:anim>
                                    <p:anim calcmode="lin" valueType="num">
                                      <p:cBhvr additive="base">
                                        <p:cTn id="25" dur="500" fill="hold"/>
                                        <p:tgtEl>
                                          <p:spTgt spid="59406"/>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500"/>
                            </p:stCondLst>
                            <p:childTnLst>
                              <p:par>
                                <p:cTn id="27" presetID="2" presetClass="entr" presetSubtype="4" fill="hold" nodeType="afterEffect">
                                  <p:stCondLst>
                                    <p:cond delay="0"/>
                                  </p:stCondLst>
                                  <p:childTnLst>
                                    <p:set>
                                      <p:cBhvr>
                                        <p:cTn id="28" dur="1" fill="hold">
                                          <p:stCondLst>
                                            <p:cond delay="0"/>
                                          </p:stCondLst>
                                        </p:cTn>
                                        <p:tgtEl>
                                          <p:spTgt spid="59409"/>
                                        </p:tgtEl>
                                        <p:attrNameLst>
                                          <p:attrName>style.visibility</p:attrName>
                                        </p:attrNameLst>
                                      </p:cBhvr>
                                      <p:to>
                                        <p:strVal val="visible"/>
                                      </p:to>
                                    </p:set>
                                    <p:anim calcmode="lin" valueType="num">
                                      <p:cBhvr additive="base">
                                        <p:cTn id="29" dur="500" fill="hold"/>
                                        <p:tgtEl>
                                          <p:spTgt spid="59409"/>
                                        </p:tgtEl>
                                        <p:attrNameLst>
                                          <p:attrName>ppt_x</p:attrName>
                                        </p:attrNameLst>
                                      </p:cBhvr>
                                      <p:tavLst>
                                        <p:tav tm="0">
                                          <p:val>
                                            <p:strVal val="#ppt_x"/>
                                          </p:val>
                                        </p:tav>
                                        <p:tav tm="100000">
                                          <p:val>
                                            <p:strVal val="#ppt_x"/>
                                          </p:val>
                                        </p:tav>
                                      </p:tavLst>
                                    </p:anim>
                                    <p:anim calcmode="lin" valueType="num">
                                      <p:cBhvr additive="base">
                                        <p:cTn id="30" dur="500" fill="hold"/>
                                        <p:tgtEl>
                                          <p:spTgt spid="59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3" grpId="0" animBg="1"/>
      <p:bldP spid="59401" grpId="0" autoUpdateAnimBg="0"/>
      <p:bldP spid="5940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ตัวแทนหมายเลขภาพนิ่ง 5"/>
          <p:cNvSpPr>
            <a:spLocks noGrp="1"/>
          </p:cNvSpPr>
          <p:nvPr>
            <p:ph type="sldNum" sz="quarter" idx="12"/>
          </p:nvPr>
        </p:nvSpPr>
        <p:spPr/>
        <p:txBody>
          <a:bodyPr/>
          <a:lstStyle/>
          <a:p>
            <a:fld id="{A122E9FF-359C-4EE4-87C7-5797E9C2BEF7}" type="slidenum">
              <a:rPr lang="en-US" altLang="th-TH"/>
              <a:pPr/>
              <a:t>57</a:t>
            </a:fld>
            <a:endParaRPr lang="en-US" altLang="th-TH"/>
          </a:p>
        </p:txBody>
      </p:sp>
      <p:sp>
        <p:nvSpPr>
          <p:cNvPr id="60428" name="Rectangle 12"/>
          <p:cNvSpPr>
            <a:spLocks noChangeArrowheads="1"/>
          </p:cNvSpPr>
          <p:nvPr/>
        </p:nvSpPr>
        <p:spPr bwMode="auto">
          <a:xfrm>
            <a:off x="2971800" y="3429000"/>
            <a:ext cx="2286000" cy="5143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h-TH"/>
              <a:t>SC = c*C</a:t>
            </a:r>
            <a:r>
              <a:rPr lang="en-US" altLang="th-TH" baseline="-25000"/>
              <a:t>S</a:t>
            </a:r>
            <a:r>
              <a:rPr lang="en-US" altLang="th-TH"/>
              <a:t>(</a:t>
            </a:r>
            <a:r>
              <a:rPr lang="en-US" altLang="th-TH">
                <a:sym typeface="Symbol" pitchFamily="18" charset="2"/>
              </a:rPr>
              <a:t>)</a:t>
            </a:r>
          </a:p>
        </p:txBody>
      </p:sp>
      <p:sp>
        <p:nvSpPr>
          <p:cNvPr id="60419" name="Rectangle 3"/>
          <p:cNvSpPr>
            <a:spLocks noGrp="1" noChangeArrowheads="1"/>
          </p:cNvSpPr>
          <p:nvPr>
            <p:ph type="body" idx="1"/>
          </p:nvPr>
        </p:nvSpPr>
        <p:spPr>
          <a:xfrm>
            <a:off x="533400" y="1028700"/>
            <a:ext cx="7924800" cy="2228850"/>
          </a:xfrm>
        </p:spPr>
        <p:txBody>
          <a:bodyPr/>
          <a:lstStyle/>
          <a:p>
            <a:pPr defTabSz="1087438">
              <a:lnSpc>
                <a:spcPct val="90000"/>
              </a:lnSpc>
              <a:buFont typeface="Wingdings" pitchFamily="2" charset="2"/>
              <a:buChar char="v"/>
              <a:tabLst>
                <a:tab pos="974725" algn="l"/>
                <a:tab pos="1655763" algn="l"/>
              </a:tabLst>
            </a:pPr>
            <a:r>
              <a:rPr lang="en-US" altLang="th-TH" sz="2400"/>
              <a:t>The expected service costs per time unit, SC, depend on the number of servers and their speed</a:t>
            </a:r>
          </a:p>
          <a:p>
            <a:pPr defTabSz="1087438">
              <a:lnSpc>
                <a:spcPct val="90000"/>
              </a:lnSpc>
              <a:buFont typeface="Wingdings" pitchFamily="2" charset="2"/>
              <a:buNone/>
              <a:tabLst>
                <a:tab pos="974725" algn="l"/>
                <a:tab pos="1655763" algn="l"/>
              </a:tabLst>
            </a:pPr>
            <a:endParaRPr lang="en-US" altLang="th-TH" sz="1200"/>
          </a:p>
          <a:p>
            <a:pPr defTabSz="1087438">
              <a:lnSpc>
                <a:spcPct val="90000"/>
              </a:lnSpc>
              <a:tabLst>
                <a:tab pos="974725" algn="l"/>
                <a:tab pos="1655763" algn="l"/>
              </a:tabLst>
            </a:pPr>
            <a:r>
              <a:rPr lang="en-US" altLang="th-TH" sz="2400"/>
              <a:t>Definitions</a:t>
            </a:r>
          </a:p>
          <a:p>
            <a:pPr lvl="1" defTabSz="1087438">
              <a:lnSpc>
                <a:spcPct val="90000"/>
              </a:lnSpc>
              <a:tabLst>
                <a:tab pos="974725" algn="l"/>
                <a:tab pos="1655763" algn="l"/>
              </a:tabLst>
            </a:pPr>
            <a:r>
              <a:rPr lang="en-US" altLang="th-TH" sz="2000">
                <a:solidFill>
                  <a:schemeClr val="accent2"/>
                </a:solidFill>
              </a:rPr>
              <a:t>c	= Number of servers</a:t>
            </a:r>
          </a:p>
          <a:p>
            <a:pPr lvl="1" defTabSz="1087438">
              <a:lnSpc>
                <a:spcPct val="90000"/>
              </a:lnSpc>
              <a:tabLst>
                <a:tab pos="974725" algn="l"/>
                <a:tab pos="1655763" algn="l"/>
              </a:tabLst>
            </a:pPr>
            <a:r>
              <a:rPr lang="en-US" altLang="th-TH" sz="2000">
                <a:solidFill>
                  <a:schemeClr val="accent2"/>
                </a:solidFill>
                <a:sym typeface="Symbol" pitchFamily="18" charset="2"/>
              </a:rPr>
              <a:t>	= Average server intensity (average time to serve one customer)</a:t>
            </a:r>
          </a:p>
          <a:p>
            <a:pPr lvl="1" defTabSz="1087438">
              <a:lnSpc>
                <a:spcPct val="90000"/>
              </a:lnSpc>
              <a:tabLst>
                <a:tab pos="974725" algn="l"/>
                <a:tab pos="1655763" algn="l"/>
              </a:tabLst>
            </a:pPr>
            <a:r>
              <a:rPr lang="en-US" altLang="th-TH" sz="2000">
                <a:solidFill>
                  <a:schemeClr val="accent2"/>
                </a:solidFill>
              </a:rPr>
              <a:t>C</a:t>
            </a:r>
            <a:r>
              <a:rPr lang="en-US" altLang="th-TH" sz="2000" baseline="-25000">
                <a:solidFill>
                  <a:schemeClr val="accent2"/>
                </a:solidFill>
              </a:rPr>
              <a:t>S</a:t>
            </a:r>
            <a:r>
              <a:rPr lang="en-US" altLang="th-TH" sz="2000">
                <a:solidFill>
                  <a:schemeClr val="accent2"/>
                </a:solidFill>
              </a:rPr>
              <a:t>(</a:t>
            </a:r>
            <a:r>
              <a:rPr lang="en-US" altLang="th-TH" sz="2000">
                <a:solidFill>
                  <a:schemeClr val="accent2"/>
                </a:solidFill>
                <a:sym typeface="Symbol" pitchFamily="18" charset="2"/>
              </a:rPr>
              <a:t></a:t>
            </a:r>
            <a:r>
              <a:rPr lang="en-US" altLang="th-TH" sz="2000">
                <a:solidFill>
                  <a:schemeClr val="accent2"/>
                </a:solidFill>
              </a:rPr>
              <a:t>)  = 	Expected cost per server and time unit as a function of </a:t>
            </a:r>
            <a:r>
              <a:rPr lang="en-US" altLang="th-TH" sz="2000">
                <a:solidFill>
                  <a:schemeClr val="accent2"/>
                </a:solidFill>
                <a:sym typeface="Symbol" pitchFamily="18" charset="2"/>
              </a:rPr>
              <a:t></a:t>
            </a:r>
          </a:p>
        </p:txBody>
      </p:sp>
      <p:grpSp>
        <p:nvGrpSpPr>
          <p:cNvPr id="60420" name="Group 4"/>
          <p:cNvGrpSpPr>
            <a:grpSpLocks/>
          </p:cNvGrpSpPr>
          <p:nvPr/>
        </p:nvGrpSpPr>
        <p:grpSpPr bwMode="auto">
          <a:xfrm>
            <a:off x="228600" y="685800"/>
            <a:ext cx="8686800" cy="180975"/>
            <a:chOff x="384" y="625"/>
            <a:chExt cx="4992" cy="151"/>
          </a:xfrm>
        </p:grpSpPr>
        <p:grpSp>
          <p:nvGrpSpPr>
            <p:cNvPr id="60421" name="Group 5"/>
            <p:cNvGrpSpPr>
              <a:grpSpLocks/>
            </p:cNvGrpSpPr>
            <p:nvPr/>
          </p:nvGrpSpPr>
          <p:grpSpPr bwMode="auto">
            <a:xfrm>
              <a:off x="384" y="625"/>
              <a:ext cx="4992" cy="144"/>
              <a:chOff x="384" y="625"/>
              <a:chExt cx="4992" cy="144"/>
            </a:xfrm>
          </p:grpSpPr>
          <p:pic>
            <p:nvPicPr>
              <p:cNvPr id="60422"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60424"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60425" name="Rectangle 9"/>
          <p:cNvSpPr>
            <a:spLocks noChangeArrowheads="1"/>
          </p:cNvSpPr>
          <p:nvPr/>
        </p:nvSpPr>
        <p:spPr bwMode="auto">
          <a:xfrm>
            <a:off x="0" y="5715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Analyzing Service Costs</a:t>
            </a:r>
          </a:p>
        </p:txBody>
      </p:sp>
      <p:pic>
        <p:nvPicPr>
          <p:cNvPr id="60430" name="Picture 14" descr="hsgh1mu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371850"/>
            <a:ext cx="1430338" cy="135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2444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0425"/>
                                        </p:tgtEl>
                                        <p:attrNameLst>
                                          <p:attrName>style.visibility</p:attrName>
                                        </p:attrNameLst>
                                      </p:cBhvr>
                                      <p:to>
                                        <p:strVal val="visible"/>
                                      </p:to>
                                    </p:set>
                                    <p:anim calcmode="lin" valueType="num">
                                      <p:cBhvr additive="base">
                                        <p:cTn id="7" dur="500" fill="hold"/>
                                        <p:tgtEl>
                                          <p:spTgt spid="60425"/>
                                        </p:tgtEl>
                                        <p:attrNameLst>
                                          <p:attrName>ppt_x</p:attrName>
                                        </p:attrNameLst>
                                      </p:cBhvr>
                                      <p:tavLst>
                                        <p:tav tm="0">
                                          <p:val>
                                            <p:strVal val="#ppt_x"/>
                                          </p:val>
                                        </p:tav>
                                        <p:tav tm="100000">
                                          <p:val>
                                            <p:strVal val="#ppt_x"/>
                                          </p:val>
                                        </p:tav>
                                      </p:tavLst>
                                    </p:anim>
                                    <p:anim calcmode="lin" valueType="num">
                                      <p:cBhvr additive="base">
                                        <p:cTn id="8" dur="500" fill="hold"/>
                                        <p:tgtEl>
                                          <p:spTgt spid="6042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60428"/>
                                        </p:tgtEl>
                                        <p:attrNameLst>
                                          <p:attrName>style.visibility</p:attrName>
                                        </p:attrNameLst>
                                      </p:cBhvr>
                                      <p:to>
                                        <p:strVal val="visible"/>
                                      </p:to>
                                    </p:set>
                                    <p:anim calcmode="lin" valueType="num">
                                      <p:cBhvr>
                                        <p:cTn id="12" dur="1000" fill="hold"/>
                                        <p:tgtEl>
                                          <p:spTgt spid="60428"/>
                                        </p:tgtEl>
                                        <p:attrNameLst>
                                          <p:attrName>ppt_w</p:attrName>
                                        </p:attrNameLst>
                                      </p:cBhvr>
                                      <p:tavLst>
                                        <p:tav tm="0">
                                          <p:val>
                                            <p:fltVal val="0"/>
                                          </p:val>
                                        </p:tav>
                                        <p:tav tm="100000">
                                          <p:val>
                                            <p:strVal val="#ppt_w"/>
                                          </p:val>
                                        </p:tav>
                                      </p:tavLst>
                                    </p:anim>
                                    <p:anim calcmode="lin" valueType="num">
                                      <p:cBhvr>
                                        <p:cTn id="13" dur="1000" fill="hold"/>
                                        <p:tgtEl>
                                          <p:spTgt spid="60428"/>
                                        </p:tgtEl>
                                        <p:attrNameLst>
                                          <p:attrName>ppt_h</p:attrName>
                                        </p:attrNameLst>
                                      </p:cBhvr>
                                      <p:tavLst>
                                        <p:tav tm="0">
                                          <p:val>
                                            <p:fltVal val="0"/>
                                          </p:val>
                                        </p:tav>
                                        <p:tav tm="100000">
                                          <p:val>
                                            <p:strVal val="#ppt_h"/>
                                          </p:val>
                                        </p:tav>
                                      </p:tavLst>
                                    </p:anim>
                                    <p:anim calcmode="lin" valueType="num">
                                      <p:cBhvr>
                                        <p:cTn id="14" dur="1000" fill="hold"/>
                                        <p:tgtEl>
                                          <p:spTgt spid="6042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0428"/>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1500"/>
                            </p:stCondLst>
                            <p:childTnLst>
                              <p:par>
                                <p:cTn id="17" presetID="15" presetClass="entr" presetSubtype="0" fill="hold" nodeType="afterEffect">
                                  <p:stCondLst>
                                    <p:cond delay="0"/>
                                  </p:stCondLst>
                                  <p:childTnLst>
                                    <p:set>
                                      <p:cBhvr>
                                        <p:cTn id="18" dur="1" fill="hold">
                                          <p:stCondLst>
                                            <p:cond delay="0"/>
                                          </p:stCondLst>
                                        </p:cTn>
                                        <p:tgtEl>
                                          <p:spTgt spid="60430"/>
                                        </p:tgtEl>
                                        <p:attrNameLst>
                                          <p:attrName>style.visibility</p:attrName>
                                        </p:attrNameLst>
                                      </p:cBhvr>
                                      <p:to>
                                        <p:strVal val="visible"/>
                                      </p:to>
                                    </p:set>
                                    <p:anim calcmode="lin" valueType="num">
                                      <p:cBhvr>
                                        <p:cTn id="19" dur="1000" fill="hold"/>
                                        <p:tgtEl>
                                          <p:spTgt spid="60430"/>
                                        </p:tgtEl>
                                        <p:attrNameLst>
                                          <p:attrName>ppt_w</p:attrName>
                                        </p:attrNameLst>
                                      </p:cBhvr>
                                      <p:tavLst>
                                        <p:tav tm="0">
                                          <p:val>
                                            <p:fltVal val="0"/>
                                          </p:val>
                                        </p:tav>
                                        <p:tav tm="100000">
                                          <p:val>
                                            <p:strVal val="#ppt_w"/>
                                          </p:val>
                                        </p:tav>
                                      </p:tavLst>
                                    </p:anim>
                                    <p:anim calcmode="lin" valueType="num">
                                      <p:cBhvr>
                                        <p:cTn id="20" dur="1000" fill="hold"/>
                                        <p:tgtEl>
                                          <p:spTgt spid="60430"/>
                                        </p:tgtEl>
                                        <p:attrNameLst>
                                          <p:attrName>ppt_h</p:attrName>
                                        </p:attrNameLst>
                                      </p:cBhvr>
                                      <p:tavLst>
                                        <p:tav tm="0">
                                          <p:val>
                                            <p:fltVal val="0"/>
                                          </p:val>
                                        </p:tav>
                                        <p:tav tm="100000">
                                          <p:val>
                                            <p:strVal val="#ppt_h"/>
                                          </p:val>
                                        </p:tav>
                                      </p:tavLst>
                                    </p:anim>
                                    <p:anim calcmode="lin" valueType="num">
                                      <p:cBhvr>
                                        <p:cTn id="21" dur="1000" fill="hold"/>
                                        <p:tgtEl>
                                          <p:spTgt spid="6043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04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8" grpId="0" animBg="1" autoUpdateAnimBg="0"/>
      <p:bldP spid="60425"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ตัวแทนหมายเลขภาพนิ่ง 5"/>
          <p:cNvSpPr>
            <a:spLocks noGrp="1"/>
          </p:cNvSpPr>
          <p:nvPr>
            <p:ph type="sldNum" sz="quarter" idx="12"/>
          </p:nvPr>
        </p:nvSpPr>
        <p:spPr/>
        <p:txBody>
          <a:bodyPr/>
          <a:lstStyle/>
          <a:p>
            <a:fld id="{9FC890E0-3BFB-4C63-B5B8-B08DE7E19BFD}" type="slidenum">
              <a:rPr lang="en-US" altLang="th-TH"/>
              <a:pPr/>
              <a:t>58</a:t>
            </a:fld>
            <a:endParaRPr lang="en-US" altLang="th-TH"/>
          </a:p>
        </p:txBody>
      </p:sp>
      <p:sp>
        <p:nvSpPr>
          <p:cNvPr id="61445" name="Rectangle 5"/>
          <p:cNvSpPr>
            <a:spLocks noGrp="1" noChangeArrowheads="1"/>
          </p:cNvSpPr>
          <p:nvPr>
            <p:ph type="body" idx="1"/>
          </p:nvPr>
        </p:nvSpPr>
        <p:spPr>
          <a:xfrm>
            <a:off x="457200" y="800100"/>
            <a:ext cx="8229600" cy="1600200"/>
          </a:xfrm>
          <a:noFill/>
          <a:ln/>
        </p:spPr>
        <p:txBody>
          <a:bodyPr/>
          <a:lstStyle/>
          <a:p>
            <a:pPr defTabSz="1087438">
              <a:lnSpc>
                <a:spcPct val="90000"/>
              </a:lnSpc>
              <a:buFontTx/>
              <a:buNone/>
              <a:tabLst>
                <a:tab pos="1087438" algn="l"/>
                <a:tab pos="1311275" algn="l"/>
              </a:tabLst>
            </a:pPr>
            <a:r>
              <a:rPr lang="en-US" altLang="th-TH" sz="2800" b="1"/>
              <a:t>Determining </a:t>
            </a:r>
            <a:r>
              <a:rPr lang="en-US" altLang="th-TH" sz="2800" b="1">
                <a:sym typeface="Symbol" pitchFamily="18" charset="2"/>
              </a:rPr>
              <a:t></a:t>
            </a:r>
            <a:r>
              <a:rPr lang="en-US" altLang="th-TH" sz="2800" b="1"/>
              <a:t> and c</a:t>
            </a:r>
          </a:p>
          <a:p>
            <a:pPr defTabSz="1087438">
              <a:lnSpc>
                <a:spcPct val="90000"/>
              </a:lnSpc>
              <a:tabLst>
                <a:tab pos="1087438" algn="l"/>
                <a:tab pos="1311275" algn="l"/>
              </a:tabLst>
            </a:pPr>
            <a:r>
              <a:rPr lang="en-US" altLang="th-TH" sz="2400"/>
              <a:t>Both the number of servers and their speed can be varied</a:t>
            </a:r>
          </a:p>
          <a:p>
            <a:pPr lvl="1" defTabSz="1087438">
              <a:lnSpc>
                <a:spcPct val="90000"/>
              </a:lnSpc>
              <a:tabLst>
                <a:tab pos="1087438" algn="l"/>
                <a:tab pos="1311275" algn="l"/>
              </a:tabLst>
            </a:pPr>
            <a:r>
              <a:rPr lang="en-US" altLang="th-TH" sz="2000">
                <a:solidFill>
                  <a:schemeClr val="accent2"/>
                </a:solidFill>
              </a:rPr>
              <a:t>Usually only a few alternatives are available</a:t>
            </a:r>
          </a:p>
          <a:p>
            <a:pPr defTabSz="1087438">
              <a:lnSpc>
                <a:spcPct val="90000"/>
              </a:lnSpc>
              <a:tabLst>
                <a:tab pos="1087438" algn="l"/>
                <a:tab pos="1311275" algn="l"/>
              </a:tabLst>
            </a:pPr>
            <a:r>
              <a:rPr lang="en-US" altLang="th-TH" sz="2400"/>
              <a:t>Definitions</a:t>
            </a:r>
          </a:p>
          <a:p>
            <a:pPr lvl="1" defTabSz="1087438">
              <a:lnSpc>
                <a:spcPct val="90000"/>
              </a:lnSpc>
              <a:tabLst>
                <a:tab pos="1087438" algn="l"/>
                <a:tab pos="1311275" algn="l"/>
              </a:tabLst>
            </a:pPr>
            <a:r>
              <a:rPr lang="en-US" altLang="th-TH" sz="2000">
                <a:solidFill>
                  <a:schemeClr val="accent2"/>
                </a:solidFill>
                <a:sym typeface="Symbol" pitchFamily="18" charset="2"/>
              </a:rPr>
              <a:t>A	= The set of available  - options</a:t>
            </a:r>
            <a:r>
              <a:rPr lang="en-US" altLang="th-TH" sz="2400">
                <a:sym typeface="Symbol" pitchFamily="18" charset="2"/>
              </a:rPr>
              <a:t> </a:t>
            </a:r>
            <a:endParaRPr lang="en-US" altLang="th-TH" sz="2000">
              <a:sym typeface="Symbol" pitchFamily="18" charset="2"/>
            </a:endParaRPr>
          </a:p>
        </p:txBody>
      </p:sp>
      <p:grpSp>
        <p:nvGrpSpPr>
          <p:cNvPr id="61446" name="Group 6"/>
          <p:cNvGrpSpPr>
            <a:grpSpLocks/>
          </p:cNvGrpSpPr>
          <p:nvPr/>
        </p:nvGrpSpPr>
        <p:grpSpPr bwMode="auto">
          <a:xfrm>
            <a:off x="228600" y="571500"/>
            <a:ext cx="8686800" cy="180975"/>
            <a:chOff x="384" y="625"/>
            <a:chExt cx="4992" cy="151"/>
          </a:xfrm>
        </p:grpSpPr>
        <p:grpSp>
          <p:nvGrpSpPr>
            <p:cNvPr id="61447" name="Group 7"/>
            <p:cNvGrpSpPr>
              <a:grpSpLocks/>
            </p:cNvGrpSpPr>
            <p:nvPr/>
          </p:nvGrpSpPr>
          <p:grpSpPr bwMode="auto">
            <a:xfrm>
              <a:off x="384" y="625"/>
              <a:ext cx="4992" cy="144"/>
              <a:chOff x="384" y="625"/>
              <a:chExt cx="4992" cy="144"/>
            </a:xfrm>
          </p:grpSpPr>
          <p:pic>
            <p:nvPicPr>
              <p:cNvPr id="61448" name="Picture 8"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61449" name="Picture 9"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61450" name="Picture 10"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61451" name="Rectangle 11"/>
          <p:cNvSpPr>
            <a:spLocks noChangeArrowheads="1"/>
          </p:cNvSpPr>
          <p:nvPr/>
        </p:nvSpPr>
        <p:spPr bwMode="auto">
          <a:xfrm>
            <a:off x="228600" y="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400" b="1">
                <a:solidFill>
                  <a:schemeClr val="tx2"/>
                </a:solidFill>
              </a:rPr>
              <a:t>A Decision Model for System Design</a:t>
            </a:r>
          </a:p>
        </p:txBody>
      </p:sp>
      <p:grpSp>
        <p:nvGrpSpPr>
          <p:cNvPr id="61456" name="Group 16"/>
          <p:cNvGrpSpPr>
            <a:grpSpLocks/>
          </p:cNvGrpSpPr>
          <p:nvPr/>
        </p:nvGrpSpPr>
        <p:grpSpPr bwMode="auto">
          <a:xfrm>
            <a:off x="2209800" y="2457450"/>
            <a:ext cx="4419600" cy="628650"/>
            <a:chOff x="1392" y="2016"/>
            <a:chExt cx="2784" cy="528"/>
          </a:xfrm>
        </p:grpSpPr>
        <p:sp>
          <p:nvSpPr>
            <p:cNvPr id="61444" name="Rectangle 4"/>
            <p:cNvSpPr>
              <a:spLocks noChangeArrowheads="1"/>
            </p:cNvSpPr>
            <p:nvPr/>
          </p:nvSpPr>
          <p:spPr bwMode="auto">
            <a:xfrm>
              <a:off x="1392" y="2016"/>
              <a:ext cx="2784" cy="52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aphicFrame>
          <p:nvGraphicFramePr>
            <p:cNvPr id="61452" name="Object 12"/>
            <p:cNvGraphicFramePr>
              <a:graphicFrameLocks noChangeAspect="1"/>
            </p:cNvGraphicFramePr>
            <p:nvPr/>
          </p:nvGraphicFramePr>
          <p:xfrm>
            <a:off x="1544" y="2118"/>
            <a:ext cx="2464" cy="384"/>
          </p:xfrm>
          <a:graphic>
            <a:graphicData uri="http://schemas.openxmlformats.org/presentationml/2006/ole">
              <mc:AlternateContent xmlns:mc="http://schemas.openxmlformats.org/markup-compatibility/2006">
                <mc:Choice xmlns:v="urn:schemas-microsoft-com:vml" Requires="v">
                  <p:oleObj spid="_x0000_s19488" name="Equation" r:id="rId6" imgW="3911400" imgH="609480" progId="Equation.3">
                    <p:embed/>
                  </p:oleObj>
                </mc:Choice>
                <mc:Fallback>
                  <p:oleObj name="Equation" r:id="rId6" imgW="3911400" imgH="609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4" y="2118"/>
                          <a:ext cx="246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1457" name="Group 17"/>
          <p:cNvGrpSpPr>
            <a:grpSpLocks/>
          </p:cNvGrpSpPr>
          <p:nvPr/>
        </p:nvGrpSpPr>
        <p:grpSpPr bwMode="auto">
          <a:xfrm>
            <a:off x="381000" y="4114800"/>
            <a:ext cx="8305800" cy="742950"/>
            <a:chOff x="240" y="3456"/>
            <a:chExt cx="5232" cy="624"/>
          </a:xfrm>
        </p:grpSpPr>
        <p:sp>
          <p:nvSpPr>
            <p:cNvPr id="61454" name="Rectangle 14"/>
            <p:cNvSpPr>
              <a:spLocks noChangeArrowheads="1"/>
            </p:cNvSpPr>
            <p:nvPr/>
          </p:nvSpPr>
          <p:spPr bwMode="auto">
            <a:xfrm>
              <a:off x="240" y="3456"/>
              <a:ext cx="5232" cy="624"/>
            </a:xfrm>
            <a:prstGeom prst="rect">
              <a:avLst/>
            </a:prstGeom>
            <a:solidFill>
              <a:srgbClr val="E5E5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61453" name="Text Box 13"/>
            <p:cNvSpPr txBox="1">
              <a:spLocks noChangeArrowheads="1"/>
            </p:cNvSpPr>
            <p:nvPr/>
          </p:nvSpPr>
          <p:spPr bwMode="auto">
            <a:xfrm>
              <a:off x="288" y="3504"/>
              <a:ext cx="5136"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th-TH" b="1" i="1"/>
                <a:t>From a structural point of view, a few fast servers are usually better than several slow ones with the same maximum capacity</a:t>
              </a:r>
            </a:p>
          </p:txBody>
        </p:sp>
      </p:grpSp>
      <p:sp>
        <p:nvSpPr>
          <p:cNvPr id="61455" name="Text Box 15"/>
          <p:cNvSpPr txBox="1">
            <a:spLocks noChangeArrowheads="1"/>
          </p:cNvSpPr>
          <p:nvPr/>
        </p:nvSpPr>
        <p:spPr bwMode="auto">
          <a:xfrm>
            <a:off x="457200" y="3200400"/>
            <a:ext cx="807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indent="-3429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lvl="1">
              <a:buFontTx/>
              <a:buChar char="•"/>
            </a:pPr>
            <a:r>
              <a:rPr lang="en-US" altLang="th-TH"/>
              <a:t>Optimization</a:t>
            </a:r>
          </a:p>
          <a:p>
            <a:pPr lvl="2">
              <a:buFont typeface="Times New Roman" pitchFamily="18" charset="0"/>
              <a:buChar char="–"/>
            </a:pPr>
            <a:r>
              <a:rPr lang="en-US" altLang="th-TH" sz="2000">
                <a:solidFill>
                  <a:schemeClr val="accent2"/>
                </a:solidFill>
              </a:rPr>
              <a:t>Enumerate all interesting combinations of </a:t>
            </a:r>
            <a:r>
              <a:rPr lang="en-US" altLang="th-TH" sz="2000">
                <a:solidFill>
                  <a:schemeClr val="accent2"/>
                </a:solidFill>
                <a:sym typeface="Symbol" pitchFamily="18" charset="2"/>
              </a:rPr>
              <a:t> and c, compute TC and choose the cheapest alternative</a:t>
            </a:r>
          </a:p>
        </p:txBody>
      </p:sp>
    </p:spTree>
    <p:extLst>
      <p:ext uri="{BB962C8B-B14F-4D97-AF65-F5344CB8AC3E}">
        <p14:creationId xmlns:p14="http://schemas.microsoft.com/office/powerpoint/2010/main" val="28284804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1451"/>
                                        </p:tgtEl>
                                        <p:attrNameLst>
                                          <p:attrName>style.visibility</p:attrName>
                                        </p:attrNameLst>
                                      </p:cBhvr>
                                      <p:to>
                                        <p:strVal val="visible"/>
                                      </p:to>
                                    </p:set>
                                    <p:anim calcmode="lin" valueType="num">
                                      <p:cBhvr additive="base">
                                        <p:cTn id="7" dur="500" fill="hold"/>
                                        <p:tgtEl>
                                          <p:spTgt spid="61451"/>
                                        </p:tgtEl>
                                        <p:attrNameLst>
                                          <p:attrName>ppt_x</p:attrName>
                                        </p:attrNameLst>
                                      </p:cBhvr>
                                      <p:tavLst>
                                        <p:tav tm="0">
                                          <p:val>
                                            <p:strVal val="#ppt_x"/>
                                          </p:val>
                                        </p:tav>
                                        <p:tav tm="100000">
                                          <p:val>
                                            <p:strVal val="#ppt_x"/>
                                          </p:val>
                                        </p:tav>
                                      </p:tavLst>
                                    </p:anim>
                                    <p:anim calcmode="lin" valueType="num">
                                      <p:cBhvr additive="base">
                                        <p:cTn id="8" dur="500" fill="hold"/>
                                        <p:tgtEl>
                                          <p:spTgt spid="6145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61456"/>
                                        </p:tgtEl>
                                        <p:attrNameLst>
                                          <p:attrName>style.visibility</p:attrName>
                                        </p:attrNameLst>
                                      </p:cBhvr>
                                      <p:to>
                                        <p:strVal val="visible"/>
                                      </p:to>
                                    </p:set>
                                    <p:anim calcmode="lin" valueType="num">
                                      <p:cBhvr>
                                        <p:cTn id="12" dur="500" fill="hold"/>
                                        <p:tgtEl>
                                          <p:spTgt spid="61456"/>
                                        </p:tgtEl>
                                        <p:attrNameLst>
                                          <p:attrName>ppt_w</p:attrName>
                                        </p:attrNameLst>
                                      </p:cBhvr>
                                      <p:tavLst>
                                        <p:tav tm="0">
                                          <p:val>
                                            <p:fltVal val="0"/>
                                          </p:val>
                                        </p:tav>
                                        <p:tav tm="100000">
                                          <p:val>
                                            <p:strVal val="#ppt_w"/>
                                          </p:val>
                                        </p:tav>
                                      </p:tavLst>
                                    </p:anim>
                                    <p:anim calcmode="lin" valueType="num">
                                      <p:cBhvr>
                                        <p:cTn id="13" dur="500" fill="hold"/>
                                        <p:tgtEl>
                                          <p:spTgt spid="61456"/>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1455"/>
                                        </p:tgtEl>
                                        <p:attrNameLst>
                                          <p:attrName>style.visibility</p:attrName>
                                        </p:attrNameLst>
                                      </p:cBhvr>
                                      <p:to>
                                        <p:strVal val="visible"/>
                                      </p:to>
                                    </p:set>
                                    <p:anim calcmode="lin" valueType="num">
                                      <p:cBhvr>
                                        <p:cTn id="18" dur="500" fill="hold"/>
                                        <p:tgtEl>
                                          <p:spTgt spid="61455"/>
                                        </p:tgtEl>
                                        <p:attrNameLst>
                                          <p:attrName>ppt_w</p:attrName>
                                        </p:attrNameLst>
                                      </p:cBhvr>
                                      <p:tavLst>
                                        <p:tav tm="0">
                                          <p:val>
                                            <p:fltVal val="0"/>
                                          </p:val>
                                        </p:tav>
                                        <p:tav tm="100000">
                                          <p:val>
                                            <p:strVal val="#ppt_w"/>
                                          </p:val>
                                        </p:tav>
                                      </p:tavLst>
                                    </p:anim>
                                    <p:anim calcmode="lin" valueType="num">
                                      <p:cBhvr>
                                        <p:cTn id="19" dur="500" fill="hold"/>
                                        <p:tgtEl>
                                          <p:spTgt spid="61455"/>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nodeType="clickEffect">
                                  <p:stCondLst>
                                    <p:cond delay="0"/>
                                  </p:stCondLst>
                                  <p:childTnLst>
                                    <p:set>
                                      <p:cBhvr>
                                        <p:cTn id="23" dur="1" fill="hold">
                                          <p:stCondLst>
                                            <p:cond delay="0"/>
                                          </p:stCondLst>
                                        </p:cTn>
                                        <p:tgtEl>
                                          <p:spTgt spid="61457"/>
                                        </p:tgtEl>
                                        <p:attrNameLst>
                                          <p:attrName>style.visibility</p:attrName>
                                        </p:attrNameLst>
                                      </p:cBhvr>
                                      <p:to>
                                        <p:strVal val="visible"/>
                                      </p:to>
                                    </p:set>
                                    <p:anim calcmode="lin" valueType="num">
                                      <p:cBhvr>
                                        <p:cTn id="24" dur="1000" fill="hold"/>
                                        <p:tgtEl>
                                          <p:spTgt spid="61457"/>
                                        </p:tgtEl>
                                        <p:attrNameLst>
                                          <p:attrName>ppt_w</p:attrName>
                                        </p:attrNameLst>
                                      </p:cBhvr>
                                      <p:tavLst>
                                        <p:tav tm="0">
                                          <p:val>
                                            <p:fltVal val="0"/>
                                          </p:val>
                                        </p:tav>
                                        <p:tav tm="100000">
                                          <p:val>
                                            <p:strVal val="#ppt_w"/>
                                          </p:val>
                                        </p:tav>
                                      </p:tavLst>
                                    </p:anim>
                                    <p:anim calcmode="lin" valueType="num">
                                      <p:cBhvr>
                                        <p:cTn id="25" dur="1000" fill="hold"/>
                                        <p:tgtEl>
                                          <p:spTgt spid="61457"/>
                                        </p:tgtEl>
                                        <p:attrNameLst>
                                          <p:attrName>ppt_h</p:attrName>
                                        </p:attrNameLst>
                                      </p:cBhvr>
                                      <p:tavLst>
                                        <p:tav tm="0">
                                          <p:val>
                                            <p:fltVal val="0"/>
                                          </p:val>
                                        </p:tav>
                                        <p:tav tm="100000">
                                          <p:val>
                                            <p:strVal val="#ppt_h"/>
                                          </p:val>
                                        </p:tav>
                                      </p:tavLst>
                                    </p:anim>
                                    <p:anim calcmode="lin" valueType="num">
                                      <p:cBhvr>
                                        <p:cTn id="26" dur="1000" fill="hold"/>
                                        <p:tgtEl>
                                          <p:spTgt spid="6145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14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1" grpId="0" autoUpdateAnimBg="0"/>
      <p:bldP spid="61455"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ตัวแทนหมายเลขภาพนิ่ง 5"/>
          <p:cNvSpPr>
            <a:spLocks noGrp="1"/>
          </p:cNvSpPr>
          <p:nvPr>
            <p:ph type="sldNum" sz="quarter" idx="12"/>
          </p:nvPr>
        </p:nvSpPr>
        <p:spPr/>
        <p:txBody>
          <a:bodyPr/>
          <a:lstStyle/>
          <a:p>
            <a:fld id="{F988834D-32AE-4CEF-9862-C408E11FBD8C}" type="slidenum">
              <a:rPr lang="en-US" altLang="th-TH"/>
              <a:pPr/>
              <a:t>59</a:t>
            </a:fld>
            <a:endParaRPr lang="en-US" altLang="th-TH"/>
          </a:p>
        </p:txBody>
      </p:sp>
      <p:sp>
        <p:nvSpPr>
          <p:cNvPr id="62467" name="Rectangle 3"/>
          <p:cNvSpPr>
            <a:spLocks noGrp="1" noChangeArrowheads="1"/>
          </p:cNvSpPr>
          <p:nvPr>
            <p:ph type="body" idx="1"/>
          </p:nvPr>
        </p:nvSpPr>
        <p:spPr>
          <a:xfrm>
            <a:off x="457200" y="857250"/>
            <a:ext cx="8229600" cy="4057650"/>
          </a:xfrm>
        </p:spPr>
        <p:txBody>
          <a:bodyPr/>
          <a:lstStyle/>
          <a:p>
            <a:pPr>
              <a:lnSpc>
                <a:spcPct val="80000"/>
              </a:lnSpc>
            </a:pPr>
            <a:r>
              <a:rPr lang="en-US" altLang="th-TH" sz="2400"/>
              <a:t>A university is about to lease a super computer</a:t>
            </a:r>
          </a:p>
          <a:p>
            <a:pPr>
              <a:lnSpc>
                <a:spcPct val="80000"/>
              </a:lnSpc>
            </a:pPr>
            <a:r>
              <a:rPr lang="en-US" altLang="th-TH" sz="2400"/>
              <a:t>There are two alternatives available </a:t>
            </a:r>
          </a:p>
          <a:p>
            <a:pPr lvl="1">
              <a:lnSpc>
                <a:spcPct val="80000"/>
              </a:lnSpc>
            </a:pPr>
            <a:r>
              <a:rPr lang="en-US" altLang="th-TH" sz="2000">
                <a:solidFill>
                  <a:schemeClr val="accent2"/>
                </a:solidFill>
              </a:rPr>
              <a:t>The M computer which is more expensive to lease but also faster</a:t>
            </a:r>
          </a:p>
          <a:p>
            <a:pPr lvl="1">
              <a:lnSpc>
                <a:spcPct val="80000"/>
              </a:lnSpc>
            </a:pPr>
            <a:r>
              <a:rPr lang="en-US" altLang="th-TH" sz="2000">
                <a:solidFill>
                  <a:schemeClr val="accent2"/>
                </a:solidFill>
              </a:rPr>
              <a:t>The C computer which is cheaper but slower</a:t>
            </a:r>
          </a:p>
          <a:p>
            <a:pPr>
              <a:lnSpc>
                <a:spcPct val="80000"/>
              </a:lnSpc>
            </a:pPr>
            <a:r>
              <a:rPr lang="en-US" altLang="th-TH" sz="2400"/>
              <a:t>Processing times and times between job arrivals </a:t>
            </a:r>
          </a:p>
          <a:p>
            <a:pPr>
              <a:lnSpc>
                <a:spcPct val="80000"/>
              </a:lnSpc>
              <a:buFontTx/>
              <a:buNone/>
            </a:pPr>
            <a:r>
              <a:rPr lang="en-US" altLang="th-TH" sz="2400"/>
              <a:t>	are exponential </a:t>
            </a:r>
            <a:r>
              <a:rPr lang="en-US" altLang="th-TH" sz="2400">
                <a:sym typeface="Symbol" pitchFamily="18" charset="2"/>
              </a:rPr>
              <a:t> M/M/1 model</a:t>
            </a:r>
            <a:endParaRPr lang="en-US" altLang="th-TH" sz="2400"/>
          </a:p>
          <a:p>
            <a:pPr lvl="1">
              <a:lnSpc>
                <a:spcPct val="80000"/>
              </a:lnSpc>
            </a:pPr>
            <a:r>
              <a:rPr lang="en-US" altLang="th-TH" sz="2000">
                <a:solidFill>
                  <a:schemeClr val="accent2"/>
                </a:solidFill>
                <a:sym typeface="Symbol" pitchFamily="18" charset="2"/>
              </a:rPr>
              <a:t> = 20 jobs per day</a:t>
            </a:r>
          </a:p>
          <a:p>
            <a:pPr lvl="1">
              <a:lnSpc>
                <a:spcPct val="80000"/>
              </a:lnSpc>
            </a:pPr>
            <a:r>
              <a:rPr lang="en-US" altLang="th-TH" sz="2000">
                <a:solidFill>
                  <a:schemeClr val="accent2"/>
                </a:solidFill>
                <a:sym typeface="Symbol" pitchFamily="18" charset="2"/>
              </a:rPr>
              <a:t></a:t>
            </a:r>
            <a:r>
              <a:rPr lang="en-US" altLang="th-TH" sz="2000" baseline="-8000">
                <a:solidFill>
                  <a:schemeClr val="accent2"/>
                </a:solidFill>
                <a:sym typeface="Symbol" pitchFamily="18" charset="2"/>
              </a:rPr>
              <a:t>M</a:t>
            </a:r>
            <a:r>
              <a:rPr lang="en-US" altLang="th-TH" sz="2000">
                <a:solidFill>
                  <a:schemeClr val="accent2"/>
                </a:solidFill>
                <a:sym typeface="Symbol" pitchFamily="18" charset="2"/>
              </a:rPr>
              <a:t> = 30 jobs per day</a:t>
            </a:r>
          </a:p>
          <a:p>
            <a:pPr lvl="1">
              <a:lnSpc>
                <a:spcPct val="80000"/>
              </a:lnSpc>
            </a:pPr>
            <a:r>
              <a:rPr lang="en-US" altLang="th-TH" sz="2000">
                <a:solidFill>
                  <a:schemeClr val="accent2"/>
                </a:solidFill>
                <a:sym typeface="Symbol" pitchFamily="18" charset="2"/>
              </a:rPr>
              <a:t></a:t>
            </a:r>
            <a:r>
              <a:rPr lang="en-US" altLang="th-TH" sz="2000" baseline="-8000">
                <a:solidFill>
                  <a:schemeClr val="accent2"/>
                </a:solidFill>
                <a:sym typeface="Symbol" pitchFamily="18" charset="2"/>
              </a:rPr>
              <a:t>C</a:t>
            </a:r>
            <a:r>
              <a:rPr lang="en-US" altLang="th-TH" sz="2000">
                <a:solidFill>
                  <a:schemeClr val="accent2"/>
                </a:solidFill>
                <a:sym typeface="Symbol" pitchFamily="18" charset="2"/>
              </a:rPr>
              <a:t> = 25 jobs per day</a:t>
            </a:r>
          </a:p>
          <a:p>
            <a:pPr>
              <a:lnSpc>
                <a:spcPct val="80000"/>
              </a:lnSpc>
            </a:pPr>
            <a:r>
              <a:rPr lang="en-US" altLang="th-TH" sz="2400">
                <a:sym typeface="Symbol" pitchFamily="18" charset="2"/>
              </a:rPr>
              <a:t>The leasing and waiting costs:</a:t>
            </a:r>
          </a:p>
          <a:p>
            <a:pPr lvl="1">
              <a:lnSpc>
                <a:spcPct val="80000"/>
              </a:lnSpc>
            </a:pPr>
            <a:r>
              <a:rPr lang="en-US" altLang="th-TH" sz="2000">
                <a:solidFill>
                  <a:schemeClr val="accent2"/>
                </a:solidFill>
                <a:sym typeface="Symbol" pitchFamily="18" charset="2"/>
              </a:rPr>
              <a:t>Leasing price: C</a:t>
            </a:r>
            <a:r>
              <a:rPr lang="en-US" altLang="th-TH" sz="2000" baseline="-8000">
                <a:solidFill>
                  <a:schemeClr val="accent2"/>
                </a:solidFill>
                <a:sym typeface="Symbol" pitchFamily="18" charset="2"/>
              </a:rPr>
              <a:t>M</a:t>
            </a:r>
            <a:r>
              <a:rPr lang="en-US" altLang="th-TH" sz="2000">
                <a:solidFill>
                  <a:schemeClr val="accent2"/>
                </a:solidFill>
                <a:sym typeface="Symbol" pitchFamily="18" charset="2"/>
              </a:rPr>
              <a:t> = $500 per day, C</a:t>
            </a:r>
            <a:r>
              <a:rPr lang="en-US" altLang="th-TH" sz="2000" baseline="-8000">
                <a:solidFill>
                  <a:schemeClr val="accent2"/>
                </a:solidFill>
                <a:sym typeface="Symbol" pitchFamily="18" charset="2"/>
              </a:rPr>
              <a:t>C</a:t>
            </a:r>
            <a:r>
              <a:rPr lang="en-US" altLang="th-TH" sz="2000">
                <a:solidFill>
                  <a:schemeClr val="accent2"/>
                </a:solidFill>
                <a:sym typeface="Symbol" pitchFamily="18" charset="2"/>
              </a:rPr>
              <a:t> = $350 per day</a:t>
            </a:r>
          </a:p>
          <a:p>
            <a:pPr lvl="1">
              <a:lnSpc>
                <a:spcPct val="80000"/>
              </a:lnSpc>
            </a:pPr>
            <a:r>
              <a:rPr lang="en-US" altLang="th-TH" sz="2000">
                <a:solidFill>
                  <a:schemeClr val="accent2"/>
                </a:solidFill>
                <a:sym typeface="Symbol" pitchFamily="18" charset="2"/>
              </a:rPr>
              <a:t>The waiting cost per job and time unit job is estimated to $</a:t>
            </a:r>
            <a:r>
              <a:rPr lang="en-US" altLang="th-TH" sz="2000">
                <a:solidFill>
                  <a:schemeClr val="accent2"/>
                </a:solidFill>
              </a:rPr>
              <a:t>50 per job and day</a:t>
            </a:r>
            <a:endParaRPr lang="en-US" altLang="th-TH" sz="2000" b="1" i="1">
              <a:solidFill>
                <a:schemeClr val="accent2"/>
              </a:solidFill>
              <a:latin typeface="Monotype Corsiva" pitchFamily="66" charset="0"/>
            </a:endParaRPr>
          </a:p>
          <a:p>
            <a:pPr>
              <a:lnSpc>
                <a:spcPct val="80000"/>
              </a:lnSpc>
            </a:pPr>
            <a:r>
              <a:rPr lang="en-US" altLang="th-TH" sz="2400"/>
              <a:t>Question: </a:t>
            </a:r>
          </a:p>
          <a:p>
            <a:pPr lvl="1">
              <a:lnSpc>
                <a:spcPct val="80000"/>
              </a:lnSpc>
            </a:pPr>
            <a:r>
              <a:rPr lang="en-US" altLang="th-TH" sz="2000">
                <a:solidFill>
                  <a:schemeClr val="accent2"/>
                </a:solidFill>
              </a:rPr>
              <a:t>Which computer should the university choose in order to minimize the expected costs?</a:t>
            </a:r>
          </a:p>
        </p:txBody>
      </p:sp>
      <p:grpSp>
        <p:nvGrpSpPr>
          <p:cNvPr id="62468" name="Group 4"/>
          <p:cNvGrpSpPr>
            <a:grpSpLocks/>
          </p:cNvGrpSpPr>
          <p:nvPr/>
        </p:nvGrpSpPr>
        <p:grpSpPr bwMode="auto">
          <a:xfrm>
            <a:off x="228600" y="628650"/>
            <a:ext cx="8686800" cy="180975"/>
            <a:chOff x="384" y="625"/>
            <a:chExt cx="4992" cy="151"/>
          </a:xfrm>
        </p:grpSpPr>
        <p:grpSp>
          <p:nvGrpSpPr>
            <p:cNvPr id="62469" name="Group 5"/>
            <p:cNvGrpSpPr>
              <a:grpSpLocks/>
            </p:cNvGrpSpPr>
            <p:nvPr/>
          </p:nvGrpSpPr>
          <p:grpSpPr bwMode="auto">
            <a:xfrm>
              <a:off x="384" y="625"/>
              <a:ext cx="4992" cy="144"/>
              <a:chOff x="384" y="625"/>
              <a:chExt cx="4992" cy="144"/>
            </a:xfrm>
          </p:grpSpPr>
          <p:pic>
            <p:nvPicPr>
              <p:cNvPr id="62470"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62471"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62472"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62473" name="Rectangle 9"/>
          <p:cNvSpPr>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3600" b="1">
                <a:solidFill>
                  <a:schemeClr val="tx2"/>
                </a:solidFill>
              </a:rPr>
              <a:t>Example – “Computer Procurement”</a:t>
            </a:r>
          </a:p>
        </p:txBody>
      </p:sp>
      <p:pic>
        <p:nvPicPr>
          <p:cNvPr id="62474" name="Picture 10" descr="BS0058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2057400"/>
            <a:ext cx="2211388" cy="139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9582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ตัวแทนหมายเลขภาพนิ่ง 5"/>
          <p:cNvSpPr>
            <a:spLocks noGrp="1"/>
          </p:cNvSpPr>
          <p:nvPr>
            <p:ph type="sldNum" sz="quarter" idx="12"/>
          </p:nvPr>
        </p:nvSpPr>
        <p:spPr>
          <a:xfrm>
            <a:off x="8560777" y="4629150"/>
            <a:ext cx="357808" cy="342900"/>
          </a:xfrm>
        </p:spPr>
        <p:txBody>
          <a:bodyPr/>
          <a:lstStyle/>
          <a:p>
            <a:fld id="{7E2E1650-B00F-4BD6-88F0-506BC963A439}" type="slidenum">
              <a:rPr lang="en-US" altLang="th-TH" b="1">
                <a:solidFill>
                  <a:srgbClr val="0033CC"/>
                </a:solidFill>
                <a:latin typeface="TH Sarabun New" panose="020B0500040200020003" pitchFamily="34" charset="-34"/>
                <a:cs typeface="TH Sarabun New" panose="020B0500040200020003" pitchFamily="34" charset="-34"/>
              </a:rPr>
              <a:pPr/>
              <a:t>6</a:t>
            </a:fld>
            <a:endParaRPr lang="en-US" altLang="th-TH" b="1">
              <a:solidFill>
                <a:srgbClr val="0033CC"/>
              </a:solidFill>
              <a:latin typeface="TH Sarabun New" panose="020B0500040200020003" pitchFamily="34" charset="-34"/>
              <a:cs typeface="TH Sarabun New" panose="020B0500040200020003" pitchFamily="34" charset="-34"/>
            </a:endParaRPr>
          </a:p>
        </p:txBody>
      </p:sp>
      <p:sp>
        <p:nvSpPr>
          <p:cNvPr id="6155" name="Rectangle 11"/>
          <p:cNvSpPr>
            <a:spLocks noChangeArrowheads="1"/>
          </p:cNvSpPr>
          <p:nvPr/>
        </p:nvSpPr>
        <p:spPr bwMode="auto">
          <a:xfrm>
            <a:off x="533400" y="3075806"/>
            <a:ext cx="5910808" cy="172479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6147" name="Rectangle 3"/>
          <p:cNvSpPr>
            <a:spLocks noGrp="1" noChangeArrowheads="1"/>
          </p:cNvSpPr>
          <p:nvPr>
            <p:ph type="body" idx="1"/>
          </p:nvPr>
        </p:nvSpPr>
        <p:spPr>
          <a:xfrm>
            <a:off x="228600" y="1028700"/>
            <a:ext cx="8591872" cy="3829050"/>
          </a:xfrm>
        </p:spPr>
        <p:txBody>
          <a:bodyPr/>
          <a:lstStyle/>
          <a:p>
            <a:pPr>
              <a:lnSpc>
                <a:spcPct val="90000"/>
              </a:lnSpc>
            </a:pPr>
            <a:r>
              <a:rPr lang="en-US" altLang="th-TH" sz="2400" dirty="0">
                <a:latin typeface="TH Sarabun New" panose="020B0500040200020003" pitchFamily="34" charset="-34"/>
                <a:cs typeface="TH Sarabun New" panose="020B0500040200020003" pitchFamily="34" charset="-34"/>
              </a:rPr>
              <a:t>Capacity problems are very common in industry and one of the main drivers of process redesign</a:t>
            </a:r>
          </a:p>
          <a:p>
            <a:pPr lvl="1">
              <a:lnSpc>
                <a:spcPct val="90000"/>
              </a:lnSpc>
            </a:pPr>
            <a:r>
              <a:rPr lang="en-US" altLang="th-TH" sz="2000" dirty="0">
                <a:solidFill>
                  <a:schemeClr val="accent2"/>
                </a:solidFill>
                <a:latin typeface="TH Sarabun New" panose="020B0500040200020003" pitchFamily="34" charset="-34"/>
                <a:cs typeface="TH Sarabun New" panose="020B0500040200020003" pitchFamily="34" charset="-34"/>
              </a:rPr>
              <a:t>Need to balance the cost of increased capacity against the gains of increased productivity and service</a:t>
            </a:r>
            <a:endParaRPr lang="en-US" altLang="th-TH" sz="2000" dirty="0">
              <a:latin typeface="TH Sarabun New" panose="020B0500040200020003" pitchFamily="34" charset="-34"/>
              <a:cs typeface="TH Sarabun New" panose="020B0500040200020003" pitchFamily="34" charset="-34"/>
            </a:endParaRPr>
          </a:p>
          <a:p>
            <a:pPr>
              <a:lnSpc>
                <a:spcPct val="90000"/>
              </a:lnSpc>
            </a:pPr>
            <a:r>
              <a:rPr lang="en-US" altLang="th-TH" sz="2400" dirty="0">
                <a:latin typeface="TH Sarabun New" panose="020B0500040200020003" pitchFamily="34" charset="-34"/>
                <a:cs typeface="TH Sarabun New" panose="020B0500040200020003" pitchFamily="34" charset="-34"/>
              </a:rPr>
              <a:t>Queuing and waiting time analysis is particularly important in service systems</a:t>
            </a:r>
          </a:p>
          <a:p>
            <a:pPr lvl="1">
              <a:lnSpc>
                <a:spcPct val="90000"/>
              </a:lnSpc>
            </a:pPr>
            <a:r>
              <a:rPr lang="en-US" altLang="th-TH" sz="2000" dirty="0">
                <a:solidFill>
                  <a:schemeClr val="accent2"/>
                </a:solidFill>
                <a:latin typeface="TH Sarabun New" panose="020B0500040200020003" pitchFamily="34" charset="-34"/>
                <a:cs typeface="TH Sarabun New" panose="020B0500040200020003" pitchFamily="34" charset="-34"/>
              </a:rPr>
              <a:t>Large costs of waiting and of lost sales due to waiting</a:t>
            </a:r>
          </a:p>
          <a:p>
            <a:pPr>
              <a:lnSpc>
                <a:spcPct val="90000"/>
              </a:lnSpc>
              <a:buFontTx/>
              <a:buNone/>
            </a:pPr>
            <a:r>
              <a:rPr lang="en-US" altLang="th-TH" sz="2800" b="1" dirty="0" smtClean="0">
                <a:latin typeface="TH Sarabun New" panose="020B0500040200020003" pitchFamily="34" charset="-34"/>
                <a:cs typeface="TH Sarabun New" panose="020B0500040200020003" pitchFamily="34" charset="-34"/>
              </a:rPr>
              <a:t>    Prototype </a:t>
            </a:r>
            <a:r>
              <a:rPr lang="en-US" altLang="th-TH" sz="2800" b="1" dirty="0">
                <a:latin typeface="TH Sarabun New" panose="020B0500040200020003" pitchFamily="34" charset="-34"/>
                <a:cs typeface="TH Sarabun New" panose="020B0500040200020003" pitchFamily="34" charset="-34"/>
              </a:rPr>
              <a:t>Example – ER at County Hospital</a:t>
            </a:r>
          </a:p>
          <a:p>
            <a:pPr>
              <a:lnSpc>
                <a:spcPct val="90000"/>
              </a:lnSpc>
            </a:pPr>
            <a:r>
              <a:rPr lang="en-US" altLang="th-TH" sz="2400" dirty="0">
                <a:latin typeface="TH Sarabun New" panose="020B0500040200020003" pitchFamily="34" charset="-34"/>
                <a:cs typeface="TH Sarabun New" panose="020B0500040200020003" pitchFamily="34" charset="-34"/>
              </a:rPr>
              <a:t>Patients arrive by ambulance or by their own accord</a:t>
            </a:r>
          </a:p>
          <a:p>
            <a:pPr>
              <a:lnSpc>
                <a:spcPct val="90000"/>
              </a:lnSpc>
            </a:pPr>
            <a:r>
              <a:rPr lang="en-US" altLang="th-TH" sz="2400" dirty="0">
                <a:latin typeface="TH Sarabun New" panose="020B0500040200020003" pitchFamily="34" charset="-34"/>
                <a:cs typeface="TH Sarabun New" panose="020B0500040200020003" pitchFamily="34" charset="-34"/>
              </a:rPr>
              <a:t>One doctor is always on duty</a:t>
            </a:r>
          </a:p>
          <a:p>
            <a:pPr>
              <a:lnSpc>
                <a:spcPct val="90000"/>
              </a:lnSpc>
            </a:pPr>
            <a:r>
              <a:rPr lang="en-US" altLang="th-TH" sz="2400" dirty="0">
                <a:latin typeface="TH Sarabun New" panose="020B0500040200020003" pitchFamily="34" charset="-34"/>
                <a:cs typeface="TH Sarabun New" panose="020B0500040200020003" pitchFamily="34" charset="-34"/>
              </a:rPr>
              <a:t>More and more patients seeks help </a:t>
            </a:r>
            <a:r>
              <a:rPr lang="en-US" altLang="th-TH" sz="2400" dirty="0">
                <a:latin typeface="TH Sarabun New" panose="020B0500040200020003" pitchFamily="34" charset="-34"/>
                <a:cs typeface="TH Sarabun New" panose="020B0500040200020003" pitchFamily="34" charset="-34"/>
                <a:sym typeface="Symbol" pitchFamily="18" charset="2"/>
              </a:rPr>
              <a:t> longer waiting times</a:t>
            </a:r>
          </a:p>
          <a:p>
            <a:pPr>
              <a:lnSpc>
                <a:spcPct val="90000"/>
              </a:lnSpc>
              <a:buFont typeface="Wingdings" pitchFamily="2" charset="2"/>
              <a:buChar char="Ø"/>
            </a:pPr>
            <a:r>
              <a:rPr lang="en-US" altLang="th-TH" sz="2400" b="1" i="1" u="sng" dirty="0">
                <a:latin typeface="TH Sarabun New" panose="020B0500040200020003" pitchFamily="34" charset="-34"/>
                <a:cs typeface="TH Sarabun New" panose="020B0500040200020003" pitchFamily="34" charset="-34"/>
              </a:rPr>
              <a:t>Question</a:t>
            </a:r>
            <a:r>
              <a:rPr lang="en-US" altLang="th-TH" sz="2400" dirty="0">
                <a:latin typeface="TH Sarabun New" panose="020B0500040200020003" pitchFamily="34" charset="-34"/>
                <a:cs typeface="TH Sarabun New" panose="020B0500040200020003" pitchFamily="34" charset="-34"/>
              </a:rPr>
              <a:t>: </a:t>
            </a:r>
            <a:r>
              <a:rPr lang="en-US" altLang="th-TH" sz="2400" b="1" i="1" dirty="0">
                <a:latin typeface="TH Sarabun New" panose="020B0500040200020003" pitchFamily="34" charset="-34"/>
                <a:cs typeface="TH Sarabun New" panose="020B0500040200020003" pitchFamily="34" charset="-34"/>
              </a:rPr>
              <a:t>Should another MD position be instated?</a:t>
            </a:r>
          </a:p>
        </p:txBody>
      </p:sp>
      <p:sp>
        <p:nvSpPr>
          <p:cNvPr id="6148" name="Rectangle 4"/>
          <p:cNvSpPr>
            <a:spLocks noChangeArrowheads="1"/>
          </p:cNvSpPr>
          <p:nvPr/>
        </p:nvSpPr>
        <p:spPr bwMode="auto">
          <a:xfrm>
            <a:off x="685800" y="5715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endParaRPr lang="th-TH" altLang="th-TH" sz="3600" b="1">
              <a:solidFill>
                <a:schemeClr val="tx2"/>
              </a:solidFill>
              <a:latin typeface="TH Sarabun New" panose="020B0500040200020003" pitchFamily="34" charset="-34"/>
              <a:cs typeface="TH Sarabun New" panose="020B0500040200020003" pitchFamily="34" charset="-34"/>
            </a:endParaRPr>
          </a:p>
        </p:txBody>
      </p:sp>
      <p:grpSp>
        <p:nvGrpSpPr>
          <p:cNvPr id="6149" name="Group 5"/>
          <p:cNvGrpSpPr>
            <a:grpSpLocks/>
          </p:cNvGrpSpPr>
          <p:nvPr/>
        </p:nvGrpSpPr>
        <p:grpSpPr bwMode="auto">
          <a:xfrm>
            <a:off x="228600" y="790575"/>
            <a:ext cx="8686800" cy="180975"/>
            <a:chOff x="384" y="625"/>
            <a:chExt cx="4992" cy="151"/>
          </a:xfrm>
        </p:grpSpPr>
        <p:grpSp>
          <p:nvGrpSpPr>
            <p:cNvPr id="6150" name="Group 6"/>
            <p:cNvGrpSpPr>
              <a:grpSpLocks/>
            </p:cNvGrpSpPr>
            <p:nvPr/>
          </p:nvGrpSpPr>
          <p:grpSpPr bwMode="auto">
            <a:xfrm>
              <a:off x="384" y="625"/>
              <a:ext cx="4992" cy="144"/>
              <a:chOff x="384" y="625"/>
              <a:chExt cx="4992" cy="144"/>
            </a:xfrm>
          </p:grpSpPr>
          <p:pic>
            <p:nvPicPr>
              <p:cNvPr id="6151" name="Picture 7"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6153" name="Picture 9"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6154" name="Rectangle 10"/>
          <p:cNvSpPr>
            <a:spLocks noChangeArrowheads="1"/>
          </p:cNvSpPr>
          <p:nvPr/>
        </p:nvSpPr>
        <p:spPr bwMode="auto">
          <a:xfrm>
            <a:off x="228600" y="114300"/>
            <a:ext cx="838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a:solidFill>
                  <a:schemeClr val="tx2"/>
                </a:solidFill>
                <a:latin typeface="TH Sarabun New" panose="020B0500040200020003" pitchFamily="34" charset="-34"/>
                <a:cs typeface="TH Sarabun New" panose="020B0500040200020003" pitchFamily="34" charset="-34"/>
              </a:rPr>
              <a:t>Why is Queuing Analysis Important?</a:t>
            </a:r>
          </a:p>
        </p:txBody>
      </p:sp>
    </p:spTree>
    <p:extLst>
      <p:ext uri="{BB962C8B-B14F-4D97-AF65-F5344CB8AC3E}">
        <p14:creationId xmlns:p14="http://schemas.microsoft.com/office/powerpoint/2010/main" val="20123537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55"/>
                                        </p:tgtEl>
                                        <p:attrNameLst>
                                          <p:attrName>style.visibility</p:attrName>
                                        </p:attrNameLst>
                                      </p:cBhvr>
                                      <p:to>
                                        <p:strVal val="visible"/>
                                      </p:to>
                                    </p:set>
                                    <p:anim calcmode="lin" valueType="num">
                                      <p:cBhvr>
                                        <p:cTn id="7" dur="500" fill="hold"/>
                                        <p:tgtEl>
                                          <p:spTgt spid="6155"/>
                                        </p:tgtEl>
                                        <p:attrNameLst>
                                          <p:attrName>ppt_w</p:attrName>
                                        </p:attrNameLst>
                                      </p:cBhvr>
                                      <p:tavLst>
                                        <p:tav tm="0">
                                          <p:val>
                                            <p:fltVal val="0"/>
                                          </p:val>
                                        </p:tav>
                                        <p:tav tm="100000">
                                          <p:val>
                                            <p:strVal val="#ppt_w"/>
                                          </p:val>
                                        </p:tav>
                                      </p:tavLst>
                                    </p:anim>
                                    <p:anim calcmode="lin" valueType="num">
                                      <p:cBhvr>
                                        <p:cTn id="8" dur="500" fill="hold"/>
                                        <p:tgtEl>
                                          <p:spTgt spid="61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ตัวแทนหมายเลขภาพนิ่ง 5"/>
          <p:cNvSpPr>
            <a:spLocks noGrp="1"/>
          </p:cNvSpPr>
          <p:nvPr>
            <p:ph type="sldNum" sz="quarter" idx="12"/>
          </p:nvPr>
        </p:nvSpPr>
        <p:spPr/>
        <p:txBody>
          <a:bodyPr/>
          <a:lstStyle/>
          <a:p>
            <a:fld id="{6057555B-3DDC-4B50-BB1F-6480D08FD025}" type="slidenum">
              <a:rPr lang="en-US" altLang="th-TH"/>
              <a:pPr/>
              <a:t>60</a:t>
            </a:fld>
            <a:endParaRPr lang="en-US" altLang="th-TH"/>
          </a:p>
        </p:txBody>
      </p:sp>
      <p:sp>
        <p:nvSpPr>
          <p:cNvPr id="72706" name="Rectangle 2"/>
          <p:cNvSpPr>
            <a:spLocks noGrp="1" noChangeArrowheads="1"/>
          </p:cNvSpPr>
          <p:nvPr>
            <p:ph type="body" idx="1"/>
          </p:nvPr>
        </p:nvSpPr>
        <p:spPr>
          <a:xfrm>
            <a:off x="533400" y="1085850"/>
            <a:ext cx="6705600" cy="3714750"/>
          </a:xfrm>
        </p:spPr>
        <p:txBody>
          <a:bodyPr/>
          <a:lstStyle/>
          <a:p>
            <a:r>
              <a:rPr lang="en-US" altLang="th-TH" sz="2800"/>
              <a:t>Experiment with a model mimicking the real world system</a:t>
            </a:r>
          </a:p>
          <a:p>
            <a:pPr lvl="1"/>
            <a:r>
              <a:rPr lang="en-US" altLang="th-TH" sz="2400">
                <a:solidFill>
                  <a:schemeClr val="accent2"/>
                </a:solidFill>
              </a:rPr>
              <a:t>Ex. Flight simulation, wind tunnels, …</a:t>
            </a:r>
          </a:p>
          <a:p>
            <a:r>
              <a:rPr lang="en-US" altLang="th-TH" sz="2800"/>
              <a:t>In BPD situations computer based simulation is used for analyzing and evaluating complex stochastic systems</a:t>
            </a:r>
          </a:p>
          <a:p>
            <a:pPr lvl="1"/>
            <a:r>
              <a:rPr lang="en-US" altLang="th-TH" sz="2400">
                <a:solidFill>
                  <a:schemeClr val="accent2"/>
                </a:solidFill>
              </a:rPr>
              <a:t>Uncertain service and inter-arrival times</a:t>
            </a:r>
          </a:p>
          <a:p>
            <a:endParaRPr lang="en-US" altLang="th-TH" sz="1600"/>
          </a:p>
        </p:txBody>
      </p:sp>
      <p:sp>
        <p:nvSpPr>
          <p:cNvPr id="72707" name="Rectangle 3"/>
          <p:cNvSpPr>
            <a:spLocks noChangeArrowheads="1"/>
          </p:cNvSpPr>
          <p:nvPr/>
        </p:nvSpPr>
        <p:spPr bwMode="auto">
          <a:xfrm>
            <a:off x="381000" y="5715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th-TH" sz="3600" b="1"/>
              <a:t>Simulation – What is it?</a:t>
            </a:r>
          </a:p>
        </p:txBody>
      </p:sp>
      <p:grpSp>
        <p:nvGrpSpPr>
          <p:cNvPr id="72708" name="Group 4"/>
          <p:cNvGrpSpPr>
            <a:grpSpLocks/>
          </p:cNvGrpSpPr>
          <p:nvPr/>
        </p:nvGrpSpPr>
        <p:grpSpPr bwMode="auto">
          <a:xfrm>
            <a:off x="228600" y="628650"/>
            <a:ext cx="8686800" cy="180975"/>
            <a:chOff x="384" y="625"/>
            <a:chExt cx="4992" cy="151"/>
          </a:xfrm>
        </p:grpSpPr>
        <p:grpSp>
          <p:nvGrpSpPr>
            <p:cNvPr id="72709" name="Group 5"/>
            <p:cNvGrpSpPr>
              <a:grpSpLocks/>
            </p:cNvGrpSpPr>
            <p:nvPr/>
          </p:nvGrpSpPr>
          <p:grpSpPr bwMode="auto">
            <a:xfrm>
              <a:off x="384" y="625"/>
              <a:ext cx="4992" cy="144"/>
              <a:chOff x="384" y="625"/>
              <a:chExt cx="4992" cy="144"/>
            </a:xfrm>
          </p:grpSpPr>
          <p:pic>
            <p:nvPicPr>
              <p:cNvPr id="72710"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72711"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72712"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pic>
        <p:nvPicPr>
          <p:cNvPr id="72713" name="Picture 9" descr="PE02484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8464" y="1671637"/>
            <a:ext cx="2008187" cy="1585913"/>
          </a:xfrm>
          <a:prstGeom prst="rect">
            <a:avLst/>
          </a:prstGeom>
          <a:noFill/>
          <a:extLst>
            <a:ext uri="{909E8E84-426E-40DD-AFC4-6F175D3DCCD1}">
              <a14:hiddenFill xmlns:a14="http://schemas.microsoft.com/office/drawing/2010/main">
                <a:solidFill>
                  <a:srgbClr val="FFFFFF"/>
                </a:solidFill>
              </a14:hiddenFill>
            </a:ext>
          </a:extLst>
        </p:spPr>
      </p:pic>
      <p:pic>
        <p:nvPicPr>
          <p:cNvPr id="72714" name="Picture 10" descr="BD04897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3642123"/>
            <a:ext cx="2209800" cy="123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2201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2707"/>
                                        </p:tgtEl>
                                        <p:attrNameLst>
                                          <p:attrName>style.visibility</p:attrName>
                                        </p:attrNameLst>
                                      </p:cBhvr>
                                      <p:to>
                                        <p:strVal val="visible"/>
                                      </p:to>
                                    </p:set>
                                  </p:childTnLst>
                                </p:cTn>
                              </p:par>
                            </p:childTnLst>
                          </p:cTn>
                        </p:par>
                        <p:par>
                          <p:cTn id="7" fill="hold" nodeType="afterGroup">
                            <p:stCondLst>
                              <p:cond delay="500"/>
                            </p:stCondLst>
                            <p:childTnLst>
                              <p:par>
                                <p:cTn id="8" presetID="15" presetClass="entr" presetSubtype="0" fill="hold" nodeType="afterEffect">
                                  <p:stCondLst>
                                    <p:cond delay="0"/>
                                  </p:stCondLst>
                                  <p:childTnLst>
                                    <p:set>
                                      <p:cBhvr>
                                        <p:cTn id="9" dur="1" fill="hold">
                                          <p:stCondLst>
                                            <p:cond delay="0"/>
                                          </p:stCondLst>
                                        </p:cTn>
                                        <p:tgtEl>
                                          <p:spTgt spid="72713"/>
                                        </p:tgtEl>
                                        <p:attrNameLst>
                                          <p:attrName>style.visibility</p:attrName>
                                        </p:attrNameLst>
                                      </p:cBhvr>
                                      <p:to>
                                        <p:strVal val="visible"/>
                                      </p:to>
                                    </p:set>
                                    <p:anim calcmode="lin" valueType="num">
                                      <p:cBhvr>
                                        <p:cTn id="10" dur="1000" fill="hold"/>
                                        <p:tgtEl>
                                          <p:spTgt spid="72713"/>
                                        </p:tgtEl>
                                        <p:attrNameLst>
                                          <p:attrName>ppt_w</p:attrName>
                                        </p:attrNameLst>
                                      </p:cBhvr>
                                      <p:tavLst>
                                        <p:tav tm="0">
                                          <p:val>
                                            <p:fltVal val="0"/>
                                          </p:val>
                                        </p:tav>
                                        <p:tav tm="100000">
                                          <p:val>
                                            <p:strVal val="#ppt_w"/>
                                          </p:val>
                                        </p:tav>
                                      </p:tavLst>
                                    </p:anim>
                                    <p:anim calcmode="lin" valueType="num">
                                      <p:cBhvr>
                                        <p:cTn id="11" dur="1000" fill="hold"/>
                                        <p:tgtEl>
                                          <p:spTgt spid="72713"/>
                                        </p:tgtEl>
                                        <p:attrNameLst>
                                          <p:attrName>ppt_h</p:attrName>
                                        </p:attrNameLst>
                                      </p:cBhvr>
                                      <p:tavLst>
                                        <p:tav tm="0">
                                          <p:val>
                                            <p:fltVal val="0"/>
                                          </p:val>
                                        </p:tav>
                                        <p:tav tm="100000">
                                          <p:val>
                                            <p:strVal val="#ppt_h"/>
                                          </p:val>
                                        </p:tav>
                                      </p:tavLst>
                                    </p:anim>
                                    <p:anim calcmode="lin" valueType="num">
                                      <p:cBhvr>
                                        <p:cTn id="12" dur="1000" fill="hold"/>
                                        <p:tgtEl>
                                          <p:spTgt spid="72713"/>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72713"/>
                                        </p:tgtEl>
                                        <p:attrNameLst>
                                          <p:attrName>ppt_y</p:attrName>
                                        </p:attrNameLst>
                                      </p:cBhvr>
                                      <p:tavLst>
                                        <p:tav tm="0" fmla="#ppt_y+(sin(-2*pi*(1-$))*-#ppt_x+cos(-2*pi*(1-$))*(1-#ppt_y))*(1-$)">
                                          <p:val>
                                            <p:fltVal val="0"/>
                                          </p:val>
                                        </p:tav>
                                        <p:tav tm="100000">
                                          <p:val>
                                            <p:fltVal val="1"/>
                                          </p:val>
                                        </p:tav>
                                      </p:tavLst>
                                    </p:anim>
                                  </p:childTnLst>
                                </p:cTn>
                              </p:par>
                            </p:childTnLst>
                          </p:cTn>
                        </p:par>
                        <p:par>
                          <p:cTn id="14" fill="hold" nodeType="afterGroup">
                            <p:stCondLst>
                              <p:cond delay="1500"/>
                            </p:stCondLst>
                            <p:childTnLst>
                              <p:par>
                                <p:cTn id="15" presetID="9" presetClass="entr" presetSubtype="0" fill="hold" nodeType="afterEffect">
                                  <p:stCondLst>
                                    <p:cond delay="0"/>
                                  </p:stCondLst>
                                  <p:childTnLst>
                                    <p:set>
                                      <p:cBhvr>
                                        <p:cTn id="16" dur="1" fill="hold">
                                          <p:stCondLst>
                                            <p:cond delay="0"/>
                                          </p:stCondLst>
                                        </p:cTn>
                                        <p:tgtEl>
                                          <p:spTgt spid="72714"/>
                                        </p:tgtEl>
                                        <p:attrNameLst>
                                          <p:attrName>style.visibility</p:attrName>
                                        </p:attrNameLst>
                                      </p:cBhvr>
                                      <p:to>
                                        <p:strVal val="visible"/>
                                      </p:to>
                                    </p:set>
                                    <p:animEffect transition="in" filter="dissolve">
                                      <p:cBhvr>
                                        <p:cTn id="17" dur="5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ตัวแทนหมายเลขภาพนิ่ง 5"/>
          <p:cNvSpPr>
            <a:spLocks noGrp="1"/>
          </p:cNvSpPr>
          <p:nvPr>
            <p:ph type="sldNum" sz="quarter" idx="12"/>
          </p:nvPr>
        </p:nvSpPr>
        <p:spPr/>
        <p:txBody>
          <a:bodyPr/>
          <a:lstStyle/>
          <a:p>
            <a:fld id="{E664A9A8-EAC2-4B3E-85E4-FA0D890E13C6}" type="slidenum">
              <a:rPr lang="en-US" altLang="th-TH"/>
              <a:pPr/>
              <a:t>61</a:t>
            </a:fld>
            <a:endParaRPr lang="en-US" altLang="th-TH"/>
          </a:p>
        </p:txBody>
      </p:sp>
      <p:sp>
        <p:nvSpPr>
          <p:cNvPr id="73730" name="Rectangle 2"/>
          <p:cNvSpPr>
            <a:spLocks noGrp="1" noChangeArrowheads="1"/>
          </p:cNvSpPr>
          <p:nvPr>
            <p:ph type="body" idx="1"/>
          </p:nvPr>
        </p:nvSpPr>
        <p:spPr>
          <a:xfrm>
            <a:off x="685800" y="1028700"/>
            <a:ext cx="7010400" cy="3086100"/>
          </a:xfrm>
        </p:spPr>
        <p:txBody>
          <a:bodyPr/>
          <a:lstStyle/>
          <a:p>
            <a:r>
              <a:rPr lang="en-US" altLang="th-TH" sz="2800"/>
              <a:t>Cheaper and less risky than experimenting with the actual system.</a:t>
            </a:r>
          </a:p>
          <a:p>
            <a:r>
              <a:rPr lang="en-US" altLang="th-TH" sz="2800"/>
              <a:t>Stimulates creativity since it is easy to test the effect of new ideas</a:t>
            </a:r>
          </a:p>
          <a:p>
            <a:r>
              <a:rPr lang="en-US" altLang="th-TH" sz="2800"/>
              <a:t>A powerful complement to the traditional symbolical and analytical tools </a:t>
            </a:r>
          </a:p>
          <a:p>
            <a:r>
              <a:rPr lang="en-US" altLang="th-TH" sz="2800"/>
              <a:t>Fun tool to work with!</a:t>
            </a:r>
          </a:p>
        </p:txBody>
      </p:sp>
      <p:sp>
        <p:nvSpPr>
          <p:cNvPr id="73731" name="Rectangle 3"/>
          <p:cNvSpPr>
            <a:spLocks noChangeArrowheads="1"/>
          </p:cNvSpPr>
          <p:nvPr/>
        </p:nvSpPr>
        <p:spPr bwMode="auto">
          <a:xfrm>
            <a:off x="381000" y="5715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th-TH" sz="3600" b="1"/>
              <a:t>Simulation – Why  use it?</a:t>
            </a:r>
          </a:p>
        </p:txBody>
      </p:sp>
      <p:grpSp>
        <p:nvGrpSpPr>
          <p:cNvPr id="73732" name="Group 4"/>
          <p:cNvGrpSpPr>
            <a:grpSpLocks/>
          </p:cNvGrpSpPr>
          <p:nvPr/>
        </p:nvGrpSpPr>
        <p:grpSpPr bwMode="auto">
          <a:xfrm>
            <a:off x="228600" y="628650"/>
            <a:ext cx="8686800" cy="180975"/>
            <a:chOff x="384" y="625"/>
            <a:chExt cx="4992" cy="151"/>
          </a:xfrm>
        </p:grpSpPr>
        <p:grpSp>
          <p:nvGrpSpPr>
            <p:cNvPr id="73733" name="Group 5"/>
            <p:cNvGrpSpPr>
              <a:grpSpLocks/>
            </p:cNvGrpSpPr>
            <p:nvPr/>
          </p:nvGrpSpPr>
          <p:grpSpPr bwMode="auto">
            <a:xfrm>
              <a:off x="384" y="625"/>
              <a:ext cx="4992" cy="144"/>
              <a:chOff x="384" y="625"/>
              <a:chExt cx="4992" cy="144"/>
            </a:xfrm>
          </p:grpSpPr>
          <p:pic>
            <p:nvPicPr>
              <p:cNvPr id="73734" name="Picture 6" descr="bd1515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73735" name="Picture 7" descr="bd1503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73736" name="Picture 8" descr="bd2131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pic>
        <p:nvPicPr>
          <p:cNvPr id="73737" name="Picture 9" descr="BS02064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2971800"/>
            <a:ext cx="2482850" cy="185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635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3731"/>
                                        </p:tgtEl>
                                        <p:attrNameLst>
                                          <p:attrName>style.visibility</p:attrName>
                                        </p:attrNameLst>
                                      </p:cBhvr>
                                      <p:to>
                                        <p:strVal val="visible"/>
                                      </p:to>
                                    </p:set>
                                    <p:anim calcmode="lin" valueType="num">
                                      <p:cBhvr additive="base">
                                        <p:cTn id="7" dur="500" fill="hold"/>
                                        <p:tgtEl>
                                          <p:spTgt spid="73731"/>
                                        </p:tgtEl>
                                        <p:attrNameLst>
                                          <p:attrName>ppt_x</p:attrName>
                                        </p:attrNameLst>
                                      </p:cBhvr>
                                      <p:tavLst>
                                        <p:tav tm="0">
                                          <p:val>
                                            <p:strVal val="#ppt_x"/>
                                          </p:val>
                                        </p:tav>
                                        <p:tav tm="100000">
                                          <p:val>
                                            <p:strVal val="#ppt_x"/>
                                          </p:val>
                                        </p:tav>
                                      </p:tavLst>
                                    </p:anim>
                                    <p:anim calcmode="lin" valueType="num">
                                      <p:cBhvr additive="base">
                                        <p:cTn id="8" dur="500" fill="hold"/>
                                        <p:tgtEl>
                                          <p:spTgt spid="737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แทนหมายเลขภาพนิ่ง 3"/>
          <p:cNvSpPr>
            <a:spLocks noGrp="1"/>
          </p:cNvSpPr>
          <p:nvPr>
            <p:ph type="sldNum" sz="quarter" idx="12"/>
          </p:nvPr>
        </p:nvSpPr>
        <p:spPr/>
        <p:txBody>
          <a:bodyPr/>
          <a:lstStyle/>
          <a:p>
            <a:fld id="{94D53238-EC03-4C0C-95BB-84911B4CD71D}" type="slidenum">
              <a:rPr lang="en-US" altLang="th-TH"/>
              <a:pPr/>
              <a:t>62</a:t>
            </a:fld>
            <a:endParaRPr lang="en-US" altLang="th-TH"/>
          </a:p>
        </p:txBody>
      </p:sp>
      <p:sp>
        <p:nvSpPr>
          <p:cNvPr id="75778" name="Rectangle 2"/>
          <p:cNvSpPr>
            <a:spLocks noChangeArrowheads="1"/>
          </p:cNvSpPr>
          <p:nvPr/>
        </p:nvSpPr>
        <p:spPr bwMode="auto">
          <a:xfrm>
            <a:off x="457200" y="9144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5613" indent="-455613">
              <a:spcBef>
                <a:spcPct val="20000"/>
              </a:spcBef>
              <a:buChar char="•"/>
              <a:defRPr sz="3200">
                <a:solidFill>
                  <a:schemeClr val="tx1"/>
                </a:solidFill>
                <a:latin typeface="Times New Roman" pitchFamily="18" charset="0"/>
              </a:defRPr>
            </a:lvl1pPr>
            <a:lvl2pPr marL="855663" indent="-285750">
              <a:spcBef>
                <a:spcPct val="20000"/>
              </a:spcBef>
              <a:buChar char="–"/>
              <a:defRPr sz="2800">
                <a:solidFill>
                  <a:schemeClr val="tx1"/>
                </a:solidFill>
                <a:latin typeface="Times New Roman" pitchFamily="18" charset="0"/>
              </a:defRPr>
            </a:lvl2pPr>
            <a:lvl3pPr marL="1198563"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buFont typeface="Wingdings" pitchFamily="2" charset="2"/>
              <a:buChar char="Ø"/>
            </a:pPr>
            <a:r>
              <a:rPr lang="en-US" altLang="th-TH" sz="2400" b="1"/>
              <a:t>Strengths</a:t>
            </a:r>
          </a:p>
          <a:p>
            <a:pPr lvl="1">
              <a:buFontTx/>
              <a:buChar char="+"/>
            </a:pPr>
            <a:r>
              <a:rPr lang="en-US" altLang="th-TH" sz="2000"/>
              <a:t>Provides a quantitative measure</a:t>
            </a:r>
          </a:p>
          <a:p>
            <a:pPr lvl="1">
              <a:buFontTx/>
              <a:buChar char="+"/>
            </a:pPr>
            <a:r>
              <a:rPr lang="en-US" altLang="th-TH" sz="2000"/>
              <a:t>Flexible – can handle any kind of complex system or statistical interdependencies</a:t>
            </a:r>
          </a:p>
          <a:p>
            <a:pPr lvl="1">
              <a:buFontTx/>
              <a:buChar char="+"/>
            </a:pPr>
            <a:r>
              <a:rPr lang="en-US" altLang="th-TH" sz="2000"/>
              <a:t>Capable of finding inefficiencies otherwise not detected until the system is in operation</a:t>
            </a:r>
          </a:p>
          <a:p>
            <a:pPr>
              <a:buFont typeface="Wingdings" pitchFamily="2" charset="2"/>
              <a:buChar char="Ø"/>
            </a:pPr>
            <a:r>
              <a:rPr lang="en-US" altLang="th-TH" sz="2400" b="1"/>
              <a:t>Weaknesses </a:t>
            </a:r>
          </a:p>
          <a:p>
            <a:pPr lvl="1"/>
            <a:r>
              <a:rPr lang="en-US" altLang="th-TH" sz="2000"/>
              <a:t>Can take a long time to build</a:t>
            </a:r>
          </a:p>
          <a:p>
            <a:pPr lvl="2">
              <a:buFont typeface="Wingdings" pitchFamily="2" charset="2"/>
              <a:buChar char="§"/>
            </a:pPr>
            <a:r>
              <a:rPr lang="en-US" altLang="th-TH" sz="2000">
                <a:solidFill>
                  <a:schemeClr val="accent2"/>
                </a:solidFill>
              </a:rPr>
              <a:t>Usually requires a substantial amount of data gathering</a:t>
            </a:r>
            <a:r>
              <a:rPr lang="en-US" altLang="th-TH" sz="2000"/>
              <a:t> </a:t>
            </a:r>
          </a:p>
          <a:p>
            <a:pPr lvl="1"/>
            <a:r>
              <a:rPr lang="en-US" altLang="th-TH" sz="2000"/>
              <a:t>Easy to misrepresent reality and draw faulty conclusions</a:t>
            </a:r>
          </a:p>
          <a:p>
            <a:pPr lvl="1"/>
            <a:r>
              <a:rPr lang="en-US" altLang="th-TH" sz="2000"/>
              <a:t>Generally not suitable for optimizing system parameters</a:t>
            </a:r>
          </a:p>
          <a:p>
            <a:pPr lvl="1"/>
            <a:endParaRPr lang="en-US" altLang="th-TH" sz="1400"/>
          </a:p>
          <a:p>
            <a:pPr>
              <a:buFont typeface="Wingdings" pitchFamily="2" charset="2"/>
              <a:buChar char="v"/>
            </a:pPr>
            <a:r>
              <a:rPr lang="en-US" altLang="th-TH" sz="2400"/>
              <a:t>A simulation model is primarily descriptive while an optimization model is by nature prescriptive</a:t>
            </a:r>
          </a:p>
          <a:p>
            <a:pPr lvl="1"/>
            <a:endParaRPr lang="en-US" altLang="th-TH" sz="2000"/>
          </a:p>
        </p:txBody>
      </p:sp>
      <p:sp>
        <p:nvSpPr>
          <p:cNvPr id="75779" name="Rectangle 3"/>
          <p:cNvSpPr>
            <a:spLocks noChangeArrowheads="1"/>
          </p:cNvSpPr>
          <p:nvPr/>
        </p:nvSpPr>
        <p:spPr bwMode="auto">
          <a:xfrm>
            <a:off x="304800" y="5715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th-TH" sz="3400" b="1"/>
              <a:t>Simulation v.s. Symbolic &amp; Analytical Tools</a:t>
            </a:r>
          </a:p>
        </p:txBody>
      </p:sp>
      <p:grpSp>
        <p:nvGrpSpPr>
          <p:cNvPr id="75780" name="Group 4"/>
          <p:cNvGrpSpPr>
            <a:grpSpLocks/>
          </p:cNvGrpSpPr>
          <p:nvPr/>
        </p:nvGrpSpPr>
        <p:grpSpPr bwMode="auto">
          <a:xfrm>
            <a:off x="228600" y="685800"/>
            <a:ext cx="8686800" cy="180975"/>
            <a:chOff x="384" y="625"/>
            <a:chExt cx="4992" cy="151"/>
          </a:xfrm>
        </p:grpSpPr>
        <p:grpSp>
          <p:nvGrpSpPr>
            <p:cNvPr id="75781" name="Group 5"/>
            <p:cNvGrpSpPr>
              <a:grpSpLocks/>
            </p:cNvGrpSpPr>
            <p:nvPr/>
          </p:nvGrpSpPr>
          <p:grpSpPr bwMode="auto">
            <a:xfrm>
              <a:off x="384" y="625"/>
              <a:ext cx="4992" cy="144"/>
              <a:chOff x="384" y="625"/>
              <a:chExt cx="4992" cy="144"/>
            </a:xfrm>
          </p:grpSpPr>
          <p:pic>
            <p:nvPicPr>
              <p:cNvPr id="75782"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75783"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75784"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6521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additive="base">
                                        <p:cTn id="7" dur="500" fill="hold"/>
                                        <p:tgtEl>
                                          <p:spTgt spid="75779"/>
                                        </p:tgtEl>
                                        <p:attrNameLst>
                                          <p:attrName>ppt_x</p:attrName>
                                        </p:attrNameLst>
                                      </p:cBhvr>
                                      <p:tavLst>
                                        <p:tav tm="0">
                                          <p:val>
                                            <p:strVal val="#ppt_x"/>
                                          </p:val>
                                        </p:tav>
                                        <p:tav tm="100000">
                                          <p:val>
                                            <p:strVal val="#ppt_x"/>
                                          </p:val>
                                        </p:tav>
                                      </p:tavLst>
                                    </p:anim>
                                    <p:anim calcmode="lin" valueType="num">
                                      <p:cBhvr additive="base">
                                        <p:cTn id="8" dur="500" fill="hold"/>
                                        <p:tgtEl>
                                          <p:spTgt spid="7577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5778"/>
                                        </p:tgtEl>
                                        <p:attrNameLst>
                                          <p:attrName>style.visibility</p:attrName>
                                        </p:attrNameLst>
                                      </p:cBhvr>
                                      <p:to>
                                        <p:strVal val="visible"/>
                                      </p:to>
                                    </p:set>
                                    <p:anim calcmode="lin" valueType="num">
                                      <p:cBhvr>
                                        <p:cTn id="12" dur="500" fill="hold"/>
                                        <p:tgtEl>
                                          <p:spTgt spid="75778"/>
                                        </p:tgtEl>
                                        <p:attrNameLst>
                                          <p:attrName>ppt_w</p:attrName>
                                        </p:attrNameLst>
                                      </p:cBhvr>
                                      <p:tavLst>
                                        <p:tav tm="0">
                                          <p:val>
                                            <p:fltVal val="0"/>
                                          </p:val>
                                        </p:tav>
                                        <p:tav tm="100000">
                                          <p:val>
                                            <p:strVal val="#ppt_w"/>
                                          </p:val>
                                        </p:tav>
                                      </p:tavLst>
                                    </p:anim>
                                    <p:anim calcmode="lin" valueType="num">
                                      <p:cBhvr>
                                        <p:cTn id="13" dur="500" fill="hold"/>
                                        <p:tgtEl>
                                          <p:spTgt spid="757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ตัวแทนหมายเลขภาพนิ่ง 5"/>
          <p:cNvSpPr>
            <a:spLocks noGrp="1"/>
          </p:cNvSpPr>
          <p:nvPr>
            <p:ph type="sldNum" sz="quarter" idx="12"/>
          </p:nvPr>
        </p:nvSpPr>
        <p:spPr/>
        <p:txBody>
          <a:bodyPr/>
          <a:lstStyle/>
          <a:p>
            <a:fld id="{FE10A0AB-8F63-423B-BA4B-E0916317E1BE}" type="slidenum">
              <a:rPr lang="en-US" altLang="th-TH"/>
              <a:pPr/>
              <a:t>63</a:t>
            </a:fld>
            <a:endParaRPr lang="en-US" altLang="th-TH"/>
          </a:p>
        </p:txBody>
      </p:sp>
      <p:sp>
        <p:nvSpPr>
          <p:cNvPr id="76802" name="Rectangle 2"/>
          <p:cNvSpPr>
            <a:spLocks noGrp="1" noChangeArrowheads="1"/>
          </p:cNvSpPr>
          <p:nvPr>
            <p:ph type="body" idx="1"/>
          </p:nvPr>
        </p:nvSpPr>
        <p:spPr>
          <a:xfrm>
            <a:off x="685800" y="1257300"/>
            <a:ext cx="5486400" cy="3314700"/>
          </a:xfrm>
        </p:spPr>
        <p:txBody>
          <a:bodyPr/>
          <a:lstStyle/>
          <a:p>
            <a:r>
              <a:rPr lang="en-US" altLang="th-TH" sz="2800"/>
              <a:t>Graphical interfaces</a:t>
            </a:r>
            <a:r>
              <a:rPr lang="en-US" altLang="th-TH" sz="2400"/>
              <a:t> </a:t>
            </a:r>
          </a:p>
          <a:p>
            <a:pPr marL="855663" lvl="1" indent="-398463">
              <a:buFont typeface="Symbol" pitchFamily="18" charset="2"/>
              <a:buChar char="Þ"/>
            </a:pPr>
            <a:r>
              <a:rPr lang="en-US" altLang="th-TH" sz="2400">
                <a:solidFill>
                  <a:schemeClr val="accent2"/>
                </a:solidFill>
                <a:sym typeface="Symbol" pitchFamily="18" charset="2"/>
              </a:rPr>
              <a:t>Achieves the descriptive benefits of symbolic tools like flow charts</a:t>
            </a:r>
          </a:p>
          <a:p>
            <a:pPr marL="855663" lvl="1" indent="-398463">
              <a:buFont typeface="Symbol" pitchFamily="18" charset="2"/>
              <a:buChar char="Þ"/>
            </a:pPr>
            <a:endParaRPr lang="en-US" altLang="th-TH" sz="2400">
              <a:solidFill>
                <a:schemeClr val="accent2"/>
              </a:solidFill>
              <a:sym typeface="Symbol" pitchFamily="18" charset="2"/>
            </a:endParaRPr>
          </a:p>
          <a:p>
            <a:pPr marL="855663" lvl="1" indent="-398463">
              <a:buFont typeface="Symbol" pitchFamily="18" charset="2"/>
              <a:buChar char="Þ"/>
            </a:pPr>
            <a:endParaRPr lang="en-US" altLang="th-TH" sz="2400">
              <a:solidFill>
                <a:schemeClr val="accent2"/>
              </a:solidFill>
              <a:sym typeface="Symbol" pitchFamily="18" charset="2"/>
            </a:endParaRPr>
          </a:p>
          <a:p>
            <a:r>
              <a:rPr lang="en-US" altLang="th-TH" sz="2800">
                <a:sym typeface="Symbol" pitchFamily="18" charset="2"/>
              </a:rPr>
              <a:t>Optimization Engines</a:t>
            </a:r>
          </a:p>
          <a:p>
            <a:pPr marL="855663" lvl="1" indent="-398463">
              <a:buFont typeface="Symbol" pitchFamily="18" charset="2"/>
              <a:buChar char="Þ"/>
            </a:pPr>
            <a:r>
              <a:rPr lang="en-US" altLang="th-TH" sz="2400">
                <a:solidFill>
                  <a:schemeClr val="accent2"/>
                </a:solidFill>
              </a:rPr>
              <a:t>Enables efficient automated search for best parameter values</a:t>
            </a:r>
          </a:p>
          <a:p>
            <a:pPr marL="855663" lvl="1" indent="-398463"/>
            <a:endParaRPr lang="en-US" altLang="th-TH" sz="2000"/>
          </a:p>
        </p:txBody>
      </p:sp>
      <p:sp>
        <p:nvSpPr>
          <p:cNvPr id="76803" name="Rectangle 3"/>
          <p:cNvSpPr>
            <a:spLocks noChangeArrowheads="1"/>
          </p:cNvSpPr>
          <p:nvPr/>
        </p:nvSpPr>
        <p:spPr bwMode="auto">
          <a:xfrm>
            <a:off x="304800" y="114300"/>
            <a:ext cx="85344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th-TH" sz="3400" b="1"/>
              <a:t>Modern Simulation Software Packages are Breaking Compromises</a:t>
            </a:r>
          </a:p>
        </p:txBody>
      </p:sp>
      <p:grpSp>
        <p:nvGrpSpPr>
          <p:cNvPr id="76804" name="Group 4"/>
          <p:cNvGrpSpPr>
            <a:grpSpLocks/>
          </p:cNvGrpSpPr>
          <p:nvPr/>
        </p:nvGrpSpPr>
        <p:grpSpPr bwMode="auto">
          <a:xfrm>
            <a:off x="228600" y="904875"/>
            <a:ext cx="8686800" cy="180975"/>
            <a:chOff x="384" y="625"/>
            <a:chExt cx="4992" cy="151"/>
          </a:xfrm>
        </p:grpSpPr>
        <p:grpSp>
          <p:nvGrpSpPr>
            <p:cNvPr id="76805" name="Group 5"/>
            <p:cNvGrpSpPr>
              <a:grpSpLocks/>
            </p:cNvGrpSpPr>
            <p:nvPr/>
          </p:nvGrpSpPr>
          <p:grpSpPr bwMode="auto">
            <a:xfrm>
              <a:off x="384" y="625"/>
              <a:ext cx="4992" cy="144"/>
              <a:chOff x="384" y="625"/>
              <a:chExt cx="4992" cy="144"/>
            </a:xfrm>
          </p:grpSpPr>
          <p:pic>
            <p:nvPicPr>
              <p:cNvPr id="76806"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76807"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76808"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pic>
        <p:nvPicPr>
          <p:cNvPr id="76809" name="Picture 9" descr="PE0146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9364" y="2971800"/>
            <a:ext cx="1747837" cy="1629966"/>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BD0529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1" y="1257300"/>
            <a:ext cx="2227263" cy="155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3498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ppt_x"/>
                                          </p:val>
                                        </p:tav>
                                        <p:tav tm="100000">
                                          <p:val>
                                            <p:strVal val="#ppt_x"/>
                                          </p:val>
                                        </p:tav>
                                      </p:tavLst>
                                    </p:anim>
                                    <p:anim calcmode="lin" valueType="num">
                                      <p:cBhvr additive="base">
                                        <p:cTn id="8" dur="500" fill="hold"/>
                                        <p:tgtEl>
                                          <p:spTgt spid="768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p:txBody>
          <a:bodyPr/>
          <a:lstStyle/>
          <a:p>
            <a:fld id="{287BA7FB-13BB-4782-97C1-9F1656579C8C}" type="slidenum">
              <a:rPr lang="en-US" altLang="th-TH"/>
              <a:pPr/>
              <a:t>64</a:t>
            </a:fld>
            <a:endParaRPr lang="en-US" altLang="th-TH"/>
          </a:p>
        </p:txBody>
      </p:sp>
      <p:sp>
        <p:nvSpPr>
          <p:cNvPr id="77826" name="Rectangle 2"/>
          <p:cNvSpPr>
            <a:spLocks noGrp="1" noChangeArrowheads="1"/>
          </p:cNvSpPr>
          <p:nvPr>
            <p:ph type="body" idx="1"/>
          </p:nvPr>
        </p:nvSpPr>
        <p:spPr>
          <a:xfrm>
            <a:off x="685800" y="914400"/>
            <a:ext cx="8001000" cy="3886200"/>
          </a:xfrm>
        </p:spPr>
        <p:txBody>
          <a:bodyPr/>
          <a:lstStyle/>
          <a:p>
            <a:pPr>
              <a:lnSpc>
                <a:spcPct val="90000"/>
              </a:lnSpc>
            </a:pPr>
            <a:r>
              <a:rPr lang="en-US" altLang="th-TH" sz="2400"/>
              <a:t>General Principles</a:t>
            </a:r>
          </a:p>
          <a:p>
            <a:pPr marL="855663" lvl="1" indent="-398463">
              <a:lnSpc>
                <a:spcPct val="90000"/>
              </a:lnSpc>
            </a:pPr>
            <a:r>
              <a:rPr lang="en-US" altLang="th-TH" sz="2000">
                <a:solidFill>
                  <a:schemeClr val="accent2"/>
                </a:solidFill>
              </a:rPr>
              <a:t>The system is broken down into suitable components or entities</a:t>
            </a:r>
          </a:p>
          <a:p>
            <a:pPr marL="855663" lvl="1" indent="-398463">
              <a:lnSpc>
                <a:spcPct val="90000"/>
              </a:lnSpc>
            </a:pPr>
            <a:r>
              <a:rPr lang="en-US" altLang="th-TH" sz="2000">
                <a:solidFill>
                  <a:schemeClr val="accent2"/>
                </a:solidFill>
              </a:rPr>
              <a:t>The entities are modeled separately and are then connected to a model describing the overall system</a:t>
            </a:r>
          </a:p>
          <a:p>
            <a:pPr marL="855663" lvl="1" indent="-398463">
              <a:lnSpc>
                <a:spcPct val="90000"/>
              </a:lnSpc>
              <a:buFont typeface="Symbol" pitchFamily="18" charset="2"/>
              <a:buChar char="Þ"/>
            </a:pPr>
            <a:r>
              <a:rPr lang="en-US" altLang="th-TH" sz="2000" i="1"/>
              <a:t>A bottom-up approach!</a:t>
            </a:r>
          </a:p>
          <a:p>
            <a:pPr>
              <a:lnSpc>
                <a:spcPct val="90000"/>
              </a:lnSpc>
            </a:pPr>
            <a:r>
              <a:rPr lang="en-US" altLang="th-TH" sz="2400"/>
              <a:t>The basic principles apply to all types of simulation models</a:t>
            </a:r>
          </a:p>
          <a:p>
            <a:pPr marL="855663" lvl="1" indent="-398463">
              <a:lnSpc>
                <a:spcPct val="90000"/>
              </a:lnSpc>
            </a:pPr>
            <a:r>
              <a:rPr lang="en-US" altLang="th-TH" sz="2000">
                <a:solidFill>
                  <a:schemeClr val="accent2"/>
                </a:solidFill>
              </a:rPr>
              <a:t>Static or Dynamic</a:t>
            </a:r>
          </a:p>
          <a:p>
            <a:pPr marL="855663" lvl="1" indent="-398463">
              <a:lnSpc>
                <a:spcPct val="90000"/>
              </a:lnSpc>
            </a:pPr>
            <a:r>
              <a:rPr lang="en-US" altLang="th-TH" sz="2000">
                <a:solidFill>
                  <a:schemeClr val="accent2"/>
                </a:solidFill>
              </a:rPr>
              <a:t>Deterministic or Stochastic</a:t>
            </a:r>
          </a:p>
          <a:p>
            <a:pPr marL="855663" lvl="1" indent="-398463">
              <a:lnSpc>
                <a:spcPct val="90000"/>
              </a:lnSpc>
            </a:pPr>
            <a:r>
              <a:rPr lang="en-US" altLang="th-TH" sz="2000">
                <a:solidFill>
                  <a:schemeClr val="accent2"/>
                </a:solidFill>
              </a:rPr>
              <a:t>Discrete or continuous</a:t>
            </a:r>
          </a:p>
          <a:p>
            <a:pPr>
              <a:lnSpc>
                <a:spcPct val="90000"/>
              </a:lnSpc>
            </a:pPr>
            <a:r>
              <a:rPr lang="en-US" altLang="th-TH" sz="2400"/>
              <a:t>In BPD and OM situations computer based Stochastic Discrete Event Simulation (e.g. in Extend) is the natural choice</a:t>
            </a:r>
          </a:p>
          <a:p>
            <a:pPr marL="855663" lvl="1" indent="-398463">
              <a:lnSpc>
                <a:spcPct val="90000"/>
              </a:lnSpc>
            </a:pPr>
            <a:r>
              <a:rPr lang="en-US" altLang="th-TH" sz="2000">
                <a:solidFill>
                  <a:schemeClr val="accent2"/>
                </a:solidFill>
              </a:rPr>
              <a:t>Focuses on events affecting the state of the system and skips all intervals in between</a:t>
            </a:r>
          </a:p>
        </p:txBody>
      </p:sp>
      <p:sp>
        <p:nvSpPr>
          <p:cNvPr id="77827" name="Rectangle 3"/>
          <p:cNvSpPr>
            <a:spLocks noChangeArrowheads="1"/>
          </p:cNvSpPr>
          <p:nvPr/>
        </p:nvSpPr>
        <p:spPr bwMode="auto">
          <a:xfrm>
            <a:off x="304800" y="5715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th-TH" sz="3400" b="1"/>
              <a:t>Building a Simulation Model</a:t>
            </a:r>
          </a:p>
        </p:txBody>
      </p:sp>
      <p:grpSp>
        <p:nvGrpSpPr>
          <p:cNvPr id="77828" name="Group 4"/>
          <p:cNvGrpSpPr>
            <a:grpSpLocks/>
          </p:cNvGrpSpPr>
          <p:nvPr/>
        </p:nvGrpSpPr>
        <p:grpSpPr bwMode="auto">
          <a:xfrm>
            <a:off x="228600" y="685800"/>
            <a:ext cx="8686800" cy="180975"/>
            <a:chOff x="384" y="625"/>
            <a:chExt cx="4992" cy="151"/>
          </a:xfrm>
        </p:grpSpPr>
        <p:grpSp>
          <p:nvGrpSpPr>
            <p:cNvPr id="77829" name="Group 5"/>
            <p:cNvGrpSpPr>
              <a:grpSpLocks/>
            </p:cNvGrpSpPr>
            <p:nvPr/>
          </p:nvGrpSpPr>
          <p:grpSpPr bwMode="auto">
            <a:xfrm>
              <a:off x="384" y="625"/>
              <a:ext cx="4992" cy="144"/>
              <a:chOff x="384" y="625"/>
              <a:chExt cx="4992" cy="144"/>
            </a:xfrm>
          </p:grpSpPr>
          <p:pic>
            <p:nvPicPr>
              <p:cNvPr id="77830"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77831"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77832"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46580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additive="base">
                                        <p:cTn id="7" dur="500" fill="hold"/>
                                        <p:tgtEl>
                                          <p:spTgt spid="77827"/>
                                        </p:tgtEl>
                                        <p:attrNameLst>
                                          <p:attrName>ppt_x</p:attrName>
                                        </p:attrNameLst>
                                      </p:cBhvr>
                                      <p:tavLst>
                                        <p:tav tm="0">
                                          <p:val>
                                            <p:strVal val="#ppt_x"/>
                                          </p:val>
                                        </p:tav>
                                        <p:tav tm="100000">
                                          <p:val>
                                            <p:strVal val="#ppt_x"/>
                                          </p:val>
                                        </p:tav>
                                      </p:tavLst>
                                    </p:anim>
                                    <p:anim calcmode="lin" valueType="num">
                                      <p:cBhvr additive="base">
                                        <p:cTn id="8" dur="500" fill="hold"/>
                                        <p:tgtEl>
                                          <p:spTgt spid="778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ตัวแทนหมายเลขภาพนิ่ง 3"/>
          <p:cNvSpPr>
            <a:spLocks noGrp="1"/>
          </p:cNvSpPr>
          <p:nvPr>
            <p:ph type="sldNum" sz="quarter" idx="12"/>
          </p:nvPr>
        </p:nvSpPr>
        <p:spPr/>
        <p:txBody>
          <a:bodyPr/>
          <a:lstStyle/>
          <a:p>
            <a:fld id="{E5B6989B-ADE5-438C-AA8A-D0EB6E2B9ABF}" type="slidenum">
              <a:rPr lang="en-US" altLang="th-TH"/>
              <a:pPr/>
              <a:t>65</a:t>
            </a:fld>
            <a:endParaRPr lang="en-US" altLang="th-TH"/>
          </a:p>
        </p:txBody>
      </p:sp>
      <p:sp>
        <p:nvSpPr>
          <p:cNvPr id="78850" name="Rectangle 2"/>
          <p:cNvSpPr>
            <a:spLocks noChangeArrowheads="1"/>
          </p:cNvSpPr>
          <p:nvPr/>
        </p:nvSpPr>
        <p:spPr bwMode="auto">
          <a:xfrm>
            <a:off x="304800" y="-1143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th-TH" sz="3200" b="1"/>
              <a:t>Steps in a BPD Simulation Project</a:t>
            </a:r>
          </a:p>
        </p:txBody>
      </p:sp>
      <p:grpSp>
        <p:nvGrpSpPr>
          <p:cNvPr id="78851" name="Group 3"/>
          <p:cNvGrpSpPr>
            <a:grpSpLocks/>
          </p:cNvGrpSpPr>
          <p:nvPr/>
        </p:nvGrpSpPr>
        <p:grpSpPr bwMode="auto">
          <a:xfrm>
            <a:off x="228600" y="406004"/>
            <a:ext cx="8686800" cy="180975"/>
            <a:chOff x="384" y="625"/>
            <a:chExt cx="4992" cy="151"/>
          </a:xfrm>
        </p:grpSpPr>
        <p:grpSp>
          <p:nvGrpSpPr>
            <p:cNvPr id="78852" name="Group 4"/>
            <p:cNvGrpSpPr>
              <a:grpSpLocks/>
            </p:cNvGrpSpPr>
            <p:nvPr/>
          </p:nvGrpSpPr>
          <p:grpSpPr bwMode="auto">
            <a:xfrm>
              <a:off x="384" y="625"/>
              <a:ext cx="4992" cy="144"/>
              <a:chOff x="384" y="625"/>
              <a:chExt cx="4992" cy="144"/>
            </a:xfrm>
          </p:grpSpPr>
          <p:pic>
            <p:nvPicPr>
              <p:cNvPr id="78853" name="Picture 5"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78855" name="Picture 7"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856" name="Group 8"/>
          <p:cNvGrpSpPr>
            <a:grpSpLocks/>
          </p:cNvGrpSpPr>
          <p:nvPr/>
        </p:nvGrpSpPr>
        <p:grpSpPr bwMode="auto">
          <a:xfrm>
            <a:off x="1143000" y="3543300"/>
            <a:ext cx="3657600" cy="1485900"/>
            <a:chOff x="720" y="2976"/>
            <a:chExt cx="2304" cy="1248"/>
          </a:xfrm>
        </p:grpSpPr>
        <p:grpSp>
          <p:nvGrpSpPr>
            <p:cNvPr id="78857" name="Group 9"/>
            <p:cNvGrpSpPr>
              <a:grpSpLocks/>
            </p:cNvGrpSpPr>
            <p:nvPr/>
          </p:nvGrpSpPr>
          <p:grpSpPr bwMode="auto">
            <a:xfrm>
              <a:off x="1248" y="3019"/>
              <a:ext cx="1536" cy="284"/>
              <a:chOff x="1334" y="3004"/>
              <a:chExt cx="1536" cy="284"/>
            </a:xfrm>
          </p:grpSpPr>
          <p:sp>
            <p:nvSpPr>
              <p:cNvPr id="78858" name="Rectangle 10"/>
              <p:cNvSpPr>
                <a:spLocks noChangeArrowheads="1"/>
              </p:cNvSpPr>
              <p:nvPr/>
            </p:nvSpPr>
            <p:spPr bwMode="auto">
              <a:xfrm>
                <a:off x="1334" y="3009"/>
                <a:ext cx="1440" cy="24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859" name="Text Box 11"/>
              <p:cNvSpPr txBox="1">
                <a:spLocks noChangeArrowheads="1"/>
              </p:cNvSpPr>
              <p:nvPr/>
            </p:nvSpPr>
            <p:spPr bwMode="auto">
              <a:xfrm>
                <a:off x="1405" y="3004"/>
                <a:ext cx="1465"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h-TH" sz="1600"/>
                  <a:t>8. Experimental Design</a:t>
                </a:r>
              </a:p>
            </p:txBody>
          </p:sp>
        </p:grpSp>
        <p:grpSp>
          <p:nvGrpSpPr>
            <p:cNvPr id="78860" name="Group 12"/>
            <p:cNvGrpSpPr>
              <a:grpSpLocks/>
            </p:cNvGrpSpPr>
            <p:nvPr/>
          </p:nvGrpSpPr>
          <p:grpSpPr bwMode="auto">
            <a:xfrm>
              <a:off x="1230" y="3408"/>
              <a:ext cx="1536" cy="491"/>
              <a:chOff x="1248" y="3360"/>
              <a:chExt cx="1536" cy="491"/>
            </a:xfrm>
          </p:grpSpPr>
          <p:sp>
            <p:nvSpPr>
              <p:cNvPr id="78861" name="Rectangle 13"/>
              <p:cNvSpPr>
                <a:spLocks noChangeArrowheads="1"/>
              </p:cNvSpPr>
              <p:nvPr/>
            </p:nvSpPr>
            <p:spPr bwMode="auto">
              <a:xfrm>
                <a:off x="1248" y="3360"/>
                <a:ext cx="1488" cy="24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862" name="Text Box 14"/>
              <p:cNvSpPr txBox="1">
                <a:spLocks noChangeArrowheads="1"/>
              </p:cNvSpPr>
              <p:nvPr/>
            </p:nvSpPr>
            <p:spPr bwMode="auto">
              <a:xfrm>
                <a:off x="1248" y="3360"/>
                <a:ext cx="1536"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600"/>
                  <a:t>9. Model runs and analysis</a:t>
                </a:r>
              </a:p>
            </p:txBody>
          </p:sp>
        </p:grpSp>
        <p:grpSp>
          <p:nvGrpSpPr>
            <p:cNvPr id="78863" name="Group 15"/>
            <p:cNvGrpSpPr>
              <a:grpSpLocks/>
            </p:cNvGrpSpPr>
            <p:nvPr/>
          </p:nvGrpSpPr>
          <p:grpSpPr bwMode="auto">
            <a:xfrm>
              <a:off x="1319" y="3792"/>
              <a:ext cx="1296" cy="384"/>
              <a:chOff x="1248" y="3792"/>
              <a:chExt cx="1296" cy="384"/>
            </a:xfrm>
          </p:grpSpPr>
          <p:sp>
            <p:nvSpPr>
              <p:cNvPr id="78864" name="AutoShape 16"/>
              <p:cNvSpPr>
                <a:spLocks noChangeArrowheads="1"/>
              </p:cNvSpPr>
              <p:nvPr/>
            </p:nvSpPr>
            <p:spPr bwMode="auto">
              <a:xfrm>
                <a:off x="1248" y="3792"/>
                <a:ext cx="1296" cy="384"/>
              </a:xfrm>
              <a:prstGeom prst="diamond">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865" name="Text Box 17"/>
              <p:cNvSpPr txBox="1">
                <a:spLocks noChangeArrowheads="1"/>
              </p:cNvSpPr>
              <p:nvPr/>
            </p:nvSpPr>
            <p:spPr bwMode="auto">
              <a:xfrm>
                <a:off x="1488" y="3868"/>
                <a:ext cx="938"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h-TH" sz="1600"/>
                  <a:t>10. More runs</a:t>
                </a:r>
              </a:p>
            </p:txBody>
          </p:sp>
        </p:grpSp>
        <p:sp>
          <p:nvSpPr>
            <p:cNvPr id="78866" name="Line 18"/>
            <p:cNvSpPr>
              <a:spLocks noChangeShapeType="1"/>
            </p:cNvSpPr>
            <p:nvPr/>
          </p:nvSpPr>
          <p:spPr bwMode="auto">
            <a:xfrm>
              <a:off x="1968" y="3264"/>
              <a:ext cx="0" cy="144"/>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867" name="Line 19"/>
            <p:cNvSpPr>
              <a:spLocks noChangeShapeType="1"/>
            </p:cNvSpPr>
            <p:nvPr/>
          </p:nvSpPr>
          <p:spPr bwMode="auto">
            <a:xfrm>
              <a:off x="1968" y="3648"/>
              <a:ext cx="0" cy="144"/>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868" name="Line 20"/>
            <p:cNvSpPr>
              <a:spLocks noChangeShapeType="1"/>
            </p:cNvSpPr>
            <p:nvPr/>
          </p:nvSpPr>
          <p:spPr bwMode="auto">
            <a:xfrm>
              <a:off x="2592" y="3984"/>
              <a:ext cx="432"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869" name="Freeform 21"/>
            <p:cNvSpPr>
              <a:spLocks/>
            </p:cNvSpPr>
            <p:nvPr/>
          </p:nvSpPr>
          <p:spPr bwMode="auto">
            <a:xfrm>
              <a:off x="859" y="3552"/>
              <a:ext cx="480" cy="432"/>
            </a:xfrm>
            <a:custGeom>
              <a:avLst/>
              <a:gdLst>
                <a:gd name="T0" fmla="*/ 480 w 480"/>
                <a:gd name="T1" fmla="*/ 432 h 432"/>
                <a:gd name="T2" fmla="*/ 0 w 480"/>
                <a:gd name="T3" fmla="*/ 432 h 432"/>
                <a:gd name="T4" fmla="*/ 0 w 480"/>
                <a:gd name="T5" fmla="*/ 0 h 432"/>
                <a:gd name="T6" fmla="*/ 384 w 480"/>
                <a:gd name="T7" fmla="*/ 0 h 432"/>
              </a:gdLst>
              <a:ahLst/>
              <a:cxnLst>
                <a:cxn ang="0">
                  <a:pos x="T0" y="T1"/>
                </a:cxn>
                <a:cxn ang="0">
                  <a:pos x="T2" y="T3"/>
                </a:cxn>
                <a:cxn ang="0">
                  <a:pos x="T4" y="T5"/>
                </a:cxn>
                <a:cxn ang="0">
                  <a:pos x="T6" y="T7"/>
                </a:cxn>
              </a:cxnLst>
              <a:rect l="0" t="0" r="r" b="b"/>
              <a:pathLst>
                <a:path w="480" h="432">
                  <a:moveTo>
                    <a:pt x="480" y="432"/>
                  </a:moveTo>
                  <a:lnTo>
                    <a:pt x="0" y="432"/>
                  </a:lnTo>
                  <a:lnTo>
                    <a:pt x="0" y="0"/>
                  </a:lnTo>
                  <a:lnTo>
                    <a:pt x="384" y="0"/>
                  </a:lnTo>
                </a:path>
              </a:pathLst>
            </a:custGeom>
            <a:noFill/>
            <a:ln w="222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870" name="Text Box 22"/>
            <p:cNvSpPr txBox="1">
              <a:spLocks noChangeArrowheads="1"/>
            </p:cNvSpPr>
            <p:nvPr/>
          </p:nvSpPr>
          <p:spPr bwMode="auto">
            <a:xfrm>
              <a:off x="2640" y="3772"/>
              <a:ext cx="293"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h-TH" sz="1600"/>
                <a:t>No</a:t>
              </a:r>
            </a:p>
          </p:txBody>
        </p:sp>
        <p:sp>
          <p:nvSpPr>
            <p:cNvPr id="78871" name="Freeform 23"/>
            <p:cNvSpPr>
              <a:spLocks/>
            </p:cNvSpPr>
            <p:nvPr/>
          </p:nvSpPr>
          <p:spPr bwMode="auto">
            <a:xfrm>
              <a:off x="859" y="3120"/>
              <a:ext cx="384" cy="432"/>
            </a:xfrm>
            <a:custGeom>
              <a:avLst/>
              <a:gdLst>
                <a:gd name="T0" fmla="*/ 0 w 384"/>
                <a:gd name="T1" fmla="*/ 432 h 432"/>
                <a:gd name="T2" fmla="*/ 0 w 384"/>
                <a:gd name="T3" fmla="*/ 0 h 432"/>
                <a:gd name="T4" fmla="*/ 384 w 384"/>
                <a:gd name="T5" fmla="*/ 0 h 432"/>
              </a:gdLst>
              <a:ahLst/>
              <a:cxnLst>
                <a:cxn ang="0">
                  <a:pos x="T0" y="T1"/>
                </a:cxn>
                <a:cxn ang="0">
                  <a:pos x="T2" y="T3"/>
                </a:cxn>
                <a:cxn ang="0">
                  <a:pos x="T4" y="T5"/>
                </a:cxn>
              </a:cxnLst>
              <a:rect l="0" t="0" r="r" b="b"/>
              <a:pathLst>
                <a:path w="384" h="432">
                  <a:moveTo>
                    <a:pt x="0" y="432"/>
                  </a:moveTo>
                  <a:lnTo>
                    <a:pt x="0" y="0"/>
                  </a:lnTo>
                  <a:lnTo>
                    <a:pt x="384" y="0"/>
                  </a:lnTo>
                </a:path>
              </a:pathLst>
            </a:custGeom>
            <a:noFill/>
            <a:ln w="222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872" name="Text Box 24"/>
            <p:cNvSpPr txBox="1">
              <a:spLocks noChangeArrowheads="1"/>
            </p:cNvSpPr>
            <p:nvPr/>
          </p:nvSpPr>
          <p:spPr bwMode="auto">
            <a:xfrm>
              <a:off x="912" y="3792"/>
              <a:ext cx="30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h-TH" sz="1600"/>
                <a:t>Yes</a:t>
              </a:r>
            </a:p>
          </p:txBody>
        </p:sp>
        <p:sp>
          <p:nvSpPr>
            <p:cNvPr id="78873" name="Rectangle 25"/>
            <p:cNvSpPr>
              <a:spLocks noChangeArrowheads="1"/>
            </p:cNvSpPr>
            <p:nvPr/>
          </p:nvSpPr>
          <p:spPr bwMode="auto">
            <a:xfrm>
              <a:off x="720" y="2976"/>
              <a:ext cx="2160" cy="1248"/>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pSp>
      <p:grpSp>
        <p:nvGrpSpPr>
          <p:cNvPr id="78874" name="Group 26"/>
          <p:cNvGrpSpPr>
            <a:grpSpLocks/>
          </p:cNvGrpSpPr>
          <p:nvPr/>
        </p:nvGrpSpPr>
        <p:grpSpPr bwMode="auto">
          <a:xfrm>
            <a:off x="228600" y="1485900"/>
            <a:ext cx="5943600" cy="2143125"/>
            <a:chOff x="144" y="1248"/>
            <a:chExt cx="3744" cy="1800"/>
          </a:xfrm>
        </p:grpSpPr>
        <p:sp>
          <p:nvSpPr>
            <p:cNvPr id="78875" name="Line 27"/>
            <p:cNvSpPr>
              <a:spLocks noChangeShapeType="1"/>
            </p:cNvSpPr>
            <p:nvPr/>
          </p:nvSpPr>
          <p:spPr bwMode="auto">
            <a:xfrm>
              <a:off x="1968" y="2880"/>
              <a:ext cx="0" cy="144"/>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nvGrpSpPr>
            <p:cNvPr id="78876" name="Group 28"/>
            <p:cNvGrpSpPr>
              <a:grpSpLocks/>
            </p:cNvGrpSpPr>
            <p:nvPr/>
          </p:nvGrpSpPr>
          <p:grpSpPr bwMode="auto">
            <a:xfrm>
              <a:off x="144" y="1248"/>
              <a:ext cx="3744" cy="1800"/>
              <a:chOff x="144" y="1248"/>
              <a:chExt cx="3744" cy="1800"/>
            </a:xfrm>
          </p:grpSpPr>
          <p:sp>
            <p:nvSpPr>
              <p:cNvPr id="78877" name="Rectangle 29"/>
              <p:cNvSpPr>
                <a:spLocks noChangeArrowheads="1"/>
              </p:cNvSpPr>
              <p:nvPr/>
            </p:nvSpPr>
            <p:spPr bwMode="auto">
              <a:xfrm>
                <a:off x="144" y="1364"/>
                <a:ext cx="3744" cy="1584"/>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878" name="Rectangle 30"/>
              <p:cNvSpPr>
                <a:spLocks noChangeArrowheads="1"/>
              </p:cNvSpPr>
              <p:nvPr/>
            </p:nvSpPr>
            <p:spPr bwMode="auto">
              <a:xfrm>
                <a:off x="1344" y="1776"/>
                <a:ext cx="1248" cy="24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879" name="Rectangle 31"/>
              <p:cNvSpPr>
                <a:spLocks noChangeArrowheads="1"/>
              </p:cNvSpPr>
              <p:nvPr/>
            </p:nvSpPr>
            <p:spPr bwMode="auto">
              <a:xfrm>
                <a:off x="2160" y="1392"/>
                <a:ext cx="1584" cy="24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880" name="Rectangle 32"/>
              <p:cNvSpPr>
                <a:spLocks noChangeArrowheads="1"/>
              </p:cNvSpPr>
              <p:nvPr/>
            </p:nvSpPr>
            <p:spPr bwMode="auto">
              <a:xfrm>
                <a:off x="255" y="1392"/>
                <a:ext cx="1584" cy="24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881" name="Text Box 33"/>
              <p:cNvSpPr txBox="1">
                <a:spLocks noChangeArrowheads="1"/>
              </p:cNvSpPr>
              <p:nvPr/>
            </p:nvSpPr>
            <p:spPr bwMode="auto">
              <a:xfrm>
                <a:off x="288" y="1415"/>
                <a:ext cx="1584"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600"/>
                  <a:t>3. Model conceptualization</a:t>
                </a:r>
              </a:p>
            </p:txBody>
          </p:sp>
          <p:sp>
            <p:nvSpPr>
              <p:cNvPr id="78882" name="Text Box 34"/>
              <p:cNvSpPr txBox="1">
                <a:spLocks noChangeArrowheads="1"/>
              </p:cNvSpPr>
              <p:nvPr/>
            </p:nvSpPr>
            <p:spPr bwMode="auto">
              <a:xfrm>
                <a:off x="2448" y="1399"/>
                <a:ext cx="115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600"/>
                  <a:t>4. Data Collection</a:t>
                </a:r>
              </a:p>
            </p:txBody>
          </p:sp>
          <p:sp>
            <p:nvSpPr>
              <p:cNvPr id="78883" name="Text Box 35"/>
              <p:cNvSpPr txBox="1">
                <a:spLocks noChangeArrowheads="1"/>
              </p:cNvSpPr>
              <p:nvPr/>
            </p:nvSpPr>
            <p:spPr bwMode="auto">
              <a:xfrm>
                <a:off x="1392" y="1804"/>
                <a:ext cx="1248"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600"/>
                  <a:t>5. Model Translation</a:t>
                </a:r>
              </a:p>
            </p:txBody>
          </p:sp>
          <p:grpSp>
            <p:nvGrpSpPr>
              <p:cNvPr id="78884" name="Group 36"/>
              <p:cNvGrpSpPr>
                <a:grpSpLocks/>
              </p:cNvGrpSpPr>
              <p:nvPr/>
            </p:nvGrpSpPr>
            <p:grpSpPr bwMode="auto">
              <a:xfrm>
                <a:off x="1344" y="2160"/>
                <a:ext cx="1248" cy="312"/>
                <a:chOff x="1344" y="2256"/>
                <a:chExt cx="1248" cy="312"/>
              </a:xfrm>
            </p:grpSpPr>
            <p:sp>
              <p:nvSpPr>
                <p:cNvPr id="78885" name="AutoShape 37"/>
                <p:cNvSpPr>
                  <a:spLocks noChangeArrowheads="1"/>
                </p:cNvSpPr>
                <p:nvPr/>
              </p:nvSpPr>
              <p:spPr bwMode="auto">
                <a:xfrm>
                  <a:off x="1344" y="2256"/>
                  <a:ext cx="1248" cy="288"/>
                </a:xfrm>
                <a:prstGeom prst="diamond">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886" name="Text Box 38"/>
                <p:cNvSpPr txBox="1">
                  <a:spLocks noChangeArrowheads="1"/>
                </p:cNvSpPr>
                <p:nvPr/>
              </p:nvSpPr>
              <p:spPr bwMode="auto">
                <a:xfrm>
                  <a:off x="1607" y="2284"/>
                  <a:ext cx="960"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600"/>
                    <a:t>6. Verified</a:t>
                  </a:r>
                </a:p>
              </p:txBody>
            </p:sp>
          </p:grpSp>
          <p:grpSp>
            <p:nvGrpSpPr>
              <p:cNvPr id="78887" name="Group 39"/>
              <p:cNvGrpSpPr>
                <a:grpSpLocks/>
              </p:cNvGrpSpPr>
              <p:nvPr/>
            </p:nvGrpSpPr>
            <p:grpSpPr bwMode="auto">
              <a:xfrm>
                <a:off x="1344" y="2582"/>
                <a:ext cx="1248" cy="322"/>
                <a:chOff x="1425" y="2630"/>
                <a:chExt cx="1248" cy="322"/>
              </a:xfrm>
            </p:grpSpPr>
            <p:sp>
              <p:nvSpPr>
                <p:cNvPr id="78888" name="AutoShape 40"/>
                <p:cNvSpPr>
                  <a:spLocks noChangeArrowheads="1"/>
                </p:cNvSpPr>
                <p:nvPr/>
              </p:nvSpPr>
              <p:spPr bwMode="auto">
                <a:xfrm>
                  <a:off x="1425" y="2630"/>
                  <a:ext cx="1248" cy="288"/>
                </a:xfrm>
                <a:prstGeom prst="diamond">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889" name="Text Box 41"/>
                <p:cNvSpPr txBox="1">
                  <a:spLocks noChangeArrowheads="1"/>
                </p:cNvSpPr>
                <p:nvPr/>
              </p:nvSpPr>
              <p:spPr bwMode="auto">
                <a:xfrm>
                  <a:off x="1680" y="2668"/>
                  <a:ext cx="91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600"/>
                    <a:t>7. Validated</a:t>
                  </a:r>
                </a:p>
              </p:txBody>
            </p:sp>
          </p:grpSp>
          <p:sp>
            <p:nvSpPr>
              <p:cNvPr id="78890" name="Line 42"/>
              <p:cNvSpPr>
                <a:spLocks noChangeShapeType="1"/>
              </p:cNvSpPr>
              <p:nvPr/>
            </p:nvSpPr>
            <p:spPr bwMode="auto">
              <a:xfrm flipH="1">
                <a:off x="1152" y="1248"/>
                <a:ext cx="816" cy="144"/>
              </a:xfrm>
              <a:prstGeom prst="line">
                <a:avLst/>
              </a:prstGeom>
              <a:noFill/>
              <a:ln w="222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891" name="Line 43"/>
              <p:cNvSpPr>
                <a:spLocks noChangeShapeType="1"/>
              </p:cNvSpPr>
              <p:nvPr/>
            </p:nvSpPr>
            <p:spPr bwMode="auto">
              <a:xfrm>
                <a:off x="1968" y="1248"/>
                <a:ext cx="768" cy="144"/>
              </a:xfrm>
              <a:prstGeom prst="line">
                <a:avLst/>
              </a:prstGeom>
              <a:noFill/>
              <a:ln w="222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892" name="Line 44"/>
              <p:cNvSpPr>
                <a:spLocks noChangeShapeType="1"/>
              </p:cNvSpPr>
              <p:nvPr/>
            </p:nvSpPr>
            <p:spPr bwMode="auto">
              <a:xfrm>
                <a:off x="1008" y="1632"/>
                <a:ext cx="960" cy="144"/>
              </a:xfrm>
              <a:prstGeom prst="line">
                <a:avLst/>
              </a:prstGeom>
              <a:noFill/>
              <a:ln w="222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893" name="Line 45"/>
              <p:cNvSpPr>
                <a:spLocks noChangeShapeType="1"/>
              </p:cNvSpPr>
              <p:nvPr/>
            </p:nvSpPr>
            <p:spPr bwMode="auto">
              <a:xfrm flipH="1">
                <a:off x="1968" y="1632"/>
                <a:ext cx="1008" cy="144"/>
              </a:xfrm>
              <a:prstGeom prst="line">
                <a:avLst/>
              </a:prstGeom>
              <a:noFill/>
              <a:ln w="222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894" name="Line 46"/>
              <p:cNvSpPr>
                <a:spLocks noChangeShapeType="1"/>
              </p:cNvSpPr>
              <p:nvPr/>
            </p:nvSpPr>
            <p:spPr bwMode="auto">
              <a:xfrm>
                <a:off x="1968" y="2016"/>
                <a:ext cx="0" cy="144"/>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895" name="Line 47"/>
              <p:cNvSpPr>
                <a:spLocks noChangeShapeType="1"/>
              </p:cNvSpPr>
              <p:nvPr/>
            </p:nvSpPr>
            <p:spPr bwMode="auto">
              <a:xfrm>
                <a:off x="1968" y="2448"/>
                <a:ext cx="0" cy="144"/>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896" name="Text Box 48"/>
              <p:cNvSpPr txBox="1">
                <a:spLocks noChangeArrowheads="1"/>
              </p:cNvSpPr>
              <p:nvPr/>
            </p:nvSpPr>
            <p:spPr bwMode="auto">
              <a:xfrm>
                <a:off x="2112" y="2400"/>
                <a:ext cx="30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h-TH" sz="1600"/>
                  <a:t>Yes</a:t>
                </a:r>
              </a:p>
            </p:txBody>
          </p:sp>
          <p:sp>
            <p:nvSpPr>
              <p:cNvPr id="78897" name="Freeform 49"/>
              <p:cNvSpPr>
                <a:spLocks/>
              </p:cNvSpPr>
              <p:nvPr/>
            </p:nvSpPr>
            <p:spPr bwMode="auto">
              <a:xfrm>
                <a:off x="816" y="1872"/>
                <a:ext cx="528" cy="432"/>
              </a:xfrm>
              <a:custGeom>
                <a:avLst/>
                <a:gdLst>
                  <a:gd name="T0" fmla="*/ 528 w 528"/>
                  <a:gd name="T1" fmla="*/ 432 h 432"/>
                  <a:gd name="T2" fmla="*/ 0 w 528"/>
                  <a:gd name="T3" fmla="*/ 432 h 432"/>
                  <a:gd name="T4" fmla="*/ 0 w 528"/>
                  <a:gd name="T5" fmla="*/ 0 h 432"/>
                  <a:gd name="T6" fmla="*/ 528 w 528"/>
                  <a:gd name="T7" fmla="*/ 0 h 432"/>
                </a:gdLst>
                <a:ahLst/>
                <a:cxnLst>
                  <a:cxn ang="0">
                    <a:pos x="T0" y="T1"/>
                  </a:cxn>
                  <a:cxn ang="0">
                    <a:pos x="T2" y="T3"/>
                  </a:cxn>
                  <a:cxn ang="0">
                    <a:pos x="T4" y="T5"/>
                  </a:cxn>
                  <a:cxn ang="0">
                    <a:pos x="T6" y="T7"/>
                  </a:cxn>
                </a:cxnLst>
                <a:rect l="0" t="0" r="r" b="b"/>
                <a:pathLst>
                  <a:path w="528" h="432">
                    <a:moveTo>
                      <a:pt x="528" y="432"/>
                    </a:moveTo>
                    <a:lnTo>
                      <a:pt x="0" y="432"/>
                    </a:lnTo>
                    <a:lnTo>
                      <a:pt x="0" y="0"/>
                    </a:lnTo>
                    <a:lnTo>
                      <a:pt x="528" y="0"/>
                    </a:lnTo>
                  </a:path>
                </a:pathLst>
              </a:custGeom>
              <a:noFill/>
              <a:ln w="222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898" name="Text Box 50"/>
              <p:cNvSpPr txBox="1">
                <a:spLocks noChangeArrowheads="1"/>
              </p:cNvSpPr>
              <p:nvPr/>
            </p:nvSpPr>
            <p:spPr bwMode="auto">
              <a:xfrm>
                <a:off x="912" y="2112"/>
                <a:ext cx="293"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h-TH" sz="1600"/>
                  <a:t>No</a:t>
                </a:r>
              </a:p>
            </p:txBody>
          </p:sp>
          <p:sp>
            <p:nvSpPr>
              <p:cNvPr id="78899" name="Freeform 51"/>
              <p:cNvSpPr>
                <a:spLocks/>
              </p:cNvSpPr>
              <p:nvPr/>
            </p:nvSpPr>
            <p:spPr bwMode="auto">
              <a:xfrm>
                <a:off x="533" y="1627"/>
                <a:ext cx="816" cy="1104"/>
              </a:xfrm>
              <a:custGeom>
                <a:avLst/>
                <a:gdLst>
                  <a:gd name="T0" fmla="*/ 816 w 816"/>
                  <a:gd name="T1" fmla="*/ 1104 h 1104"/>
                  <a:gd name="T2" fmla="*/ 0 w 816"/>
                  <a:gd name="T3" fmla="*/ 1104 h 1104"/>
                  <a:gd name="T4" fmla="*/ 0 w 816"/>
                  <a:gd name="T5" fmla="*/ 0 h 1104"/>
                </a:gdLst>
                <a:ahLst/>
                <a:cxnLst>
                  <a:cxn ang="0">
                    <a:pos x="T0" y="T1"/>
                  </a:cxn>
                  <a:cxn ang="0">
                    <a:pos x="T2" y="T3"/>
                  </a:cxn>
                  <a:cxn ang="0">
                    <a:pos x="T4" y="T5"/>
                  </a:cxn>
                </a:cxnLst>
                <a:rect l="0" t="0" r="r" b="b"/>
                <a:pathLst>
                  <a:path w="816" h="1104">
                    <a:moveTo>
                      <a:pt x="816" y="1104"/>
                    </a:moveTo>
                    <a:lnTo>
                      <a:pt x="0" y="1104"/>
                    </a:lnTo>
                    <a:lnTo>
                      <a:pt x="0" y="0"/>
                    </a:lnTo>
                  </a:path>
                </a:pathLst>
              </a:custGeom>
              <a:noFill/>
              <a:ln w="222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900" name="Text Box 52"/>
              <p:cNvSpPr txBox="1">
                <a:spLocks noChangeArrowheads="1"/>
              </p:cNvSpPr>
              <p:nvPr/>
            </p:nvSpPr>
            <p:spPr bwMode="auto">
              <a:xfrm>
                <a:off x="768" y="2524"/>
                <a:ext cx="293"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h-TH" sz="1600"/>
                  <a:t>No</a:t>
                </a:r>
              </a:p>
            </p:txBody>
          </p:sp>
          <p:sp>
            <p:nvSpPr>
              <p:cNvPr id="78901" name="Freeform 53"/>
              <p:cNvSpPr>
                <a:spLocks/>
              </p:cNvSpPr>
              <p:nvPr/>
            </p:nvSpPr>
            <p:spPr bwMode="auto">
              <a:xfrm>
                <a:off x="2587" y="1627"/>
                <a:ext cx="816" cy="1104"/>
              </a:xfrm>
              <a:custGeom>
                <a:avLst/>
                <a:gdLst>
                  <a:gd name="T0" fmla="*/ 0 w 816"/>
                  <a:gd name="T1" fmla="*/ 1104 h 1104"/>
                  <a:gd name="T2" fmla="*/ 816 w 816"/>
                  <a:gd name="T3" fmla="*/ 1104 h 1104"/>
                  <a:gd name="T4" fmla="*/ 816 w 816"/>
                  <a:gd name="T5" fmla="*/ 0 h 1104"/>
                </a:gdLst>
                <a:ahLst/>
                <a:cxnLst>
                  <a:cxn ang="0">
                    <a:pos x="T0" y="T1"/>
                  </a:cxn>
                  <a:cxn ang="0">
                    <a:pos x="T2" y="T3"/>
                  </a:cxn>
                  <a:cxn ang="0">
                    <a:pos x="T4" y="T5"/>
                  </a:cxn>
                </a:cxnLst>
                <a:rect l="0" t="0" r="r" b="b"/>
                <a:pathLst>
                  <a:path w="816" h="1104">
                    <a:moveTo>
                      <a:pt x="0" y="1104"/>
                    </a:moveTo>
                    <a:lnTo>
                      <a:pt x="816" y="1104"/>
                    </a:lnTo>
                    <a:lnTo>
                      <a:pt x="816" y="0"/>
                    </a:lnTo>
                  </a:path>
                </a:pathLst>
              </a:custGeom>
              <a:noFill/>
              <a:ln w="222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902" name="Text Box 54"/>
              <p:cNvSpPr txBox="1">
                <a:spLocks noChangeArrowheads="1"/>
              </p:cNvSpPr>
              <p:nvPr/>
            </p:nvSpPr>
            <p:spPr bwMode="auto">
              <a:xfrm>
                <a:off x="2896" y="2524"/>
                <a:ext cx="293"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h-TH" sz="1600"/>
                  <a:t>No</a:t>
                </a:r>
              </a:p>
            </p:txBody>
          </p:sp>
          <p:sp>
            <p:nvSpPr>
              <p:cNvPr id="78903" name="Text Box 55"/>
              <p:cNvSpPr txBox="1">
                <a:spLocks noChangeArrowheads="1"/>
              </p:cNvSpPr>
              <p:nvPr/>
            </p:nvSpPr>
            <p:spPr bwMode="auto">
              <a:xfrm>
                <a:off x="2181" y="2764"/>
                <a:ext cx="30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h-TH" sz="1600"/>
                  <a:t>Yes</a:t>
                </a:r>
              </a:p>
            </p:txBody>
          </p:sp>
        </p:grpSp>
      </p:grpSp>
      <p:grpSp>
        <p:nvGrpSpPr>
          <p:cNvPr id="78904" name="Group 56"/>
          <p:cNvGrpSpPr>
            <a:grpSpLocks/>
          </p:cNvGrpSpPr>
          <p:nvPr/>
        </p:nvGrpSpPr>
        <p:grpSpPr bwMode="auto">
          <a:xfrm>
            <a:off x="6629400" y="2424113"/>
            <a:ext cx="2286000" cy="1190625"/>
            <a:chOff x="4176" y="2036"/>
            <a:chExt cx="1440" cy="1000"/>
          </a:xfrm>
        </p:grpSpPr>
        <p:sp>
          <p:nvSpPr>
            <p:cNvPr id="78905" name="Rectangle 57"/>
            <p:cNvSpPr>
              <a:spLocks noChangeArrowheads="1"/>
            </p:cNvSpPr>
            <p:nvPr/>
          </p:nvSpPr>
          <p:spPr bwMode="auto">
            <a:xfrm>
              <a:off x="4176" y="2036"/>
              <a:ext cx="1440" cy="576"/>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906" name="Text Box 58"/>
            <p:cNvSpPr txBox="1">
              <a:spLocks noChangeArrowheads="1"/>
            </p:cNvSpPr>
            <p:nvPr/>
          </p:nvSpPr>
          <p:spPr bwMode="auto">
            <a:xfrm>
              <a:off x="4239" y="2054"/>
              <a:ext cx="1344"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u="sng"/>
                <a:t>Phase 3</a:t>
              </a:r>
            </a:p>
            <a:p>
              <a:pPr>
                <a:spcBef>
                  <a:spcPct val="50000"/>
                </a:spcBef>
              </a:pPr>
              <a:r>
                <a:rPr lang="en-US" altLang="th-TH" sz="2000" b="1" i="1"/>
                <a:t>Experimentation</a:t>
              </a:r>
            </a:p>
          </p:txBody>
        </p:sp>
      </p:grpSp>
      <p:grpSp>
        <p:nvGrpSpPr>
          <p:cNvPr id="78907" name="Group 59"/>
          <p:cNvGrpSpPr>
            <a:grpSpLocks/>
          </p:cNvGrpSpPr>
          <p:nvPr/>
        </p:nvGrpSpPr>
        <p:grpSpPr bwMode="auto">
          <a:xfrm>
            <a:off x="914400" y="685800"/>
            <a:ext cx="8153400" cy="1169194"/>
            <a:chOff x="576" y="576"/>
            <a:chExt cx="5136" cy="982"/>
          </a:xfrm>
        </p:grpSpPr>
        <p:sp>
          <p:nvSpPr>
            <p:cNvPr id="78908" name="Rectangle 60"/>
            <p:cNvSpPr>
              <a:spLocks noChangeArrowheads="1"/>
            </p:cNvSpPr>
            <p:nvPr/>
          </p:nvSpPr>
          <p:spPr bwMode="auto">
            <a:xfrm>
              <a:off x="4176" y="576"/>
              <a:ext cx="1440" cy="57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grpSp>
          <p:nvGrpSpPr>
            <p:cNvPr id="78909" name="Group 61"/>
            <p:cNvGrpSpPr>
              <a:grpSpLocks/>
            </p:cNvGrpSpPr>
            <p:nvPr/>
          </p:nvGrpSpPr>
          <p:grpSpPr bwMode="auto">
            <a:xfrm>
              <a:off x="1296" y="624"/>
              <a:ext cx="1392" cy="501"/>
              <a:chOff x="1152" y="710"/>
              <a:chExt cx="1392" cy="501"/>
            </a:xfrm>
          </p:grpSpPr>
          <p:sp>
            <p:nvSpPr>
              <p:cNvPr id="78910" name="Rectangle 62"/>
              <p:cNvSpPr>
                <a:spLocks noChangeArrowheads="1"/>
              </p:cNvSpPr>
              <p:nvPr/>
            </p:nvSpPr>
            <p:spPr bwMode="auto">
              <a:xfrm>
                <a:off x="1152" y="710"/>
                <a:ext cx="1344" cy="24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911" name="Text Box 63"/>
              <p:cNvSpPr txBox="1">
                <a:spLocks noChangeArrowheads="1"/>
              </p:cNvSpPr>
              <p:nvPr/>
            </p:nvSpPr>
            <p:spPr bwMode="auto">
              <a:xfrm>
                <a:off x="1152" y="720"/>
                <a:ext cx="139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600"/>
                  <a:t>1. Problem formulation</a:t>
                </a:r>
              </a:p>
            </p:txBody>
          </p:sp>
        </p:grpSp>
        <p:grpSp>
          <p:nvGrpSpPr>
            <p:cNvPr id="78912" name="Group 64"/>
            <p:cNvGrpSpPr>
              <a:grpSpLocks/>
            </p:cNvGrpSpPr>
            <p:nvPr/>
          </p:nvGrpSpPr>
          <p:grpSpPr bwMode="auto">
            <a:xfrm>
              <a:off x="902" y="1008"/>
              <a:ext cx="2256" cy="491"/>
              <a:chOff x="768" y="1056"/>
              <a:chExt cx="2256" cy="491"/>
            </a:xfrm>
          </p:grpSpPr>
          <p:sp>
            <p:nvSpPr>
              <p:cNvPr id="78913" name="Rectangle 65"/>
              <p:cNvSpPr>
                <a:spLocks noChangeArrowheads="1"/>
              </p:cNvSpPr>
              <p:nvPr/>
            </p:nvSpPr>
            <p:spPr bwMode="auto">
              <a:xfrm>
                <a:off x="768" y="1056"/>
                <a:ext cx="2208" cy="24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914" name="Text Box 66"/>
              <p:cNvSpPr txBox="1">
                <a:spLocks noChangeArrowheads="1"/>
              </p:cNvSpPr>
              <p:nvPr/>
            </p:nvSpPr>
            <p:spPr bwMode="auto">
              <a:xfrm>
                <a:off x="768" y="1056"/>
                <a:ext cx="2256"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600"/>
                  <a:t>2. Set objectives and overall project plan </a:t>
                </a:r>
              </a:p>
            </p:txBody>
          </p:sp>
        </p:grpSp>
        <p:sp>
          <p:nvSpPr>
            <p:cNvPr id="78915" name="Line 67"/>
            <p:cNvSpPr>
              <a:spLocks noChangeShapeType="1"/>
            </p:cNvSpPr>
            <p:nvPr/>
          </p:nvSpPr>
          <p:spPr bwMode="auto">
            <a:xfrm>
              <a:off x="1968" y="864"/>
              <a:ext cx="0" cy="144"/>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8916" name="Rectangle 68"/>
            <p:cNvSpPr>
              <a:spLocks noChangeArrowheads="1"/>
            </p:cNvSpPr>
            <p:nvPr/>
          </p:nvSpPr>
          <p:spPr bwMode="auto">
            <a:xfrm>
              <a:off x="576" y="576"/>
              <a:ext cx="2976" cy="720"/>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917" name="Text Box 69"/>
            <p:cNvSpPr txBox="1">
              <a:spLocks noChangeArrowheads="1"/>
            </p:cNvSpPr>
            <p:nvPr/>
          </p:nvSpPr>
          <p:spPr bwMode="auto">
            <a:xfrm>
              <a:off x="4176" y="576"/>
              <a:ext cx="1536"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u="sng"/>
                <a:t>Phase 1</a:t>
              </a:r>
            </a:p>
            <a:p>
              <a:pPr>
                <a:spcBef>
                  <a:spcPct val="50000"/>
                </a:spcBef>
              </a:pPr>
              <a:r>
                <a:rPr lang="en-US" altLang="th-TH" sz="2000" b="1" i="1"/>
                <a:t>Problem Definition</a:t>
              </a:r>
            </a:p>
          </p:txBody>
        </p:sp>
        <p:sp>
          <p:nvSpPr>
            <p:cNvPr id="78918" name="Line 70"/>
            <p:cNvSpPr>
              <a:spLocks noChangeShapeType="1"/>
            </p:cNvSpPr>
            <p:nvPr/>
          </p:nvSpPr>
          <p:spPr bwMode="auto">
            <a:xfrm flipH="1">
              <a:off x="3600" y="864"/>
              <a:ext cx="528" cy="96"/>
            </a:xfrm>
            <a:prstGeom prst="line">
              <a:avLst/>
            </a:prstGeom>
            <a:noFill/>
            <a:ln w="12700">
              <a:solidFill>
                <a:schemeClr val="tx1"/>
              </a:solidFill>
              <a:prstDash val="dash"/>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grpSp>
        <p:nvGrpSpPr>
          <p:cNvPr id="78919" name="Group 71"/>
          <p:cNvGrpSpPr>
            <a:grpSpLocks/>
          </p:cNvGrpSpPr>
          <p:nvPr/>
        </p:nvGrpSpPr>
        <p:grpSpPr bwMode="auto">
          <a:xfrm>
            <a:off x="6248400" y="1543051"/>
            <a:ext cx="2674938" cy="862013"/>
            <a:chOff x="3936" y="1296"/>
            <a:chExt cx="1685" cy="724"/>
          </a:xfrm>
        </p:grpSpPr>
        <p:sp>
          <p:nvSpPr>
            <p:cNvPr id="78920" name="Rectangle 72"/>
            <p:cNvSpPr>
              <a:spLocks noChangeArrowheads="1"/>
            </p:cNvSpPr>
            <p:nvPr/>
          </p:nvSpPr>
          <p:spPr bwMode="auto">
            <a:xfrm>
              <a:off x="4181" y="1296"/>
              <a:ext cx="1440" cy="57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921" name="Text Box 73"/>
            <p:cNvSpPr txBox="1">
              <a:spLocks noChangeArrowheads="1"/>
            </p:cNvSpPr>
            <p:nvPr/>
          </p:nvSpPr>
          <p:spPr bwMode="auto">
            <a:xfrm>
              <a:off x="4224" y="1296"/>
              <a:ext cx="1344" cy="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u="sng"/>
                <a:t>Phase 2</a:t>
              </a:r>
            </a:p>
            <a:p>
              <a:pPr>
                <a:spcBef>
                  <a:spcPct val="50000"/>
                </a:spcBef>
              </a:pPr>
              <a:r>
                <a:rPr lang="en-US" altLang="th-TH" sz="2000" b="1" i="1"/>
                <a:t>Model Building</a:t>
              </a:r>
            </a:p>
          </p:txBody>
        </p:sp>
        <p:sp>
          <p:nvSpPr>
            <p:cNvPr id="78922" name="Line 74"/>
            <p:cNvSpPr>
              <a:spLocks noChangeShapeType="1"/>
            </p:cNvSpPr>
            <p:nvPr/>
          </p:nvSpPr>
          <p:spPr bwMode="auto">
            <a:xfrm flipH="1">
              <a:off x="3936" y="1632"/>
              <a:ext cx="240" cy="288"/>
            </a:xfrm>
            <a:prstGeom prst="line">
              <a:avLst/>
            </a:prstGeom>
            <a:noFill/>
            <a:ln w="12700">
              <a:solidFill>
                <a:schemeClr val="tx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sp>
        <p:nvSpPr>
          <p:cNvPr id="78923" name="Freeform 75"/>
          <p:cNvSpPr>
            <a:spLocks/>
          </p:cNvSpPr>
          <p:nvPr/>
        </p:nvSpPr>
        <p:spPr bwMode="auto">
          <a:xfrm>
            <a:off x="4648200" y="2800350"/>
            <a:ext cx="1981200" cy="1371600"/>
          </a:xfrm>
          <a:custGeom>
            <a:avLst/>
            <a:gdLst>
              <a:gd name="T0" fmla="*/ 1248 w 1248"/>
              <a:gd name="T1" fmla="*/ 0 h 1152"/>
              <a:gd name="T2" fmla="*/ 1008 w 1248"/>
              <a:gd name="T3" fmla="*/ 816 h 1152"/>
              <a:gd name="T4" fmla="*/ 0 w 1248"/>
              <a:gd name="T5" fmla="*/ 1152 h 1152"/>
            </a:gdLst>
            <a:ahLst/>
            <a:cxnLst>
              <a:cxn ang="0">
                <a:pos x="T0" y="T1"/>
              </a:cxn>
              <a:cxn ang="0">
                <a:pos x="T2" y="T3"/>
              </a:cxn>
              <a:cxn ang="0">
                <a:pos x="T4" y="T5"/>
              </a:cxn>
            </a:cxnLst>
            <a:rect l="0" t="0" r="r" b="b"/>
            <a:pathLst>
              <a:path w="1248" h="1152">
                <a:moveTo>
                  <a:pt x="1248" y="0"/>
                </a:moveTo>
                <a:lnTo>
                  <a:pt x="1008" y="816"/>
                </a:lnTo>
                <a:lnTo>
                  <a:pt x="0" y="1152"/>
                </a:lnTo>
              </a:path>
            </a:pathLst>
          </a:custGeom>
          <a:noFill/>
          <a:ln w="12700" cap="flat">
            <a:solidFill>
              <a:schemeClr val="tx1"/>
            </a:solidFill>
            <a:prstDash val="dash"/>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nvGrpSpPr>
          <p:cNvPr id="78924" name="Group 76"/>
          <p:cNvGrpSpPr>
            <a:grpSpLocks/>
          </p:cNvGrpSpPr>
          <p:nvPr/>
        </p:nvGrpSpPr>
        <p:grpSpPr bwMode="auto">
          <a:xfrm>
            <a:off x="4800600" y="3452812"/>
            <a:ext cx="4114800" cy="1935956"/>
            <a:chOff x="3024" y="2900"/>
            <a:chExt cx="2592" cy="1626"/>
          </a:xfrm>
        </p:grpSpPr>
        <p:sp>
          <p:nvSpPr>
            <p:cNvPr id="78925" name="Rectangle 77"/>
            <p:cNvSpPr>
              <a:spLocks noChangeArrowheads="1"/>
            </p:cNvSpPr>
            <p:nvPr/>
          </p:nvSpPr>
          <p:spPr bwMode="auto">
            <a:xfrm>
              <a:off x="4176" y="2900"/>
              <a:ext cx="1440" cy="576"/>
            </a:xfrm>
            <a:prstGeom prst="rect">
              <a:avLst/>
            </a:prstGeom>
            <a:solidFill>
              <a:srgbClr val="FFADD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926" name="Oval 78"/>
            <p:cNvSpPr>
              <a:spLocks noChangeArrowheads="1"/>
            </p:cNvSpPr>
            <p:nvPr/>
          </p:nvSpPr>
          <p:spPr bwMode="auto">
            <a:xfrm>
              <a:off x="3024" y="3767"/>
              <a:ext cx="2256" cy="432"/>
            </a:xfrm>
            <a:prstGeom prst="ellipse">
              <a:avLst/>
            </a:prstGeom>
            <a:solidFill>
              <a:srgbClr val="FFADD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78927" name="Text Box 79"/>
            <p:cNvSpPr txBox="1">
              <a:spLocks noChangeArrowheads="1"/>
            </p:cNvSpPr>
            <p:nvPr/>
          </p:nvSpPr>
          <p:spPr bwMode="auto">
            <a:xfrm>
              <a:off x="3212" y="3828"/>
              <a:ext cx="1851"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1600"/>
                <a:t>11. Documentation, reporting and </a:t>
              </a:r>
            </a:p>
            <a:p>
              <a:pPr algn="ctr"/>
              <a:r>
                <a:rPr lang="en-US" altLang="th-TH" sz="1600"/>
                <a:t>implementation</a:t>
              </a:r>
            </a:p>
          </p:txBody>
        </p:sp>
        <p:sp>
          <p:nvSpPr>
            <p:cNvPr id="78928" name="Text Box 80"/>
            <p:cNvSpPr txBox="1">
              <a:spLocks noChangeArrowheads="1"/>
            </p:cNvSpPr>
            <p:nvPr/>
          </p:nvSpPr>
          <p:spPr bwMode="auto">
            <a:xfrm>
              <a:off x="4272" y="2918"/>
              <a:ext cx="1344" cy="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u="sng"/>
                <a:t>Phase 4</a:t>
              </a:r>
            </a:p>
            <a:p>
              <a:pPr>
                <a:spcBef>
                  <a:spcPct val="50000"/>
                </a:spcBef>
              </a:pPr>
              <a:r>
                <a:rPr lang="en-US" altLang="th-TH" sz="2000" b="1" i="1"/>
                <a:t>Implementation</a:t>
              </a:r>
            </a:p>
          </p:txBody>
        </p:sp>
        <p:sp>
          <p:nvSpPr>
            <p:cNvPr id="78929" name="Line 81"/>
            <p:cNvSpPr>
              <a:spLocks noChangeShapeType="1"/>
            </p:cNvSpPr>
            <p:nvPr/>
          </p:nvSpPr>
          <p:spPr bwMode="auto">
            <a:xfrm flipH="1">
              <a:off x="4320" y="3504"/>
              <a:ext cx="432" cy="240"/>
            </a:xfrm>
            <a:prstGeom prst="line">
              <a:avLst/>
            </a:prstGeom>
            <a:noFill/>
            <a:ln w="12700">
              <a:solidFill>
                <a:schemeClr val="tx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spTree>
    <p:extLst>
      <p:ext uri="{BB962C8B-B14F-4D97-AF65-F5344CB8AC3E}">
        <p14:creationId xmlns:p14="http://schemas.microsoft.com/office/powerpoint/2010/main" val="15316339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8907"/>
                                        </p:tgtEl>
                                        <p:attrNameLst>
                                          <p:attrName>style.visibility</p:attrName>
                                        </p:attrNameLst>
                                      </p:cBhvr>
                                      <p:to>
                                        <p:strVal val="visible"/>
                                      </p:to>
                                    </p:set>
                                    <p:animEffect transition="in" filter="dissolve">
                                      <p:cBhvr>
                                        <p:cTn id="7" dur="500"/>
                                        <p:tgtEl>
                                          <p:spTgt spid="78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8919"/>
                                        </p:tgtEl>
                                        <p:attrNameLst>
                                          <p:attrName>style.visibility</p:attrName>
                                        </p:attrNameLst>
                                      </p:cBhvr>
                                      <p:to>
                                        <p:strVal val="visible"/>
                                      </p:to>
                                    </p:set>
                                    <p:animEffect transition="in" filter="dissolve">
                                      <p:cBhvr>
                                        <p:cTn id="12" dur="500"/>
                                        <p:tgtEl>
                                          <p:spTgt spid="78919"/>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78874"/>
                                        </p:tgtEl>
                                        <p:attrNameLst>
                                          <p:attrName>style.visibility</p:attrName>
                                        </p:attrNameLst>
                                      </p:cBhvr>
                                      <p:to>
                                        <p:strVal val="visible"/>
                                      </p:to>
                                    </p:set>
                                    <p:animEffect transition="in" filter="dissolve">
                                      <p:cBhvr>
                                        <p:cTn id="16" dur="500"/>
                                        <p:tgtEl>
                                          <p:spTgt spid="788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78904"/>
                                        </p:tgtEl>
                                        <p:attrNameLst>
                                          <p:attrName>style.visibility</p:attrName>
                                        </p:attrNameLst>
                                      </p:cBhvr>
                                      <p:to>
                                        <p:strVal val="visible"/>
                                      </p:to>
                                    </p:set>
                                    <p:anim calcmode="lin" valueType="num">
                                      <p:cBhvr additive="base">
                                        <p:cTn id="21" dur="500" fill="hold"/>
                                        <p:tgtEl>
                                          <p:spTgt spid="78904"/>
                                        </p:tgtEl>
                                        <p:attrNameLst>
                                          <p:attrName>ppt_x</p:attrName>
                                        </p:attrNameLst>
                                      </p:cBhvr>
                                      <p:tavLst>
                                        <p:tav tm="0">
                                          <p:val>
                                            <p:strVal val="1+#ppt_w/2"/>
                                          </p:val>
                                        </p:tav>
                                        <p:tav tm="100000">
                                          <p:val>
                                            <p:strVal val="#ppt_x"/>
                                          </p:val>
                                        </p:tav>
                                      </p:tavLst>
                                    </p:anim>
                                    <p:anim calcmode="lin" valueType="num">
                                      <p:cBhvr additive="base">
                                        <p:cTn id="22" dur="500" fill="hold"/>
                                        <p:tgtEl>
                                          <p:spTgt spid="78904"/>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78923"/>
                                        </p:tgtEl>
                                        <p:attrNameLst>
                                          <p:attrName>style.visibility</p:attrName>
                                        </p:attrNameLst>
                                      </p:cBhvr>
                                      <p:to>
                                        <p:strVal val="visible"/>
                                      </p:to>
                                    </p:set>
                                    <p:animEffect transition="in" filter="dissolve">
                                      <p:cBhvr>
                                        <p:cTn id="26" dur="500"/>
                                        <p:tgtEl>
                                          <p:spTgt spid="78923"/>
                                        </p:tgtEl>
                                      </p:cBhvr>
                                    </p:animEffect>
                                  </p:childTnLst>
                                </p:cTn>
                              </p:par>
                            </p:childTnLst>
                          </p:cTn>
                        </p:par>
                        <p:par>
                          <p:cTn id="27" fill="hold" nodeType="afterGroup">
                            <p:stCondLst>
                              <p:cond delay="1000"/>
                            </p:stCondLst>
                            <p:childTnLst>
                              <p:par>
                                <p:cTn id="28" presetID="9" presetClass="entr" presetSubtype="0" fill="hold" nodeType="afterEffect">
                                  <p:stCondLst>
                                    <p:cond delay="0"/>
                                  </p:stCondLst>
                                  <p:childTnLst>
                                    <p:set>
                                      <p:cBhvr>
                                        <p:cTn id="29" dur="1" fill="hold">
                                          <p:stCondLst>
                                            <p:cond delay="0"/>
                                          </p:stCondLst>
                                        </p:cTn>
                                        <p:tgtEl>
                                          <p:spTgt spid="78856"/>
                                        </p:tgtEl>
                                        <p:attrNameLst>
                                          <p:attrName>style.visibility</p:attrName>
                                        </p:attrNameLst>
                                      </p:cBhvr>
                                      <p:to>
                                        <p:strVal val="visible"/>
                                      </p:to>
                                    </p:set>
                                    <p:animEffect transition="in" filter="dissolve">
                                      <p:cBhvr>
                                        <p:cTn id="30" dur="500"/>
                                        <p:tgtEl>
                                          <p:spTgt spid="7885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78924"/>
                                        </p:tgtEl>
                                        <p:attrNameLst>
                                          <p:attrName>style.visibility</p:attrName>
                                        </p:attrNameLst>
                                      </p:cBhvr>
                                      <p:to>
                                        <p:strVal val="visible"/>
                                      </p:to>
                                    </p:set>
                                    <p:animEffect transition="in" filter="dissolve">
                                      <p:cBhvr>
                                        <p:cTn id="35" dur="500"/>
                                        <p:tgtEl>
                                          <p:spTgt spid="7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2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ตัวแทนหมายเลขภาพนิ่ง 5"/>
          <p:cNvSpPr>
            <a:spLocks noGrp="1"/>
          </p:cNvSpPr>
          <p:nvPr>
            <p:ph type="sldNum" sz="quarter" idx="12"/>
          </p:nvPr>
        </p:nvSpPr>
        <p:spPr/>
        <p:txBody>
          <a:bodyPr/>
          <a:lstStyle/>
          <a:p>
            <a:fld id="{4CC01583-713D-42CF-A23D-33E27739482A}" type="slidenum">
              <a:rPr lang="en-US" altLang="th-TH"/>
              <a:pPr/>
              <a:t>66</a:t>
            </a:fld>
            <a:endParaRPr lang="en-US" altLang="th-TH"/>
          </a:p>
        </p:txBody>
      </p:sp>
      <p:sp>
        <p:nvSpPr>
          <p:cNvPr id="79874" name="Rectangle 2"/>
          <p:cNvSpPr>
            <a:spLocks noGrp="1" noChangeArrowheads="1"/>
          </p:cNvSpPr>
          <p:nvPr>
            <p:ph type="body" idx="1"/>
          </p:nvPr>
        </p:nvSpPr>
        <p:spPr>
          <a:xfrm>
            <a:off x="685800" y="1028700"/>
            <a:ext cx="7772400" cy="3543300"/>
          </a:xfrm>
        </p:spPr>
        <p:txBody>
          <a:bodyPr/>
          <a:lstStyle/>
          <a:p>
            <a:r>
              <a:rPr lang="en-US" altLang="th-TH" sz="2400"/>
              <a:t>Verification (efficiency)</a:t>
            </a:r>
          </a:p>
          <a:p>
            <a:pPr lvl="1"/>
            <a:r>
              <a:rPr lang="en-US" altLang="th-TH" sz="2000">
                <a:solidFill>
                  <a:schemeClr val="accent2"/>
                </a:solidFill>
              </a:rPr>
              <a:t>Is the model correctly built/programmed?</a:t>
            </a:r>
          </a:p>
          <a:p>
            <a:pPr lvl="1"/>
            <a:r>
              <a:rPr lang="en-US" altLang="th-TH" sz="2000">
                <a:solidFill>
                  <a:schemeClr val="accent2"/>
                </a:solidFill>
              </a:rPr>
              <a:t>Is it doing what it is intended to do?</a:t>
            </a:r>
          </a:p>
          <a:p>
            <a:r>
              <a:rPr lang="en-US" altLang="th-TH" sz="2400"/>
              <a:t>Validation (effectiveness)</a:t>
            </a:r>
          </a:p>
          <a:p>
            <a:pPr lvl="1"/>
            <a:r>
              <a:rPr lang="en-US" altLang="th-TH" sz="2000">
                <a:solidFill>
                  <a:schemeClr val="accent2"/>
                </a:solidFill>
              </a:rPr>
              <a:t>Is the right model built?</a:t>
            </a:r>
          </a:p>
          <a:p>
            <a:pPr lvl="1"/>
            <a:r>
              <a:rPr lang="en-US" altLang="th-TH" sz="2000">
                <a:solidFill>
                  <a:schemeClr val="accent2"/>
                </a:solidFill>
              </a:rPr>
              <a:t>Does the model adequately describe the reality you want to model?</a:t>
            </a:r>
          </a:p>
          <a:p>
            <a:pPr lvl="1"/>
            <a:r>
              <a:rPr lang="en-US" altLang="th-TH" sz="2000">
                <a:solidFill>
                  <a:schemeClr val="accent2"/>
                </a:solidFill>
              </a:rPr>
              <a:t>Does the involved decision makers trust the model?</a:t>
            </a:r>
          </a:p>
          <a:p>
            <a:pPr lvl="1"/>
            <a:endParaRPr lang="en-US" altLang="th-TH" sz="1200">
              <a:solidFill>
                <a:schemeClr val="accent2"/>
              </a:solidFill>
            </a:endParaRPr>
          </a:p>
          <a:p>
            <a:pPr>
              <a:buFont typeface="Wingdings" pitchFamily="2" charset="2"/>
              <a:buChar char="Ø"/>
            </a:pPr>
            <a:r>
              <a:rPr lang="en-US" altLang="th-TH" sz="2400"/>
              <a:t>Two of the most important and most challenging issues in performing a simulation study </a:t>
            </a:r>
          </a:p>
          <a:p>
            <a:pPr>
              <a:buFontTx/>
              <a:buNone/>
            </a:pPr>
            <a:endParaRPr lang="en-US" altLang="th-TH" sz="2400"/>
          </a:p>
        </p:txBody>
      </p:sp>
      <p:sp>
        <p:nvSpPr>
          <p:cNvPr id="79875" name="Rectangle 3"/>
          <p:cNvSpPr>
            <a:spLocks noChangeArrowheads="1"/>
          </p:cNvSpPr>
          <p:nvPr/>
        </p:nvSpPr>
        <p:spPr bwMode="auto">
          <a:xfrm>
            <a:off x="304800" y="5715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th-TH" sz="3400" b="1"/>
              <a:t>Model Verification and Validation</a:t>
            </a:r>
          </a:p>
        </p:txBody>
      </p:sp>
      <p:grpSp>
        <p:nvGrpSpPr>
          <p:cNvPr id="79876" name="Group 4"/>
          <p:cNvGrpSpPr>
            <a:grpSpLocks/>
          </p:cNvGrpSpPr>
          <p:nvPr/>
        </p:nvGrpSpPr>
        <p:grpSpPr bwMode="auto">
          <a:xfrm>
            <a:off x="228600" y="685800"/>
            <a:ext cx="8686800" cy="180975"/>
            <a:chOff x="384" y="625"/>
            <a:chExt cx="4992" cy="151"/>
          </a:xfrm>
        </p:grpSpPr>
        <p:grpSp>
          <p:nvGrpSpPr>
            <p:cNvPr id="79877" name="Group 5"/>
            <p:cNvGrpSpPr>
              <a:grpSpLocks/>
            </p:cNvGrpSpPr>
            <p:nvPr/>
          </p:nvGrpSpPr>
          <p:grpSpPr bwMode="auto">
            <a:xfrm>
              <a:off x="384" y="625"/>
              <a:ext cx="4992" cy="144"/>
              <a:chOff x="384" y="625"/>
              <a:chExt cx="4992" cy="144"/>
            </a:xfrm>
          </p:grpSpPr>
          <p:pic>
            <p:nvPicPr>
              <p:cNvPr id="79878"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79879"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79880"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pic>
        <p:nvPicPr>
          <p:cNvPr id="79881" name="Picture 9" descr="PE03166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1" y="1085851"/>
            <a:ext cx="1533525" cy="1213247"/>
          </a:xfrm>
          <a:prstGeom prst="rect">
            <a:avLst/>
          </a:prstGeom>
          <a:noFill/>
          <a:extLst>
            <a:ext uri="{909E8E84-426E-40DD-AFC4-6F175D3DCCD1}">
              <a14:hiddenFill xmlns:a14="http://schemas.microsoft.com/office/drawing/2010/main">
                <a:solidFill>
                  <a:srgbClr val="FFFFFF"/>
                </a:solidFill>
              </a14:hiddenFill>
            </a:ext>
          </a:extLst>
        </p:spPr>
      </p:pic>
      <p:pic>
        <p:nvPicPr>
          <p:cNvPr id="79882" name="Picture 10" descr="BD0698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1" y="3750469"/>
            <a:ext cx="2354263" cy="85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883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9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p:txBody>
          <a:bodyPr/>
          <a:lstStyle/>
          <a:p>
            <a:fld id="{3DE7A29E-86F1-4973-A9DF-4A176735F12F}" type="slidenum">
              <a:rPr lang="en-US" altLang="th-TH"/>
              <a:pPr/>
              <a:t>67</a:t>
            </a:fld>
            <a:endParaRPr lang="en-US" altLang="th-TH"/>
          </a:p>
        </p:txBody>
      </p:sp>
      <p:sp>
        <p:nvSpPr>
          <p:cNvPr id="80898" name="Rectangle 2"/>
          <p:cNvSpPr>
            <a:spLocks noGrp="1" noChangeArrowheads="1"/>
          </p:cNvSpPr>
          <p:nvPr>
            <p:ph type="body" idx="1"/>
          </p:nvPr>
        </p:nvSpPr>
        <p:spPr>
          <a:xfrm>
            <a:off x="685800" y="1028700"/>
            <a:ext cx="7772400" cy="3829050"/>
          </a:xfrm>
        </p:spPr>
        <p:txBody>
          <a:bodyPr/>
          <a:lstStyle/>
          <a:p>
            <a:r>
              <a:rPr lang="en-US" altLang="th-TH" sz="2400"/>
              <a:t>Find alternative ways of describing/evaluating the system and compare the results</a:t>
            </a:r>
          </a:p>
          <a:p>
            <a:pPr lvl="1"/>
            <a:r>
              <a:rPr lang="en-US" altLang="th-TH" sz="2000">
                <a:solidFill>
                  <a:schemeClr val="accent2"/>
                </a:solidFill>
              </a:rPr>
              <a:t>Simplification enables testing of special cases with predictable outcomes</a:t>
            </a:r>
          </a:p>
          <a:p>
            <a:pPr lvl="2">
              <a:buFont typeface="Wingdings" pitchFamily="2" charset="2"/>
              <a:buChar char="§"/>
            </a:pPr>
            <a:r>
              <a:rPr lang="en-US" altLang="th-TH" sz="1800"/>
              <a:t>Removing variability to make the model deterministic</a:t>
            </a:r>
          </a:p>
          <a:p>
            <a:pPr lvl="2">
              <a:buFont typeface="Wingdings" pitchFamily="2" charset="2"/>
              <a:buChar char="§"/>
            </a:pPr>
            <a:r>
              <a:rPr lang="en-US" altLang="th-TH" sz="1800"/>
              <a:t>Removing multiple job types, running the model with one job type at a time</a:t>
            </a:r>
          </a:p>
          <a:p>
            <a:pPr lvl="2">
              <a:buFont typeface="Wingdings" pitchFamily="2" charset="2"/>
              <a:buChar char="§"/>
            </a:pPr>
            <a:r>
              <a:rPr lang="en-US" altLang="th-TH" sz="1800"/>
              <a:t>Reducing labor pool sizes to one worker</a:t>
            </a:r>
            <a:endParaRPr lang="en-US" altLang="th-TH" sz="1800">
              <a:solidFill>
                <a:schemeClr val="accent2"/>
              </a:solidFill>
            </a:endParaRPr>
          </a:p>
          <a:p>
            <a:r>
              <a:rPr lang="en-US" altLang="th-TH" sz="2400"/>
              <a:t>Build the model in stages/modules and incrementally test each module</a:t>
            </a:r>
          </a:p>
          <a:p>
            <a:pPr lvl="1"/>
            <a:r>
              <a:rPr lang="en-US" altLang="th-TH" sz="2000">
                <a:solidFill>
                  <a:schemeClr val="accent2"/>
                </a:solidFill>
              </a:rPr>
              <a:t>Uncouple interacting sub-processes and run them separately</a:t>
            </a:r>
          </a:p>
          <a:p>
            <a:pPr lvl="1"/>
            <a:r>
              <a:rPr lang="en-US" altLang="th-TH" sz="2000">
                <a:solidFill>
                  <a:schemeClr val="accent2"/>
                </a:solidFill>
              </a:rPr>
              <a:t>Test the model after each new feature that is added</a:t>
            </a:r>
          </a:p>
          <a:p>
            <a:pPr lvl="1"/>
            <a:r>
              <a:rPr lang="en-US" altLang="th-TH" sz="2000">
                <a:solidFill>
                  <a:schemeClr val="accent2"/>
                </a:solidFill>
              </a:rPr>
              <a:t>Simple animation is often a good first step to see if things are working as intended</a:t>
            </a:r>
          </a:p>
        </p:txBody>
      </p:sp>
      <p:sp>
        <p:nvSpPr>
          <p:cNvPr id="80899" name="Rectangle 3"/>
          <p:cNvSpPr>
            <a:spLocks noChangeArrowheads="1"/>
          </p:cNvSpPr>
          <p:nvPr/>
        </p:nvSpPr>
        <p:spPr bwMode="auto">
          <a:xfrm>
            <a:off x="304800" y="5715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th-TH" sz="3400" b="1"/>
              <a:t>Model Verification Methods</a:t>
            </a:r>
          </a:p>
        </p:txBody>
      </p:sp>
      <p:grpSp>
        <p:nvGrpSpPr>
          <p:cNvPr id="80900" name="Group 4"/>
          <p:cNvGrpSpPr>
            <a:grpSpLocks/>
          </p:cNvGrpSpPr>
          <p:nvPr/>
        </p:nvGrpSpPr>
        <p:grpSpPr bwMode="auto">
          <a:xfrm>
            <a:off x="228600" y="685800"/>
            <a:ext cx="8686800" cy="180975"/>
            <a:chOff x="384" y="625"/>
            <a:chExt cx="4992" cy="151"/>
          </a:xfrm>
        </p:grpSpPr>
        <p:grpSp>
          <p:nvGrpSpPr>
            <p:cNvPr id="80901" name="Group 5"/>
            <p:cNvGrpSpPr>
              <a:grpSpLocks/>
            </p:cNvGrpSpPr>
            <p:nvPr/>
          </p:nvGrpSpPr>
          <p:grpSpPr bwMode="auto">
            <a:xfrm>
              <a:off x="384" y="625"/>
              <a:ext cx="4992" cy="144"/>
              <a:chOff x="384" y="625"/>
              <a:chExt cx="4992" cy="144"/>
            </a:xfrm>
          </p:grpSpPr>
          <p:pic>
            <p:nvPicPr>
              <p:cNvPr id="80902"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80903"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80904"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5121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0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ตัวแทนหมายเลขภาพนิ่ง 5"/>
          <p:cNvSpPr>
            <a:spLocks noGrp="1"/>
          </p:cNvSpPr>
          <p:nvPr>
            <p:ph type="sldNum" sz="quarter" idx="12"/>
          </p:nvPr>
        </p:nvSpPr>
        <p:spPr/>
        <p:txBody>
          <a:bodyPr/>
          <a:lstStyle/>
          <a:p>
            <a:fld id="{0283CCCE-90BD-4AD4-AE98-B7BAACE14FB4}" type="slidenum">
              <a:rPr lang="en-US" altLang="th-TH"/>
              <a:pPr/>
              <a:t>68</a:t>
            </a:fld>
            <a:endParaRPr lang="en-US" altLang="th-TH"/>
          </a:p>
        </p:txBody>
      </p:sp>
      <p:sp>
        <p:nvSpPr>
          <p:cNvPr id="81922" name="Rectangle 2"/>
          <p:cNvSpPr>
            <a:spLocks noChangeArrowheads="1"/>
          </p:cNvSpPr>
          <p:nvPr/>
        </p:nvSpPr>
        <p:spPr bwMode="auto">
          <a:xfrm>
            <a:off x="304800" y="5715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th-TH" sz="3400" b="1"/>
              <a:t>Validation - an Iterative Calibration Process</a:t>
            </a:r>
          </a:p>
        </p:txBody>
      </p:sp>
      <p:grpSp>
        <p:nvGrpSpPr>
          <p:cNvPr id="81923" name="Group 3"/>
          <p:cNvGrpSpPr>
            <a:grpSpLocks/>
          </p:cNvGrpSpPr>
          <p:nvPr/>
        </p:nvGrpSpPr>
        <p:grpSpPr bwMode="auto">
          <a:xfrm>
            <a:off x="228600" y="742950"/>
            <a:ext cx="8686800" cy="180975"/>
            <a:chOff x="384" y="625"/>
            <a:chExt cx="4992" cy="151"/>
          </a:xfrm>
        </p:grpSpPr>
        <p:grpSp>
          <p:nvGrpSpPr>
            <p:cNvPr id="81924" name="Group 4"/>
            <p:cNvGrpSpPr>
              <a:grpSpLocks/>
            </p:cNvGrpSpPr>
            <p:nvPr/>
          </p:nvGrpSpPr>
          <p:grpSpPr bwMode="auto">
            <a:xfrm>
              <a:off x="384" y="625"/>
              <a:ext cx="4992" cy="144"/>
              <a:chOff x="384" y="625"/>
              <a:chExt cx="4992" cy="144"/>
            </a:xfrm>
          </p:grpSpPr>
          <p:pic>
            <p:nvPicPr>
              <p:cNvPr id="81925" name="Picture 5"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81926" name="Picture 6"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81927" name="Picture 7"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928" name="Group 8"/>
          <p:cNvGrpSpPr>
            <a:grpSpLocks/>
          </p:cNvGrpSpPr>
          <p:nvPr/>
        </p:nvGrpSpPr>
        <p:grpSpPr bwMode="auto">
          <a:xfrm>
            <a:off x="3886200" y="1085850"/>
            <a:ext cx="2051050" cy="742950"/>
            <a:chOff x="2016" y="960"/>
            <a:chExt cx="1292" cy="624"/>
          </a:xfrm>
        </p:grpSpPr>
        <p:sp>
          <p:nvSpPr>
            <p:cNvPr id="81929" name="Oval 9"/>
            <p:cNvSpPr>
              <a:spLocks noChangeArrowheads="1"/>
            </p:cNvSpPr>
            <p:nvPr/>
          </p:nvSpPr>
          <p:spPr bwMode="auto">
            <a:xfrm>
              <a:off x="2016" y="960"/>
              <a:ext cx="1200" cy="62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81930" name="Text Box 10"/>
            <p:cNvSpPr txBox="1">
              <a:spLocks noChangeArrowheads="1"/>
            </p:cNvSpPr>
            <p:nvPr/>
          </p:nvSpPr>
          <p:spPr bwMode="auto">
            <a:xfrm>
              <a:off x="2054" y="1128"/>
              <a:ext cx="125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h-TH" sz="1800" b="1"/>
                <a:t>The Real System</a:t>
              </a:r>
            </a:p>
          </p:txBody>
        </p:sp>
      </p:grpSp>
      <p:grpSp>
        <p:nvGrpSpPr>
          <p:cNvPr id="81931" name="Group 11"/>
          <p:cNvGrpSpPr>
            <a:grpSpLocks/>
          </p:cNvGrpSpPr>
          <p:nvPr/>
        </p:nvGrpSpPr>
        <p:grpSpPr bwMode="auto">
          <a:xfrm>
            <a:off x="2743200" y="1828800"/>
            <a:ext cx="4495800" cy="1978819"/>
            <a:chOff x="1728" y="1536"/>
            <a:chExt cx="2832" cy="1662"/>
          </a:xfrm>
        </p:grpSpPr>
        <p:grpSp>
          <p:nvGrpSpPr>
            <p:cNvPr id="81932" name="Group 12"/>
            <p:cNvGrpSpPr>
              <a:grpSpLocks/>
            </p:cNvGrpSpPr>
            <p:nvPr/>
          </p:nvGrpSpPr>
          <p:grpSpPr bwMode="auto">
            <a:xfrm>
              <a:off x="1728" y="1920"/>
              <a:ext cx="2832" cy="1278"/>
              <a:chOff x="1728" y="1920"/>
              <a:chExt cx="2832" cy="1278"/>
            </a:xfrm>
          </p:grpSpPr>
          <p:sp>
            <p:nvSpPr>
              <p:cNvPr id="81933" name="Rectangle 13"/>
              <p:cNvSpPr>
                <a:spLocks noChangeArrowheads="1"/>
              </p:cNvSpPr>
              <p:nvPr/>
            </p:nvSpPr>
            <p:spPr bwMode="auto">
              <a:xfrm>
                <a:off x="1728" y="1920"/>
                <a:ext cx="2832" cy="100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81934" name="Text Box 14"/>
              <p:cNvSpPr txBox="1">
                <a:spLocks noChangeArrowheads="1"/>
              </p:cNvSpPr>
              <p:nvPr/>
            </p:nvSpPr>
            <p:spPr bwMode="auto">
              <a:xfrm>
                <a:off x="1824" y="1957"/>
                <a:ext cx="2678" cy="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7338" indent="-287338">
                  <a:defRPr sz="2400">
                    <a:solidFill>
                      <a:schemeClr val="tx1"/>
                    </a:solidFill>
                    <a:latin typeface="Times New Roman" pitchFamily="18" charset="0"/>
                  </a:defRPr>
                </a:lvl1pPr>
                <a:lvl2pPr marL="969963" indent="-457200">
                  <a:defRPr sz="2400">
                    <a:solidFill>
                      <a:schemeClr val="tx1"/>
                    </a:solidFill>
                    <a:latin typeface="Times New Roman" pitchFamily="18" charset="0"/>
                  </a:defRPr>
                </a:lvl2pPr>
                <a:lvl3pPr marL="1541463" indent="-457200">
                  <a:defRPr sz="2400">
                    <a:solidFill>
                      <a:schemeClr val="tx1"/>
                    </a:solidFill>
                    <a:latin typeface="Times New Roman" pitchFamily="18" charset="0"/>
                  </a:defRPr>
                </a:lvl3pPr>
                <a:lvl4pPr marL="2112963" indent="-457200">
                  <a:defRPr sz="2400">
                    <a:solidFill>
                      <a:schemeClr val="tx1"/>
                    </a:solidFill>
                    <a:latin typeface="Times New Roman" pitchFamily="18" charset="0"/>
                  </a:defRPr>
                </a:lvl4pPr>
                <a:lvl5pPr marL="2684463" indent="-457200">
                  <a:defRPr sz="2400">
                    <a:solidFill>
                      <a:schemeClr val="tx1"/>
                    </a:solidFill>
                    <a:latin typeface="Times New Roman" pitchFamily="18" charset="0"/>
                  </a:defRPr>
                </a:lvl5pPr>
                <a:lvl6pPr marL="3141663" indent="-457200" fontAlgn="base">
                  <a:spcBef>
                    <a:spcPct val="0"/>
                  </a:spcBef>
                  <a:spcAft>
                    <a:spcPct val="0"/>
                  </a:spcAft>
                  <a:defRPr sz="2400">
                    <a:solidFill>
                      <a:schemeClr val="tx1"/>
                    </a:solidFill>
                    <a:latin typeface="Times New Roman" pitchFamily="18" charset="0"/>
                  </a:defRPr>
                </a:lvl6pPr>
                <a:lvl7pPr marL="3598863" indent="-457200" fontAlgn="base">
                  <a:spcBef>
                    <a:spcPct val="0"/>
                  </a:spcBef>
                  <a:spcAft>
                    <a:spcPct val="0"/>
                  </a:spcAft>
                  <a:defRPr sz="2400">
                    <a:solidFill>
                      <a:schemeClr val="tx1"/>
                    </a:solidFill>
                    <a:latin typeface="Times New Roman" pitchFamily="18" charset="0"/>
                  </a:defRPr>
                </a:lvl7pPr>
                <a:lvl8pPr marL="4056063" indent="-457200" fontAlgn="base">
                  <a:spcBef>
                    <a:spcPct val="0"/>
                  </a:spcBef>
                  <a:spcAft>
                    <a:spcPct val="0"/>
                  </a:spcAft>
                  <a:defRPr sz="2400">
                    <a:solidFill>
                      <a:schemeClr val="tx1"/>
                    </a:solidFill>
                    <a:latin typeface="Times New Roman" pitchFamily="18" charset="0"/>
                  </a:defRPr>
                </a:lvl8pPr>
                <a:lvl9pPr marL="4513263" indent="-457200" fontAlgn="base">
                  <a:spcBef>
                    <a:spcPct val="0"/>
                  </a:spcBef>
                  <a:spcAft>
                    <a:spcPct val="0"/>
                  </a:spcAft>
                  <a:defRPr sz="2400">
                    <a:solidFill>
                      <a:schemeClr val="tx1"/>
                    </a:solidFill>
                    <a:latin typeface="Times New Roman" pitchFamily="18" charset="0"/>
                  </a:defRPr>
                </a:lvl9pPr>
              </a:lstStyle>
              <a:p>
                <a:r>
                  <a:rPr lang="en-US" altLang="th-TH" sz="1800" b="1"/>
                  <a:t>Conceptual Model</a:t>
                </a:r>
              </a:p>
              <a:p>
                <a:pPr>
                  <a:buFontTx/>
                  <a:buAutoNum type="arabicPeriod"/>
                </a:pPr>
                <a:r>
                  <a:rPr lang="en-US" altLang="th-TH" sz="1800"/>
                  <a:t>Assumptions on system components</a:t>
                </a:r>
              </a:p>
              <a:p>
                <a:pPr>
                  <a:buFontTx/>
                  <a:buAutoNum type="arabicPeriod"/>
                </a:pPr>
                <a:r>
                  <a:rPr lang="en-US" altLang="th-TH" sz="1800"/>
                  <a:t>Structural assumptions which define the </a:t>
                </a:r>
              </a:p>
              <a:p>
                <a:r>
                  <a:rPr lang="en-US" altLang="th-TH" sz="1800"/>
                  <a:t>	interactions between system components</a:t>
                </a:r>
              </a:p>
              <a:p>
                <a:r>
                  <a:rPr lang="en-US" altLang="th-TH" sz="1800"/>
                  <a:t>3.	Input parameters and data assumptions</a:t>
                </a:r>
              </a:p>
            </p:txBody>
          </p:sp>
        </p:grpSp>
        <p:sp>
          <p:nvSpPr>
            <p:cNvPr id="81935" name="Line 15"/>
            <p:cNvSpPr>
              <a:spLocks noChangeShapeType="1"/>
            </p:cNvSpPr>
            <p:nvPr/>
          </p:nvSpPr>
          <p:spPr bwMode="auto">
            <a:xfrm>
              <a:off x="3072" y="1536"/>
              <a:ext cx="0" cy="384"/>
            </a:xfrm>
            <a:prstGeom prst="line">
              <a:avLst/>
            </a:prstGeom>
            <a:noFill/>
            <a:ln w="222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grpSp>
        <p:nvGrpSpPr>
          <p:cNvPr id="81936" name="Group 16"/>
          <p:cNvGrpSpPr>
            <a:grpSpLocks/>
          </p:cNvGrpSpPr>
          <p:nvPr/>
        </p:nvGrpSpPr>
        <p:grpSpPr bwMode="auto">
          <a:xfrm>
            <a:off x="6088063" y="1566862"/>
            <a:ext cx="1524000" cy="656034"/>
            <a:chOff x="3835" y="1316"/>
            <a:chExt cx="960" cy="551"/>
          </a:xfrm>
        </p:grpSpPr>
        <p:sp>
          <p:nvSpPr>
            <p:cNvPr id="81937" name="AutoShape 17"/>
            <p:cNvSpPr>
              <a:spLocks noChangeArrowheads="1"/>
            </p:cNvSpPr>
            <p:nvPr/>
          </p:nvSpPr>
          <p:spPr bwMode="auto">
            <a:xfrm>
              <a:off x="3835" y="1316"/>
              <a:ext cx="960" cy="432"/>
            </a:xfrm>
            <a:prstGeom prst="wedgeRoundRectCallout">
              <a:avLst>
                <a:gd name="adj1" fmla="val -128440"/>
                <a:gd name="adj2" fmla="val 53009"/>
                <a:gd name="adj3" fmla="val 16667"/>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th-TH" altLang="th-TH"/>
            </a:p>
          </p:txBody>
        </p:sp>
        <p:sp>
          <p:nvSpPr>
            <p:cNvPr id="81938" name="Text Box 18"/>
            <p:cNvSpPr txBox="1">
              <a:spLocks noChangeArrowheads="1"/>
            </p:cNvSpPr>
            <p:nvPr/>
          </p:nvSpPr>
          <p:spPr bwMode="auto">
            <a:xfrm>
              <a:off x="3893" y="1324"/>
              <a:ext cx="857"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th-TH" sz="1800" i="1"/>
                <a:t>Conceptual</a:t>
              </a:r>
            </a:p>
            <a:p>
              <a:pPr algn="ctr"/>
              <a:r>
                <a:rPr lang="en-US" altLang="th-TH" sz="1800" i="1"/>
                <a:t>validation</a:t>
              </a:r>
            </a:p>
          </p:txBody>
        </p:sp>
      </p:grpSp>
      <p:grpSp>
        <p:nvGrpSpPr>
          <p:cNvPr id="81939" name="Group 19"/>
          <p:cNvGrpSpPr>
            <a:grpSpLocks/>
          </p:cNvGrpSpPr>
          <p:nvPr/>
        </p:nvGrpSpPr>
        <p:grpSpPr bwMode="auto">
          <a:xfrm>
            <a:off x="3214688" y="3486149"/>
            <a:ext cx="3381375" cy="1307306"/>
            <a:chOff x="2025" y="2928"/>
            <a:chExt cx="2130" cy="1098"/>
          </a:xfrm>
        </p:grpSpPr>
        <p:grpSp>
          <p:nvGrpSpPr>
            <p:cNvPr id="81940" name="Group 20"/>
            <p:cNvGrpSpPr>
              <a:grpSpLocks/>
            </p:cNvGrpSpPr>
            <p:nvPr/>
          </p:nvGrpSpPr>
          <p:grpSpPr bwMode="auto">
            <a:xfrm>
              <a:off x="2025" y="3407"/>
              <a:ext cx="2130" cy="619"/>
              <a:chOff x="1641" y="3264"/>
              <a:chExt cx="2130" cy="788"/>
            </a:xfrm>
          </p:grpSpPr>
          <p:sp>
            <p:nvSpPr>
              <p:cNvPr id="81941" name="Rectangle 21"/>
              <p:cNvSpPr>
                <a:spLocks noChangeArrowheads="1"/>
              </p:cNvSpPr>
              <p:nvPr/>
            </p:nvSpPr>
            <p:spPr bwMode="auto">
              <a:xfrm>
                <a:off x="1728" y="3264"/>
                <a:ext cx="1968" cy="672"/>
              </a:xfrm>
              <a:prstGeom prst="rect">
                <a:avLst/>
              </a:prstGeom>
              <a:solidFill>
                <a:srgbClr val="FFADD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81942" name="Text Box 22"/>
              <p:cNvSpPr txBox="1">
                <a:spLocks noChangeArrowheads="1"/>
              </p:cNvSpPr>
              <p:nvPr/>
            </p:nvSpPr>
            <p:spPr bwMode="auto">
              <a:xfrm>
                <a:off x="1641" y="3361"/>
                <a:ext cx="2130"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th-TH" sz="1800" b="1"/>
                  <a:t>Operational Model</a:t>
                </a:r>
              </a:p>
              <a:p>
                <a:pPr algn="ctr"/>
                <a:r>
                  <a:rPr lang="en-US" altLang="th-TH" sz="1800"/>
                  <a:t>(Computerized representation)</a:t>
                </a:r>
              </a:p>
            </p:txBody>
          </p:sp>
        </p:grpSp>
        <p:sp>
          <p:nvSpPr>
            <p:cNvPr id="81943" name="Line 23"/>
            <p:cNvSpPr>
              <a:spLocks noChangeShapeType="1"/>
            </p:cNvSpPr>
            <p:nvPr/>
          </p:nvSpPr>
          <p:spPr bwMode="auto">
            <a:xfrm>
              <a:off x="3072" y="2928"/>
              <a:ext cx="0" cy="480"/>
            </a:xfrm>
            <a:prstGeom prst="line">
              <a:avLst/>
            </a:prstGeom>
            <a:noFill/>
            <a:ln w="222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grpSp>
        <p:nvGrpSpPr>
          <p:cNvPr id="81944" name="Group 24"/>
          <p:cNvGrpSpPr>
            <a:grpSpLocks/>
          </p:cNvGrpSpPr>
          <p:nvPr/>
        </p:nvGrpSpPr>
        <p:grpSpPr bwMode="auto">
          <a:xfrm>
            <a:off x="6781800" y="3600448"/>
            <a:ext cx="1524000" cy="656034"/>
            <a:chOff x="4272" y="3024"/>
            <a:chExt cx="960" cy="551"/>
          </a:xfrm>
        </p:grpSpPr>
        <p:sp>
          <p:nvSpPr>
            <p:cNvPr id="81945" name="AutoShape 25"/>
            <p:cNvSpPr>
              <a:spLocks noChangeArrowheads="1"/>
            </p:cNvSpPr>
            <p:nvPr/>
          </p:nvSpPr>
          <p:spPr bwMode="auto">
            <a:xfrm>
              <a:off x="4272" y="3024"/>
              <a:ext cx="960" cy="432"/>
            </a:xfrm>
            <a:prstGeom prst="wedgeRoundRectCallout">
              <a:avLst>
                <a:gd name="adj1" fmla="val -174583"/>
                <a:gd name="adj2" fmla="val -16204"/>
                <a:gd name="adj3" fmla="val 16667"/>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th-TH" altLang="th-TH"/>
            </a:p>
          </p:txBody>
        </p:sp>
        <p:sp>
          <p:nvSpPr>
            <p:cNvPr id="81946" name="Text Box 26"/>
            <p:cNvSpPr txBox="1">
              <a:spLocks noChangeArrowheads="1"/>
            </p:cNvSpPr>
            <p:nvPr/>
          </p:nvSpPr>
          <p:spPr bwMode="auto">
            <a:xfrm>
              <a:off x="4342" y="3032"/>
              <a:ext cx="833"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th-TH" sz="1800" i="1"/>
                <a:t>Model</a:t>
              </a:r>
            </a:p>
            <a:p>
              <a:pPr algn="ctr"/>
              <a:r>
                <a:rPr lang="en-US" altLang="th-TH" sz="1800" i="1"/>
                <a:t>verification</a:t>
              </a:r>
            </a:p>
          </p:txBody>
        </p:sp>
      </p:grpSp>
      <p:grpSp>
        <p:nvGrpSpPr>
          <p:cNvPr id="81947" name="Group 27"/>
          <p:cNvGrpSpPr>
            <a:grpSpLocks/>
          </p:cNvGrpSpPr>
          <p:nvPr/>
        </p:nvGrpSpPr>
        <p:grpSpPr bwMode="auto">
          <a:xfrm>
            <a:off x="346075" y="1485900"/>
            <a:ext cx="3540125" cy="2800350"/>
            <a:chOff x="218" y="1248"/>
            <a:chExt cx="2230" cy="2352"/>
          </a:xfrm>
        </p:grpSpPr>
        <p:sp>
          <p:nvSpPr>
            <p:cNvPr id="81948" name="Freeform 28"/>
            <p:cNvSpPr>
              <a:spLocks/>
            </p:cNvSpPr>
            <p:nvPr/>
          </p:nvSpPr>
          <p:spPr bwMode="auto">
            <a:xfrm>
              <a:off x="1344" y="2304"/>
              <a:ext cx="768" cy="1296"/>
            </a:xfrm>
            <a:custGeom>
              <a:avLst/>
              <a:gdLst>
                <a:gd name="T0" fmla="*/ 0 w 1152"/>
                <a:gd name="T1" fmla="*/ 0 h 1296"/>
                <a:gd name="T2" fmla="*/ 0 w 1152"/>
                <a:gd name="T3" fmla="*/ 1296 h 1296"/>
                <a:gd name="T4" fmla="*/ 1152 w 1152"/>
                <a:gd name="T5" fmla="*/ 1296 h 1296"/>
              </a:gdLst>
              <a:ahLst/>
              <a:cxnLst>
                <a:cxn ang="0">
                  <a:pos x="T0" y="T1"/>
                </a:cxn>
                <a:cxn ang="0">
                  <a:pos x="T2" y="T3"/>
                </a:cxn>
                <a:cxn ang="0">
                  <a:pos x="T4" y="T5"/>
                </a:cxn>
              </a:cxnLst>
              <a:rect l="0" t="0" r="r" b="b"/>
              <a:pathLst>
                <a:path w="1152" h="1296">
                  <a:moveTo>
                    <a:pt x="0" y="0"/>
                  </a:moveTo>
                  <a:lnTo>
                    <a:pt x="0" y="1296"/>
                  </a:lnTo>
                  <a:lnTo>
                    <a:pt x="1152" y="1296"/>
                  </a:lnTo>
                </a:path>
              </a:pathLst>
            </a:custGeom>
            <a:noFill/>
            <a:ln w="222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81949" name="Text Box 29"/>
            <p:cNvSpPr txBox="1">
              <a:spLocks noChangeArrowheads="1"/>
            </p:cNvSpPr>
            <p:nvPr/>
          </p:nvSpPr>
          <p:spPr bwMode="auto">
            <a:xfrm>
              <a:off x="218" y="2159"/>
              <a:ext cx="1176"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th-TH" sz="1800" i="1"/>
                <a:t>Calibration and </a:t>
              </a:r>
            </a:p>
            <a:p>
              <a:pPr algn="ctr"/>
              <a:r>
                <a:rPr lang="en-US" altLang="th-TH" sz="1800" i="1"/>
                <a:t>Validation</a:t>
              </a:r>
            </a:p>
          </p:txBody>
        </p:sp>
        <p:sp>
          <p:nvSpPr>
            <p:cNvPr id="81950" name="Freeform 30"/>
            <p:cNvSpPr>
              <a:spLocks/>
            </p:cNvSpPr>
            <p:nvPr/>
          </p:nvSpPr>
          <p:spPr bwMode="auto">
            <a:xfrm>
              <a:off x="1344" y="1248"/>
              <a:ext cx="1104" cy="1152"/>
            </a:xfrm>
            <a:custGeom>
              <a:avLst/>
              <a:gdLst>
                <a:gd name="T0" fmla="*/ 1104 w 1104"/>
                <a:gd name="T1" fmla="*/ 0 h 1152"/>
                <a:gd name="T2" fmla="*/ 0 w 1104"/>
                <a:gd name="T3" fmla="*/ 0 h 1152"/>
                <a:gd name="T4" fmla="*/ 0 w 1104"/>
                <a:gd name="T5" fmla="*/ 1152 h 1152"/>
                <a:gd name="T6" fmla="*/ 384 w 1104"/>
                <a:gd name="T7" fmla="*/ 1152 h 1152"/>
              </a:gdLst>
              <a:ahLst/>
              <a:cxnLst>
                <a:cxn ang="0">
                  <a:pos x="T0" y="T1"/>
                </a:cxn>
                <a:cxn ang="0">
                  <a:pos x="T2" y="T3"/>
                </a:cxn>
                <a:cxn ang="0">
                  <a:pos x="T4" y="T5"/>
                </a:cxn>
                <a:cxn ang="0">
                  <a:pos x="T6" y="T7"/>
                </a:cxn>
              </a:cxnLst>
              <a:rect l="0" t="0" r="r" b="b"/>
              <a:pathLst>
                <a:path w="1104" h="1152">
                  <a:moveTo>
                    <a:pt x="1104" y="0"/>
                  </a:moveTo>
                  <a:lnTo>
                    <a:pt x="0" y="0"/>
                  </a:lnTo>
                  <a:lnTo>
                    <a:pt x="0" y="1152"/>
                  </a:lnTo>
                  <a:lnTo>
                    <a:pt x="384" y="1152"/>
                  </a:lnTo>
                </a:path>
              </a:pathLst>
            </a:custGeom>
            <a:noFill/>
            <a:ln w="222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spTree>
    <p:extLst>
      <p:ext uri="{BB962C8B-B14F-4D97-AF65-F5344CB8AC3E}">
        <p14:creationId xmlns:p14="http://schemas.microsoft.com/office/powerpoint/2010/main" val="7414813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ppt_w</p:attrName>
                                        </p:attrNameLst>
                                      </p:cBhvr>
                                      <p:tavLst>
                                        <p:tav tm="0">
                                          <p:val>
                                            <p:strVal val="#ppt_w*0.70"/>
                                          </p:val>
                                        </p:tav>
                                        <p:tav tm="100000">
                                          <p:val>
                                            <p:strVal val="#ppt_w"/>
                                          </p:val>
                                        </p:tav>
                                      </p:tavLst>
                                    </p:anim>
                                    <p:anim calcmode="lin" valueType="num">
                                      <p:cBhvr>
                                        <p:cTn id="8" dur="1000" fill="hold"/>
                                        <p:tgtEl>
                                          <p:spTgt spid="81922"/>
                                        </p:tgtEl>
                                        <p:attrNameLst>
                                          <p:attrName>ppt_h</p:attrName>
                                        </p:attrNameLst>
                                      </p:cBhvr>
                                      <p:tavLst>
                                        <p:tav tm="0">
                                          <p:val>
                                            <p:strVal val="#ppt_h"/>
                                          </p:val>
                                        </p:tav>
                                        <p:tav tm="100000">
                                          <p:val>
                                            <p:strVal val="#ppt_h"/>
                                          </p:val>
                                        </p:tav>
                                      </p:tavLst>
                                    </p:anim>
                                    <p:animEffect transition="in" filter="fade">
                                      <p:cBhvr>
                                        <p:cTn id="9" dur="1000"/>
                                        <p:tgtEl>
                                          <p:spTgt spid="819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81928"/>
                                        </p:tgtEl>
                                        <p:attrNameLst>
                                          <p:attrName>style.visibility</p:attrName>
                                        </p:attrNameLst>
                                      </p:cBhvr>
                                      <p:to>
                                        <p:strVal val="visible"/>
                                      </p:to>
                                    </p:set>
                                    <p:animEffect transition="in" filter="dissolve">
                                      <p:cBhvr>
                                        <p:cTn id="14" dur="500"/>
                                        <p:tgtEl>
                                          <p:spTgt spid="819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81931"/>
                                        </p:tgtEl>
                                        <p:attrNameLst>
                                          <p:attrName>style.visibility</p:attrName>
                                        </p:attrNameLst>
                                      </p:cBhvr>
                                      <p:to>
                                        <p:strVal val="visible"/>
                                      </p:to>
                                    </p:set>
                                    <p:animEffect transition="in" filter="dissolve">
                                      <p:cBhvr>
                                        <p:cTn id="19" dur="500"/>
                                        <p:tgtEl>
                                          <p:spTgt spid="819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81936"/>
                                        </p:tgtEl>
                                        <p:attrNameLst>
                                          <p:attrName>style.visibility</p:attrName>
                                        </p:attrNameLst>
                                      </p:cBhvr>
                                      <p:to>
                                        <p:strVal val="visible"/>
                                      </p:to>
                                    </p:set>
                                    <p:anim calcmode="lin" valueType="num">
                                      <p:cBhvr additive="base">
                                        <p:cTn id="24" dur="500" fill="hold"/>
                                        <p:tgtEl>
                                          <p:spTgt spid="81936"/>
                                        </p:tgtEl>
                                        <p:attrNameLst>
                                          <p:attrName>ppt_x</p:attrName>
                                        </p:attrNameLst>
                                      </p:cBhvr>
                                      <p:tavLst>
                                        <p:tav tm="0">
                                          <p:val>
                                            <p:strVal val="1+#ppt_w/2"/>
                                          </p:val>
                                        </p:tav>
                                        <p:tav tm="100000">
                                          <p:val>
                                            <p:strVal val="#ppt_x"/>
                                          </p:val>
                                        </p:tav>
                                      </p:tavLst>
                                    </p:anim>
                                    <p:anim calcmode="lin" valueType="num">
                                      <p:cBhvr additive="base">
                                        <p:cTn id="25" dur="500" fill="hold"/>
                                        <p:tgtEl>
                                          <p:spTgt spid="81936"/>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81939"/>
                                        </p:tgtEl>
                                        <p:attrNameLst>
                                          <p:attrName>style.visibility</p:attrName>
                                        </p:attrNameLst>
                                      </p:cBhvr>
                                      <p:to>
                                        <p:strVal val="visible"/>
                                      </p:to>
                                    </p:set>
                                    <p:animEffect transition="in" filter="dissolve">
                                      <p:cBhvr>
                                        <p:cTn id="30" dur="500"/>
                                        <p:tgtEl>
                                          <p:spTgt spid="8193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81944"/>
                                        </p:tgtEl>
                                        <p:attrNameLst>
                                          <p:attrName>style.visibility</p:attrName>
                                        </p:attrNameLst>
                                      </p:cBhvr>
                                      <p:to>
                                        <p:strVal val="visible"/>
                                      </p:to>
                                    </p:set>
                                    <p:anim calcmode="lin" valueType="num">
                                      <p:cBhvr additive="base">
                                        <p:cTn id="35" dur="500" fill="hold"/>
                                        <p:tgtEl>
                                          <p:spTgt spid="81944"/>
                                        </p:tgtEl>
                                        <p:attrNameLst>
                                          <p:attrName>ppt_x</p:attrName>
                                        </p:attrNameLst>
                                      </p:cBhvr>
                                      <p:tavLst>
                                        <p:tav tm="0">
                                          <p:val>
                                            <p:strVal val="1+#ppt_w/2"/>
                                          </p:val>
                                        </p:tav>
                                        <p:tav tm="100000">
                                          <p:val>
                                            <p:strVal val="#ppt_x"/>
                                          </p:val>
                                        </p:tav>
                                      </p:tavLst>
                                    </p:anim>
                                    <p:anim calcmode="lin" valueType="num">
                                      <p:cBhvr additive="base">
                                        <p:cTn id="36" dur="500" fill="hold"/>
                                        <p:tgtEl>
                                          <p:spTgt spid="81944"/>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81947"/>
                                        </p:tgtEl>
                                        <p:attrNameLst>
                                          <p:attrName>style.visibility</p:attrName>
                                        </p:attrNameLst>
                                      </p:cBhvr>
                                      <p:to>
                                        <p:strVal val="visible"/>
                                      </p:to>
                                    </p:set>
                                    <p:anim calcmode="lin" valueType="num">
                                      <p:cBhvr additive="base">
                                        <p:cTn id="41" dur="500" fill="hold"/>
                                        <p:tgtEl>
                                          <p:spTgt spid="81947"/>
                                        </p:tgtEl>
                                        <p:attrNameLst>
                                          <p:attrName>ppt_x</p:attrName>
                                        </p:attrNameLst>
                                      </p:cBhvr>
                                      <p:tavLst>
                                        <p:tav tm="0">
                                          <p:val>
                                            <p:strVal val="0-#ppt_w/2"/>
                                          </p:val>
                                        </p:tav>
                                        <p:tav tm="100000">
                                          <p:val>
                                            <p:strVal val="#ppt_x"/>
                                          </p:val>
                                        </p:tav>
                                      </p:tavLst>
                                    </p:anim>
                                    <p:anim calcmode="lin" valueType="num">
                                      <p:cBhvr additive="base">
                                        <p:cTn id="42" dur="500" fill="hold"/>
                                        <p:tgtEl>
                                          <p:spTgt spid="819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แทนหมายเลขภาพนิ่ง 5"/>
          <p:cNvSpPr>
            <a:spLocks noGrp="1"/>
          </p:cNvSpPr>
          <p:nvPr>
            <p:ph type="sldNum" sz="quarter" idx="12"/>
          </p:nvPr>
        </p:nvSpPr>
        <p:spPr/>
        <p:txBody>
          <a:bodyPr/>
          <a:lstStyle/>
          <a:p>
            <a:fld id="{84DE7568-7FDE-48EC-96FA-656AA4BE85A7}" type="slidenum">
              <a:rPr lang="en-US" altLang="th-TH"/>
              <a:pPr/>
              <a:t>69</a:t>
            </a:fld>
            <a:endParaRPr lang="en-US" altLang="th-TH"/>
          </a:p>
        </p:txBody>
      </p:sp>
      <p:sp>
        <p:nvSpPr>
          <p:cNvPr id="82946" name="Rectangle 2"/>
          <p:cNvSpPr>
            <a:spLocks noGrp="1" noChangeArrowheads="1"/>
          </p:cNvSpPr>
          <p:nvPr>
            <p:ph type="body" idx="1"/>
          </p:nvPr>
        </p:nvSpPr>
        <p:spPr>
          <a:xfrm>
            <a:off x="685800" y="857250"/>
            <a:ext cx="7696200" cy="4000500"/>
          </a:xfrm>
        </p:spPr>
        <p:txBody>
          <a:bodyPr/>
          <a:lstStyle/>
          <a:p>
            <a:pPr>
              <a:tabLst>
                <a:tab pos="4005263" algn="l"/>
              </a:tabLst>
            </a:pPr>
            <a:r>
              <a:rPr lang="en-US" altLang="th-TH" sz="2400"/>
              <a:t>Assume a small branch office of a local bank with only one teller.</a:t>
            </a:r>
          </a:p>
          <a:p>
            <a:pPr>
              <a:tabLst>
                <a:tab pos="4005263" algn="l"/>
              </a:tabLst>
            </a:pPr>
            <a:r>
              <a:rPr lang="en-US" altLang="th-TH" sz="2400"/>
              <a:t>Empirical data gathering indicates that inter-arrival and service times are exponentially distributed.</a:t>
            </a:r>
          </a:p>
          <a:p>
            <a:pPr lvl="1">
              <a:tabLst>
                <a:tab pos="4005263" algn="l"/>
              </a:tabLst>
            </a:pPr>
            <a:r>
              <a:rPr lang="en-US" altLang="th-TH" sz="2000">
                <a:solidFill>
                  <a:schemeClr val="accent2"/>
                </a:solidFill>
              </a:rPr>
              <a:t>The average arrival rate = </a:t>
            </a:r>
            <a:r>
              <a:rPr lang="en-US" altLang="th-TH" sz="2000">
                <a:solidFill>
                  <a:schemeClr val="accent2"/>
                </a:solidFill>
                <a:sym typeface="Symbol" pitchFamily="18" charset="2"/>
              </a:rPr>
              <a:t> = 5 customers per hour</a:t>
            </a:r>
            <a:r>
              <a:rPr lang="en-US" altLang="th-TH" sz="2000">
                <a:solidFill>
                  <a:schemeClr val="accent2"/>
                </a:solidFill>
              </a:rPr>
              <a:t> </a:t>
            </a:r>
          </a:p>
          <a:p>
            <a:pPr lvl="1">
              <a:tabLst>
                <a:tab pos="4005263" algn="l"/>
              </a:tabLst>
            </a:pPr>
            <a:r>
              <a:rPr lang="en-US" altLang="th-TH" sz="2000">
                <a:solidFill>
                  <a:schemeClr val="accent2"/>
                </a:solidFill>
              </a:rPr>
              <a:t>The average service rate = </a:t>
            </a:r>
            <a:r>
              <a:rPr lang="en-US" altLang="th-TH" sz="2000">
                <a:solidFill>
                  <a:schemeClr val="accent2"/>
                </a:solidFill>
                <a:sym typeface="Symbol" pitchFamily="18" charset="2"/>
              </a:rPr>
              <a:t> = 6 customers per hour</a:t>
            </a:r>
          </a:p>
          <a:p>
            <a:pPr>
              <a:tabLst>
                <a:tab pos="4005263" algn="l"/>
              </a:tabLst>
            </a:pPr>
            <a:r>
              <a:rPr lang="en-US" altLang="th-TH" sz="2400"/>
              <a:t>Using our knowledge of queuing theory we obtain</a:t>
            </a:r>
          </a:p>
          <a:p>
            <a:pPr lvl="1">
              <a:tabLst>
                <a:tab pos="4005263" algn="l"/>
              </a:tabLst>
            </a:pPr>
            <a:r>
              <a:rPr lang="en-US" altLang="th-TH" sz="2000">
                <a:solidFill>
                  <a:schemeClr val="accent2"/>
                </a:solidFill>
                <a:sym typeface="Symbol" pitchFamily="18" charset="2"/>
              </a:rPr>
              <a:t> = the server utilization</a:t>
            </a:r>
            <a:r>
              <a:rPr lang="en-US" altLang="th-TH" sz="2000">
                <a:solidFill>
                  <a:schemeClr val="accent2"/>
                </a:solidFill>
              </a:rPr>
              <a:t> = 5/6 </a:t>
            </a:r>
            <a:r>
              <a:rPr lang="en-US" altLang="th-TH" sz="2000">
                <a:solidFill>
                  <a:schemeClr val="accent2"/>
                </a:solidFill>
                <a:sym typeface="Symbol" pitchFamily="18" charset="2"/>
              </a:rPr>
              <a:t> 0.83</a:t>
            </a:r>
            <a:endParaRPr lang="en-US" altLang="th-TH" sz="2000">
              <a:solidFill>
                <a:schemeClr val="accent2"/>
              </a:solidFill>
            </a:endParaRPr>
          </a:p>
          <a:p>
            <a:pPr lvl="1">
              <a:tabLst>
                <a:tab pos="4005263" algn="l"/>
              </a:tabLst>
            </a:pPr>
            <a:r>
              <a:rPr lang="en-US" altLang="th-TH" sz="2000">
                <a:solidFill>
                  <a:schemeClr val="accent2"/>
                </a:solidFill>
              </a:rPr>
              <a:t>L</a:t>
            </a:r>
            <a:r>
              <a:rPr lang="en-US" altLang="th-TH" sz="2000" baseline="-6000">
                <a:solidFill>
                  <a:schemeClr val="accent2"/>
                </a:solidFill>
              </a:rPr>
              <a:t>q</a:t>
            </a:r>
            <a:r>
              <a:rPr lang="en-US" altLang="th-TH" sz="2000">
                <a:solidFill>
                  <a:schemeClr val="accent2"/>
                </a:solidFill>
              </a:rPr>
              <a:t> = the average number of people waiting in line</a:t>
            </a:r>
          </a:p>
          <a:p>
            <a:pPr lvl="1">
              <a:tabLst>
                <a:tab pos="4005263" algn="l"/>
              </a:tabLst>
            </a:pPr>
            <a:r>
              <a:rPr lang="en-US" altLang="th-TH" sz="2000">
                <a:solidFill>
                  <a:schemeClr val="accent2"/>
                </a:solidFill>
              </a:rPr>
              <a:t>W</a:t>
            </a:r>
            <a:r>
              <a:rPr lang="en-US" altLang="th-TH" sz="2000" baseline="-6000">
                <a:solidFill>
                  <a:schemeClr val="accent2"/>
                </a:solidFill>
              </a:rPr>
              <a:t>q</a:t>
            </a:r>
            <a:r>
              <a:rPr lang="en-US" altLang="th-TH" sz="2000">
                <a:solidFill>
                  <a:schemeClr val="accent2"/>
                </a:solidFill>
              </a:rPr>
              <a:t> = the average time spent waiting in line</a:t>
            </a:r>
            <a:r>
              <a:rPr lang="en-US" altLang="th-TH" sz="2000"/>
              <a:t> </a:t>
            </a:r>
          </a:p>
          <a:p>
            <a:pPr lvl="1">
              <a:buFontTx/>
              <a:buNone/>
              <a:tabLst>
                <a:tab pos="4005263" algn="l"/>
              </a:tabLst>
            </a:pPr>
            <a:r>
              <a:rPr lang="en-US" altLang="th-TH" sz="800"/>
              <a:t>	</a:t>
            </a:r>
          </a:p>
          <a:p>
            <a:pPr lvl="1">
              <a:buFontTx/>
              <a:buNone/>
              <a:tabLst>
                <a:tab pos="4005263" algn="l"/>
              </a:tabLst>
            </a:pPr>
            <a:r>
              <a:rPr lang="en-US" altLang="th-TH" sz="2000"/>
              <a:t>	</a:t>
            </a:r>
            <a:r>
              <a:rPr lang="en-US" altLang="th-TH" sz="2000">
                <a:solidFill>
                  <a:schemeClr val="accent2"/>
                </a:solidFill>
              </a:rPr>
              <a:t>L</a:t>
            </a:r>
            <a:r>
              <a:rPr lang="en-US" altLang="th-TH" sz="2000" baseline="-6000">
                <a:solidFill>
                  <a:schemeClr val="accent2"/>
                </a:solidFill>
              </a:rPr>
              <a:t>q</a:t>
            </a:r>
            <a:r>
              <a:rPr lang="en-US" altLang="th-TH" sz="2000">
                <a:solidFill>
                  <a:schemeClr val="accent2"/>
                </a:solidFill>
              </a:rPr>
              <a:t> = 0.83</a:t>
            </a:r>
            <a:r>
              <a:rPr lang="en-US" altLang="th-TH" sz="2000" baseline="30000">
                <a:solidFill>
                  <a:schemeClr val="accent2"/>
                </a:solidFill>
              </a:rPr>
              <a:t>2</a:t>
            </a:r>
            <a:r>
              <a:rPr lang="en-US" altLang="th-TH" sz="2000">
                <a:solidFill>
                  <a:schemeClr val="accent2"/>
                </a:solidFill>
              </a:rPr>
              <a:t>/(1-0.83) </a:t>
            </a:r>
            <a:r>
              <a:rPr lang="en-US" altLang="th-TH" sz="2000">
                <a:solidFill>
                  <a:schemeClr val="accent2"/>
                </a:solidFill>
                <a:sym typeface="Symbol" pitchFamily="18" charset="2"/>
              </a:rPr>
              <a:t></a:t>
            </a:r>
            <a:r>
              <a:rPr lang="en-US" altLang="th-TH" sz="2000">
                <a:solidFill>
                  <a:schemeClr val="accent2"/>
                </a:solidFill>
              </a:rPr>
              <a:t> 4.2	W</a:t>
            </a:r>
            <a:r>
              <a:rPr lang="en-US" altLang="th-TH" sz="2000" baseline="-6000">
                <a:solidFill>
                  <a:schemeClr val="accent2"/>
                </a:solidFill>
              </a:rPr>
              <a:t>q</a:t>
            </a:r>
            <a:r>
              <a:rPr lang="en-US" altLang="th-TH" sz="2000">
                <a:solidFill>
                  <a:schemeClr val="accent2"/>
                </a:solidFill>
              </a:rPr>
              <a:t> = L</a:t>
            </a:r>
            <a:r>
              <a:rPr lang="en-US" altLang="th-TH" sz="2000" baseline="-6000">
                <a:solidFill>
                  <a:schemeClr val="accent2"/>
                </a:solidFill>
              </a:rPr>
              <a:t>q</a:t>
            </a:r>
            <a:r>
              <a:rPr lang="en-US" altLang="th-TH" sz="2000">
                <a:solidFill>
                  <a:schemeClr val="accent2"/>
                </a:solidFill>
              </a:rPr>
              <a:t>/ </a:t>
            </a:r>
            <a:r>
              <a:rPr lang="en-US" altLang="th-TH" sz="2000">
                <a:solidFill>
                  <a:schemeClr val="accent2"/>
                </a:solidFill>
                <a:sym typeface="Symbol" pitchFamily="18" charset="2"/>
              </a:rPr>
              <a:t>  4.2/5  0.83</a:t>
            </a:r>
          </a:p>
          <a:p>
            <a:pPr>
              <a:tabLst>
                <a:tab pos="4005263" algn="l"/>
              </a:tabLst>
            </a:pPr>
            <a:r>
              <a:rPr lang="en-US" altLang="th-TH" sz="2400">
                <a:sym typeface="Symbol" pitchFamily="18" charset="2"/>
              </a:rPr>
              <a:t>How do we go about simulating this system?</a:t>
            </a:r>
          </a:p>
          <a:p>
            <a:pPr lvl="1">
              <a:tabLst>
                <a:tab pos="4005263" algn="l"/>
              </a:tabLst>
            </a:pPr>
            <a:r>
              <a:rPr lang="en-US" altLang="th-TH" sz="2000">
                <a:solidFill>
                  <a:schemeClr val="accent2"/>
                </a:solidFill>
                <a:sym typeface="Symbol" pitchFamily="18" charset="2"/>
              </a:rPr>
              <a:t>How do the simulation results match the analytical ones?</a:t>
            </a:r>
          </a:p>
        </p:txBody>
      </p:sp>
      <p:sp>
        <p:nvSpPr>
          <p:cNvPr id="82947" name="Rectangle 3"/>
          <p:cNvSpPr>
            <a:spLocks noChangeArrowheads="1"/>
          </p:cNvSpPr>
          <p:nvPr/>
        </p:nvSpPr>
        <p:spPr bwMode="auto">
          <a:xfrm>
            <a:off x="304800" y="5715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th-TH" sz="3400" b="1"/>
              <a:t>Example – Simulation of a M/M/1 Queue</a:t>
            </a:r>
          </a:p>
        </p:txBody>
      </p:sp>
      <p:grpSp>
        <p:nvGrpSpPr>
          <p:cNvPr id="82948" name="Group 4"/>
          <p:cNvGrpSpPr>
            <a:grpSpLocks/>
          </p:cNvGrpSpPr>
          <p:nvPr/>
        </p:nvGrpSpPr>
        <p:grpSpPr bwMode="auto">
          <a:xfrm>
            <a:off x="228600" y="628650"/>
            <a:ext cx="8686800" cy="180975"/>
            <a:chOff x="384" y="625"/>
            <a:chExt cx="4992" cy="151"/>
          </a:xfrm>
        </p:grpSpPr>
        <p:grpSp>
          <p:nvGrpSpPr>
            <p:cNvPr id="82949" name="Group 5"/>
            <p:cNvGrpSpPr>
              <a:grpSpLocks/>
            </p:cNvGrpSpPr>
            <p:nvPr/>
          </p:nvGrpSpPr>
          <p:grpSpPr bwMode="auto">
            <a:xfrm>
              <a:off x="384" y="625"/>
              <a:ext cx="4992" cy="144"/>
              <a:chOff x="384" y="625"/>
              <a:chExt cx="4992" cy="144"/>
            </a:xfrm>
          </p:grpSpPr>
          <p:pic>
            <p:nvPicPr>
              <p:cNvPr id="82950" name="Picture 6"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82951" name="Picture 7"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82952" name="Picture 8"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24427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ตัวแทนหมายเลขภาพนิ่ง 3"/>
          <p:cNvSpPr>
            <a:spLocks noGrp="1"/>
          </p:cNvSpPr>
          <p:nvPr>
            <p:ph type="sldNum" sz="quarter" idx="12"/>
          </p:nvPr>
        </p:nvSpPr>
        <p:spPr>
          <a:xfrm>
            <a:off x="8388424" y="4587974"/>
            <a:ext cx="357808" cy="342900"/>
          </a:xfrm>
        </p:spPr>
        <p:txBody>
          <a:bodyPr/>
          <a:lstStyle/>
          <a:p>
            <a:fld id="{0B70FED2-3677-45F4-8E07-1ED053E8E18F}" type="slidenum">
              <a:rPr lang="en-US" altLang="th-TH" b="1">
                <a:solidFill>
                  <a:srgbClr val="0033CC"/>
                </a:solidFill>
                <a:latin typeface="TH Sarabun New" panose="020B0500040200020003" pitchFamily="34" charset="-34"/>
                <a:cs typeface="TH Sarabun New" panose="020B0500040200020003" pitchFamily="34" charset="-34"/>
              </a:rPr>
              <a:pPr/>
              <a:t>7</a:t>
            </a:fld>
            <a:endParaRPr lang="en-US" altLang="th-TH" b="1" dirty="0">
              <a:solidFill>
                <a:srgbClr val="0033CC"/>
              </a:solidFill>
              <a:latin typeface="TH Sarabun New" panose="020B0500040200020003" pitchFamily="34" charset="-34"/>
              <a:cs typeface="TH Sarabun New" panose="020B0500040200020003" pitchFamily="34" charset="-34"/>
            </a:endParaRPr>
          </a:p>
        </p:txBody>
      </p:sp>
      <p:grpSp>
        <p:nvGrpSpPr>
          <p:cNvPr id="5122" name="Group 2"/>
          <p:cNvGrpSpPr>
            <a:grpSpLocks/>
          </p:cNvGrpSpPr>
          <p:nvPr/>
        </p:nvGrpSpPr>
        <p:grpSpPr bwMode="auto">
          <a:xfrm>
            <a:off x="883340" y="1203598"/>
            <a:ext cx="6508061" cy="3164369"/>
            <a:chOff x="1098" y="1306"/>
            <a:chExt cx="3604" cy="2361"/>
          </a:xfrm>
        </p:grpSpPr>
        <p:grpSp>
          <p:nvGrpSpPr>
            <p:cNvPr id="5123" name="Group 3"/>
            <p:cNvGrpSpPr>
              <a:grpSpLocks/>
            </p:cNvGrpSpPr>
            <p:nvPr/>
          </p:nvGrpSpPr>
          <p:grpSpPr bwMode="auto">
            <a:xfrm>
              <a:off x="1331" y="1306"/>
              <a:ext cx="106" cy="2023"/>
              <a:chOff x="1331" y="1306"/>
              <a:chExt cx="106" cy="2023"/>
            </a:xfrm>
          </p:grpSpPr>
          <p:sp>
            <p:nvSpPr>
              <p:cNvPr id="5124" name="Line 4"/>
              <p:cNvSpPr>
                <a:spLocks noChangeShapeType="1"/>
              </p:cNvSpPr>
              <p:nvPr/>
            </p:nvSpPr>
            <p:spPr bwMode="auto">
              <a:xfrm flipV="1">
                <a:off x="1383" y="1407"/>
                <a:ext cx="1" cy="19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th-TH" sz="2400" b="1">
                  <a:latin typeface="TH Sarabun New" panose="020B0500040200020003" pitchFamily="34" charset="-34"/>
                  <a:cs typeface="TH Sarabun New" panose="020B0500040200020003" pitchFamily="34" charset="-34"/>
                </a:endParaRPr>
              </a:p>
            </p:txBody>
          </p:sp>
          <p:sp>
            <p:nvSpPr>
              <p:cNvPr id="5125" name="Freeform 5"/>
              <p:cNvSpPr>
                <a:spLocks/>
              </p:cNvSpPr>
              <p:nvPr/>
            </p:nvSpPr>
            <p:spPr bwMode="auto">
              <a:xfrm>
                <a:off x="1331" y="1306"/>
                <a:ext cx="106" cy="105"/>
              </a:xfrm>
              <a:custGeom>
                <a:avLst/>
                <a:gdLst>
                  <a:gd name="T0" fmla="*/ 106 w 106"/>
                  <a:gd name="T1" fmla="*/ 105 h 105"/>
                  <a:gd name="T2" fmla="*/ 52 w 106"/>
                  <a:gd name="T3" fmla="*/ 0 h 105"/>
                  <a:gd name="T4" fmla="*/ 0 w 106"/>
                  <a:gd name="T5" fmla="*/ 105 h 105"/>
                  <a:gd name="T6" fmla="*/ 106 w 106"/>
                  <a:gd name="T7" fmla="*/ 105 h 105"/>
                </a:gdLst>
                <a:ahLst/>
                <a:cxnLst>
                  <a:cxn ang="0">
                    <a:pos x="T0" y="T1"/>
                  </a:cxn>
                  <a:cxn ang="0">
                    <a:pos x="T2" y="T3"/>
                  </a:cxn>
                  <a:cxn ang="0">
                    <a:pos x="T4" y="T5"/>
                  </a:cxn>
                  <a:cxn ang="0">
                    <a:pos x="T6" y="T7"/>
                  </a:cxn>
                </a:cxnLst>
                <a:rect l="0" t="0" r="r" b="b"/>
                <a:pathLst>
                  <a:path w="106" h="105">
                    <a:moveTo>
                      <a:pt x="106" y="105"/>
                    </a:moveTo>
                    <a:lnTo>
                      <a:pt x="52" y="0"/>
                    </a:lnTo>
                    <a:lnTo>
                      <a:pt x="0" y="105"/>
                    </a:lnTo>
                    <a:lnTo>
                      <a:pt x="106"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sz="2400" b="1">
                  <a:latin typeface="TH Sarabun New" panose="020B0500040200020003" pitchFamily="34" charset="-34"/>
                  <a:cs typeface="TH Sarabun New" panose="020B0500040200020003" pitchFamily="34" charset="-34"/>
                </a:endParaRPr>
              </a:p>
            </p:txBody>
          </p:sp>
        </p:grpSp>
        <p:grpSp>
          <p:nvGrpSpPr>
            <p:cNvPr id="5126" name="Group 6"/>
            <p:cNvGrpSpPr>
              <a:grpSpLocks/>
            </p:cNvGrpSpPr>
            <p:nvPr/>
          </p:nvGrpSpPr>
          <p:grpSpPr bwMode="auto">
            <a:xfrm>
              <a:off x="1383" y="3277"/>
              <a:ext cx="3319" cy="106"/>
              <a:chOff x="1383" y="3277"/>
              <a:chExt cx="3319" cy="106"/>
            </a:xfrm>
          </p:grpSpPr>
          <p:sp>
            <p:nvSpPr>
              <p:cNvPr id="5127" name="Line 7"/>
              <p:cNvSpPr>
                <a:spLocks noChangeShapeType="1"/>
              </p:cNvSpPr>
              <p:nvPr/>
            </p:nvSpPr>
            <p:spPr bwMode="auto">
              <a:xfrm>
                <a:off x="1383" y="3329"/>
                <a:ext cx="321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th-TH" sz="2400" b="1">
                  <a:latin typeface="TH Sarabun New" panose="020B0500040200020003" pitchFamily="34" charset="-34"/>
                  <a:cs typeface="TH Sarabun New" panose="020B0500040200020003" pitchFamily="34" charset="-34"/>
                </a:endParaRPr>
              </a:p>
            </p:txBody>
          </p:sp>
          <p:sp>
            <p:nvSpPr>
              <p:cNvPr id="5128" name="Freeform 8"/>
              <p:cNvSpPr>
                <a:spLocks/>
              </p:cNvSpPr>
              <p:nvPr/>
            </p:nvSpPr>
            <p:spPr bwMode="auto">
              <a:xfrm>
                <a:off x="4598" y="3277"/>
                <a:ext cx="104" cy="106"/>
              </a:xfrm>
              <a:custGeom>
                <a:avLst/>
                <a:gdLst>
                  <a:gd name="T0" fmla="*/ 0 w 104"/>
                  <a:gd name="T1" fmla="*/ 106 h 106"/>
                  <a:gd name="T2" fmla="*/ 104 w 104"/>
                  <a:gd name="T3" fmla="*/ 52 h 106"/>
                  <a:gd name="T4" fmla="*/ 0 w 104"/>
                  <a:gd name="T5" fmla="*/ 0 h 106"/>
                  <a:gd name="T6" fmla="*/ 0 w 104"/>
                  <a:gd name="T7" fmla="*/ 106 h 106"/>
                </a:gdLst>
                <a:ahLst/>
                <a:cxnLst>
                  <a:cxn ang="0">
                    <a:pos x="T0" y="T1"/>
                  </a:cxn>
                  <a:cxn ang="0">
                    <a:pos x="T2" y="T3"/>
                  </a:cxn>
                  <a:cxn ang="0">
                    <a:pos x="T4" y="T5"/>
                  </a:cxn>
                  <a:cxn ang="0">
                    <a:pos x="T6" y="T7"/>
                  </a:cxn>
                </a:cxnLst>
                <a:rect l="0" t="0" r="r" b="b"/>
                <a:pathLst>
                  <a:path w="104" h="106">
                    <a:moveTo>
                      <a:pt x="0" y="106"/>
                    </a:moveTo>
                    <a:lnTo>
                      <a:pt x="104" y="52"/>
                    </a:lnTo>
                    <a:lnTo>
                      <a:pt x="0" y="0"/>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h-TH" sz="2400" b="1">
                  <a:latin typeface="TH Sarabun New" panose="020B0500040200020003" pitchFamily="34" charset="-34"/>
                  <a:cs typeface="TH Sarabun New" panose="020B0500040200020003" pitchFamily="34" charset="-34"/>
                </a:endParaRPr>
              </a:p>
            </p:txBody>
          </p:sp>
        </p:grpSp>
        <p:sp>
          <p:nvSpPr>
            <p:cNvPr id="5129" name="Rectangle 9"/>
            <p:cNvSpPr>
              <a:spLocks noChangeArrowheads="1"/>
            </p:cNvSpPr>
            <p:nvPr/>
          </p:nvSpPr>
          <p:spPr bwMode="auto">
            <a:xfrm>
              <a:off x="3245" y="3410"/>
              <a:ext cx="117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sz="2400" b="1">
                <a:latin typeface="TH Sarabun New" panose="020B0500040200020003" pitchFamily="34" charset="-34"/>
                <a:cs typeface="TH Sarabun New" panose="020B0500040200020003" pitchFamily="34" charset="-34"/>
              </a:endParaRPr>
            </a:p>
          </p:txBody>
        </p:sp>
        <p:sp>
          <p:nvSpPr>
            <p:cNvPr id="5130" name="Rectangle 10"/>
            <p:cNvSpPr>
              <a:spLocks noChangeArrowheads="1"/>
            </p:cNvSpPr>
            <p:nvPr/>
          </p:nvSpPr>
          <p:spPr bwMode="auto">
            <a:xfrm>
              <a:off x="3343" y="3460"/>
              <a:ext cx="67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b="1">
                  <a:solidFill>
                    <a:srgbClr val="000000"/>
                  </a:solidFill>
                  <a:latin typeface="TH Sarabun New" panose="020B0500040200020003" pitchFamily="34" charset="-34"/>
                  <a:cs typeface="TH Sarabun New" panose="020B0500040200020003" pitchFamily="34" charset="-34"/>
                </a:rPr>
                <a:t>Process capacity</a:t>
              </a:r>
              <a:endParaRPr lang="en-US" altLang="th-TH" sz="2400" b="1">
                <a:latin typeface="TH Sarabun New" panose="020B0500040200020003" pitchFamily="34" charset="-34"/>
                <a:cs typeface="TH Sarabun New" panose="020B0500040200020003" pitchFamily="34" charset="-34"/>
              </a:endParaRPr>
            </a:p>
          </p:txBody>
        </p:sp>
        <p:sp>
          <p:nvSpPr>
            <p:cNvPr id="5131" name="Rectangle 11"/>
            <p:cNvSpPr>
              <a:spLocks noChangeArrowheads="1"/>
            </p:cNvSpPr>
            <p:nvPr/>
          </p:nvSpPr>
          <p:spPr bwMode="auto">
            <a:xfrm rot="16200000">
              <a:off x="1055" y="1866"/>
              <a:ext cx="24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b="1">
                  <a:solidFill>
                    <a:srgbClr val="000000"/>
                  </a:solidFill>
                  <a:latin typeface="TH Sarabun New" panose="020B0500040200020003" pitchFamily="34" charset="-34"/>
                  <a:cs typeface="TH Sarabun New" panose="020B0500040200020003" pitchFamily="34" charset="-34"/>
                </a:rPr>
                <a:t>Cost</a:t>
              </a:r>
              <a:endParaRPr lang="en-US" altLang="th-TH" sz="2400" b="1">
                <a:latin typeface="TH Sarabun New" panose="020B0500040200020003" pitchFamily="34" charset="-34"/>
                <a:cs typeface="TH Sarabun New" panose="020B0500040200020003" pitchFamily="34" charset="-34"/>
              </a:endParaRPr>
            </a:p>
          </p:txBody>
        </p:sp>
        <p:sp>
          <p:nvSpPr>
            <p:cNvPr id="5132" name="Rectangle 12"/>
            <p:cNvSpPr>
              <a:spLocks noChangeArrowheads="1"/>
            </p:cNvSpPr>
            <p:nvPr/>
          </p:nvSpPr>
          <p:spPr bwMode="auto">
            <a:xfrm>
              <a:off x="3569" y="2924"/>
              <a:ext cx="107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sz="2400" b="1">
                <a:latin typeface="TH Sarabun New" panose="020B0500040200020003" pitchFamily="34" charset="-34"/>
                <a:cs typeface="TH Sarabun New" panose="020B0500040200020003" pitchFamily="34" charset="-34"/>
              </a:endParaRPr>
            </a:p>
          </p:txBody>
        </p:sp>
        <p:grpSp>
          <p:nvGrpSpPr>
            <p:cNvPr id="5133" name="Group 13"/>
            <p:cNvGrpSpPr>
              <a:grpSpLocks/>
            </p:cNvGrpSpPr>
            <p:nvPr/>
          </p:nvGrpSpPr>
          <p:grpSpPr bwMode="auto">
            <a:xfrm>
              <a:off x="1621" y="1787"/>
              <a:ext cx="2678" cy="1466"/>
              <a:chOff x="1621" y="1787"/>
              <a:chExt cx="2678" cy="1466"/>
            </a:xfrm>
          </p:grpSpPr>
          <p:grpSp>
            <p:nvGrpSpPr>
              <p:cNvPr id="5134" name="Group 14"/>
              <p:cNvGrpSpPr>
                <a:grpSpLocks/>
              </p:cNvGrpSpPr>
              <p:nvPr/>
            </p:nvGrpSpPr>
            <p:grpSpPr bwMode="auto">
              <a:xfrm>
                <a:off x="1621" y="1787"/>
                <a:ext cx="2678" cy="1466"/>
                <a:chOff x="1621" y="1787"/>
                <a:chExt cx="2678" cy="1466"/>
              </a:xfrm>
            </p:grpSpPr>
            <p:sp>
              <p:nvSpPr>
                <p:cNvPr id="5135" name="Freeform 15"/>
                <p:cNvSpPr>
                  <a:spLocks/>
                </p:cNvSpPr>
                <p:nvPr/>
              </p:nvSpPr>
              <p:spPr bwMode="auto">
                <a:xfrm>
                  <a:off x="1621" y="1787"/>
                  <a:ext cx="35" cy="42"/>
                </a:xfrm>
                <a:custGeom>
                  <a:avLst/>
                  <a:gdLst>
                    <a:gd name="T0" fmla="*/ 10 w 35"/>
                    <a:gd name="T1" fmla="*/ 3 h 42"/>
                    <a:gd name="T2" fmla="*/ 7 w 35"/>
                    <a:gd name="T3" fmla="*/ 1 h 42"/>
                    <a:gd name="T4" fmla="*/ 5 w 35"/>
                    <a:gd name="T5" fmla="*/ 0 h 42"/>
                    <a:gd name="T6" fmla="*/ 5 w 35"/>
                    <a:gd name="T7" fmla="*/ 0 h 42"/>
                    <a:gd name="T8" fmla="*/ 3 w 35"/>
                    <a:gd name="T9" fmla="*/ 1 h 42"/>
                    <a:gd name="T10" fmla="*/ 2 w 35"/>
                    <a:gd name="T11" fmla="*/ 3 h 42"/>
                    <a:gd name="T12" fmla="*/ 0 w 35"/>
                    <a:gd name="T13" fmla="*/ 5 h 42"/>
                    <a:gd name="T14" fmla="*/ 0 w 35"/>
                    <a:gd name="T15" fmla="*/ 5 h 42"/>
                    <a:gd name="T16" fmla="*/ 2 w 35"/>
                    <a:gd name="T17" fmla="*/ 8 h 42"/>
                    <a:gd name="T18" fmla="*/ 27 w 35"/>
                    <a:gd name="T19" fmla="*/ 38 h 42"/>
                    <a:gd name="T20" fmla="*/ 29 w 35"/>
                    <a:gd name="T21" fmla="*/ 40 h 42"/>
                    <a:gd name="T22" fmla="*/ 30 w 35"/>
                    <a:gd name="T23" fmla="*/ 42 h 42"/>
                    <a:gd name="T24" fmla="*/ 32 w 35"/>
                    <a:gd name="T25" fmla="*/ 42 h 42"/>
                    <a:gd name="T26" fmla="*/ 34 w 35"/>
                    <a:gd name="T27" fmla="*/ 40 h 42"/>
                    <a:gd name="T28" fmla="*/ 35 w 35"/>
                    <a:gd name="T29" fmla="*/ 38 h 42"/>
                    <a:gd name="T30" fmla="*/ 35 w 35"/>
                    <a:gd name="T31" fmla="*/ 37 h 42"/>
                    <a:gd name="T32" fmla="*/ 35 w 35"/>
                    <a:gd name="T33" fmla="*/ 35 h 42"/>
                    <a:gd name="T34" fmla="*/ 35 w 35"/>
                    <a:gd name="T35" fmla="*/ 33 h 42"/>
                    <a:gd name="T36" fmla="*/ 10 w 35"/>
                    <a:gd name="T37"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2">
                      <a:moveTo>
                        <a:pt x="10" y="3"/>
                      </a:moveTo>
                      <a:lnTo>
                        <a:pt x="7" y="1"/>
                      </a:lnTo>
                      <a:lnTo>
                        <a:pt x="5" y="0"/>
                      </a:lnTo>
                      <a:lnTo>
                        <a:pt x="5" y="0"/>
                      </a:lnTo>
                      <a:lnTo>
                        <a:pt x="3" y="1"/>
                      </a:lnTo>
                      <a:lnTo>
                        <a:pt x="2" y="3"/>
                      </a:lnTo>
                      <a:lnTo>
                        <a:pt x="0" y="5"/>
                      </a:lnTo>
                      <a:lnTo>
                        <a:pt x="0" y="5"/>
                      </a:lnTo>
                      <a:lnTo>
                        <a:pt x="2" y="8"/>
                      </a:lnTo>
                      <a:lnTo>
                        <a:pt x="27" y="38"/>
                      </a:lnTo>
                      <a:lnTo>
                        <a:pt x="29" y="40"/>
                      </a:lnTo>
                      <a:lnTo>
                        <a:pt x="30" y="42"/>
                      </a:lnTo>
                      <a:lnTo>
                        <a:pt x="32" y="42"/>
                      </a:lnTo>
                      <a:lnTo>
                        <a:pt x="34" y="40"/>
                      </a:lnTo>
                      <a:lnTo>
                        <a:pt x="35" y="38"/>
                      </a:lnTo>
                      <a:lnTo>
                        <a:pt x="35" y="37"/>
                      </a:lnTo>
                      <a:lnTo>
                        <a:pt x="35" y="35"/>
                      </a:lnTo>
                      <a:lnTo>
                        <a:pt x="35" y="33"/>
                      </a:lnTo>
                      <a:lnTo>
                        <a:pt x="10" y="3"/>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36" name="Freeform 16"/>
                <p:cNvSpPr>
                  <a:spLocks/>
                </p:cNvSpPr>
                <p:nvPr/>
              </p:nvSpPr>
              <p:spPr bwMode="auto">
                <a:xfrm>
                  <a:off x="1665" y="1842"/>
                  <a:ext cx="35" cy="41"/>
                </a:xfrm>
                <a:custGeom>
                  <a:avLst/>
                  <a:gdLst>
                    <a:gd name="T0" fmla="*/ 10 w 35"/>
                    <a:gd name="T1" fmla="*/ 2 h 41"/>
                    <a:gd name="T2" fmla="*/ 8 w 35"/>
                    <a:gd name="T3" fmla="*/ 0 h 41"/>
                    <a:gd name="T4" fmla="*/ 7 w 35"/>
                    <a:gd name="T5" fmla="*/ 0 h 41"/>
                    <a:gd name="T6" fmla="*/ 5 w 35"/>
                    <a:gd name="T7" fmla="*/ 0 h 41"/>
                    <a:gd name="T8" fmla="*/ 3 w 35"/>
                    <a:gd name="T9" fmla="*/ 0 h 41"/>
                    <a:gd name="T10" fmla="*/ 2 w 35"/>
                    <a:gd name="T11" fmla="*/ 2 h 41"/>
                    <a:gd name="T12" fmla="*/ 0 w 35"/>
                    <a:gd name="T13" fmla="*/ 4 h 41"/>
                    <a:gd name="T14" fmla="*/ 0 w 35"/>
                    <a:gd name="T15" fmla="*/ 5 h 41"/>
                    <a:gd name="T16" fmla="*/ 2 w 35"/>
                    <a:gd name="T17" fmla="*/ 7 h 41"/>
                    <a:gd name="T18" fmla="*/ 27 w 35"/>
                    <a:gd name="T19" fmla="*/ 39 h 41"/>
                    <a:gd name="T20" fmla="*/ 28 w 35"/>
                    <a:gd name="T21" fmla="*/ 41 h 41"/>
                    <a:gd name="T22" fmla="*/ 30 w 35"/>
                    <a:gd name="T23" fmla="*/ 41 h 41"/>
                    <a:gd name="T24" fmla="*/ 32 w 35"/>
                    <a:gd name="T25" fmla="*/ 41 h 41"/>
                    <a:gd name="T26" fmla="*/ 34 w 35"/>
                    <a:gd name="T27" fmla="*/ 41 h 41"/>
                    <a:gd name="T28" fmla="*/ 35 w 35"/>
                    <a:gd name="T29" fmla="*/ 39 h 41"/>
                    <a:gd name="T30" fmla="*/ 35 w 35"/>
                    <a:gd name="T31" fmla="*/ 37 h 41"/>
                    <a:gd name="T32" fmla="*/ 35 w 35"/>
                    <a:gd name="T33" fmla="*/ 36 h 41"/>
                    <a:gd name="T34" fmla="*/ 35 w 35"/>
                    <a:gd name="T35" fmla="*/ 34 h 41"/>
                    <a:gd name="T36" fmla="*/ 10 w 35"/>
                    <a:gd name="T3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1">
                      <a:moveTo>
                        <a:pt x="10" y="2"/>
                      </a:moveTo>
                      <a:lnTo>
                        <a:pt x="8" y="0"/>
                      </a:lnTo>
                      <a:lnTo>
                        <a:pt x="7" y="0"/>
                      </a:lnTo>
                      <a:lnTo>
                        <a:pt x="5" y="0"/>
                      </a:lnTo>
                      <a:lnTo>
                        <a:pt x="3" y="0"/>
                      </a:lnTo>
                      <a:lnTo>
                        <a:pt x="2" y="2"/>
                      </a:lnTo>
                      <a:lnTo>
                        <a:pt x="0" y="4"/>
                      </a:lnTo>
                      <a:lnTo>
                        <a:pt x="0" y="5"/>
                      </a:lnTo>
                      <a:lnTo>
                        <a:pt x="2" y="7"/>
                      </a:lnTo>
                      <a:lnTo>
                        <a:pt x="27" y="39"/>
                      </a:lnTo>
                      <a:lnTo>
                        <a:pt x="28" y="41"/>
                      </a:lnTo>
                      <a:lnTo>
                        <a:pt x="30" y="41"/>
                      </a:lnTo>
                      <a:lnTo>
                        <a:pt x="32" y="41"/>
                      </a:lnTo>
                      <a:lnTo>
                        <a:pt x="34" y="41"/>
                      </a:lnTo>
                      <a:lnTo>
                        <a:pt x="35" y="39"/>
                      </a:lnTo>
                      <a:lnTo>
                        <a:pt x="35" y="37"/>
                      </a:lnTo>
                      <a:lnTo>
                        <a:pt x="35" y="36"/>
                      </a:lnTo>
                      <a:lnTo>
                        <a:pt x="35" y="34"/>
                      </a:lnTo>
                      <a:lnTo>
                        <a:pt x="10" y="2"/>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37" name="Freeform 17"/>
                <p:cNvSpPr>
                  <a:spLocks/>
                </p:cNvSpPr>
                <p:nvPr/>
              </p:nvSpPr>
              <p:spPr bwMode="auto">
                <a:xfrm>
                  <a:off x="1710" y="1896"/>
                  <a:ext cx="36" cy="42"/>
                </a:xfrm>
                <a:custGeom>
                  <a:avLst/>
                  <a:gdLst>
                    <a:gd name="T0" fmla="*/ 9 w 36"/>
                    <a:gd name="T1" fmla="*/ 3 h 42"/>
                    <a:gd name="T2" fmla="*/ 7 w 36"/>
                    <a:gd name="T3" fmla="*/ 2 h 42"/>
                    <a:gd name="T4" fmla="*/ 5 w 36"/>
                    <a:gd name="T5" fmla="*/ 0 h 42"/>
                    <a:gd name="T6" fmla="*/ 4 w 36"/>
                    <a:gd name="T7" fmla="*/ 0 h 42"/>
                    <a:gd name="T8" fmla="*/ 2 w 36"/>
                    <a:gd name="T9" fmla="*/ 2 h 42"/>
                    <a:gd name="T10" fmla="*/ 0 w 36"/>
                    <a:gd name="T11" fmla="*/ 3 h 42"/>
                    <a:gd name="T12" fmla="*/ 0 w 36"/>
                    <a:gd name="T13" fmla="*/ 5 h 42"/>
                    <a:gd name="T14" fmla="*/ 0 w 36"/>
                    <a:gd name="T15" fmla="*/ 7 h 42"/>
                    <a:gd name="T16" fmla="*/ 0 w 36"/>
                    <a:gd name="T17" fmla="*/ 9 h 42"/>
                    <a:gd name="T18" fmla="*/ 26 w 36"/>
                    <a:gd name="T19" fmla="*/ 41 h 42"/>
                    <a:gd name="T20" fmla="*/ 27 w 36"/>
                    <a:gd name="T21" fmla="*/ 42 h 42"/>
                    <a:gd name="T22" fmla="*/ 29 w 36"/>
                    <a:gd name="T23" fmla="*/ 42 h 42"/>
                    <a:gd name="T24" fmla="*/ 31 w 36"/>
                    <a:gd name="T25" fmla="*/ 42 h 42"/>
                    <a:gd name="T26" fmla="*/ 32 w 36"/>
                    <a:gd name="T27" fmla="*/ 42 h 42"/>
                    <a:gd name="T28" fmla="*/ 34 w 36"/>
                    <a:gd name="T29" fmla="*/ 41 h 42"/>
                    <a:gd name="T30" fmla="*/ 36 w 36"/>
                    <a:gd name="T31" fmla="*/ 39 h 42"/>
                    <a:gd name="T32" fmla="*/ 36 w 36"/>
                    <a:gd name="T33" fmla="*/ 37 h 42"/>
                    <a:gd name="T34" fmla="*/ 34 w 36"/>
                    <a:gd name="T35" fmla="*/ 36 h 42"/>
                    <a:gd name="T36" fmla="*/ 9 w 36"/>
                    <a:gd name="T37"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2">
                      <a:moveTo>
                        <a:pt x="9" y="3"/>
                      </a:moveTo>
                      <a:lnTo>
                        <a:pt x="7" y="2"/>
                      </a:lnTo>
                      <a:lnTo>
                        <a:pt x="5" y="0"/>
                      </a:lnTo>
                      <a:lnTo>
                        <a:pt x="4" y="0"/>
                      </a:lnTo>
                      <a:lnTo>
                        <a:pt x="2" y="2"/>
                      </a:lnTo>
                      <a:lnTo>
                        <a:pt x="0" y="3"/>
                      </a:lnTo>
                      <a:lnTo>
                        <a:pt x="0" y="5"/>
                      </a:lnTo>
                      <a:lnTo>
                        <a:pt x="0" y="7"/>
                      </a:lnTo>
                      <a:lnTo>
                        <a:pt x="0" y="9"/>
                      </a:lnTo>
                      <a:lnTo>
                        <a:pt x="26" y="41"/>
                      </a:lnTo>
                      <a:lnTo>
                        <a:pt x="27" y="42"/>
                      </a:lnTo>
                      <a:lnTo>
                        <a:pt x="29" y="42"/>
                      </a:lnTo>
                      <a:lnTo>
                        <a:pt x="31" y="42"/>
                      </a:lnTo>
                      <a:lnTo>
                        <a:pt x="32" y="42"/>
                      </a:lnTo>
                      <a:lnTo>
                        <a:pt x="34" y="41"/>
                      </a:lnTo>
                      <a:lnTo>
                        <a:pt x="36" y="39"/>
                      </a:lnTo>
                      <a:lnTo>
                        <a:pt x="36" y="37"/>
                      </a:lnTo>
                      <a:lnTo>
                        <a:pt x="34" y="36"/>
                      </a:lnTo>
                      <a:lnTo>
                        <a:pt x="9" y="3"/>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38" name="Freeform 18"/>
                <p:cNvSpPr>
                  <a:spLocks/>
                </p:cNvSpPr>
                <p:nvPr/>
              </p:nvSpPr>
              <p:spPr bwMode="auto">
                <a:xfrm>
                  <a:off x="1754" y="1952"/>
                  <a:ext cx="36" cy="42"/>
                </a:xfrm>
                <a:custGeom>
                  <a:avLst/>
                  <a:gdLst>
                    <a:gd name="T0" fmla="*/ 9 w 36"/>
                    <a:gd name="T1" fmla="*/ 3 h 42"/>
                    <a:gd name="T2" fmla="*/ 7 w 36"/>
                    <a:gd name="T3" fmla="*/ 1 h 42"/>
                    <a:gd name="T4" fmla="*/ 5 w 36"/>
                    <a:gd name="T5" fmla="*/ 0 h 42"/>
                    <a:gd name="T6" fmla="*/ 4 w 36"/>
                    <a:gd name="T7" fmla="*/ 0 h 42"/>
                    <a:gd name="T8" fmla="*/ 2 w 36"/>
                    <a:gd name="T9" fmla="*/ 1 h 42"/>
                    <a:gd name="T10" fmla="*/ 0 w 36"/>
                    <a:gd name="T11" fmla="*/ 3 h 42"/>
                    <a:gd name="T12" fmla="*/ 0 w 36"/>
                    <a:gd name="T13" fmla="*/ 5 h 42"/>
                    <a:gd name="T14" fmla="*/ 0 w 36"/>
                    <a:gd name="T15" fmla="*/ 6 h 42"/>
                    <a:gd name="T16" fmla="*/ 0 w 36"/>
                    <a:gd name="T17" fmla="*/ 8 h 42"/>
                    <a:gd name="T18" fmla="*/ 10 w 36"/>
                    <a:gd name="T19" fmla="*/ 18 h 42"/>
                    <a:gd name="T20" fmla="*/ 27 w 36"/>
                    <a:gd name="T21" fmla="*/ 39 h 42"/>
                    <a:gd name="T22" fmla="*/ 29 w 36"/>
                    <a:gd name="T23" fmla="*/ 40 h 42"/>
                    <a:gd name="T24" fmla="*/ 31 w 36"/>
                    <a:gd name="T25" fmla="*/ 42 h 42"/>
                    <a:gd name="T26" fmla="*/ 32 w 36"/>
                    <a:gd name="T27" fmla="*/ 42 h 42"/>
                    <a:gd name="T28" fmla="*/ 34 w 36"/>
                    <a:gd name="T29" fmla="*/ 40 h 42"/>
                    <a:gd name="T30" fmla="*/ 36 w 36"/>
                    <a:gd name="T31" fmla="*/ 39 h 42"/>
                    <a:gd name="T32" fmla="*/ 36 w 36"/>
                    <a:gd name="T33" fmla="*/ 37 h 42"/>
                    <a:gd name="T34" fmla="*/ 36 w 36"/>
                    <a:gd name="T35" fmla="*/ 35 h 42"/>
                    <a:gd name="T36" fmla="*/ 36 w 36"/>
                    <a:gd name="T37" fmla="*/ 33 h 42"/>
                    <a:gd name="T38" fmla="*/ 19 w 36"/>
                    <a:gd name="T39" fmla="*/ 13 h 42"/>
                    <a:gd name="T40" fmla="*/ 9 w 36"/>
                    <a:gd name="T4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2">
                      <a:moveTo>
                        <a:pt x="9" y="3"/>
                      </a:moveTo>
                      <a:lnTo>
                        <a:pt x="7" y="1"/>
                      </a:lnTo>
                      <a:lnTo>
                        <a:pt x="5" y="0"/>
                      </a:lnTo>
                      <a:lnTo>
                        <a:pt x="4" y="0"/>
                      </a:lnTo>
                      <a:lnTo>
                        <a:pt x="2" y="1"/>
                      </a:lnTo>
                      <a:lnTo>
                        <a:pt x="0" y="3"/>
                      </a:lnTo>
                      <a:lnTo>
                        <a:pt x="0" y="5"/>
                      </a:lnTo>
                      <a:lnTo>
                        <a:pt x="0" y="6"/>
                      </a:lnTo>
                      <a:lnTo>
                        <a:pt x="0" y="8"/>
                      </a:lnTo>
                      <a:lnTo>
                        <a:pt x="10" y="18"/>
                      </a:lnTo>
                      <a:lnTo>
                        <a:pt x="27" y="39"/>
                      </a:lnTo>
                      <a:lnTo>
                        <a:pt x="29" y="40"/>
                      </a:lnTo>
                      <a:lnTo>
                        <a:pt x="31" y="42"/>
                      </a:lnTo>
                      <a:lnTo>
                        <a:pt x="32" y="42"/>
                      </a:lnTo>
                      <a:lnTo>
                        <a:pt x="34" y="40"/>
                      </a:lnTo>
                      <a:lnTo>
                        <a:pt x="36" y="39"/>
                      </a:lnTo>
                      <a:lnTo>
                        <a:pt x="36" y="37"/>
                      </a:lnTo>
                      <a:lnTo>
                        <a:pt x="36" y="35"/>
                      </a:lnTo>
                      <a:lnTo>
                        <a:pt x="36" y="33"/>
                      </a:lnTo>
                      <a:lnTo>
                        <a:pt x="19" y="13"/>
                      </a:lnTo>
                      <a:lnTo>
                        <a:pt x="9" y="3"/>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39" name="Freeform 19"/>
                <p:cNvSpPr>
                  <a:spLocks/>
                </p:cNvSpPr>
                <p:nvPr/>
              </p:nvSpPr>
              <p:spPr bwMode="auto">
                <a:xfrm>
                  <a:off x="1800" y="2007"/>
                  <a:ext cx="35" cy="41"/>
                </a:xfrm>
                <a:custGeom>
                  <a:avLst/>
                  <a:gdLst>
                    <a:gd name="T0" fmla="*/ 8 w 35"/>
                    <a:gd name="T1" fmla="*/ 2 h 41"/>
                    <a:gd name="T2" fmla="*/ 6 w 35"/>
                    <a:gd name="T3" fmla="*/ 0 h 41"/>
                    <a:gd name="T4" fmla="*/ 5 w 35"/>
                    <a:gd name="T5" fmla="*/ 0 h 41"/>
                    <a:gd name="T6" fmla="*/ 3 w 35"/>
                    <a:gd name="T7" fmla="*/ 0 h 41"/>
                    <a:gd name="T8" fmla="*/ 1 w 35"/>
                    <a:gd name="T9" fmla="*/ 0 h 41"/>
                    <a:gd name="T10" fmla="*/ 0 w 35"/>
                    <a:gd name="T11" fmla="*/ 2 h 41"/>
                    <a:gd name="T12" fmla="*/ 0 w 35"/>
                    <a:gd name="T13" fmla="*/ 4 h 41"/>
                    <a:gd name="T14" fmla="*/ 0 w 35"/>
                    <a:gd name="T15" fmla="*/ 5 h 41"/>
                    <a:gd name="T16" fmla="*/ 0 w 35"/>
                    <a:gd name="T17" fmla="*/ 7 h 41"/>
                    <a:gd name="T18" fmla="*/ 25 w 35"/>
                    <a:gd name="T19" fmla="*/ 39 h 41"/>
                    <a:gd name="T20" fmla="*/ 27 w 35"/>
                    <a:gd name="T21" fmla="*/ 41 h 41"/>
                    <a:gd name="T22" fmla="*/ 28 w 35"/>
                    <a:gd name="T23" fmla="*/ 41 h 41"/>
                    <a:gd name="T24" fmla="*/ 30 w 35"/>
                    <a:gd name="T25" fmla="*/ 41 h 41"/>
                    <a:gd name="T26" fmla="*/ 32 w 35"/>
                    <a:gd name="T27" fmla="*/ 41 h 41"/>
                    <a:gd name="T28" fmla="*/ 33 w 35"/>
                    <a:gd name="T29" fmla="*/ 39 h 41"/>
                    <a:gd name="T30" fmla="*/ 35 w 35"/>
                    <a:gd name="T31" fmla="*/ 37 h 41"/>
                    <a:gd name="T32" fmla="*/ 35 w 35"/>
                    <a:gd name="T33" fmla="*/ 36 h 41"/>
                    <a:gd name="T34" fmla="*/ 33 w 35"/>
                    <a:gd name="T35" fmla="*/ 34 h 41"/>
                    <a:gd name="T36" fmla="*/ 8 w 35"/>
                    <a:gd name="T3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1">
                      <a:moveTo>
                        <a:pt x="8" y="2"/>
                      </a:moveTo>
                      <a:lnTo>
                        <a:pt x="6" y="0"/>
                      </a:lnTo>
                      <a:lnTo>
                        <a:pt x="5" y="0"/>
                      </a:lnTo>
                      <a:lnTo>
                        <a:pt x="3" y="0"/>
                      </a:lnTo>
                      <a:lnTo>
                        <a:pt x="1" y="0"/>
                      </a:lnTo>
                      <a:lnTo>
                        <a:pt x="0" y="2"/>
                      </a:lnTo>
                      <a:lnTo>
                        <a:pt x="0" y="4"/>
                      </a:lnTo>
                      <a:lnTo>
                        <a:pt x="0" y="5"/>
                      </a:lnTo>
                      <a:lnTo>
                        <a:pt x="0" y="7"/>
                      </a:lnTo>
                      <a:lnTo>
                        <a:pt x="25" y="39"/>
                      </a:lnTo>
                      <a:lnTo>
                        <a:pt x="27" y="41"/>
                      </a:lnTo>
                      <a:lnTo>
                        <a:pt x="28" y="41"/>
                      </a:lnTo>
                      <a:lnTo>
                        <a:pt x="30" y="41"/>
                      </a:lnTo>
                      <a:lnTo>
                        <a:pt x="32" y="41"/>
                      </a:lnTo>
                      <a:lnTo>
                        <a:pt x="33" y="39"/>
                      </a:lnTo>
                      <a:lnTo>
                        <a:pt x="35" y="37"/>
                      </a:lnTo>
                      <a:lnTo>
                        <a:pt x="35" y="36"/>
                      </a:lnTo>
                      <a:lnTo>
                        <a:pt x="33" y="34"/>
                      </a:lnTo>
                      <a:lnTo>
                        <a:pt x="8" y="2"/>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40" name="Freeform 20"/>
                <p:cNvSpPr>
                  <a:spLocks/>
                </p:cNvSpPr>
                <p:nvPr/>
              </p:nvSpPr>
              <p:spPr bwMode="auto">
                <a:xfrm>
                  <a:off x="1844" y="2061"/>
                  <a:ext cx="37" cy="41"/>
                </a:xfrm>
                <a:custGeom>
                  <a:avLst/>
                  <a:gdLst>
                    <a:gd name="T0" fmla="*/ 10 w 37"/>
                    <a:gd name="T1" fmla="*/ 4 h 41"/>
                    <a:gd name="T2" fmla="*/ 8 w 37"/>
                    <a:gd name="T3" fmla="*/ 2 h 41"/>
                    <a:gd name="T4" fmla="*/ 6 w 37"/>
                    <a:gd name="T5" fmla="*/ 0 h 41"/>
                    <a:gd name="T6" fmla="*/ 5 w 37"/>
                    <a:gd name="T7" fmla="*/ 0 h 41"/>
                    <a:gd name="T8" fmla="*/ 3 w 37"/>
                    <a:gd name="T9" fmla="*/ 2 h 41"/>
                    <a:gd name="T10" fmla="*/ 1 w 37"/>
                    <a:gd name="T11" fmla="*/ 4 h 41"/>
                    <a:gd name="T12" fmla="*/ 0 w 37"/>
                    <a:gd name="T13" fmla="*/ 5 h 41"/>
                    <a:gd name="T14" fmla="*/ 0 w 37"/>
                    <a:gd name="T15" fmla="*/ 7 h 41"/>
                    <a:gd name="T16" fmla="*/ 1 w 37"/>
                    <a:gd name="T17" fmla="*/ 9 h 41"/>
                    <a:gd name="T18" fmla="*/ 27 w 37"/>
                    <a:gd name="T19" fmla="*/ 39 h 41"/>
                    <a:gd name="T20" fmla="*/ 28 w 37"/>
                    <a:gd name="T21" fmla="*/ 41 h 41"/>
                    <a:gd name="T22" fmla="*/ 30 w 37"/>
                    <a:gd name="T23" fmla="*/ 41 h 41"/>
                    <a:gd name="T24" fmla="*/ 32 w 37"/>
                    <a:gd name="T25" fmla="*/ 41 h 41"/>
                    <a:gd name="T26" fmla="*/ 33 w 37"/>
                    <a:gd name="T27" fmla="*/ 41 h 41"/>
                    <a:gd name="T28" fmla="*/ 35 w 37"/>
                    <a:gd name="T29" fmla="*/ 39 h 41"/>
                    <a:gd name="T30" fmla="*/ 37 w 37"/>
                    <a:gd name="T31" fmla="*/ 37 h 41"/>
                    <a:gd name="T32" fmla="*/ 37 w 37"/>
                    <a:gd name="T33" fmla="*/ 36 h 41"/>
                    <a:gd name="T34" fmla="*/ 35 w 37"/>
                    <a:gd name="T35" fmla="*/ 34 h 41"/>
                    <a:gd name="T36" fmla="*/ 10 w 37"/>
                    <a:gd name="T3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41">
                      <a:moveTo>
                        <a:pt x="10" y="4"/>
                      </a:moveTo>
                      <a:lnTo>
                        <a:pt x="8" y="2"/>
                      </a:lnTo>
                      <a:lnTo>
                        <a:pt x="6" y="0"/>
                      </a:lnTo>
                      <a:lnTo>
                        <a:pt x="5" y="0"/>
                      </a:lnTo>
                      <a:lnTo>
                        <a:pt x="3" y="2"/>
                      </a:lnTo>
                      <a:lnTo>
                        <a:pt x="1" y="4"/>
                      </a:lnTo>
                      <a:lnTo>
                        <a:pt x="0" y="5"/>
                      </a:lnTo>
                      <a:lnTo>
                        <a:pt x="0" y="7"/>
                      </a:lnTo>
                      <a:lnTo>
                        <a:pt x="1" y="9"/>
                      </a:lnTo>
                      <a:lnTo>
                        <a:pt x="27" y="39"/>
                      </a:lnTo>
                      <a:lnTo>
                        <a:pt x="28" y="41"/>
                      </a:lnTo>
                      <a:lnTo>
                        <a:pt x="30" y="41"/>
                      </a:lnTo>
                      <a:lnTo>
                        <a:pt x="32" y="41"/>
                      </a:lnTo>
                      <a:lnTo>
                        <a:pt x="33" y="41"/>
                      </a:lnTo>
                      <a:lnTo>
                        <a:pt x="35" y="39"/>
                      </a:lnTo>
                      <a:lnTo>
                        <a:pt x="37" y="37"/>
                      </a:lnTo>
                      <a:lnTo>
                        <a:pt x="37" y="36"/>
                      </a:lnTo>
                      <a:lnTo>
                        <a:pt x="35" y="34"/>
                      </a:lnTo>
                      <a:lnTo>
                        <a:pt x="10" y="4"/>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41" name="Freeform 21"/>
                <p:cNvSpPr>
                  <a:spLocks/>
                </p:cNvSpPr>
                <p:nvPr/>
              </p:nvSpPr>
              <p:spPr bwMode="auto">
                <a:xfrm>
                  <a:off x="1889" y="2115"/>
                  <a:ext cx="37" cy="41"/>
                </a:xfrm>
                <a:custGeom>
                  <a:avLst/>
                  <a:gdLst>
                    <a:gd name="T0" fmla="*/ 10 w 37"/>
                    <a:gd name="T1" fmla="*/ 4 h 41"/>
                    <a:gd name="T2" fmla="*/ 9 w 37"/>
                    <a:gd name="T3" fmla="*/ 2 h 41"/>
                    <a:gd name="T4" fmla="*/ 7 w 37"/>
                    <a:gd name="T5" fmla="*/ 0 h 41"/>
                    <a:gd name="T6" fmla="*/ 5 w 37"/>
                    <a:gd name="T7" fmla="*/ 0 h 41"/>
                    <a:gd name="T8" fmla="*/ 3 w 37"/>
                    <a:gd name="T9" fmla="*/ 2 h 41"/>
                    <a:gd name="T10" fmla="*/ 2 w 37"/>
                    <a:gd name="T11" fmla="*/ 4 h 41"/>
                    <a:gd name="T12" fmla="*/ 0 w 37"/>
                    <a:gd name="T13" fmla="*/ 5 h 41"/>
                    <a:gd name="T14" fmla="*/ 0 w 37"/>
                    <a:gd name="T15" fmla="*/ 7 h 41"/>
                    <a:gd name="T16" fmla="*/ 2 w 37"/>
                    <a:gd name="T17" fmla="*/ 9 h 41"/>
                    <a:gd name="T18" fmla="*/ 17 w 37"/>
                    <a:gd name="T19" fmla="*/ 26 h 41"/>
                    <a:gd name="T20" fmla="*/ 27 w 37"/>
                    <a:gd name="T21" fmla="*/ 39 h 41"/>
                    <a:gd name="T22" fmla="*/ 29 w 37"/>
                    <a:gd name="T23" fmla="*/ 41 h 41"/>
                    <a:gd name="T24" fmla="*/ 30 w 37"/>
                    <a:gd name="T25" fmla="*/ 41 h 41"/>
                    <a:gd name="T26" fmla="*/ 32 w 37"/>
                    <a:gd name="T27" fmla="*/ 41 h 41"/>
                    <a:gd name="T28" fmla="*/ 34 w 37"/>
                    <a:gd name="T29" fmla="*/ 41 h 41"/>
                    <a:gd name="T30" fmla="*/ 36 w 37"/>
                    <a:gd name="T31" fmla="*/ 39 h 41"/>
                    <a:gd name="T32" fmla="*/ 37 w 37"/>
                    <a:gd name="T33" fmla="*/ 37 h 41"/>
                    <a:gd name="T34" fmla="*/ 37 w 37"/>
                    <a:gd name="T35" fmla="*/ 36 h 41"/>
                    <a:gd name="T36" fmla="*/ 36 w 37"/>
                    <a:gd name="T37" fmla="*/ 34 h 41"/>
                    <a:gd name="T38" fmla="*/ 25 w 37"/>
                    <a:gd name="T39" fmla="*/ 20 h 41"/>
                    <a:gd name="T40" fmla="*/ 10 w 37"/>
                    <a:gd name="T41"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1">
                      <a:moveTo>
                        <a:pt x="10" y="4"/>
                      </a:moveTo>
                      <a:lnTo>
                        <a:pt x="9" y="2"/>
                      </a:lnTo>
                      <a:lnTo>
                        <a:pt x="7" y="0"/>
                      </a:lnTo>
                      <a:lnTo>
                        <a:pt x="5" y="0"/>
                      </a:lnTo>
                      <a:lnTo>
                        <a:pt x="3" y="2"/>
                      </a:lnTo>
                      <a:lnTo>
                        <a:pt x="2" y="4"/>
                      </a:lnTo>
                      <a:lnTo>
                        <a:pt x="0" y="5"/>
                      </a:lnTo>
                      <a:lnTo>
                        <a:pt x="0" y="7"/>
                      </a:lnTo>
                      <a:lnTo>
                        <a:pt x="2" y="9"/>
                      </a:lnTo>
                      <a:lnTo>
                        <a:pt x="17" y="26"/>
                      </a:lnTo>
                      <a:lnTo>
                        <a:pt x="27" y="39"/>
                      </a:lnTo>
                      <a:lnTo>
                        <a:pt x="29" y="41"/>
                      </a:lnTo>
                      <a:lnTo>
                        <a:pt x="30" y="41"/>
                      </a:lnTo>
                      <a:lnTo>
                        <a:pt x="32" y="41"/>
                      </a:lnTo>
                      <a:lnTo>
                        <a:pt x="34" y="41"/>
                      </a:lnTo>
                      <a:lnTo>
                        <a:pt x="36" y="39"/>
                      </a:lnTo>
                      <a:lnTo>
                        <a:pt x="37" y="37"/>
                      </a:lnTo>
                      <a:lnTo>
                        <a:pt x="37" y="36"/>
                      </a:lnTo>
                      <a:lnTo>
                        <a:pt x="36" y="34"/>
                      </a:lnTo>
                      <a:lnTo>
                        <a:pt x="25" y="20"/>
                      </a:lnTo>
                      <a:lnTo>
                        <a:pt x="10" y="4"/>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42" name="Freeform 22"/>
                <p:cNvSpPr>
                  <a:spLocks/>
                </p:cNvSpPr>
                <p:nvPr/>
              </p:nvSpPr>
              <p:spPr bwMode="auto">
                <a:xfrm>
                  <a:off x="1936" y="2169"/>
                  <a:ext cx="37" cy="41"/>
                </a:xfrm>
                <a:custGeom>
                  <a:avLst/>
                  <a:gdLst>
                    <a:gd name="T0" fmla="*/ 9 w 37"/>
                    <a:gd name="T1" fmla="*/ 4 h 41"/>
                    <a:gd name="T2" fmla="*/ 7 w 37"/>
                    <a:gd name="T3" fmla="*/ 2 h 41"/>
                    <a:gd name="T4" fmla="*/ 5 w 37"/>
                    <a:gd name="T5" fmla="*/ 0 h 41"/>
                    <a:gd name="T6" fmla="*/ 4 w 37"/>
                    <a:gd name="T7" fmla="*/ 0 h 41"/>
                    <a:gd name="T8" fmla="*/ 2 w 37"/>
                    <a:gd name="T9" fmla="*/ 2 h 41"/>
                    <a:gd name="T10" fmla="*/ 0 w 37"/>
                    <a:gd name="T11" fmla="*/ 4 h 41"/>
                    <a:gd name="T12" fmla="*/ 0 w 37"/>
                    <a:gd name="T13" fmla="*/ 5 h 41"/>
                    <a:gd name="T14" fmla="*/ 0 w 37"/>
                    <a:gd name="T15" fmla="*/ 7 h 41"/>
                    <a:gd name="T16" fmla="*/ 0 w 37"/>
                    <a:gd name="T17" fmla="*/ 9 h 41"/>
                    <a:gd name="T18" fmla="*/ 27 w 37"/>
                    <a:gd name="T19" fmla="*/ 39 h 41"/>
                    <a:gd name="T20" fmla="*/ 29 w 37"/>
                    <a:gd name="T21" fmla="*/ 41 h 41"/>
                    <a:gd name="T22" fmla="*/ 31 w 37"/>
                    <a:gd name="T23" fmla="*/ 41 h 41"/>
                    <a:gd name="T24" fmla="*/ 32 w 37"/>
                    <a:gd name="T25" fmla="*/ 41 h 41"/>
                    <a:gd name="T26" fmla="*/ 34 w 37"/>
                    <a:gd name="T27" fmla="*/ 41 h 41"/>
                    <a:gd name="T28" fmla="*/ 36 w 37"/>
                    <a:gd name="T29" fmla="*/ 39 h 41"/>
                    <a:gd name="T30" fmla="*/ 37 w 37"/>
                    <a:gd name="T31" fmla="*/ 37 h 41"/>
                    <a:gd name="T32" fmla="*/ 37 w 37"/>
                    <a:gd name="T33" fmla="*/ 36 h 41"/>
                    <a:gd name="T34" fmla="*/ 36 w 37"/>
                    <a:gd name="T35" fmla="*/ 34 h 41"/>
                    <a:gd name="T36" fmla="*/ 9 w 37"/>
                    <a:gd name="T3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41">
                      <a:moveTo>
                        <a:pt x="9" y="4"/>
                      </a:moveTo>
                      <a:lnTo>
                        <a:pt x="7" y="2"/>
                      </a:lnTo>
                      <a:lnTo>
                        <a:pt x="5" y="0"/>
                      </a:lnTo>
                      <a:lnTo>
                        <a:pt x="4" y="0"/>
                      </a:lnTo>
                      <a:lnTo>
                        <a:pt x="2" y="2"/>
                      </a:lnTo>
                      <a:lnTo>
                        <a:pt x="0" y="4"/>
                      </a:lnTo>
                      <a:lnTo>
                        <a:pt x="0" y="5"/>
                      </a:lnTo>
                      <a:lnTo>
                        <a:pt x="0" y="7"/>
                      </a:lnTo>
                      <a:lnTo>
                        <a:pt x="0" y="9"/>
                      </a:lnTo>
                      <a:lnTo>
                        <a:pt x="27" y="39"/>
                      </a:lnTo>
                      <a:lnTo>
                        <a:pt x="29" y="41"/>
                      </a:lnTo>
                      <a:lnTo>
                        <a:pt x="31" y="41"/>
                      </a:lnTo>
                      <a:lnTo>
                        <a:pt x="32" y="41"/>
                      </a:lnTo>
                      <a:lnTo>
                        <a:pt x="34" y="41"/>
                      </a:lnTo>
                      <a:lnTo>
                        <a:pt x="36" y="39"/>
                      </a:lnTo>
                      <a:lnTo>
                        <a:pt x="37" y="37"/>
                      </a:lnTo>
                      <a:lnTo>
                        <a:pt x="37" y="36"/>
                      </a:lnTo>
                      <a:lnTo>
                        <a:pt x="36" y="34"/>
                      </a:lnTo>
                      <a:lnTo>
                        <a:pt x="9" y="4"/>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43" name="Freeform 23"/>
                <p:cNvSpPr>
                  <a:spLocks/>
                </p:cNvSpPr>
                <p:nvPr/>
              </p:nvSpPr>
              <p:spPr bwMode="auto">
                <a:xfrm>
                  <a:off x="1982" y="2223"/>
                  <a:ext cx="39" cy="39"/>
                </a:xfrm>
                <a:custGeom>
                  <a:avLst/>
                  <a:gdLst>
                    <a:gd name="T0" fmla="*/ 10 w 39"/>
                    <a:gd name="T1" fmla="*/ 2 h 39"/>
                    <a:gd name="T2" fmla="*/ 8 w 39"/>
                    <a:gd name="T3" fmla="*/ 0 h 39"/>
                    <a:gd name="T4" fmla="*/ 7 w 39"/>
                    <a:gd name="T5" fmla="*/ 0 h 39"/>
                    <a:gd name="T6" fmla="*/ 5 w 39"/>
                    <a:gd name="T7" fmla="*/ 0 h 39"/>
                    <a:gd name="T8" fmla="*/ 3 w 39"/>
                    <a:gd name="T9" fmla="*/ 0 h 39"/>
                    <a:gd name="T10" fmla="*/ 2 w 39"/>
                    <a:gd name="T11" fmla="*/ 2 h 39"/>
                    <a:gd name="T12" fmla="*/ 0 w 39"/>
                    <a:gd name="T13" fmla="*/ 4 h 39"/>
                    <a:gd name="T14" fmla="*/ 0 w 39"/>
                    <a:gd name="T15" fmla="*/ 5 h 39"/>
                    <a:gd name="T16" fmla="*/ 2 w 39"/>
                    <a:gd name="T17" fmla="*/ 7 h 39"/>
                    <a:gd name="T18" fmla="*/ 29 w 39"/>
                    <a:gd name="T19" fmla="*/ 37 h 39"/>
                    <a:gd name="T20" fmla="*/ 30 w 39"/>
                    <a:gd name="T21" fmla="*/ 39 h 39"/>
                    <a:gd name="T22" fmla="*/ 32 w 39"/>
                    <a:gd name="T23" fmla="*/ 39 h 39"/>
                    <a:gd name="T24" fmla="*/ 34 w 39"/>
                    <a:gd name="T25" fmla="*/ 39 h 39"/>
                    <a:gd name="T26" fmla="*/ 35 w 39"/>
                    <a:gd name="T27" fmla="*/ 39 h 39"/>
                    <a:gd name="T28" fmla="*/ 37 w 39"/>
                    <a:gd name="T29" fmla="*/ 37 h 39"/>
                    <a:gd name="T30" fmla="*/ 39 w 39"/>
                    <a:gd name="T31" fmla="*/ 36 h 39"/>
                    <a:gd name="T32" fmla="*/ 39 w 39"/>
                    <a:gd name="T33" fmla="*/ 34 h 39"/>
                    <a:gd name="T34" fmla="*/ 37 w 39"/>
                    <a:gd name="T35" fmla="*/ 32 h 39"/>
                    <a:gd name="T36" fmla="*/ 10 w 39"/>
                    <a:gd name="T37"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9">
                      <a:moveTo>
                        <a:pt x="10" y="2"/>
                      </a:moveTo>
                      <a:lnTo>
                        <a:pt x="8" y="0"/>
                      </a:lnTo>
                      <a:lnTo>
                        <a:pt x="7" y="0"/>
                      </a:lnTo>
                      <a:lnTo>
                        <a:pt x="5" y="0"/>
                      </a:lnTo>
                      <a:lnTo>
                        <a:pt x="3" y="0"/>
                      </a:lnTo>
                      <a:lnTo>
                        <a:pt x="2" y="2"/>
                      </a:lnTo>
                      <a:lnTo>
                        <a:pt x="0" y="4"/>
                      </a:lnTo>
                      <a:lnTo>
                        <a:pt x="0" y="5"/>
                      </a:lnTo>
                      <a:lnTo>
                        <a:pt x="2" y="7"/>
                      </a:lnTo>
                      <a:lnTo>
                        <a:pt x="29" y="37"/>
                      </a:lnTo>
                      <a:lnTo>
                        <a:pt x="30" y="39"/>
                      </a:lnTo>
                      <a:lnTo>
                        <a:pt x="32" y="39"/>
                      </a:lnTo>
                      <a:lnTo>
                        <a:pt x="34" y="39"/>
                      </a:lnTo>
                      <a:lnTo>
                        <a:pt x="35" y="39"/>
                      </a:lnTo>
                      <a:lnTo>
                        <a:pt x="37" y="37"/>
                      </a:lnTo>
                      <a:lnTo>
                        <a:pt x="39" y="36"/>
                      </a:lnTo>
                      <a:lnTo>
                        <a:pt x="39" y="34"/>
                      </a:lnTo>
                      <a:lnTo>
                        <a:pt x="37" y="32"/>
                      </a:lnTo>
                      <a:lnTo>
                        <a:pt x="10" y="2"/>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44" name="Freeform 24"/>
                <p:cNvSpPr>
                  <a:spLocks/>
                </p:cNvSpPr>
                <p:nvPr/>
              </p:nvSpPr>
              <p:spPr bwMode="auto">
                <a:xfrm>
                  <a:off x="2031" y="2275"/>
                  <a:ext cx="37" cy="39"/>
                </a:xfrm>
                <a:custGeom>
                  <a:avLst/>
                  <a:gdLst>
                    <a:gd name="T0" fmla="*/ 8 w 37"/>
                    <a:gd name="T1" fmla="*/ 2 h 39"/>
                    <a:gd name="T2" fmla="*/ 7 w 37"/>
                    <a:gd name="T3" fmla="*/ 0 h 39"/>
                    <a:gd name="T4" fmla="*/ 5 w 37"/>
                    <a:gd name="T5" fmla="*/ 0 h 39"/>
                    <a:gd name="T6" fmla="*/ 3 w 37"/>
                    <a:gd name="T7" fmla="*/ 0 h 39"/>
                    <a:gd name="T8" fmla="*/ 1 w 37"/>
                    <a:gd name="T9" fmla="*/ 0 h 39"/>
                    <a:gd name="T10" fmla="*/ 0 w 37"/>
                    <a:gd name="T11" fmla="*/ 2 h 39"/>
                    <a:gd name="T12" fmla="*/ 0 w 37"/>
                    <a:gd name="T13" fmla="*/ 4 h 39"/>
                    <a:gd name="T14" fmla="*/ 0 w 37"/>
                    <a:gd name="T15" fmla="*/ 5 h 39"/>
                    <a:gd name="T16" fmla="*/ 0 w 37"/>
                    <a:gd name="T17" fmla="*/ 7 h 39"/>
                    <a:gd name="T18" fmla="*/ 17 w 37"/>
                    <a:gd name="T19" fmla="*/ 24 h 39"/>
                    <a:gd name="T20" fmla="*/ 28 w 37"/>
                    <a:gd name="T21" fmla="*/ 37 h 39"/>
                    <a:gd name="T22" fmla="*/ 30 w 37"/>
                    <a:gd name="T23" fmla="*/ 39 h 39"/>
                    <a:gd name="T24" fmla="*/ 32 w 37"/>
                    <a:gd name="T25" fmla="*/ 39 h 39"/>
                    <a:gd name="T26" fmla="*/ 34 w 37"/>
                    <a:gd name="T27" fmla="*/ 39 h 39"/>
                    <a:gd name="T28" fmla="*/ 35 w 37"/>
                    <a:gd name="T29" fmla="*/ 39 h 39"/>
                    <a:gd name="T30" fmla="*/ 37 w 37"/>
                    <a:gd name="T31" fmla="*/ 37 h 39"/>
                    <a:gd name="T32" fmla="*/ 37 w 37"/>
                    <a:gd name="T33" fmla="*/ 36 h 39"/>
                    <a:gd name="T34" fmla="*/ 37 w 37"/>
                    <a:gd name="T35" fmla="*/ 34 h 39"/>
                    <a:gd name="T36" fmla="*/ 37 w 37"/>
                    <a:gd name="T37" fmla="*/ 32 h 39"/>
                    <a:gd name="T38" fmla="*/ 25 w 37"/>
                    <a:gd name="T39" fmla="*/ 19 h 39"/>
                    <a:gd name="T40" fmla="*/ 8 w 37"/>
                    <a:gd name="T41"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9">
                      <a:moveTo>
                        <a:pt x="8" y="2"/>
                      </a:moveTo>
                      <a:lnTo>
                        <a:pt x="7" y="0"/>
                      </a:lnTo>
                      <a:lnTo>
                        <a:pt x="5" y="0"/>
                      </a:lnTo>
                      <a:lnTo>
                        <a:pt x="3" y="0"/>
                      </a:lnTo>
                      <a:lnTo>
                        <a:pt x="1" y="0"/>
                      </a:lnTo>
                      <a:lnTo>
                        <a:pt x="0" y="2"/>
                      </a:lnTo>
                      <a:lnTo>
                        <a:pt x="0" y="4"/>
                      </a:lnTo>
                      <a:lnTo>
                        <a:pt x="0" y="5"/>
                      </a:lnTo>
                      <a:lnTo>
                        <a:pt x="0" y="7"/>
                      </a:lnTo>
                      <a:lnTo>
                        <a:pt x="17" y="24"/>
                      </a:lnTo>
                      <a:lnTo>
                        <a:pt x="28" y="37"/>
                      </a:lnTo>
                      <a:lnTo>
                        <a:pt x="30" y="39"/>
                      </a:lnTo>
                      <a:lnTo>
                        <a:pt x="32" y="39"/>
                      </a:lnTo>
                      <a:lnTo>
                        <a:pt x="34" y="39"/>
                      </a:lnTo>
                      <a:lnTo>
                        <a:pt x="35" y="39"/>
                      </a:lnTo>
                      <a:lnTo>
                        <a:pt x="37" y="37"/>
                      </a:lnTo>
                      <a:lnTo>
                        <a:pt x="37" y="36"/>
                      </a:lnTo>
                      <a:lnTo>
                        <a:pt x="37" y="34"/>
                      </a:lnTo>
                      <a:lnTo>
                        <a:pt x="37" y="32"/>
                      </a:lnTo>
                      <a:lnTo>
                        <a:pt x="25" y="19"/>
                      </a:lnTo>
                      <a:lnTo>
                        <a:pt x="8" y="2"/>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45" name="Freeform 25"/>
                <p:cNvSpPr>
                  <a:spLocks/>
                </p:cNvSpPr>
                <p:nvPr/>
              </p:nvSpPr>
              <p:spPr bwMode="auto">
                <a:xfrm>
                  <a:off x="2080" y="2326"/>
                  <a:ext cx="37" cy="39"/>
                </a:xfrm>
                <a:custGeom>
                  <a:avLst/>
                  <a:gdLst>
                    <a:gd name="T0" fmla="*/ 8 w 37"/>
                    <a:gd name="T1" fmla="*/ 3 h 39"/>
                    <a:gd name="T2" fmla="*/ 6 w 37"/>
                    <a:gd name="T3" fmla="*/ 2 h 39"/>
                    <a:gd name="T4" fmla="*/ 5 w 37"/>
                    <a:gd name="T5" fmla="*/ 0 h 39"/>
                    <a:gd name="T6" fmla="*/ 3 w 37"/>
                    <a:gd name="T7" fmla="*/ 0 h 39"/>
                    <a:gd name="T8" fmla="*/ 1 w 37"/>
                    <a:gd name="T9" fmla="*/ 2 h 39"/>
                    <a:gd name="T10" fmla="*/ 0 w 37"/>
                    <a:gd name="T11" fmla="*/ 3 h 39"/>
                    <a:gd name="T12" fmla="*/ 0 w 37"/>
                    <a:gd name="T13" fmla="*/ 5 h 39"/>
                    <a:gd name="T14" fmla="*/ 0 w 37"/>
                    <a:gd name="T15" fmla="*/ 7 h 39"/>
                    <a:gd name="T16" fmla="*/ 0 w 37"/>
                    <a:gd name="T17" fmla="*/ 8 h 39"/>
                    <a:gd name="T18" fmla="*/ 28 w 37"/>
                    <a:gd name="T19" fmla="*/ 37 h 39"/>
                    <a:gd name="T20" fmla="*/ 30 w 37"/>
                    <a:gd name="T21" fmla="*/ 39 h 39"/>
                    <a:gd name="T22" fmla="*/ 32 w 37"/>
                    <a:gd name="T23" fmla="*/ 39 h 39"/>
                    <a:gd name="T24" fmla="*/ 33 w 37"/>
                    <a:gd name="T25" fmla="*/ 39 h 39"/>
                    <a:gd name="T26" fmla="*/ 35 w 37"/>
                    <a:gd name="T27" fmla="*/ 39 h 39"/>
                    <a:gd name="T28" fmla="*/ 37 w 37"/>
                    <a:gd name="T29" fmla="*/ 37 h 39"/>
                    <a:gd name="T30" fmla="*/ 37 w 37"/>
                    <a:gd name="T31" fmla="*/ 35 h 39"/>
                    <a:gd name="T32" fmla="*/ 37 w 37"/>
                    <a:gd name="T33" fmla="*/ 34 h 39"/>
                    <a:gd name="T34" fmla="*/ 37 w 37"/>
                    <a:gd name="T35" fmla="*/ 32 h 39"/>
                    <a:gd name="T36" fmla="*/ 8 w 37"/>
                    <a:gd name="T37"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9">
                      <a:moveTo>
                        <a:pt x="8" y="3"/>
                      </a:moveTo>
                      <a:lnTo>
                        <a:pt x="6" y="2"/>
                      </a:lnTo>
                      <a:lnTo>
                        <a:pt x="5" y="0"/>
                      </a:lnTo>
                      <a:lnTo>
                        <a:pt x="3" y="0"/>
                      </a:lnTo>
                      <a:lnTo>
                        <a:pt x="1" y="2"/>
                      </a:lnTo>
                      <a:lnTo>
                        <a:pt x="0" y="3"/>
                      </a:lnTo>
                      <a:lnTo>
                        <a:pt x="0" y="5"/>
                      </a:lnTo>
                      <a:lnTo>
                        <a:pt x="0" y="7"/>
                      </a:lnTo>
                      <a:lnTo>
                        <a:pt x="0" y="8"/>
                      </a:lnTo>
                      <a:lnTo>
                        <a:pt x="28" y="37"/>
                      </a:lnTo>
                      <a:lnTo>
                        <a:pt x="30" y="39"/>
                      </a:lnTo>
                      <a:lnTo>
                        <a:pt x="32" y="39"/>
                      </a:lnTo>
                      <a:lnTo>
                        <a:pt x="33" y="39"/>
                      </a:lnTo>
                      <a:lnTo>
                        <a:pt x="35" y="39"/>
                      </a:lnTo>
                      <a:lnTo>
                        <a:pt x="37" y="37"/>
                      </a:lnTo>
                      <a:lnTo>
                        <a:pt x="37" y="35"/>
                      </a:lnTo>
                      <a:lnTo>
                        <a:pt x="37" y="34"/>
                      </a:lnTo>
                      <a:lnTo>
                        <a:pt x="37" y="32"/>
                      </a:lnTo>
                      <a:lnTo>
                        <a:pt x="8" y="3"/>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46" name="Freeform 26"/>
                <p:cNvSpPr>
                  <a:spLocks/>
                </p:cNvSpPr>
                <p:nvPr/>
              </p:nvSpPr>
              <p:spPr bwMode="auto">
                <a:xfrm>
                  <a:off x="2129" y="2377"/>
                  <a:ext cx="38" cy="38"/>
                </a:xfrm>
                <a:custGeom>
                  <a:avLst/>
                  <a:gdLst>
                    <a:gd name="T0" fmla="*/ 8 w 38"/>
                    <a:gd name="T1" fmla="*/ 1 h 38"/>
                    <a:gd name="T2" fmla="*/ 6 w 38"/>
                    <a:gd name="T3" fmla="*/ 0 h 38"/>
                    <a:gd name="T4" fmla="*/ 5 w 38"/>
                    <a:gd name="T5" fmla="*/ 0 h 38"/>
                    <a:gd name="T6" fmla="*/ 3 w 38"/>
                    <a:gd name="T7" fmla="*/ 1 h 38"/>
                    <a:gd name="T8" fmla="*/ 1 w 38"/>
                    <a:gd name="T9" fmla="*/ 3 h 38"/>
                    <a:gd name="T10" fmla="*/ 0 w 38"/>
                    <a:gd name="T11" fmla="*/ 5 h 38"/>
                    <a:gd name="T12" fmla="*/ 0 w 38"/>
                    <a:gd name="T13" fmla="*/ 6 h 38"/>
                    <a:gd name="T14" fmla="*/ 1 w 38"/>
                    <a:gd name="T15" fmla="*/ 8 h 38"/>
                    <a:gd name="T16" fmla="*/ 3 w 38"/>
                    <a:gd name="T17" fmla="*/ 10 h 38"/>
                    <a:gd name="T18" fmla="*/ 32 w 38"/>
                    <a:gd name="T19" fmla="*/ 37 h 38"/>
                    <a:gd name="T20" fmla="*/ 33 w 38"/>
                    <a:gd name="T21" fmla="*/ 38 h 38"/>
                    <a:gd name="T22" fmla="*/ 35 w 38"/>
                    <a:gd name="T23" fmla="*/ 38 h 38"/>
                    <a:gd name="T24" fmla="*/ 37 w 38"/>
                    <a:gd name="T25" fmla="*/ 37 h 38"/>
                    <a:gd name="T26" fmla="*/ 38 w 38"/>
                    <a:gd name="T27" fmla="*/ 35 h 38"/>
                    <a:gd name="T28" fmla="*/ 38 w 38"/>
                    <a:gd name="T29" fmla="*/ 33 h 38"/>
                    <a:gd name="T30" fmla="*/ 38 w 38"/>
                    <a:gd name="T31" fmla="*/ 32 h 38"/>
                    <a:gd name="T32" fmla="*/ 38 w 38"/>
                    <a:gd name="T33" fmla="*/ 30 h 38"/>
                    <a:gd name="T34" fmla="*/ 37 w 38"/>
                    <a:gd name="T35" fmla="*/ 28 h 38"/>
                    <a:gd name="T36" fmla="*/ 8 w 38"/>
                    <a:gd name="T3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8" y="1"/>
                      </a:moveTo>
                      <a:lnTo>
                        <a:pt x="6" y="0"/>
                      </a:lnTo>
                      <a:lnTo>
                        <a:pt x="5" y="0"/>
                      </a:lnTo>
                      <a:lnTo>
                        <a:pt x="3" y="1"/>
                      </a:lnTo>
                      <a:lnTo>
                        <a:pt x="1" y="3"/>
                      </a:lnTo>
                      <a:lnTo>
                        <a:pt x="0" y="5"/>
                      </a:lnTo>
                      <a:lnTo>
                        <a:pt x="0" y="6"/>
                      </a:lnTo>
                      <a:lnTo>
                        <a:pt x="1" y="8"/>
                      </a:lnTo>
                      <a:lnTo>
                        <a:pt x="3" y="10"/>
                      </a:lnTo>
                      <a:lnTo>
                        <a:pt x="32" y="37"/>
                      </a:lnTo>
                      <a:lnTo>
                        <a:pt x="33" y="38"/>
                      </a:lnTo>
                      <a:lnTo>
                        <a:pt x="35" y="38"/>
                      </a:lnTo>
                      <a:lnTo>
                        <a:pt x="37" y="37"/>
                      </a:lnTo>
                      <a:lnTo>
                        <a:pt x="38" y="35"/>
                      </a:lnTo>
                      <a:lnTo>
                        <a:pt x="38" y="33"/>
                      </a:lnTo>
                      <a:lnTo>
                        <a:pt x="38" y="32"/>
                      </a:lnTo>
                      <a:lnTo>
                        <a:pt x="38" y="30"/>
                      </a:lnTo>
                      <a:lnTo>
                        <a:pt x="37" y="28"/>
                      </a:lnTo>
                      <a:lnTo>
                        <a:pt x="8" y="1"/>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47" name="Freeform 27"/>
                <p:cNvSpPr>
                  <a:spLocks/>
                </p:cNvSpPr>
                <p:nvPr/>
              </p:nvSpPr>
              <p:spPr bwMode="auto">
                <a:xfrm>
                  <a:off x="2179" y="2425"/>
                  <a:ext cx="41" cy="39"/>
                </a:xfrm>
                <a:custGeom>
                  <a:avLst/>
                  <a:gdLst>
                    <a:gd name="T0" fmla="*/ 9 w 41"/>
                    <a:gd name="T1" fmla="*/ 2 h 39"/>
                    <a:gd name="T2" fmla="*/ 7 w 41"/>
                    <a:gd name="T3" fmla="*/ 0 h 39"/>
                    <a:gd name="T4" fmla="*/ 5 w 41"/>
                    <a:gd name="T5" fmla="*/ 0 h 39"/>
                    <a:gd name="T6" fmla="*/ 4 w 41"/>
                    <a:gd name="T7" fmla="*/ 2 h 39"/>
                    <a:gd name="T8" fmla="*/ 2 w 41"/>
                    <a:gd name="T9" fmla="*/ 4 h 39"/>
                    <a:gd name="T10" fmla="*/ 0 w 41"/>
                    <a:gd name="T11" fmla="*/ 5 h 39"/>
                    <a:gd name="T12" fmla="*/ 0 w 41"/>
                    <a:gd name="T13" fmla="*/ 7 h 39"/>
                    <a:gd name="T14" fmla="*/ 2 w 41"/>
                    <a:gd name="T15" fmla="*/ 9 h 39"/>
                    <a:gd name="T16" fmla="*/ 4 w 41"/>
                    <a:gd name="T17" fmla="*/ 11 h 39"/>
                    <a:gd name="T18" fmla="*/ 12 w 41"/>
                    <a:gd name="T19" fmla="*/ 19 h 39"/>
                    <a:gd name="T20" fmla="*/ 32 w 41"/>
                    <a:gd name="T21" fmla="*/ 38 h 39"/>
                    <a:gd name="T22" fmla="*/ 34 w 41"/>
                    <a:gd name="T23" fmla="*/ 39 h 39"/>
                    <a:gd name="T24" fmla="*/ 36 w 41"/>
                    <a:gd name="T25" fmla="*/ 39 h 39"/>
                    <a:gd name="T26" fmla="*/ 37 w 41"/>
                    <a:gd name="T27" fmla="*/ 38 h 39"/>
                    <a:gd name="T28" fmla="*/ 39 w 41"/>
                    <a:gd name="T29" fmla="*/ 36 h 39"/>
                    <a:gd name="T30" fmla="*/ 41 w 41"/>
                    <a:gd name="T31" fmla="*/ 34 h 39"/>
                    <a:gd name="T32" fmla="*/ 41 w 41"/>
                    <a:gd name="T33" fmla="*/ 32 h 39"/>
                    <a:gd name="T34" fmla="*/ 39 w 41"/>
                    <a:gd name="T35" fmla="*/ 31 h 39"/>
                    <a:gd name="T36" fmla="*/ 37 w 41"/>
                    <a:gd name="T37" fmla="*/ 29 h 39"/>
                    <a:gd name="T38" fmla="*/ 17 w 41"/>
                    <a:gd name="T39" fmla="*/ 11 h 39"/>
                    <a:gd name="T40" fmla="*/ 9 w 41"/>
                    <a:gd name="T41"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9" y="2"/>
                      </a:moveTo>
                      <a:lnTo>
                        <a:pt x="7" y="0"/>
                      </a:lnTo>
                      <a:lnTo>
                        <a:pt x="5" y="0"/>
                      </a:lnTo>
                      <a:lnTo>
                        <a:pt x="4" y="2"/>
                      </a:lnTo>
                      <a:lnTo>
                        <a:pt x="2" y="4"/>
                      </a:lnTo>
                      <a:lnTo>
                        <a:pt x="0" y="5"/>
                      </a:lnTo>
                      <a:lnTo>
                        <a:pt x="0" y="7"/>
                      </a:lnTo>
                      <a:lnTo>
                        <a:pt x="2" y="9"/>
                      </a:lnTo>
                      <a:lnTo>
                        <a:pt x="4" y="11"/>
                      </a:lnTo>
                      <a:lnTo>
                        <a:pt x="12" y="19"/>
                      </a:lnTo>
                      <a:lnTo>
                        <a:pt x="32" y="38"/>
                      </a:lnTo>
                      <a:lnTo>
                        <a:pt x="34" y="39"/>
                      </a:lnTo>
                      <a:lnTo>
                        <a:pt x="36" y="39"/>
                      </a:lnTo>
                      <a:lnTo>
                        <a:pt x="37" y="38"/>
                      </a:lnTo>
                      <a:lnTo>
                        <a:pt x="39" y="36"/>
                      </a:lnTo>
                      <a:lnTo>
                        <a:pt x="41" y="34"/>
                      </a:lnTo>
                      <a:lnTo>
                        <a:pt x="41" y="32"/>
                      </a:lnTo>
                      <a:lnTo>
                        <a:pt x="39" y="31"/>
                      </a:lnTo>
                      <a:lnTo>
                        <a:pt x="37" y="29"/>
                      </a:lnTo>
                      <a:lnTo>
                        <a:pt x="17" y="11"/>
                      </a:lnTo>
                      <a:lnTo>
                        <a:pt x="9" y="2"/>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48" name="Freeform 28"/>
                <p:cNvSpPr>
                  <a:spLocks/>
                </p:cNvSpPr>
                <p:nvPr/>
              </p:nvSpPr>
              <p:spPr bwMode="auto">
                <a:xfrm>
                  <a:off x="2231" y="2474"/>
                  <a:ext cx="41" cy="37"/>
                </a:xfrm>
                <a:custGeom>
                  <a:avLst/>
                  <a:gdLst>
                    <a:gd name="T0" fmla="*/ 7 w 41"/>
                    <a:gd name="T1" fmla="*/ 0 h 37"/>
                    <a:gd name="T2" fmla="*/ 6 w 41"/>
                    <a:gd name="T3" fmla="*/ 0 h 37"/>
                    <a:gd name="T4" fmla="*/ 4 w 41"/>
                    <a:gd name="T5" fmla="*/ 0 h 37"/>
                    <a:gd name="T6" fmla="*/ 2 w 41"/>
                    <a:gd name="T7" fmla="*/ 0 h 37"/>
                    <a:gd name="T8" fmla="*/ 0 w 41"/>
                    <a:gd name="T9" fmla="*/ 2 h 37"/>
                    <a:gd name="T10" fmla="*/ 0 w 41"/>
                    <a:gd name="T11" fmla="*/ 4 h 37"/>
                    <a:gd name="T12" fmla="*/ 0 w 41"/>
                    <a:gd name="T13" fmla="*/ 5 h 37"/>
                    <a:gd name="T14" fmla="*/ 0 w 41"/>
                    <a:gd name="T15" fmla="*/ 7 h 37"/>
                    <a:gd name="T16" fmla="*/ 2 w 41"/>
                    <a:gd name="T17" fmla="*/ 9 h 37"/>
                    <a:gd name="T18" fmla="*/ 27 w 41"/>
                    <a:gd name="T19" fmla="*/ 32 h 37"/>
                    <a:gd name="T20" fmla="*/ 33 w 41"/>
                    <a:gd name="T21" fmla="*/ 37 h 37"/>
                    <a:gd name="T22" fmla="*/ 34 w 41"/>
                    <a:gd name="T23" fmla="*/ 37 h 37"/>
                    <a:gd name="T24" fmla="*/ 36 w 41"/>
                    <a:gd name="T25" fmla="*/ 37 h 37"/>
                    <a:gd name="T26" fmla="*/ 38 w 41"/>
                    <a:gd name="T27" fmla="*/ 37 h 37"/>
                    <a:gd name="T28" fmla="*/ 39 w 41"/>
                    <a:gd name="T29" fmla="*/ 36 h 37"/>
                    <a:gd name="T30" fmla="*/ 41 w 41"/>
                    <a:gd name="T31" fmla="*/ 34 h 37"/>
                    <a:gd name="T32" fmla="*/ 41 w 41"/>
                    <a:gd name="T33" fmla="*/ 32 h 37"/>
                    <a:gd name="T34" fmla="*/ 39 w 41"/>
                    <a:gd name="T35" fmla="*/ 31 h 37"/>
                    <a:gd name="T36" fmla="*/ 38 w 41"/>
                    <a:gd name="T37" fmla="*/ 29 h 37"/>
                    <a:gd name="T38" fmla="*/ 33 w 41"/>
                    <a:gd name="T39" fmla="*/ 24 h 37"/>
                    <a:gd name="T40" fmla="*/ 7 w 4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7">
                      <a:moveTo>
                        <a:pt x="7" y="0"/>
                      </a:moveTo>
                      <a:lnTo>
                        <a:pt x="6" y="0"/>
                      </a:lnTo>
                      <a:lnTo>
                        <a:pt x="4" y="0"/>
                      </a:lnTo>
                      <a:lnTo>
                        <a:pt x="2" y="0"/>
                      </a:lnTo>
                      <a:lnTo>
                        <a:pt x="0" y="2"/>
                      </a:lnTo>
                      <a:lnTo>
                        <a:pt x="0" y="4"/>
                      </a:lnTo>
                      <a:lnTo>
                        <a:pt x="0" y="5"/>
                      </a:lnTo>
                      <a:lnTo>
                        <a:pt x="0" y="7"/>
                      </a:lnTo>
                      <a:lnTo>
                        <a:pt x="2" y="9"/>
                      </a:lnTo>
                      <a:lnTo>
                        <a:pt x="27" y="32"/>
                      </a:lnTo>
                      <a:lnTo>
                        <a:pt x="33" y="37"/>
                      </a:lnTo>
                      <a:lnTo>
                        <a:pt x="34" y="37"/>
                      </a:lnTo>
                      <a:lnTo>
                        <a:pt x="36" y="37"/>
                      </a:lnTo>
                      <a:lnTo>
                        <a:pt x="38" y="37"/>
                      </a:lnTo>
                      <a:lnTo>
                        <a:pt x="39" y="36"/>
                      </a:lnTo>
                      <a:lnTo>
                        <a:pt x="41" y="34"/>
                      </a:lnTo>
                      <a:lnTo>
                        <a:pt x="41" y="32"/>
                      </a:lnTo>
                      <a:lnTo>
                        <a:pt x="39" y="31"/>
                      </a:lnTo>
                      <a:lnTo>
                        <a:pt x="38" y="29"/>
                      </a:lnTo>
                      <a:lnTo>
                        <a:pt x="33" y="24"/>
                      </a:lnTo>
                      <a:lnTo>
                        <a:pt x="7"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49" name="Freeform 29"/>
                <p:cNvSpPr>
                  <a:spLocks/>
                </p:cNvSpPr>
                <p:nvPr/>
              </p:nvSpPr>
              <p:spPr bwMode="auto">
                <a:xfrm>
                  <a:off x="2284" y="2522"/>
                  <a:ext cx="40" cy="37"/>
                </a:xfrm>
                <a:custGeom>
                  <a:avLst/>
                  <a:gdLst>
                    <a:gd name="T0" fmla="*/ 8 w 40"/>
                    <a:gd name="T1" fmla="*/ 1 h 37"/>
                    <a:gd name="T2" fmla="*/ 7 w 40"/>
                    <a:gd name="T3" fmla="*/ 0 h 37"/>
                    <a:gd name="T4" fmla="*/ 5 w 40"/>
                    <a:gd name="T5" fmla="*/ 0 h 37"/>
                    <a:gd name="T6" fmla="*/ 3 w 40"/>
                    <a:gd name="T7" fmla="*/ 1 h 37"/>
                    <a:gd name="T8" fmla="*/ 1 w 40"/>
                    <a:gd name="T9" fmla="*/ 3 h 37"/>
                    <a:gd name="T10" fmla="*/ 0 w 40"/>
                    <a:gd name="T11" fmla="*/ 5 h 37"/>
                    <a:gd name="T12" fmla="*/ 0 w 40"/>
                    <a:gd name="T13" fmla="*/ 6 h 37"/>
                    <a:gd name="T14" fmla="*/ 1 w 40"/>
                    <a:gd name="T15" fmla="*/ 8 h 37"/>
                    <a:gd name="T16" fmla="*/ 3 w 40"/>
                    <a:gd name="T17" fmla="*/ 10 h 37"/>
                    <a:gd name="T18" fmla="*/ 32 w 40"/>
                    <a:gd name="T19" fmla="*/ 37 h 37"/>
                    <a:gd name="T20" fmla="*/ 33 w 40"/>
                    <a:gd name="T21" fmla="*/ 37 h 37"/>
                    <a:gd name="T22" fmla="*/ 35 w 40"/>
                    <a:gd name="T23" fmla="*/ 37 h 37"/>
                    <a:gd name="T24" fmla="*/ 37 w 40"/>
                    <a:gd name="T25" fmla="*/ 37 h 37"/>
                    <a:gd name="T26" fmla="*/ 39 w 40"/>
                    <a:gd name="T27" fmla="*/ 35 h 37"/>
                    <a:gd name="T28" fmla="*/ 40 w 40"/>
                    <a:gd name="T29" fmla="*/ 33 h 37"/>
                    <a:gd name="T30" fmla="*/ 40 w 40"/>
                    <a:gd name="T31" fmla="*/ 32 h 37"/>
                    <a:gd name="T32" fmla="*/ 39 w 40"/>
                    <a:gd name="T33" fmla="*/ 30 h 37"/>
                    <a:gd name="T34" fmla="*/ 37 w 40"/>
                    <a:gd name="T35" fmla="*/ 28 h 37"/>
                    <a:gd name="T36" fmla="*/ 8 w 40"/>
                    <a:gd name="T3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7">
                      <a:moveTo>
                        <a:pt x="8" y="1"/>
                      </a:moveTo>
                      <a:lnTo>
                        <a:pt x="7" y="0"/>
                      </a:lnTo>
                      <a:lnTo>
                        <a:pt x="5" y="0"/>
                      </a:lnTo>
                      <a:lnTo>
                        <a:pt x="3" y="1"/>
                      </a:lnTo>
                      <a:lnTo>
                        <a:pt x="1" y="3"/>
                      </a:lnTo>
                      <a:lnTo>
                        <a:pt x="0" y="5"/>
                      </a:lnTo>
                      <a:lnTo>
                        <a:pt x="0" y="6"/>
                      </a:lnTo>
                      <a:lnTo>
                        <a:pt x="1" y="8"/>
                      </a:lnTo>
                      <a:lnTo>
                        <a:pt x="3" y="10"/>
                      </a:lnTo>
                      <a:lnTo>
                        <a:pt x="32" y="37"/>
                      </a:lnTo>
                      <a:lnTo>
                        <a:pt x="33" y="37"/>
                      </a:lnTo>
                      <a:lnTo>
                        <a:pt x="35" y="37"/>
                      </a:lnTo>
                      <a:lnTo>
                        <a:pt x="37" y="37"/>
                      </a:lnTo>
                      <a:lnTo>
                        <a:pt x="39" y="35"/>
                      </a:lnTo>
                      <a:lnTo>
                        <a:pt x="40" y="33"/>
                      </a:lnTo>
                      <a:lnTo>
                        <a:pt x="40" y="32"/>
                      </a:lnTo>
                      <a:lnTo>
                        <a:pt x="39" y="30"/>
                      </a:lnTo>
                      <a:lnTo>
                        <a:pt x="37" y="28"/>
                      </a:lnTo>
                      <a:lnTo>
                        <a:pt x="8" y="1"/>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50" name="Freeform 30"/>
                <p:cNvSpPr>
                  <a:spLocks/>
                </p:cNvSpPr>
                <p:nvPr/>
              </p:nvSpPr>
              <p:spPr bwMode="auto">
                <a:xfrm>
                  <a:off x="2338" y="2569"/>
                  <a:ext cx="40" cy="35"/>
                </a:xfrm>
                <a:custGeom>
                  <a:avLst/>
                  <a:gdLst>
                    <a:gd name="T0" fmla="*/ 6 w 40"/>
                    <a:gd name="T1" fmla="*/ 0 h 35"/>
                    <a:gd name="T2" fmla="*/ 5 w 40"/>
                    <a:gd name="T3" fmla="*/ 0 h 35"/>
                    <a:gd name="T4" fmla="*/ 3 w 40"/>
                    <a:gd name="T5" fmla="*/ 0 h 35"/>
                    <a:gd name="T6" fmla="*/ 1 w 40"/>
                    <a:gd name="T7" fmla="*/ 0 h 35"/>
                    <a:gd name="T8" fmla="*/ 0 w 40"/>
                    <a:gd name="T9" fmla="*/ 1 h 35"/>
                    <a:gd name="T10" fmla="*/ 0 w 40"/>
                    <a:gd name="T11" fmla="*/ 3 h 35"/>
                    <a:gd name="T12" fmla="*/ 0 w 40"/>
                    <a:gd name="T13" fmla="*/ 5 h 35"/>
                    <a:gd name="T14" fmla="*/ 0 w 40"/>
                    <a:gd name="T15" fmla="*/ 6 h 35"/>
                    <a:gd name="T16" fmla="*/ 1 w 40"/>
                    <a:gd name="T17" fmla="*/ 8 h 35"/>
                    <a:gd name="T18" fmla="*/ 32 w 40"/>
                    <a:gd name="T19" fmla="*/ 35 h 35"/>
                    <a:gd name="T20" fmla="*/ 33 w 40"/>
                    <a:gd name="T21" fmla="*/ 35 h 35"/>
                    <a:gd name="T22" fmla="*/ 35 w 40"/>
                    <a:gd name="T23" fmla="*/ 35 h 35"/>
                    <a:gd name="T24" fmla="*/ 37 w 40"/>
                    <a:gd name="T25" fmla="*/ 35 h 35"/>
                    <a:gd name="T26" fmla="*/ 39 w 40"/>
                    <a:gd name="T27" fmla="*/ 33 h 35"/>
                    <a:gd name="T28" fmla="*/ 40 w 40"/>
                    <a:gd name="T29" fmla="*/ 32 h 35"/>
                    <a:gd name="T30" fmla="*/ 40 w 40"/>
                    <a:gd name="T31" fmla="*/ 30 h 35"/>
                    <a:gd name="T32" fmla="*/ 39 w 40"/>
                    <a:gd name="T33" fmla="*/ 28 h 35"/>
                    <a:gd name="T34" fmla="*/ 37 w 40"/>
                    <a:gd name="T35" fmla="*/ 27 h 35"/>
                    <a:gd name="T36" fmla="*/ 6 w 40"/>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5">
                      <a:moveTo>
                        <a:pt x="6" y="0"/>
                      </a:moveTo>
                      <a:lnTo>
                        <a:pt x="5" y="0"/>
                      </a:lnTo>
                      <a:lnTo>
                        <a:pt x="3" y="0"/>
                      </a:lnTo>
                      <a:lnTo>
                        <a:pt x="1" y="0"/>
                      </a:lnTo>
                      <a:lnTo>
                        <a:pt x="0" y="1"/>
                      </a:lnTo>
                      <a:lnTo>
                        <a:pt x="0" y="3"/>
                      </a:lnTo>
                      <a:lnTo>
                        <a:pt x="0" y="5"/>
                      </a:lnTo>
                      <a:lnTo>
                        <a:pt x="0" y="6"/>
                      </a:lnTo>
                      <a:lnTo>
                        <a:pt x="1" y="8"/>
                      </a:lnTo>
                      <a:lnTo>
                        <a:pt x="32" y="35"/>
                      </a:lnTo>
                      <a:lnTo>
                        <a:pt x="33" y="35"/>
                      </a:lnTo>
                      <a:lnTo>
                        <a:pt x="35" y="35"/>
                      </a:lnTo>
                      <a:lnTo>
                        <a:pt x="37" y="35"/>
                      </a:lnTo>
                      <a:lnTo>
                        <a:pt x="39" y="33"/>
                      </a:lnTo>
                      <a:lnTo>
                        <a:pt x="40" y="32"/>
                      </a:lnTo>
                      <a:lnTo>
                        <a:pt x="40" y="30"/>
                      </a:lnTo>
                      <a:lnTo>
                        <a:pt x="39" y="28"/>
                      </a:lnTo>
                      <a:lnTo>
                        <a:pt x="37" y="27"/>
                      </a:lnTo>
                      <a:lnTo>
                        <a:pt x="6"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51" name="Freeform 31"/>
                <p:cNvSpPr>
                  <a:spLocks/>
                </p:cNvSpPr>
                <p:nvPr/>
              </p:nvSpPr>
              <p:spPr bwMode="auto">
                <a:xfrm>
                  <a:off x="2392" y="2614"/>
                  <a:ext cx="42" cy="36"/>
                </a:xfrm>
                <a:custGeom>
                  <a:avLst/>
                  <a:gdLst>
                    <a:gd name="T0" fmla="*/ 6 w 42"/>
                    <a:gd name="T1" fmla="*/ 0 h 36"/>
                    <a:gd name="T2" fmla="*/ 5 w 42"/>
                    <a:gd name="T3" fmla="*/ 0 h 36"/>
                    <a:gd name="T4" fmla="*/ 3 w 42"/>
                    <a:gd name="T5" fmla="*/ 0 h 36"/>
                    <a:gd name="T6" fmla="*/ 1 w 42"/>
                    <a:gd name="T7" fmla="*/ 0 h 36"/>
                    <a:gd name="T8" fmla="*/ 0 w 42"/>
                    <a:gd name="T9" fmla="*/ 2 h 36"/>
                    <a:gd name="T10" fmla="*/ 0 w 42"/>
                    <a:gd name="T11" fmla="*/ 4 h 36"/>
                    <a:gd name="T12" fmla="*/ 0 w 42"/>
                    <a:gd name="T13" fmla="*/ 5 h 36"/>
                    <a:gd name="T14" fmla="*/ 0 w 42"/>
                    <a:gd name="T15" fmla="*/ 7 h 36"/>
                    <a:gd name="T16" fmla="*/ 1 w 42"/>
                    <a:gd name="T17" fmla="*/ 9 h 36"/>
                    <a:gd name="T18" fmla="*/ 33 w 42"/>
                    <a:gd name="T19" fmla="*/ 34 h 36"/>
                    <a:gd name="T20" fmla="*/ 35 w 42"/>
                    <a:gd name="T21" fmla="*/ 36 h 36"/>
                    <a:gd name="T22" fmla="*/ 37 w 42"/>
                    <a:gd name="T23" fmla="*/ 36 h 36"/>
                    <a:gd name="T24" fmla="*/ 38 w 42"/>
                    <a:gd name="T25" fmla="*/ 34 h 36"/>
                    <a:gd name="T26" fmla="*/ 40 w 42"/>
                    <a:gd name="T27" fmla="*/ 32 h 36"/>
                    <a:gd name="T28" fmla="*/ 42 w 42"/>
                    <a:gd name="T29" fmla="*/ 31 h 36"/>
                    <a:gd name="T30" fmla="*/ 42 w 42"/>
                    <a:gd name="T31" fmla="*/ 29 h 36"/>
                    <a:gd name="T32" fmla="*/ 40 w 42"/>
                    <a:gd name="T33" fmla="*/ 27 h 36"/>
                    <a:gd name="T34" fmla="*/ 38 w 42"/>
                    <a:gd name="T35" fmla="*/ 26 h 36"/>
                    <a:gd name="T36" fmla="*/ 6 w 42"/>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6">
                      <a:moveTo>
                        <a:pt x="6" y="0"/>
                      </a:moveTo>
                      <a:lnTo>
                        <a:pt x="5" y="0"/>
                      </a:lnTo>
                      <a:lnTo>
                        <a:pt x="3" y="0"/>
                      </a:lnTo>
                      <a:lnTo>
                        <a:pt x="1" y="0"/>
                      </a:lnTo>
                      <a:lnTo>
                        <a:pt x="0" y="2"/>
                      </a:lnTo>
                      <a:lnTo>
                        <a:pt x="0" y="4"/>
                      </a:lnTo>
                      <a:lnTo>
                        <a:pt x="0" y="5"/>
                      </a:lnTo>
                      <a:lnTo>
                        <a:pt x="0" y="7"/>
                      </a:lnTo>
                      <a:lnTo>
                        <a:pt x="1" y="9"/>
                      </a:lnTo>
                      <a:lnTo>
                        <a:pt x="33" y="34"/>
                      </a:lnTo>
                      <a:lnTo>
                        <a:pt x="35" y="36"/>
                      </a:lnTo>
                      <a:lnTo>
                        <a:pt x="37" y="36"/>
                      </a:lnTo>
                      <a:lnTo>
                        <a:pt x="38" y="34"/>
                      </a:lnTo>
                      <a:lnTo>
                        <a:pt x="40" y="32"/>
                      </a:lnTo>
                      <a:lnTo>
                        <a:pt x="42" y="31"/>
                      </a:lnTo>
                      <a:lnTo>
                        <a:pt x="42" y="29"/>
                      </a:lnTo>
                      <a:lnTo>
                        <a:pt x="40" y="27"/>
                      </a:lnTo>
                      <a:lnTo>
                        <a:pt x="38" y="26"/>
                      </a:lnTo>
                      <a:lnTo>
                        <a:pt x="6"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52" name="Freeform 32"/>
                <p:cNvSpPr>
                  <a:spLocks/>
                </p:cNvSpPr>
                <p:nvPr/>
              </p:nvSpPr>
              <p:spPr bwMode="auto">
                <a:xfrm>
                  <a:off x="2447" y="2658"/>
                  <a:ext cx="44" cy="34"/>
                </a:xfrm>
                <a:custGeom>
                  <a:avLst/>
                  <a:gdLst>
                    <a:gd name="T0" fmla="*/ 7 w 44"/>
                    <a:gd name="T1" fmla="*/ 0 h 34"/>
                    <a:gd name="T2" fmla="*/ 5 w 44"/>
                    <a:gd name="T3" fmla="*/ 0 h 34"/>
                    <a:gd name="T4" fmla="*/ 4 w 44"/>
                    <a:gd name="T5" fmla="*/ 0 h 34"/>
                    <a:gd name="T6" fmla="*/ 2 w 44"/>
                    <a:gd name="T7" fmla="*/ 0 h 34"/>
                    <a:gd name="T8" fmla="*/ 0 w 44"/>
                    <a:gd name="T9" fmla="*/ 2 h 34"/>
                    <a:gd name="T10" fmla="*/ 0 w 44"/>
                    <a:gd name="T11" fmla="*/ 3 h 34"/>
                    <a:gd name="T12" fmla="*/ 0 w 44"/>
                    <a:gd name="T13" fmla="*/ 5 h 34"/>
                    <a:gd name="T14" fmla="*/ 0 w 44"/>
                    <a:gd name="T15" fmla="*/ 7 h 34"/>
                    <a:gd name="T16" fmla="*/ 2 w 44"/>
                    <a:gd name="T17" fmla="*/ 8 h 34"/>
                    <a:gd name="T18" fmla="*/ 36 w 44"/>
                    <a:gd name="T19" fmla="*/ 32 h 34"/>
                    <a:gd name="T20" fmla="*/ 37 w 44"/>
                    <a:gd name="T21" fmla="*/ 34 h 34"/>
                    <a:gd name="T22" fmla="*/ 39 w 44"/>
                    <a:gd name="T23" fmla="*/ 34 h 34"/>
                    <a:gd name="T24" fmla="*/ 41 w 44"/>
                    <a:gd name="T25" fmla="*/ 32 h 34"/>
                    <a:gd name="T26" fmla="*/ 43 w 44"/>
                    <a:gd name="T27" fmla="*/ 30 h 34"/>
                    <a:gd name="T28" fmla="*/ 44 w 44"/>
                    <a:gd name="T29" fmla="*/ 29 h 34"/>
                    <a:gd name="T30" fmla="*/ 44 w 44"/>
                    <a:gd name="T31" fmla="*/ 27 h 34"/>
                    <a:gd name="T32" fmla="*/ 43 w 44"/>
                    <a:gd name="T33" fmla="*/ 25 h 34"/>
                    <a:gd name="T34" fmla="*/ 41 w 44"/>
                    <a:gd name="T35" fmla="*/ 24 h 34"/>
                    <a:gd name="T36" fmla="*/ 7 w 44"/>
                    <a:gd name="T3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34">
                      <a:moveTo>
                        <a:pt x="7" y="0"/>
                      </a:moveTo>
                      <a:lnTo>
                        <a:pt x="5" y="0"/>
                      </a:lnTo>
                      <a:lnTo>
                        <a:pt x="4" y="0"/>
                      </a:lnTo>
                      <a:lnTo>
                        <a:pt x="2" y="0"/>
                      </a:lnTo>
                      <a:lnTo>
                        <a:pt x="0" y="2"/>
                      </a:lnTo>
                      <a:lnTo>
                        <a:pt x="0" y="3"/>
                      </a:lnTo>
                      <a:lnTo>
                        <a:pt x="0" y="5"/>
                      </a:lnTo>
                      <a:lnTo>
                        <a:pt x="0" y="7"/>
                      </a:lnTo>
                      <a:lnTo>
                        <a:pt x="2" y="8"/>
                      </a:lnTo>
                      <a:lnTo>
                        <a:pt x="36" y="32"/>
                      </a:lnTo>
                      <a:lnTo>
                        <a:pt x="37" y="34"/>
                      </a:lnTo>
                      <a:lnTo>
                        <a:pt x="39" y="34"/>
                      </a:lnTo>
                      <a:lnTo>
                        <a:pt x="41" y="32"/>
                      </a:lnTo>
                      <a:lnTo>
                        <a:pt x="43" y="30"/>
                      </a:lnTo>
                      <a:lnTo>
                        <a:pt x="44" y="29"/>
                      </a:lnTo>
                      <a:lnTo>
                        <a:pt x="44" y="27"/>
                      </a:lnTo>
                      <a:lnTo>
                        <a:pt x="43" y="25"/>
                      </a:lnTo>
                      <a:lnTo>
                        <a:pt x="41" y="24"/>
                      </a:lnTo>
                      <a:lnTo>
                        <a:pt x="7"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53" name="Freeform 33"/>
                <p:cNvSpPr>
                  <a:spLocks/>
                </p:cNvSpPr>
                <p:nvPr/>
              </p:nvSpPr>
              <p:spPr bwMode="auto">
                <a:xfrm>
                  <a:off x="2505" y="2699"/>
                  <a:ext cx="44" cy="32"/>
                </a:xfrm>
                <a:custGeom>
                  <a:avLst/>
                  <a:gdLst>
                    <a:gd name="T0" fmla="*/ 8 w 44"/>
                    <a:gd name="T1" fmla="*/ 0 h 32"/>
                    <a:gd name="T2" fmla="*/ 6 w 44"/>
                    <a:gd name="T3" fmla="*/ 0 h 32"/>
                    <a:gd name="T4" fmla="*/ 5 w 44"/>
                    <a:gd name="T5" fmla="*/ 0 h 32"/>
                    <a:gd name="T6" fmla="*/ 3 w 44"/>
                    <a:gd name="T7" fmla="*/ 0 h 32"/>
                    <a:gd name="T8" fmla="*/ 1 w 44"/>
                    <a:gd name="T9" fmla="*/ 1 h 32"/>
                    <a:gd name="T10" fmla="*/ 0 w 44"/>
                    <a:gd name="T11" fmla="*/ 3 h 32"/>
                    <a:gd name="T12" fmla="*/ 0 w 44"/>
                    <a:gd name="T13" fmla="*/ 5 h 32"/>
                    <a:gd name="T14" fmla="*/ 1 w 44"/>
                    <a:gd name="T15" fmla="*/ 6 h 32"/>
                    <a:gd name="T16" fmla="*/ 3 w 44"/>
                    <a:gd name="T17" fmla="*/ 8 h 32"/>
                    <a:gd name="T18" fmla="*/ 10 w 44"/>
                    <a:gd name="T19" fmla="*/ 13 h 32"/>
                    <a:gd name="T20" fmla="*/ 37 w 44"/>
                    <a:gd name="T21" fmla="*/ 32 h 32"/>
                    <a:gd name="T22" fmla="*/ 38 w 44"/>
                    <a:gd name="T23" fmla="*/ 32 h 32"/>
                    <a:gd name="T24" fmla="*/ 40 w 44"/>
                    <a:gd name="T25" fmla="*/ 32 h 32"/>
                    <a:gd name="T26" fmla="*/ 42 w 44"/>
                    <a:gd name="T27" fmla="*/ 32 h 32"/>
                    <a:gd name="T28" fmla="*/ 44 w 44"/>
                    <a:gd name="T29" fmla="*/ 30 h 32"/>
                    <a:gd name="T30" fmla="*/ 44 w 44"/>
                    <a:gd name="T31" fmla="*/ 28 h 32"/>
                    <a:gd name="T32" fmla="*/ 44 w 44"/>
                    <a:gd name="T33" fmla="*/ 26 h 32"/>
                    <a:gd name="T34" fmla="*/ 44 w 44"/>
                    <a:gd name="T35" fmla="*/ 25 h 32"/>
                    <a:gd name="T36" fmla="*/ 42 w 44"/>
                    <a:gd name="T37" fmla="*/ 23 h 32"/>
                    <a:gd name="T38" fmla="*/ 15 w 44"/>
                    <a:gd name="T39" fmla="*/ 5 h 32"/>
                    <a:gd name="T40" fmla="*/ 8 w 44"/>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2">
                      <a:moveTo>
                        <a:pt x="8" y="0"/>
                      </a:moveTo>
                      <a:lnTo>
                        <a:pt x="6" y="0"/>
                      </a:lnTo>
                      <a:lnTo>
                        <a:pt x="5" y="0"/>
                      </a:lnTo>
                      <a:lnTo>
                        <a:pt x="3" y="0"/>
                      </a:lnTo>
                      <a:lnTo>
                        <a:pt x="1" y="1"/>
                      </a:lnTo>
                      <a:lnTo>
                        <a:pt x="0" y="3"/>
                      </a:lnTo>
                      <a:lnTo>
                        <a:pt x="0" y="5"/>
                      </a:lnTo>
                      <a:lnTo>
                        <a:pt x="1" y="6"/>
                      </a:lnTo>
                      <a:lnTo>
                        <a:pt x="3" y="8"/>
                      </a:lnTo>
                      <a:lnTo>
                        <a:pt x="10" y="13"/>
                      </a:lnTo>
                      <a:lnTo>
                        <a:pt x="37" y="32"/>
                      </a:lnTo>
                      <a:lnTo>
                        <a:pt x="38" y="32"/>
                      </a:lnTo>
                      <a:lnTo>
                        <a:pt x="40" y="32"/>
                      </a:lnTo>
                      <a:lnTo>
                        <a:pt x="42" y="32"/>
                      </a:lnTo>
                      <a:lnTo>
                        <a:pt x="44" y="30"/>
                      </a:lnTo>
                      <a:lnTo>
                        <a:pt x="44" y="28"/>
                      </a:lnTo>
                      <a:lnTo>
                        <a:pt x="44" y="26"/>
                      </a:lnTo>
                      <a:lnTo>
                        <a:pt x="44" y="25"/>
                      </a:lnTo>
                      <a:lnTo>
                        <a:pt x="42" y="23"/>
                      </a:lnTo>
                      <a:lnTo>
                        <a:pt x="15" y="5"/>
                      </a:lnTo>
                      <a:lnTo>
                        <a:pt x="8"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54" name="Freeform 34"/>
                <p:cNvSpPr>
                  <a:spLocks/>
                </p:cNvSpPr>
                <p:nvPr/>
              </p:nvSpPr>
              <p:spPr bwMode="auto">
                <a:xfrm>
                  <a:off x="2565" y="2737"/>
                  <a:ext cx="44" cy="31"/>
                </a:xfrm>
                <a:custGeom>
                  <a:avLst/>
                  <a:gdLst>
                    <a:gd name="T0" fmla="*/ 7 w 44"/>
                    <a:gd name="T1" fmla="*/ 0 h 31"/>
                    <a:gd name="T2" fmla="*/ 5 w 44"/>
                    <a:gd name="T3" fmla="*/ 0 h 31"/>
                    <a:gd name="T4" fmla="*/ 4 w 44"/>
                    <a:gd name="T5" fmla="*/ 0 h 31"/>
                    <a:gd name="T6" fmla="*/ 2 w 44"/>
                    <a:gd name="T7" fmla="*/ 0 h 31"/>
                    <a:gd name="T8" fmla="*/ 0 w 44"/>
                    <a:gd name="T9" fmla="*/ 2 h 31"/>
                    <a:gd name="T10" fmla="*/ 0 w 44"/>
                    <a:gd name="T11" fmla="*/ 4 h 31"/>
                    <a:gd name="T12" fmla="*/ 0 w 44"/>
                    <a:gd name="T13" fmla="*/ 5 h 31"/>
                    <a:gd name="T14" fmla="*/ 0 w 44"/>
                    <a:gd name="T15" fmla="*/ 7 h 31"/>
                    <a:gd name="T16" fmla="*/ 2 w 44"/>
                    <a:gd name="T17" fmla="*/ 9 h 31"/>
                    <a:gd name="T18" fmla="*/ 22 w 44"/>
                    <a:gd name="T19" fmla="*/ 21 h 31"/>
                    <a:gd name="T20" fmla="*/ 38 w 44"/>
                    <a:gd name="T21" fmla="*/ 29 h 31"/>
                    <a:gd name="T22" fmla="*/ 39 w 44"/>
                    <a:gd name="T23" fmla="*/ 31 h 31"/>
                    <a:gd name="T24" fmla="*/ 41 w 44"/>
                    <a:gd name="T25" fmla="*/ 31 h 31"/>
                    <a:gd name="T26" fmla="*/ 43 w 44"/>
                    <a:gd name="T27" fmla="*/ 29 h 31"/>
                    <a:gd name="T28" fmla="*/ 44 w 44"/>
                    <a:gd name="T29" fmla="*/ 27 h 31"/>
                    <a:gd name="T30" fmla="*/ 44 w 44"/>
                    <a:gd name="T31" fmla="*/ 26 h 31"/>
                    <a:gd name="T32" fmla="*/ 44 w 44"/>
                    <a:gd name="T33" fmla="*/ 24 h 31"/>
                    <a:gd name="T34" fmla="*/ 44 w 44"/>
                    <a:gd name="T35" fmla="*/ 22 h 31"/>
                    <a:gd name="T36" fmla="*/ 43 w 44"/>
                    <a:gd name="T37" fmla="*/ 21 h 31"/>
                    <a:gd name="T38" fmla="*/ 27 w 44"/>
                    <a:gd name="T39" fmla="*/ 12 h 31"/>
                    <a:gd name="T40" fmla="*/ 7 w 44"/>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1">
                      <a:moveTo>
                        <a:pt x="7" y="0"/>
                      </a:moveTo>
                      <a:lnTo>
                        <a:pt x="5" y="0"/>
                      </a:lnTo>
                      <a:lnTo>
                        <a:pt x="4" y="0"/>
                      </a:lnTo>
                      <a:lnTo>
                        <a:pt x="2" y="0"/>
                      </a:lnTo>
                      <a:lnTo>
                        <a:pt x="0" y="2"/>
                      </a:lnTo>
                      <a:lnTo>
                        <a:pt x="0" y="4"/>
                      </a:lnTo>
                      <a:lnTo>
                        <a:pt x="0" y="5"/>
                      </a:lnTo>
                      <a:lnTo>
                        <a:pt x="0" y="7"/>
                      </a:lnTo>
                      <a:lnTo>
                        <a:pt x="2" y="9"/>
                      </a:lnTo>
                      <a:lnTo>
                        <a:pt x="22" y="21"/>
                      </a:lnTo>
                      <a:lnTo>
                        <a:pt x="38" y="29"/>
                      </a:lnTo>
                      <a:lnTo>
                        <a:pt x="39" y="31"/>
                      </a:lnTo>
                      <a:lnTo>
                        <a:pt x="41" y="31"/>
                      </a:lnTo>
                      <a:lnTo>
                        <a:pt x="43" y="29"/>
                      </a:lnTo>
                      <a:lnTo>
                        <a:pt x="44" y="27"/>
                      </a:lnTo>
                      <a:lnTo>
                        <a:pt x="44" y="26"/>
                      </a:lnTo>
                      <a:lnTo>
                        <a:pt x="44" y="24"/>
                      </a:lnTo>
                      <a:lnTo>
                        <a:pt x="44" y="22"/>
                      </a:lnTo>
                      <a:lnTo>
                        <a:pt x="43" y="21"/>
                      </a:lnTo>
                      <a:lnTo>
                        <a:pt x="27" y="12"/>
                      </a:lnTo>
                      <a:lnTo>
                        <a:pt x="7"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55" name="Freeform 35"/>
                <p:cNvSpPr>
                  <a:spLocks/>
                </p:cNvSpPr>
                <p:nvPr/>
              </p:nvSpPr>
              <p:spPr bwMode="auto">
                <a:xfrm>
                  <a:off x="2626" y="2773"/>
                  <a:ext cx="46" cy="28"/>
                </a:xfrm>
                <a:custGeom>
                  <a:avLst/>
                  <a:gdLst>
                    <a:gd name="T0" fmla="*/ 7 w 46"/>
                    <a:gd name="T1" fmla="*/ 0 h 28"/>
                    <a:gd name="T2" fmla="*/ 5 w 46"/>
                    <a:gd name="T3" fmla="*/ 0 h 28"/>
                    <a:gd name="T4" fmla="*/ 3 w 46"/>
                    <a:gd name="T5" fmla="*/ 0 h 28"/>
                    <a:gd name="T6" fmla="*/ 2 w 46"/>
                    <a:gd name="T7" fmla="*/ 0 h 28"/>
                    <a:gd name="T8" fmla="*/ 0 w 46"/>
                    <a:gd name="T9" fmla="*/ 1 h 28"/>
                    <a:gd name="T10" fmla="*/ 0 w 46"/>
                    <a:gd name="T11" fmla="*/ 3 h 28"/>
                    <a:gd name="T12" fmla="*/ 0 w 46"/>
                    <a:gd name="T13" fmla="*/ 5 h 28"/>
                    <a:gd name="T14" fmla="*/ 0 w 46"/>
                    <a:gd name="T15" fmla="*/ 6 h 28"/>
                    <a:gd name="T16" fmla="*/ 2 w 46"/>
                    <a:gd name="T17" fmla="*/ 8 h 28"/>
                    <a:gd name="T18" fmla="*/ 37 w 46"/>
                    <a:gd name="T19" fmla="*/ 28 h 28"/>
                    <a:gd name="T20" fmla="*/ 39 w 46"/>
                    <a:gd name="T21" fmla="*/ 28 h 28"/>
                    <a:gd name="T22" fmla="*/ 41 w 46"/>
                    <a:gd name="T23" fmla="*/ 28 h 28"/>
                    <a:gd name="T24" fmla="*/ 42 w 46"/>
                    <a:gd name="T25" fmla="*/ 28 h 28"/>
                    <a:gd name="T26" fmla="*/ 44 w 46"/>
                    <a:gd name="T27" fmla="*/ 27 h 28"/>
                    <a:gd name="T28" fmla="*/ 46 w 46"/>
                    <a:gd name="T29" fmla="*/ 25 h 28"/>
                    <a:gd name="T30" fmla="*/ 46 w 46"/>
                    <a:gd name="T31" fmla="*/ 23 h 28"/>
                    <a:gd name="T32" fmla="*/ 44 w 46"/>
                    <a:gd name="T33" fmla="*/ 22 h 28"/>
                    <a:gd name="T34" fmla="*/ 42 w 46"/>
                    <a:gd name="T35" fmla="*/ 20 h 28"/>
                    <a:gd name="T36" fmla="*/ 7 w 46"/>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28">
                      <a:moveTo>
                        <a:pt x="7" y="0"/>
                      </a:moveTo>
                      <a:lnTo>
                        <a:pt x="5" y="0"/>
                      </a:lnTo>
                      <a:lnTo>
                        <a:pt x="3" y="0"/>
                      </a:lnTo>
                      <a:lnTo>
                        <a:pt x="2" y="0"/>
                      </a:lnTo>
                      <a:lnTo>
                        <a:pt x="0" y="1"/>
                      </a:lnTo>
                      <a:lnTo>
                        <a:pt x="0" y="3"/>
                      </a:lnTo>
                      <a:lnTo>
                        <a:pt x="0" y="5"/>
                      </a:lnTo>
                      <a:lnTo>
                        <a:pt x="0" y="6"/>
                      </a:lnTo>
                      <a:lnTo>
                        <a:pt x="2" y="8"/>
                      </a:lnTo>
                      <a:lnTo>
                        <a:pt x="37" y="28"/>
                      </a:lnTo>
                      <a:lnTo>
                        <a:pt x="39" y="28"/>
                      </a:lnTo>
                      <a:lnTo>
                        <a:pt x="41" y="28"/>
                      </a:lnTo>
                      <a:lnTo>
                        <a:pt x="42" y="28"/>
                      </a:lnTo>
                      <a:lnTo>
                        <a:pt x="44" y="27"/>
                      </a:lnTo>
                      <a:lnTo>
                        <a:pt x="46" y="25"/>
                      </a:lnTo>
                      <a:lnTo>
                        <a:pt x="46" y="23"/>
                      </a:lnTo>
                      <a:lnTo>
                        <a:pt x="44" y="22"/>
                      </a:lnTo>
                      <a:lnTo>
                        <a:pt x="42" y="20"/>
                      </a:lnTo>
                      <a:lnTo>
                        <a:pt x="7"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56" name="Freeform 36"/>
                <p:cNvSpPr>
                  <a:spLocks/>
                </p:cNvSpPr>
                <p:nvPr/>
              </p:nvSpPr>
              <p:spPr bwMode="auto">
                <a:xfrm>
                  <a:off x="2689" y="2806"/>
                  <a:ext cx="45" cy="27"/>
                </a:xfrm>
                <a:custGeom>
                  <a:avLst/>
                  <a:gdLst>
                    <a:gd name="T0" fmla="*/ 6 w 45"/>
                    <a:gd name="T1" fmla="*/ 0 h 27"/>
                    <a:gd name="T2" fmla="*/ 5 w 45"/>
                    <a:gd name="T3" fmla="*/ 0 h 27"/>
                    <a:gd name="T4" fmla="*/ 3 w 45"/>
                    <a:gd name="T5" fmla="*/ 0 h 27"/>
                    <a:gd name="T6" fmla="*/ 1 w 45"/>
                    <a:gd name="T7" fmla="*/ 0 h 27"/>
                    <a:gd name="T8" fmla="*/ 0 w 45"/>
                    <a:gd name="T9" fmla="*/ 2 h 27"/>
                    <a:gd name="T10" fmla="*/ 0 w 45"/>
                    <a:gd name="T11" fmla="*/ 4 h 27"/>
                    <a:gd name="T12" fmla="*/ 0 w 45"/>
                    <a:gd name="T13" fmla="*/ 5 h 27"/>
                    <a:gd name="T14" fmla="*/ 0 w 45"/>
                    <a:gd name="T15" fmla="*/ 7 h 27"/>
                    <a:gd name="T16" fmla="*/ 1 w 45"/>
                    <a:gd name="T17" fmla="*/ 9 h 27"/>
                    <a:gd name="T18" fmla="*/ 21 w 45"/>
                    <a:gd name="T19" fmla="*/ 19 h 27"/>
                    <a:gd name="T20" fmla="*/ 23 w 45"/>
                    <a:gd name="T21" fmla="*/ 21 h 27"/>
                    <a:gd name="T22" fmla="*/ 40 w 45"/>
                    <a:gd name="T23" fmla="*/ 27 h 27"/>
                    <a:gd name="T24" fmla="*/ 42 w 45"/>
                    <a:gd name="T25" fmla="*/ 27 h 27"/>
                    <a:gd name="T26" fmla="*/ 43 w 45"/>
                    <a:gd name="T27" fmla="*/ 27 h 27"/>
                    <a:gd name="T28" fmla="*/ 45 w 45"/>
                    <a:gd name="T29" fmla="*/ 26 h 27"/>
                    <a:gd name="T30" fmla="*/ 45 w 45"/>
                    <a:gd name="T31" fmla="*/ 24 h 27"/>
                    <a:gd name="T32" fmla="*/ 45 w 45"/>
                    <a:gd name="T33" fmla="*/ 22 h 27"/>
                    <a:gd name="T34" fmla="*/ 45 w 45"/>
                    <a:gd name="T35" fmla="*/ 21 h 27"/>
                    <a:gd name="T36" fmla="*/ 43 w 45"/>
                    <a:gd name="T37" fmla="*/ 19 h 27"/>
                    <a:gd name="T38" fmla="*/ 42 w 45"/>
                    <a:gd name="T39" fmla="*/ 17 h 27"/>
                    <a:gd name="T40" fmla="*/ 25 w 45"/>
                    <a:gd name="T41" fmla="*/ 11 h 27"/>
                    <a:gd name="T42" fmla="*/ 23 w 45"/>
                    <a:gd name="T43" fmla="*/ 16 h 27"/>
                    <a:gd name="T44" fmla="*/ 27 w 45"/>
                    <a:gd name="T45" fmla="*/ 11 h 27"/>
                    <a:gd name="T46" fmla="*/ 6 w 45"/>
                    <a:gd name="T4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27">
                      <a:moveTo>
                        <a:pt x="6" y="0"/>
                      </a:moveTo>
                      <a:lnTo>
                        <a:pt x="5" y="0"/>
                      </a:lnTo>
                      <a:lnTo>
                        <a:pt x="3" y="0"/>
                      </a:lnTo>
                      <a:lnTo>
                        <a:pt x="1" y="0"/>
                      </a:lnTo>
                      <a:lnTo>
                        <a:pt x="0" y="2"/>
                      </a:lnTo>
                      <a:lnTo>
                        <a:pt x="0" y="4"/>
                      </a:lnTo>
                      <a:lnTo>
                        <a:pt x="0" y="5"/>
                      </a:lnTo>
                      <a:lnTo>
                        <a:pt x="0" y="7"/>
                      </a:lnTo>
                      <a:lnTo>
                        <a:pt x="1" y="9"/>
                      </a:lnTo>
                      <a:lnTo>
                        <a:pt x="21" y="19"/>
                      </a:lnTo>
                      <a:lnTo>
                        <a:pt x="23" y="21"/>
                      </a:lnTo>
                      <a:lnTo>
                        <a:pt x="40" y="27"/>
                      </a:lnTo>
                      <a:lnTo>
                        <a:pt x="42" y="27"/>
                      </a:lnTo>
                      <a:lnTo>
                        <a:pt x="43" y="27"/>
                      </a:lnTo>
                      <a:lnTo>
                        <a:pt x="45" y="26"/>
                      </a:lnTo>
                      <a:lnTo>
                        <a:pt x="45" y="24"/>
                      </a:lnTo>
                      <a:lnTo>
                        <a:pt x="45" y="22"/>
                      </a:lnTo>
                      <a:lnTo>
                        <a:pt x="45" y="21"/>
                      </a:lnTo>
                      <a:lnTo>
                        <a:pt x="43" y="19"/>
                      </a:lnTo>
                      <a:lnTo>
                        <a:pt x="42" y="17"/>
                      </a:lnTo>
                      <a:lnTo>
                        <a:pt x="25" y="11"/>
                      </a:lnTo>
                      <a:lnTo>
                        <a:pt x="23" y="16"/>
                      </a:lnTo>
                      <a:lnTo>
                        <a:pt x="27" y="11"/>
                      </a:lnTo>
                      <a:lnTo>
                        <a:pt x="6"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57" name="Freeform 37"/>
                <p:cNvSpPr>
                  <a:spLocks/>
                </p:cNvSpPr>
                <p:nvPr/>
              </p:nvSpPr>
              <p:spPr bwMode="auto">
                <a:xfrm>
                  <a:off x="2751" y="2837"/>
                  <a:ext cx="47" cy="27"/>
                </a:xfrm>
                <a:custGeom>
                  <a:avLst/>
                  <a:gdLst>
                    <a:gd name="T0" fmla="*/ 7 w 47"/>
                    <a:gd name="T1" fmla="*/ 0 h 27"/>
                    <a:gd name="T2" fmla="*/ 5 w 47"/>
                    <a:gd name="T3" fmla="*/ 0 h 27"/>
                    <a:gd name="T4" fmla="*/ 3 w 47"/>
                    <a:gd name="T5" fmla="*/ 1 h 27"/>
                    <a:gd name="T6" fmla="*/ 2 w 47"/>
                    <a:gd name="T7" fmla="*/ 3 h 27"/>
                    <a:gd name="T8" fmla="*/ 0 w 47"/>
                    <a:gd name="T9" fmla="*/ 5 h 27"/>
                    <a:gd name="T10" fmla="*/ 0 w 47"/>
                    <a:gd name="T11" fmla="*/ 6 h 27"/>
                    <a:gd name="T12" fmla="*/ 2 w 47"/>
                    <a:gd name="T13" fmla="*/ 8 h 27"/>
                    <a:gd name="T14" fmla="*/ 3 w 47"/>
                    <a:gd name="T15" fmla="*/ 10 h 27"/>
                    <a:gd name="T16" fmla="*/ 5 w 47"/>
                    <a:gd name="T17" fmla="*/ 10 h 27"/>
                    <a:gd name="T18" fmla="*/ 8 w 47"/>
                    <a:gd name="T19" fmla="*/ 12 h 27"/>
                    <a:gd name="T20" fmla="*/ 42 w 47"/>
                    <a:gd name="T21" fmla="*/ 27 h 27"/>
                    <a:gd name="T22" fmla="*/ 44 w 47"/>
                    <a:gd name="T23" fmla="*/ 27 h 27"/>
                    <a:gd name="T24" fmla="*/ 45 w 47"/>
                    <a:gd name="T25" fmla="*/ 27 h 27"/>
                    <a:gd name="T26" fmla="*/ 47 w 47"/>
                    <a:gd name="T27" fmla="*/ 25 h 27"/>
                    <a:gd name="T28" fmla="*/ 47 w 47"/>
                    <a:gd name="T29" fmla="*/ 23 h 27"/>
                    <a:gd name="T30" fmla="*/ 47 w 47"/>
                    <a:gd name="T31" fmla="*/ 22 h 27"/>
                    <a:gd name="T32" fmla="*/ 47 w 47"/>
                    <a:gd name="T33" fmla="*/ 20 h 27"/>
                    <a:gd name="T34" fmla="*/ 45 w 47"/>
                    <a:gd name="T35" fmla="*/ 18 h 27"/>
                    <a:gd name="T36" fmla="*/ 44 w 47"/>
                    <a:gd name="T37" fmla="*/ 17 h 27"/>
                    <a:gd name="T38" fmla="*/ 10 w 47"/>
                    <a:gd name="T39" fmla="*/ 1 h 27"/>
                    <a:gd name="T40" fmla="*/ 7 w 47"/>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27">
                      <a:moveTo>
                        <a:pt x="7" y="0"/>
                      </a:moveTo>
                      <a:lnTo>
                        <a:pt x="5" y="0"/>
                      </a:lnTo>
                      <a:lnTo>
                        <a:pt x="3" y="1"/>
                      </a:lnTo>
                      <a:lnTo>
                        <a:pt x="2" y="3"/>
                      </a:lnTo>
                      <a:lnTo>
                        <a:pt x="0" y="5"/>
                      </a:lnTo>
                      <a:lnTo>
                        <a:pt x="0" y="6"/>
                      </a:lnTo>
                      <a:lnTo>
                        <a:pt x="2" y="8"/>
                      </a:lnTo>
                      <a:lnTo>
                        <a:pt x="3" y="10"/>
                      </a:lnTo>
                      <a:lnTo>
                        <a:pt x="5" y="10"/>
                      </a:lnTo>
                      <a:lnTo>
                        <a:pt x="8" y="12"/>
                      </a:lnTo>
                      <a:lnTo>
                        <a:pt x="42" y="27"/>
                      </a:lnTo>
                      <a:lnTo>
                        <a:pt x="44" y="27"/>
                      </a:lnTo>
                      <a:lnTo>
                        <a:pt x="45" y="27"/>
                      </a:lnTo>
                      <a:lnTo>
                        <a:pt x="47" y="25"/>
                      </a:lnTo>
                      <a:lnTo>
                        <a:pt x="47" y="23"/>
                      </a:lnTo>
                      <a:lnTo>
                        <a:pt x="47" y="22"/>
                      </a:lnTo>
                      <a:lnTo>
                        <a:pt x="47" y="20"/>
                      </a:lnTo>
                      <a:lnTo>
                        <a:pt x="45" y="18"/>
                      </a:lnTo>
                      <a:lnTo>
                        <a:pt x="44" y="17"/>
                      </a:lnTo>
                      <a:lnTo>
                        <a:pt x="10" y="1"/>
                      </a:lnTo>
                      <a:lnTo>
                        <a:pt x="7"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58" name="Freeform 38"/>
                <p:cNvSpPr>
                  <a:spLocks/>
                </p:cNvSpPr>
                <p:nvPr/>
              </p:nvSpPr>
              <p:spPr bwMode="auto">
                <a:xfrm>
                  <a:off x="2817" y="2865"/>
                  <a:ext cx="47" cy="27"/>
                </a:xfrm>
                <a:custGeom>
                  <a:avLst/>
                  <a:gdLst>
                    <a:gd name="T0" fmla="*/ 5 w 47"/>
                    <a:gd name="T1" fmla="*/ 0 h 27"/>
                    <a:gd name="T2" fmla="*/ 3 w 47"/>
                    <a:gd name="T3" fmla="*/ 0 h 27"/>
                    <a:gd name="T4" fmla="*/ 1 w 47"/>
                    <a:gd name="T5" fmla="*/ 2 h 27"/>
                    <a:gd name="T6" fmla="*/ 0 w 47"/>
                    <a:gd name="T7" fmla="*/ 4 h 27"/>
                    <a:gd name="T8" fmla="*/ 0 w 47"/>
                    <a:gd name="T9" fmla="*/ 5 h 27"/>
                    <a:gd name="T10" fmla="*/ 0 w 47"/>
                    <a:gd name="T11" fmla="*/ 7 h 27"/>
                    <a:gd name="T12" fmla="*/ 0 w 47"/>
                    <a:gd name="T13" fmla="*/ 9 h 27"/>
                    <a:gd name="T14" fmla="*/ 1 w 47"/>
                    <a:gd name="T15" fmla="*/ 11 h 27"/>
                    <a:gd name="T16" fmla="*/ 3 w 47"/>
                    <a:gd name="T17" fmla="*/ 11 h 27"/>
                    <a:gd name="T18" fmla="*/ 40 w 47"/>
                    <a:gd name="T19" fmla="*/ 27 h 27"/>
                    <a:gd name="T20" fmla="*/ 42 w 47"/>
                    <a:gd name="T21" fmla="*/ 27 h 27"/>
                    <a:gd name="T22" fmla="*/ 44 w 47"/>
                    <a:gd name="T23" fmla="*/ 26 h 27"/>
                    <a:gd name="T24" fmla="*/ 45 w 47"/>
                    <a:gd name="T25" fmla="*/ 24 h 27"/>
                    <a:gd name="T26" fmla="*/ 47 w 47"/>
                    <a:gd name="T27" fmla="*/ 22 h 27"/>
                    <a:gd name="T28" fmla="*/ 47 w 47"/>
                    <a:gd name="T29" fmla="*/ 21 h 27"/>
                    <a:gd name="T30" fmla="*/ 45 w 47"/>
                    <a:gd name="T31" fmla="*/ 19 h 27"/>
                    <a:gd name="T32" fmla="*/ 44 w 47"/>
                    <a:gd name="T33" fmla="*/ 17 h 27"/>
                    <a:gd name="T34" fmla="*/ 42 w 47"/>
                    <a:gd name="T35" fmla="*/ 17 h 27"/>
                    <a:gd name="T36" fmla="*/ 5 w 47"/>
                    <a:gd name="T3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27">
                      <a:moveTo>
                        <a:pt x="5" y="0"/>
                      </a:moveTo>
                      <a:lnTo>
                        <a:pt x="3" y="0"/>
                      </a:lnTo>
                      <a:lnTo>
                        <a:pt x="1" y="2"/>
                      </a:lnTo>
                      <a:lnTo>
                        <a:pt x="0" y="4"/>
                      </a:lnTo>
                      <a:lnTo>
                        <a:pt x="0" y="5"/>
                      </a:lnTo>
                      <a:lnTo>
                        <a:pt x="0" y="7"/>
                      </a:lnTo>
                      <a:lnTo>
                        <a:pt x="0" y="9"/>
                      </a:lnTo>
                      <a:lnTo>
                        <a:pt x="1" y="11"/>
                      </a:lnTo>
                      <a:lnTo>
                        <a:pt x="3" y="11"/>
                      </a:lnTo>
                      <a:lnTo>
                        <a:pt x="40" y="27"/>
                      </a:lnTo>
                      <a:lnTo>
                        <a:pt x="42" y="27"/>
                      </a:lnTo>
                      <a:lnTo>
                        <a:pt x="44" y="26"/>
                      </a:lnTo>
                      <a:lnTo>
                        <a:pt x="45" y="24"/>
                      </a:lnTo>
                      <a:lnTo>
                        <a:pt x="47" y="22"/>
                      </a:lnTo>
                      <a:lnTo>
                        <a:pt x="47" y="21"/>
                      </a:lnTo>
                      <a:lnTo>
                        <a:pt x="45" y="19"/>
                      </a:lnTo>
                      <a:lnTo>
                        <a:pt x="44" y="17"/>
                      </a:lnTo>
                      <a:lnTo>
                        <a:pt x="42" y="17"/>
                      </a:lnTo>
                      <a:lnTo>
                        <a:pt x="5"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59" name="Freeform 39"/>
                <p:cNvSpPr>
                  <a:spLocks/>
                </p:cNvSpPr>
                <p:nvPr/>
              </p:nvSpPr>
              <p:spPr bwMode="auto">
                <a:xfrm>
                  <a:off x="2882" y="2894"/>
                  <a:ext cx="48" cy="24"/>
                </a:xfrm>
                <a:custGeom>
                  <a:avLst/>
                  <a:gdLst>
                    <a:gd name="T0" fmla="*/ 6 w 48"/>
                    <a:gd name="T1" fmla="*/ 0 h 24"/>
                    <a:gd name="T2" fmla="*/ 4 w 48"/>
                    <a:gd name="T3" fmla="*/ 0 h 24"/>
                    <a:gd name="T4" fmla="*/ 2 w 48"/>
                    <a:gd name="T5" fmla="*/ 0 h 24"/>
                    <a:gd name="T6" fmla="*/ 0 w 48"/>
                    <a:gd name="T7" fmla="*/ 2 h 24"/>
                    <a:gd name="T8" fmla="*/ 0 w 48"/>
                    <a:gd name="T9" fmla="*/ 3 h 24"/>
                    <a:gd name="T10" fmla="*/ 0 w 48"/>
                    <a:gd name="T11" fmla="*/ 5 h 24"/>
                    <a:gd name="T12" fmla="*/ 0 w 48"/>
                    <a:gd name="T13" fmla="*/ 7 h 24"/>
                    <a:gd name="T14" fmla="*/ 2 w 48"/>
                    <a:gd name="T15" fmla="*/ 8 h 24"/>
                    <a:gd name="T16" fmla="*/ 4 w 48"/>
                    <a:gd name="T17" fmla="*/ 10 h 24"/>
                    <a:gd name="T18" fmla="*/ 39 w 48"/>
                    <a:gd name="T19" fmla="*/ 24 h 24"/>
                    <a:gd name="T20" fmla="*/ 41 w 48"/>
                    <a:gd name="T21" fmla="*/ 24 h 24"/>
                    <a:gd name="T22" fmla="*/ 43 w 48"/>
                    <a:gd name="T23" fmla="*/ 24 h 24"/>
                    <a:gd name="T24" fmla="*/ 44 w 48"/>
                    <a:gd name="T25" fmla="*/ 24 h 24"/>
                    <a:gd name="T26" fmla="*/ 46 w 48"/>
                    <a:gd name="T27" fmla="*/ 22 h 24"/>
                    <a:gd name="T28" fmla="*/ 48 w 48"/>
                    <a:gd name="T29" fmla="*/ 20 h 24"/>
                    <a:gd name="T30" fmla="*/ 48 w 48"/>
                    <a:gd name="T31" fmla="*/ 19 h 24"/>
                    <a:gd name="T32" fmla="*/ 46 w 48"/>
                    <a:gd name="T33" fmla="*/ 17 h 24"/>
                    <a:gd name="T34" fmla="*/ 44 w 48"/>
                    <a:gd name="T35" fmla="*/ 15 h 24"/>
                    <a:gd name="T36" fmla="*/ 43 w 48"/>
                    <a:gd name="T37" fmla="*/ 14 h 24"/>
                    <a:gd name="T38" fmla="*/ 41 w 48"/>
                    <a:gd name="T39" fmla="*/ 14 h 24"/>
                    <a:gd name="T40" fmla="*/ 6 w 48"/>
                    <a:gd name="T4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4">
                      <a:moveTo>
                        <a:pt x="6" y="0"/>
                      </a:moveTo>
                      <a:lnTo>
                        <a:pt x="4" y="0"/>
                      </a:lnTo>
                      <a:lnTo>
                        <a:pt x="2" y="0"/>
                      </a:lnTo>
                      <a:lnTo>
                        <a:pt x="0" y="2"/>
                      </a:lnTo>
                      <a:lnTo>
                        <a:pt x="0" y="3"/>
                      </a:lnTo>
                      <a:lnTo>
                        <a:pt x="0" y="5"/>
                      </a:lnTo>
                      <a:lnTo>
                        <a:pt x="0" y="7"/>
                      </a:lnTo>
                      <a:lnTo>
                        <a:pt x="2" y="8"/>
                      </a:lnTo>
                      <a:lnTo>
                        <a:pt x="4" y="10"/>
                      </a:lnTo>
                      <a:lnTo>
                        <a:pt x="39" y="24"/>
                      </a:lnTo>
                      <a:lnTo>
                        <a:pt x="41" y="24"/>
                      </a:lnTo>
                      <a:lnTo>
                        <a:pt x="43" y="24"/>
                      </a:lnTo>
                      <a:lnTo>
                        <a:pt x="44" y="24"/>
                      </a:lnTo>
                      <a:lnTo>
                        <a:pt x="46" y="22"/>
                      </a:lnTo>
                      <a:lnTo>
                        <a:pt x="48" y="20"/>
                      </a:lnTo>
                      <a:lnTo>
                        <a:pt x="48" y="19"/>
                      </a:lnTo>
                      <a:lnTo>
                        <a:pt x="46" y="17"/>
                      </a:lnTo>
                      <a:lnTo>
                        <a:pt x="44" y="15"/>
                      </a:lnTo>
                      <a:lnTo>
                        <a:pt x="43" y="14"/>
                      </a:lnTo>
                      <a:lnTo>
                        <a:pt x="41" y="14"/>
                      </a:lnTo>
                      <a:lnTo>
                        <a:pt x="6"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60" name="Freeform 40"/>
                <p:cNvSpPr>
                  <a:spLocks/>
                </p:cNvSpPr>
                <p:nvPr/>
              </p:nvSpPr>
              <p:spPr bwMode="auto">
                <a:xfrm>
                  <a:off x="2948" y="2919"/>
                  <a:ext cx="47" cy="24"/>
                </a:xfrm>
                <a:custGeom>
                  <a:avLst/>
                  <a:gdLst>
                    <a:gd name="T0" fmla="*/ 5 w 47"/>
                    <a:gd name="T1" fmla="*/ 0 h 24"/>
                    <a:gd name="T2" fmla="*/ 4 w 47"/>
                    <a:gd name="T3" fmla="*/ 0 h 24"/>
                    <a:gd name="T4" fmla="*/ 2 w 47"/>
                    <a:gd name="T5" fmla="*/ 0 h 24"/>
                    <a:gd name="T6" fmla="*/ 0 w 47"/>
                    <a:gd name="T7" fmla="*/ 2 h 24"/>
                    <a:gd name="T8" fmla="*/ 0 w 47"/>
                    <a:gd name="T9" fmla="*/ 4 h 24"/>
                    <a:gd name="T10" fmla="*/ 0 w 47"/>
                    <a:gd name="T11" fmla="*/ 5 h 24"/>
                    <a:gd name="T12" fmla="*/ 0 w 47"/>
                    <a:gd name="T13" fmla="*/ 7 h 24"/>
                    <a:gd name="T14" fmla="*/ 2 w 47"/>
                    <a:gd name="T15" fmla="*/ 9 h 24"/>
                    <a:gd name="T16" fmla="*/ 4 w 47"/>
                    <a:gd name="T17" fmla="*/ 10 h 24"/>
                    <a:gd name="T18" fmla="*/ 34 w 47"/>
                    <a:gd name="T19" fmla="*/ 22 h 24"/>
                    <a:gd name="T20" fmla="*/ 42 w 47"/>
                    <a:gd name="T21" fmla="*/ 24 h 24"/>
                    <a:gd name="T22" fmla="*/ 44 w 47"/>
                    <a:gd name="T23" fmla="*/ 24 h 24"/>
                    <a:gd name="T24" fmla="*/ 46 w 47"/>
                    <a:gd name="T25" fmla="*/ 24 h 24"/>
                    <a:gd name="T26" fmla="*/ 47 w 47"/>
                    <a:gd name="T27" fmla="*/ 22 h 24"/>
                    <a:gd name="T28" fmla="*/ 47 w 47"/>
                    <a:gd name="T29" fmla="*/ 21 h 24"/>
                    <a:gd name="T30" fmla="*/ 47 w 47"/>
                    <a:gd name="T31" fmla="*/ 19 h 24"/>
                    <a:gd name="T32" fmla="*/ 47 w 47"/>
                    <a:gd name="T33" fmla="*/ 17 h 24"/>
                    <a:gd name="T34" fmla="*/ 46 w 47"/>
                    <a:gd name="T35" fmla="*/ 16 h 24"/>
                    <a:gd name="T36" fmla="*/ 44 w 47"/>
                    <a:gd name="T37" fmla="*/ 14 h 24"/>
                    <a:gd name="T38" fmla="*/ 36 w 47"/>
                    <a:gd name="T39" fmla="*/ 12 h 24"/>
                    <a:gd name="T40" fmla="*/ 5 w 47"/>
                    <a:gd name="T4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24">
                      <a:moveTo>
                        <a:pt x="5" y="0"/>
                      </a:moveTo>
                      <a:lnTo>
                        <a:pt x="4" y="0"/>
                      </a:lnTo>
                      <a:lnTo>
                        <a:pt x="2" y="0"/>
                      </a:lnTo>
                      <a:lnTo>
                        <a:pt x="0" y="2"/>
                      </a:lnTo>
                      <a:lnTo>
                        <a:pt x="0" y="4"/>
                      </a:lnTo>
                      <a:lnTo>
                        <a:pt x="0" y="5"/>
                      </a:lnTo>
                      <a:lnTo>
                        <a:pt x="0" y="7"/>
                      </a:lnTo>
                      <a:lnTo>
                        <a:pt x="2" y="9"/>
                      </a:lnTo>
                      <a:lnTo>
                        <a:pt x="4" y="10"/>
                      </a:lnTo>
                      <a:lnTo>
                        <a:pt x="34" y="22"/>
                      </a:lnTo>
                      <a:lnTo>
                        <a:pt x="42" y="24"/>
                      </a:lnTo>
                      <a:lnTo>
                        <a:pt x="44" y="24"/>
                      </a:lnTo>
                      <a:lnTo>
                        <a:pt x="46" y="24"/>
                      </a:lnTo>
                      <a:lnTo>
                        <a:pt x="47" y="22"/>
                      </a:lnTo>
                      <a:lnTo>
                        <a:pt x="47" y="21"/>
                      </a:lnTo>
                      <a:lnTo>
                        <a:pt x="47" y="19"/>
                      </a:lnTo>
                      <a:lnTo>
                        <a:pt x="47" y="17"/>
                      </a:lnTo>
                      <a:lnTo>
                        <a:pt x="46" y="16"/>
                      </a:lnTo>
                      <a:lnTo>
                        <a:pt x="44" y="14"/>
                      </a:lnTo>
                      <a:lnTo>
                        <a:pt x="36" y="12"/>
                      </a:lnTo>
                      <a:lnTo>
                        <a:pt x="5"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61" name="Freeform 41"/>
                <p:cNvSpPr>
                  <a:spLocks/>
                </p:cNvSpPr>
                <p:nvPr/>
              </p:nvSpPr>
              <p:spPr bwMode="auto">
                <a:xfrm>
                  <a:off x="3014" y="2943"/>
                  <a:ext cx="49" cy="25"/>
                </a:xfrm>
                <a:custGeom>
                  <a:avLst/>
                  <a:gdLst>
                    <a:gd name="T0" fmla="*/ 7 w 49"/>
                    <a:gd name="T1" fmla="*/ 0 h 25"/>
                    <a:gd name="T2" fmla="*/ 5 w 49"/>
                    <a:gd name="T3" fmla="*/ 0 h 25"/>
                    <a:gd name="T4" fmla="*/ 3 w 49"/>
                    <a:gd name="T5" fmla="*/ 2 h 25"/>
                    <a:gd name="T6" fmla="*/ 2 w 49"/>
                    <a:gd name="T7" fmla="*/ 3 h 25"/>
                    <a:gd name="T8" fmla="*/ 0 w 49"/>
                    <a:gd name="T9" fmla="*/ 5 h 25"/>
                    <a:gd name="T10" fmla="*/ 0 w 49"/>
                    <a:gd name="T11" fmla="*/ 7 h 25"/>
                    <a:gd name="T12" fmla="*/ 2 w 49"/>
                    <a:gd name="T13" fmla="*/ 8 h 25"/>
                    <a:gd name="T14" fmla="*/ 3 w 49"/>
                    <a:gd name="T15" fmla="*/ 10 h 25"/>
                    <a:gd name="T16" fmla="*/ 5 w 49"/>
                    <a:gd name="T17" fmla="*/ 10 h 25"/>
                    <a:gd name="T18" fmla="*/ 32 w 49"/>
                    <a:gd name="T19" fmla="*/ 20 h 25"/>
                    <a:gd name="T20" fmla="*/ 42 w 49"/>
                    <a:gd name="T21" fmla="*/ 25 h 25"/>
                    <a:gd name="T22" fmla="*/ 44 w 49"/>
                    <a:gd name="T23" fmla="*/ 25 h 25"/>
                    <a:gd name="T24" fmla="*/ 46 w 49"/>
                    <a:gd name="T25" fmla="*/ 24 h 25"/>
                    <a:gd name="T26" fmla="*/ 47 w 49"/>
                    <a:gd name="T27" fmla="*/ 22 h 25"/>
                    <a:gd name="T28" fmla="*/ 49 w 49"/>
                    <a:gd name="T29" fmla="*/ 20 h 25"/>
                    <a:gd name="T30" fmla="*/ 49 w 49"/>
                    <a:gd name="T31" fmla="*/ 18 h 25"/>
                    <a:gd name="T32" fmla="*/ 47 w 49"/>
                    <a:gd name="T33" fmla="*/ 17 h 25"/>
                    <a:gd name="T34" fmla="*/ 46 w 49"/>
                    <a:gd name="T35" fmla="*/ 15 h 25"/>
                    <a:gd name="T36" fmla="*/ 44 w 49"/>
                    <a:gd name="T37" fmla="*/ 15 h 25"/>
                    <a:gd name="T38" fmla="*/ 34 w 49"/>
                    <a:gd name="T39" fmla="*/ 10 h 25"/>
                    <a:gd name="T40" fmla="*/ 7 w 49"/>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5">
                      <a:moveTo>
                        <a:pt x="7" y="0"/>
                      </a:moveTo>
                      <a:lnTo>
                        <a:pt x="5" y="0"/>
                      </a:lnTo>
                      <a:lnTo>
                        <a:pt x="3" y="2"/>
                      </a:lnTo>
                      <a:lnTo>
                        <a:pt x="2" y="3"/>
                      </a:lnTo>
                      <a:lnTo>
                        <a:pt x="0" y="5"/>
                      </a:lnTo>
                      <a:lnTo>
                        <a:pt x="0" y="7"/>
                      </a:lnTo>
                      <a:lnTo>
                        <a:pt x="2" y="8"/>
                      </a:lnTo>
                      <a:lnTo>
                        <a:pt x="3" y="10"/>
                      </a:lnTo>
                      <a:lnTo>
                        <a:pt x="5" y="10"/>
                      </a:lnTo>
                      <a:lnTo>
                        <a:pt x="32" y="20"/>
                      </a:lnTo>
                      <a:lnTo>
                        <a:pt x="42" y="25"/>
                      </a:lnTo>
                      <a:lnTo>
                        <a:pt x="44" y="25"/>
                      </a:lnTo>
                      <a:lnTo>
                        <a:pt x="46" y="24"/>
                      </a:lnTo>
                      <a:lnTo>
                        <a:pt x="47" y="22"/>
                      </a:lnTo>
                      <a:lnTo>
                        <a:pt x="49" y="20"/>
                      </a:lnTo>
                      <a:lnTo>
                        <a:pt x="49" y="18"/>
                      </a:lnTo>
                      <a:lnTo>
                        <a:pt x="47" y="17"/>
                      </a:lnTo>
                      <a:lnTo>
                        <a:pt x="46" y="15"/>
                      </a:lnTo>
                      <a:lnTo>
                        <a:pt x="44" y="15"/>
                      </a:lnTo>
                      <a:lnTo>
                        <a:pt x="34" y="10"/>
                      </a:lnTo>
                      <a:lnTo>
                        <a:pt x="7"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62" name="Freeform 42"/>
                <p:cNvSpPr>
                  <a:spLocks/>
                </p:cNvSpPr>
                <p:nvPr/>
              </p:nvSpPr>
              <p:spPr bwMode="auto">
                <a:xfrm>
                  <a:off x="3081" y="2968"/>
                  <a:ext cx="48" cy="22"/>
                </a:xfrm>
                <a:custGeom>
                  <a:avLst/>
                  <a:gdLst>
                    <a:gd name="T0" fmla="*/ 6 w 48"/>
                    <a:gd name="T1" fmla="*/ 0 h 22"/>
                    <a:gd name="T2" fmla="*/ 4 w 48"/>
                    <a:gd name="T3" fmla="*/ 0 h 22"/>
                    <a:gd name="T4" fmla="*/ 2 w 48"/>
                    <a:gd name="T5" fmla="*/ 0 h 22"/>
                    <a:gd name="T6" fmla="*/ 0 w 48"/>
                    <a:gd name="T7" fmla="*/ 2 h 22"/>
                    <a:gd name="T8" fmla="*/ 0 w 48"/>
                    <a:gd name="T9" fmla="*/ 4 h 22"/>
                    <a:gd name="T10" fmla="*/ 0 w 48"/>
                    <a:gd name="T11" fmla="*/ 5 h 22"/>
                    <a:gd name="T12" fmla="*/ 0 w 48"/>
                    <a:gd name="T13" fmla="*/ 7 h 22"/>
                    <a:gd name="T14" fmla="*/ 2 w 48"/>
                    <a:gd name="T15" fmla="*/ 9 h 22"/>
                    <a:gd name="T16" fmla="*/ 4 w 48"/>
                    <a:gd name="T17" fmla="*/ 10 h 22"/>
                    <a:gd name="T18" fmla="*/ 31 w 48"/>
                    <a:gd name="T19" fmla="*/ 19 h 22"/>
                    <a:gd name="T20" fmla="*/ 43 w 48"/>
                    <a:gd name="T21" fmla="*/ 22 h 22"/>
                    <a:gd name="T22" fmla="*/ 44 w 48"/>
                    <a:gd name="T23" fmla="*/ 22 h 22"/>
                    <a:gd name="T24" fmla="*/ 46 w 48"/>
                    <a:gd name="T25" fmla="*/ 22 h 22"/>
                    <a:gd name="T26" fmla="*/ 48 w 48"/>
                    <a:gd name="T27" fmla="*/ 20 h 22"/>
                    <a:gd name="T28" fmla="*/ 48 w 48"/>
                    <a:gd name="T29" fmla="*/ 19 h 22"/>
                    <a:gd name="T30" fmla="*/ 48 w 48"/>
                    <a:gd name="T31" fmla="*/ 17 h 22"/>
                    <a:gd name="T32" fmla="*/ 48 w 48"/>
                    <a:gd name="T33" fmla="*/ 15 h 22"/>
                    <a:gd name="T34" fmla="*/ 46 w 48"/>
                    <a:gd name="T35" fmla="*/ 14 h 22"/>
                    <a:gd name="T36" fmla="*/ 44 w 48"/>
                    <a:gd name="T37" fmla="*/ 12 h 22"/>
                    <a:gd name="T38" fmla="*/ 33 w 48"/>
                    <a:gd name="T39" fmla="*/ 9 h 22"/>
                    <a:gd name="T40" fmla="*/ 6 w 48"/>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2">
                      <a:moveTo>
                        <a:pt x="6" y="0"/>
                      </a:moveTo>
                      <a:lnTo>
                        <a:pt x="4" y="0"/>
                      </a:lnTo>
                      <a:lnTo>
                        <a:pt x="2" y="0"/>
                      </a:lnTo>
                      <a:lnTo>
                        <a:pt x="0" y="2"/>
                      </a:lnTo>
                      <a:lnTo>
                        <a:pt x="0" y="4"/>
                      </a:lnTo>
                      <a:lnTo>
                        <a:pt x="0" y="5"/>
                      </a:lnTo>
                      <a:lnTo>
                        <a:pt x="0" y="7"/>
                      </a:lnTo>
                      <a:lnTo>
                        <a:pt x="2" y="9"/>
                      </a:lnTo>
                      <a:lnTo>
                        <a:pt x="4" y="10"/>
                      </a:lnTo>
                      <a:lnTo>
                        <a:pt x="31" y="19"/>
                      </a:lnTo>
                      <a:lnTo>
                        <a:pt x="43" y="22"/>
                      </a:lnTo>
                      <a:lnTo>
                        <a:pt x="44" y="22"/>
                      </a:lnTo>
                      <a:lnTo>
                        <a:pt x="46" y="22"/>
                      </a:lnTo>
                      <a:lnTo>
                        <a:pt x="48" y="20"/>
                      </a:lnTo>
                      <a:lnTo>
                        <a:pt x="48" y="19"/>
                      </a:lnTo>
                      <a:lnTo>
                        <a:pt x="48" y="17"/>
                      </a:lnTo>
                      <a:lnTo>
                        <a:pt x="48" y="15"/>
                      </a:lnTo>
                      <a:lnTo>
                        <a:pt x="46" y="14"/>
                      </a:lnTo>
                      <a:lnTo>
                        <a:pt x="44" y="12"/>
                      </a:lnTo>
                      <a:lnTo>
                        <a:pt x="33" y="9"/>
                      </a:lnTo>
                      <a:lnTo>
                        <a:pt x="6"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63" name="Freeform 43"/>
                <p:cNvSpPr>
                  <a:spLocks/>
                </p:cNvSpPr>
                <p:nvPr/>
              </p:nvSpPr>
              <p:spPr bwMode="auto">
                <a:xfrm>
                  <a:off x="3147" y="2990"/>
                  <a:ext cx="49" cy="22"/>
                </a:xfrm>
                <a:custGeom>
                  <a:avLst/>
                  <a:gdLst>
                    <a:gd name="T0" fmla="*/ 7 w 49"/>
                    <a:gd name="T1" fmla="*/ 0 h 22"/>
                    <a:gd name="T2" fmla="*/ 5 w 49"/>
                    <a:gd name="T3" fmla="*/ 0 h 22"/>
                    <a:gd name="T4" fmla="*/ 4 w 49"/>
                    <a:gd name="T5" fmla="*/ 0 h 22"/>
                    <a:gd name="T6" fmla="*/ 2 w 49"/>
                    <a:gd name="T7" fmla="*/ 2 h 22"/>
                    <a:gd name="T8" fmla="*/ 0 w 49"/>
                    <a:gd name="T9" fmla="*/ 4 h 22"/>
                    <a:gd name="T10" fmla="*/ 0 w 49"/>
                    <a:gd name="T11" fmla="*/ 5 h 22"/>
                    <a:gd name="T12" fmla="*/ 2 w 49"/>
                    <a:gd name="T13" fmla="*/ 7 h 22"/>
                    <a:gd name="T14" fmla="*/ 4 w 49"/>
                    <a:gd name="T15" fmla="*/ 9 h 22"/>
                    <a:gd name="T16" fmla="*/ 5 w 49"/>
                    <a:gd name="T17" fmla="*/ 10 h 22"/>
                    <a:gd name="T18" fmla="*/ 44 w 49"/>
                    <a:gd name="T19" fmla="*/ 22 h 22"/>
                    <a:gd name="T20" fmla="*/ 46 w 49"/>
                    <a:gd name="T21" fmla="*/ 22 h 22"/>
                    <a:gd name="T22" fmla="*/ 47 w 49"/>
                    <a:gd name="T23" fmla="*/ 22 h 22"/>
                    <a:gd name="T24" fmla="*/ 49 w 49"/>
                    <a:gd name="T25" fmla="*/ 20 h 22"/>
                    <a:gd name="T26" fmla="*/ 49 w 49"/>
                    <a:gd name="T27" fmla="*/ 19 h 22"/>
                    <a:gd name="T28" fmla="*/ 49 w 49"/>
                    <a:gd name="T29" fmla="*/ 17 h 22"/>
                    <a:gd name="T30" fmla="*/ 49 w 49"/>
                    <a:gd name="T31" fmla="*/ 15 h 22"/>
                    <a:gd name="T32" fmla="*/ 47 w 49"/>
                    <a:gd name="T33" fmla="*/ 14 h 22"/>
                    <a:gd name="T34" fmla="*/ 46 w 49"/>
                    <a:gd name="T35" fmla="*/ 12 h 22"/>
                    <a:gd name="T36" fmla="*/ 7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7" y="0"/>
                      </a:moveTo>
                      <a:lnTo>
                        <a:pt x="5" y="0"/>
                      </a:lnTo>
                      <a:lnTo>
                        <a:pt x="4" y="0"/>
                      </a:lnTo>
                      <a:lnTo>
                        <a:pt x="2" y="2"/>
                      </a:lnTo>
                      <a:lnTo>
                        <a:pt x="0" y="4"/>
                      </a:lnTo>
                      <a:lnTo>
                        <a:pt x="0" y="5"/>
                      </a:lnTo>
                      <a:lnTo>
                        <a:pt x="2" y="7"/>
                      </a:lnTo>
                      <a:lnTo>
                        <a:pt x="4" y="9"/>
                      </a:lnTo>
                      <a:lnTo>
                        <a:pt x="5" y="10"/>
                      </a:lnTo>
                      <a:lnTo>
                        <a:pt x="44" y="22"/>
                      </a:lnTo>
                      <a:lnTo>
                        <a:pt x="46" y="22"/>
                      </a:lnTo>
                      <a:lnTo>
                        <a:pt x="47" y="22"/>
                      </a:lnTo>
                      <a:lnTo>
                        <a:pt x="49" y="20"/>
                      </a:lnTo>
                      <a:lnTo>
                        <a:pt x="49" y="19"/>
                      </a:lnTo>
                      <a:lnTo>
                        <a:pt x="49" y="17"/>
                      </a:lnTo>
                      <a:lnTo>
                        <a:pt x="49" y="15"/>
                      </a:lnTo>
                      <a:lnTo>
                        <a:pt x="47" y="14"/>
                      </a:lnTo>
                      <a:lnTo>
                        <a:pt x="46" y="12"/>
                      </a:lnTo>
                      <a:lnTo>
                        <a:pt x="7"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64" name="Freeform 44"/>
                <p:cNvSpPr>
                  <a:spLocks/>
                </p:cNvSpPr>
                <p:nvPr/>
              </p:nvSpPr>
              <p:spPr bwMode="auto">
                <a:xfrm>
                  <a:off x="3215" y="3012"/>
                  <a:ext cx="49" cy="24"/>
                </a:xfrm>
                <a:custGeom>
                  <a:avLst/>
                  <a:gdLst>
                    <a:gd name="T0" fmla="*/ 6 w 49"/>
                    <a:gd name="T1" fmla="*/ 0 h 24"/>
                    <a:gd name="T2" fmla="*/ 5 w 49"/>
                    <a:gd name="T3" fmla="*/ 0 h 24"/>
                    <a:gd name="T4" fmla="*/ 3 w 49"/>
                    <a:gd name="T5" fmla="*/ 2 h 24"/>
                    <a:gd name="T6" fmla="*/ 1 w 49"/>
                    <a:gd name="T7" fmla="*/ 3 h 24"/>
                    <a:gd name="T8" fmla="*/ 0 w 49"/>
                    <a:gd name="T9" fmla="*/ 5 h 24"/>
                    <a:gd name="T10" fmla="*/ 0 w 49"/>
                    <a:gd name="T11" fmla="*/ 7 h 24"/>
                    <a:gd name="T12" fmla="*/ 1 w 49"/>
                    <a:gd name="T13" fmla="*/ 8 h 24"/>
                    <a:gd name="T14" fmla="*/ 3 w 49"/>
                    <a:gd name="T15" fmla="*/ 10 h 24"/>
                    <a:gd name="T16" fmla="*/ 5 w 49"/>
                    <a:gd name="T17" fmla="*/ 10 h 24"/>
                    <a:gd name="T18" fmla="*/ 30 w 49"/>
                    <a:gd name="T19" fmla="*/ 19 h 24"/>
                    <a:gd name="T20" fmla="*/ 44 w 49"/>
                    <a:gd name="T21" fmla="*/ 24 h 24"/>
                    <a:gd name="T22" fmla="*/ 45 w 49"/>
                    <a:gd name="T23" fmla="*/ 24 h 24"/>
                    <a:gd name="T24" fmla="*/ 47 w 49"/>
                    <a:gd name="T25" fmla="*/ 22 h 24"/>
                    <a:gd name="T26" fmla="*/ 49 w 49"/>
                    <a:gd name="T27" fmla="*/ 20 h 24"/>
                    <a:gd name="T28" fmla="*/ 49 w 49"/>
                    <a:gd name="T29" fmla="*/ 19 h 24"/>
                    <a:gd name="T30" fmla="*/ 49 w 49"/>
                    <a:gd name="T31" fmla="*/ 17 h 24"/>
                    <a:gd name="T32" fmla="*/ 49 w 49"/>
                    <a:gd name="T33" fmla="*/ 15 h 24"/>
                    <a:gd name="T34" fmla="*/ 47 w 49"/>
                    <a:gd name="T35" fmla="*/ 14 h 24"/>
                    <a:gd name="T36" fmla="*/ 45 w 49"/>
                    <a:gd name="T37" fmla="*/ 14 h 24"/>
                    <a:gd name="T38" fmla="*/ 32 w 49"/>
                    <a:gd name="T39" fmla="*/ 8 h 24"/>
                    <a:gd name="T40" fmla="*/ 6 w 49"/>
                    <a:gd name="T4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4">
                      <a:moveTo>
                        <a:pt x="6" y="0"/>
                      </a:moveTo>
                      <a:lnTo>
                        <a:pt x="5" y="0"/>
                      </a:lnTo>
                      <a:lnTo>
                        <a:pt x="3" y="2"/>
                      </a:lnTo>
                      <a:lnTo>
                        <a:pt x="1" y="3"/>
                      </a:lnTo>
                      <a:lnTo>
                        <a:pt x="0" y="5"/>
                      </a:lnTo>
                      <a:lnTo>
                        <a:pt x="0" y="7"/>
                      </a:lnTo>
                      <a:lnTo>
                        <a:pt x="1" y="8"/>
                      </a:lnTo>
                      <a:lnTo>
                        <a:pt x="3" y="10"/>
                      </a:lnTo>
                      <a:lnTo>
                        <a:pt x="5" y="10"/>
                      </a:lnTo>
                      <a:lnTo>
                        <a:pt x="30" y="19"/>
                      </a:lnTo>
                      <a:lnTo>
                        <a:pt x="44" y="24"/>
                      </a:lnTo>
                      <a:lnTo>
                        <a:pt x="45" y="24"/>
                      </a:lnTo>
                      <a:lnTo>
                        <a:pt x="47" y="22"/>
                      </a:lnTo>
                      <a:lnTo>
                        <a:pt x="49" y="20"/>
                      </a:lnTo>
                      <a:lnTo>
                        <a:pt x="49" y="19"/>
                      </a:lnTo>
                      <a:lnTo>
                        <a:pt x="49" y="17"/>
                      </a:lnTo>
                      <a:lnTo>
                        <a:pt x="49" y="15"/>
                      </a:lnTo>
                      <a:lnTo>
                        <a:pt x="47" y="14"/>
                      </a:lnTo>
                      <a:lnTo>
                        <a:pt x="45" y="14"/>
                      </a:lnTo>
                      <a:lnTo>
                        <a:pt x="32" y="8"/>
                      </a:lnTo>
                      <a:lnTo>
                        <a:pt x="6"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65" name="Freeform 45"/>
                <p:cNvSpPr>
                  <a:spLocks/>
                </p:cNvSpPr>
                <p:nvPr/>
              </p:nvSpPr>
              <p:spPr bwMode="auto">
                <a:xfrm>
                  <a:off x="3282" y="3034"/>
                  <a:ext cx="49" cy="22"/>
                </a:xfrm>
                <a:custGeom>
                  <a:avLst/>
                  <a:gdLst>
                    <a:gd name="T0" fmla="*/ 7 w 49"/>
                    <a:gd name="T1" fmla="*/ 0 h 22"/>
                    <a:gd name="T2" fmla="*/ 5 w 49"/>
                    <a:gd name="T3" fmla="*/ 0 h 22"/>
                    <a:gd name="T4" fmla="*/ 4 w 49"/>
                    <a:gd name="T5" fmla="*/ 0 h 22"/>
                    <a:gd name="T6" fmla="*/ 2 w 49"/>
                    <a:gd name="T7" fmla="*/ 2 h 22"/>
                    <a:gd name="T8" fmla="*/ 0 w 49"/>
                    <a:gd name="T9" fmla="*/ 3 h 22"/>
                    <a:gd name="T10" fmla="*/ 0 w 49"/>
                    <a:gd name="T11" fmla="*/ 5 h 22"/>
                    <a:gd name="T12" fmla="*/ 2 w 49"/>
                    <a:gd name="T13" fmla="*/ 7 h 22"/>
                    <a:gd name="T14" fmla="*/ 4 w 49"/>
                    <a:gd name="T15" fmla="*/ 8 h 22"/>
                    <a:gd name="T16" fmla="*/ 5 w 49"/>
                    <a:gd name="T17" fmla="*/ 10 h 22"/>
                    <a:gd name="T18" fmla="*/ 44 w 49"/>
                    <a:gd name="T19" fmla="*/ 22 h 22"/>
                    <a:gd name="T20" fmla="*/ 46 w 49"/>
                    <a:gd name="T21" fmla="*/ 22 h 22"/>
                    <a:gd name="T22" fmla="*/ 47 w 49"/>
                    <a:gd name="T23" fmla="*/ 22 h 22"/>
                    <a:gd name="T24" fmla="*/ 49 w 49"/>
                    <a:gd name="T25" fmla="*/ 20 h 22"/>
                    <a:gd name="T26" fmla="*/ 49 w 49"/>
                    <a:gd name="T27" fmla="*/ 19 h 22"/>
                    <a:gd name="T28" fmla="*/ 49 w 49"/>
                    <a:gd name="T29" fmla="*/ 17 h 22"/>
                    <a:gd name="T30" fmla="*/ 49 w 49"/>
                    <a:gd name="T31" fmla="*/ 15 h 22"/>
                    <a:gd name="T32" fmla="*/ 47 w 49"/>
                    <a:gd name="T33" fmla="*/ 13 h 22"/>
                    <a:gd name="T34" fmla="*/ 46 w 49"/>
                    <a:gd name="T35" fmla="*/ 12 h 22"/>
                    <a:gd name="T36" fmla="*/ 7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7" y="0"/>
                      </a:moveTo>
                      <a:lnTo>
                        <a:pt x="5" y="0"/>
                      </a:lnTo>
                      <a:lnTo>
                        <a:pt x="4" y="0"/>
                      </a:lnTo>
                      <a:lnTo>
                        <a:pt x="2" y="2"/>
                      </a:lnTo>
                      <a:lnTo>
                        <a:pt x="0" y="3"/>
                      </a:lnTo>
                      <a:lnTo>
                        <a:pt x="0" y="5"/>
                      </a:lnTo>
                      <a:lnTo>
                        <a:pt x="2" y="7"/>
                      </a:lnTo>
                      <a:lnTo>
                        <a:pt x="4" y="8"/>
                      </a:lnTo>
                      <a:lnTo>
                        <a:pt x="5" y="10"/>
                      </a:lnTo>
                      <a:lnTo>
                        <a:pt x="44" y="22"/>
                      </a:lnTo>
                      <a:lnTo>
                        <a:pt x="46" y="22"/>
                      </a:lnTo>
                      <a:lnTo>
                        <a:pt x="47" y="22"/>
                      </a:lnTo>
                      <a:lnTo>
                        <a:pt x="49" y="20"/>
                      </a:lnTo>
                      <a:lnTo>
                        <a:pt x="49" y="19"/>
                      </a:lnTo>
                      <a:lnTo>
                        <a:pt x="49" y="17"/>
                      </a:lnTo>
                      <a:lnTo>
                        <a:pt x="49" y="15"/>
                      </a:lnTo>
                      <a:lnTo>
                        <a:pt x="47" y="13"/>
                      </a:lnTo>
                      <a:lnTo>
                        <a:pt x="46" y="12"/>
                      </a:lnTo>
                      <a:lnTo>
                        <a:pt x="7"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66" name="Freeform 46"/>
                <p:cNvSpPr>
                  <a:spLocks/>
                </p:cNvSpPr>
                <p:nvPr/>
              </p:nvSpPr>
              <p:spPr bwMode="auto">
                <a:xfrm>
                  <a:off x="3350" y="3054"/>
                  <a:ext cx="49" cy="22"/>
                </a:xfrm>
                <a:custGeom>
                  <a:avLst/>
                  <a:gdLst>
                    <a:gd name="T0" fmla="*/ 6 w 49"/>
                    <a:gd name="T1" fmla="*/ 0 h 22"/>
                    <a:gd name="T2" fmla="*/ 5 w 49"/>
                    <a:gd name="T3" fmla="*/ 0 h 22"/>
                    <a:gd name="T4" fmla="*/ 3 w 49"/>
                    <a:gd name="T5" fmla="*/ 2 h 22"/>
                    <a:gd name="T6" fmla="*/ 1 w 49"/>
                    <a:gd name="T7" fmla="*/ 4 h 22"/>
                    <a:gd name="T8" fmla="*/ 0 w 49"/>
                    <a:gd name="T9" fmla="*/ 5 h 22"/>
                    <a:gd name="T10" fmla="*/ 0 w 49"/>
                    <a:gd name="T11" fmla="*/ 7 h 22"/>
                    <a:gd name="T12" fmla="*/ 1 w 49"/>
                    <a:gd name="T13" fmla="*/ 9 h 22"/>
                    <a:gd name="T14" fmla="*/ 3 w 49"/>
                    <a:gd name="T15" fmla="*/ 10 h 22"/>
                    <a:gd name="T16" fmla="*/ 5 w 49"/>
                    <a:gd name="T17" fmla="*/ 10 h 22"/>
                    <a:gd name="T18" fmla="*/ 28 w 49"/>
                    <a:gd name="T19" fmla="*/ 19 h 22"/>
                    <a:gd name="T20" fmla="*/ 43 w 49"/>
                    <a:gd name="T21" fmla="*/ 22 h 22"/>
                    <a:gd name="T22" fmla="*/ 45 w 49"/>
                    <a:gd name="T23" fmla="*/ 22 h 22"/>
                    <a:gd name="T24" fmla="*/ 47 w 49"/>
                    <a:gd name="T25" fmla="*/ 22 h 22"/>
                    <a:gd name="T26" fmla="*/ 49 w 49"/>
                    <a:gd name="T27" fmla="*/ 20 h 22"/>
                    <a:gd name="T28" fmla="*/ 49 w 49"/>
                    <a:gd name="T29" fmla="*/ 19 h 22"/>
                    <a:gd name="T30" fmla="*/ 49 w 49"/>
                    <a:gd name="T31" fmla="*/ 17 h 22"/>
                    <a:gd name="T32" fmla="*/ 49 w 49"/>
                    <a:gd name="T33" fmla="*/ 15 h 22"/>
                    <a:gd name="T34" fmla="*/ 47 w 49"/>
                    <a:gd name="T35" fmla="*/ 14 h 22"/>
                    <a:gd name="T36" fmla="*/ 45 w 49"/>
                    <a:gd name="T37" fmla="*/ 12 h 22"/>
                    <a:gd name="T38" fmla="*/ 30 w 49"/>
                    <a:gd name="T39" fmla="*/ 9 h 22"/>
                    <a:gd name="T40" fmla="*/ 6 w 49"/>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2">
                      <a:moveTo>
                        <a:pt x="6" y="0"/>
                      </a:moveTo>
                      <a:lnTo>
                        <a:pt x="5" y="0"/>
                      </a:lnTo>
                      <a:lnTo>
                        <a:pt x="3" y="2"/>
                      </a:lnTo>
                      <a:lnTo>
                        <a:pt x="1" y="4"/>
                      </a:lnTo>
                      <a:lnTo>
                        <a:pt x="0" y="5"/>
                      </a:lnTo>
                      <a:lnTo>
                        <a:pt x="0" y="7"/>
                      </a:lnTo>
                      <a:lnTo>
                        <a:pt x="1" y="9"/>
                      </a:lnTo>
                      <a:lnTo>
                        <a:pt x="3" y="10"/>
                      </a:lnTo>
                      <a:lnTo>
                        <a:pt x="5" y="10"/>
                      </a:lnTo>
                      <a:lnTo>
                        <a:pt x="28" y="19"/>
                      </a:lnTo>
                      <a:lnTo>
                        <a:pt x="43" y="22"/>
                      </a:lnTo>
                      <a:lnTo>
                        <a:pt x="45" y="22"/>
                      </a:lnTo>
                      <a:lnTo>
                        <a:pt x="47" y="22"/>
                      </a:lnTo>
                      <a:lnTo>
                        <a:pt x="49" y="20"/>
                      </a:lnTo>
                      <a:lnTo>
                        <a:pt x="49" y="19"/>
                      </a:lnTo>
                      <a:lnTo>
                        <a:pt x="49" y="17"/>
                      </a:lnTo>
                      <a:lnTo>
                        <a:pt x="49" y="15"/>
                      </a:lnTo>
                      <a:lnTo>
                        <a:pt x="47" y="14"/>
                      </a:lnTo>
                      <a:lnTo>
                        <a:pt x="45" y="12"/>
                      </a:lnTo>
                      <a:lnTo>
                        <a:pt x="30" y="9"/>
                      </a:lnTo>
                      <a:lnTo>
                        <a:pt x="6"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67" name="Freeform 47"/>
                <p:cNvSpPr>
                  <a:spLocks/>
                </p:cNvSpPr>
                <p:nvPr/>
              </p:nvSpPr>
              <p:spPr bwMode="auto">
                <a:xfrm>
                  <a:off x="3419" y="3076"/>
                  <a:ext cx="49" cy="20"/>
                </a:xfrm>
                <a:custGeom>
                  <a:avLst/>
                  <a:gdLst>
                    <a:gd name="T0" fmla="*/ 5 w 49"/>
                    <a:gd name="T1" fmla="*/ 0 h 20"/>
                    <a:gd name="T2" fmla="*/ 3 w 49"/>
                    <a:gd name="T3" fmla="*/ 0 h 20"/>
                    <a:gd name="T4" fmla="*/ 1 w 49"/>
                    <a:gd name="T5" fmla="*/ 0 h 20"/>
                    <a:gd name="T6" fmla="*/ 0 w 49"/>
                    <a:gd name="T7" fmla="*/ 2 h 20"/>
                    <a:gd name="T8" fmla="*/ 0 w 49"/>
                    <a:gd name="T9" fmla="*/ 3 h 20"/>
                    <a:gd name="T10" fmla="*/ 0 w 49"/>
                    <a:gd name="T11" fmla="*/ 5 h 20"/>
                    <a:gd name="T12" fmla="*/ 0 w 49"/>
                    <a:gd name="T13" fmla="*/ 7 h 20"/>
                    <a:gd name="T14" fmla="*/ 1 w 49"/>
                    <a:gd name="T15" fmla="*/ 9 h 20"/>
                    <a:gd name="T16" fmla="*/ 3 w 49"/>
                    <a:gd name="T17" fmla="*/ 10 h 20"/>
                    <a:gd name="T18" fmla="*/ 23 w 49"/>
                    <a:gd name="T19" fmla="*/ 15 h 20"/>
                    <a:gd name="T20" fmla="*/ 42 w 49"/>
                    <a:gd name="T21" fmla="*/ 20 h 20"/>
                    <a:gd name="T22" fmla="*/ 44 w 49"/>
                    <a:gd name="T23" fmla="*/ 20 h 20"/>
                    <a:gd name="T24" fmla="*/ 45 w 49"/>
                    <a:gd name="T25" fmla="*/ 20 h 20"/>
                    <a:gd name="T26" fmla="*/ 47 w 49"/>
                    <a:gd name="T27" fmla="*/ 19 h 20"/>
                    <a:gd name="T28" fmla="*/ 49 w 49"/>
                    <a:gd name="T29" fmla="*/ 17 h 20"/>
                    <a:gd name="T30" fmla="*/ 49 w 49"/>
                    <a:gd name="T31" fmla="*/ 15 h 20"/>
                    <a:gd name="T32" fmla="*/ 47 w 49"/>
                    <a:gd name="T33" fmla="*/ 14 h 20"/>
                    <a:gd name="T34" fmla="*/ 45 w 49"/>
                    <a:gd name="T35" fmla="*/ 12 h 20"/>
                    <a:gd name="T36" fmla="*/ 44 w 49"/>
                    <a:gd name="T37" fmla="*/ 10 h 20"/>
                    <a:gd name="T38" fmla="*/ 25 w 49"/>
                    <a:gd name="T39" fmla="*/ 5 h 20"/>
                    <a:gd name="T40" fmla="*/ 5 w 49"/>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0">
                      <a:moveTo>
                        <a:pt x="5" y="0"/>
                      </a:moveTo>
                      <a:lnTo>
                        <a:pt x="3" y="0"/>
                      </a:lnTo>
                      <a:lnTo>
                        <a:pt x="1" y="0"/>
                      </a:lnTo>
                      <a:lnTo>
                        <a:pt x="0" y="2"/>
                      </a:lnTo>
                      <a:lnTo>
                        <a:pt x="0" y="3"/>
                      </a:lnTo>
                      <a:lnTo>
                        <a:pt x="0" y="5"/>
                      </a:lnTo>
                      <a:lnTo>
                        <a:pt x="0" y="7"/>
                      </a:lnTo>
                      <a:lnTo>
                        <a:pt x="1" y="9"/>
                      </a:lnTo>
                      <a:lnTo>
                        <a:pt x="3" y="10"/>
                      </a:lnTo>
                      <a:lnTo>
                        <a:pt x="23" y="15"/>
                      </a:lnTo>
                      <a:lnTo>
                        <a:pt x="42" y="20"/>
                      </a:lnTo>
                      <a:lnTo>
                        <a:pt x="44" y="20"/>
                      </a:lnTo>
                      <a:lnTo>
                        <a:pt x="45" y="20"/>
                      </a:lnTo>
                      <a:lnTo>
                        <a:pt x="47" y="19"/>
                      </a:lnTo>
                      <a:lnTo>
                        <a:pt x="49" y="17"/>
                      </a:lnTo>
                      <a:lnTo>
                        <a:pt x="49" y="15"/>
                      </a:lnTo>
                      <a:lnTo>
                        <a:pt x="47" y="14"/>
                      </a:lnTo>
                      <a:lnTo>
                        <a:pt x="45" y="12"/>
                      </a:lnTo>
                      <a:lnTo>
                        <a:pt x="44" y="10"/>
                      </a:lnTo>
                      <a:lnTo>
                        <a:pt x="25" y="5"/>
                      </a:lnTo>
                      <a:lnTo>
                        <a:pt x="5"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68" name="Freeform 48"/>
                <p:cNvSpPr>
                  <a:spLocks/>
                </p:cNvSpPr>
                <p:nvPr/>
              </p:nvSpPr>
              <p:spPr bwMode="auto">
                <a:xfrm>
                  <a:off x="3486" y="3096"/>
                  <a:ext cx="49" cy="21"/>
                </a:xfrm>
                <a:custGeom>
                  <a:avLst/>
                  <a:gdLst>
                    <a:gd name="T0" fmla="*/ 5 w 49"/>
                    <a:gd name="T1" fmla="*/ 0 h 21"/>
                    <a:gd name="T2" fmla="*/ 4 w 49"/>
                    <a:gd name="T3" fmla="*/ 0 h 21"/>
                    <a:gd name="T4" fmla="*/ 2 w 49"/>
                    <a:gd name="T5" fmla="*/ 0 h 21"/>
                    <a:gd name="T6" fmla="*/ 0 w 49"/>
                    <a:gd name="T7" fmla="*/ 2 h 21"/>
                    <a:gd name="T8" fmla="*/ 0 w 49"/>
                    <a:gd name="T9" fmla="*/ 4 h 21"/>
                    <a:gd name="T10" fmla="*/ 0 w 49"/>
                    <a:gd name="T11" fmla="*/ 5 h 21"/>
                    <a:gd name="T12" fmla="*/ 0 w 49"/>
                    <a:gd name="T13" fmla="*/ 7 h 21"/>
                    <a:gd name="T14" fmla="*/ 2 w 49"/>
                    <a:gd name="T15" fmla="*/ 9 h 21"/>
                    <a:gd name="T16" fmla="*/ 4 w 49"/>
                    <a:gd name="T17" fmla="*/ 10 h 21"/>
                    <a:gd name="T18" fmla="*/ 20 w 49"/>
                    <a:gd name="T19" fmla="*/ 14 h 21"/>
                    <a:gd name="T20" fmla="*/ 42 w 49"/>
                    <a:gd name="T21" fmla="*/ 21 h 21"/>
                    <a:gd name="T22" fmla="*/ 44 w 49"/>
                    <a:gd name="T23" fmla="*/ 21 h 21"/>
                    <a:gd name="T24" fmla="*/ 46 w 49"/>
                    <a:gd name="T25" fmla="*/ 21 h 21"/>
                    <a:gd name="T26" fmla="*/ 47 w 49"/>
                    <a:gd name="T27" fmla="*/ 19 h 21"/>
                    <a:gd name="T28" fmla="*/ 49 w 49"/>
                    <a:gd name="T29" fmla="*/ 17 h 21"/>
                    <a:gd name="T30" fmla="*/ 49 w 49"/>
                    <a:gd name="T31" fmla="*/ 16 h 21"/>
                    <a:gd name="T32" fmla="*/ 47 w 49"/>
                    <a:gd name="T33" fmla="*/ 14 h 21"/>
                    <a:gd name="T34" fmla="*/ 46 w 49"/>
                    <a:gd name="T35" fmla="*/ 12 h 21"/>
                    <a:gd name="T36" fmla="*/ 44 w 49"/>
                    <a:gd name="T37" fmla="*/ 10 h 21"/>
                    <a:gd name="T38" fmla="*/ 22 w 49"/>
                    <a:gd name="T39" fmla="*/ 4 h 21"/>
                    <a:gd name="T40" fmla="*/ 5 w 49"/>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1">
                      <a:moveTo>
                        <a:pt x="5" y="0"/>
                      </a:moveTo>
                      <a:lnTo>
                        <a:pt x="4" y="0"/>
                      </a:lnTo>
                      <a:lnTo>
                        <a:pt x="2" y="0"/>
                      </a:lnTo>
                      <a:lnTo>
                        <a:pt x="0" y="2"/>
                      </a:lnTo>
                      <a:lnTo>
                        <a:pt x="0" y="4"/>
                      </a:lnTo>
                      <a:lnTo>
                        <a:pt x="0" y="5"/>
                      </a:lnTo>
                      <a:lnTo>
                        <a:pt x="0" y="7"/>
                      </a:lnTo>
                      <a:lnTo>
                        <a:pt x="2" y="9"/>
                      </a:lnTo>
                      <a:lnTo>
                        <a:pt x="4" y="10"/>
                      </a:lnTo>
                      <a:lnTo>
                        <a:pt x="20" y="14"/>
                      </a:lnTo>
                      <a:lnTo>
                        <a:pt x="42" y="21"/>
                      </a:lnTo>
                      <a:lnTo>
                        <a:pt x="44" y="21"/>
                      </a:lnTo>
                      <a:lnTo>
                        <a:pt x="46" y="21"/>
                      </a:lnTo>
                      <a:lnTo>
                        <a:pt x="47" y="19"/>
                      </a:lnTo>
                      <a:lnTo>
                        <a:pt x="49" y="17"/>
                      </a:lnTo>
                      <a:lnTo>
                        <a:pt x="49" y="16"/>
                      </a:lnTo>
                      <a:lnTo>
                        <a:pt x="47" y="14"/>
                      </a:lnTo>
                      <a:lnTo>
                        <a:pt x="46" y="12"/>
                      </a:lnTo>
                      <a:lnTo>
                        <a:pt x="44" y="10"/>
                      </a:lnTo>
                      <a:lnTo>
                        <a:pt x="22" y="4"/>
                      </a:lnTo>
                      <a:lnTo>
                        <a:pt x="5"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69" name="Freeform 49"/>
                <p:cNvSpPr>
                  <a:spLocks/>
                </p:cNvSpPr>
                <p:nvPr/>
              </p:nvSpPr>
              <p:spPr bwMode="auto">
                <a:xfrm>
                  <a:off x="3554" y="3115"/>
                  <a:ext cx="49" cy="22"/>
                </a:xfrm>
                <a:custGeom>
                  <a:avLst/>
                  <a:gdLst>
                    <a:gd name="T0" fmla="*/ 6 w 49"/>
                    <a:gd name="T1" fmla="*/ 0 h 22"/>
                    <a:gd name="T2" fmla="*/ 5 w 49"/>
                    <a:gd name="T3" fmla="*/ 0 h 22"/>
                    <a:gd name="T4" fmla="*/ 3 w 49"/>
                    <a:gd name="T5" fmla="*/ 2 h 22"/>
                    <a:gd name="T6" fmla="*/ 1 w 49"/>
                    <a:gd name="T7" fmla="*/ 3 h 22"/>
                    <a:gd name="T8" fmla="*/ 0 w 49"/>
                    <a:gd name="T9" fmla="*/ 5 h 22"/>
                    <a:gd name="T10" fmla="*/ 0 w 49"/>
                    <a:gd name="T11" fmla="*/ 7 h 22"/>
                    <a:gd name="T12" fmla="*/ 1 w 49"/>
                    <a:gd name="T13" fmla="*/ 8 h 22"/>
                    <a:gd name="T14" fmla="*/ 3 w 49"/>
                    <a:gd name="T15" fmla="*/ 10 h 22"/>
                    <a:gd name="T16" fmla="*/ 5 w 49"/>
                    <a:gd name="T17" fmla="*/ 10 h 22"/>
                    <a:gd name="T18" fmla="*/ 13 w 49"/>
                    <a:gd name="T19" fmla="*/ 13 h 22"/>
                    <a:gd name="T20" fmla="*/ 44 w 49"/>
                    <a:gd name="T21" fmla="*/ 22 h 22"/>
                    <a:gd name="T22" fmla="*/ 45 w 49"/>
                    <a:gd name="T23" fmla="*/ 22 h 22"/>
                    <a:gd name="T24" fmla="*/ 47 w 49"/>
                    <a:gd name="T25" fmla="*/ 20 h 22"/>
                    <a:gd name="T26" fmla="*/ 49 w 49"/>
                    <a:gd name="T27" fmla="*/ 18 h 22"/>
                    <a:gd name="T28" fmla="*/ 49 w 49"/>
                    <a:gd name="T29" fmla="*/ 17 h 22"/>
                    <a:gd name="T30" fmla="*/ 49 w 49"/>
                    <a:gd name="T31" fmla="*/ 15 h 22"/>
                    <a:gd name="T32" fmla="*/ 49 w 49"/>
                    <a:gd name="T33" fmla="*/ 13 h 22"/>
                    <a:gd name="T34" fmla="*/ 47 w 49"/>
                    <a:gd name="T35" fmla="*/ 12 h 22"/>
                    <a:gd name="T36" fmla="*/ 45 w 49"/>
                    <a:gd name="T37" fmla="*/ 12 h 22"/>
                    <a:gd name="T38" fmla="*/ 15 w 49"/>
                    <a:gd name="T39" fmla="*/ 3 h 22"/>
                    <a:gd name="T40" fmla="*/ 6 w 49"/>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2">
                      <a:moveTo>
                        <a:pt x="6" y="0"/>
                      </a:moveTo>
                      <a:lnTo>
                        <a:pt x="5" y="0"/>
                      </a:lnTo>
                      <a:lnTo>
                        <a:pt x="3" y="2"/>
                      </a:lnTo>
                      <a:lnTo>
                        <a:pt x="1" y="3"/>
                      </a:lnTo>
                      <a:lnTo>
                        <a:pt x="0" y="5"/>
                      </a:lnTo>
                      <a:lnTo>
                        <a:pt x="0" y="7"/>
                      </a:lnTo>
                      <a:lnTo>
                        <a:pt x="1" y="8"/>
                      </a:lnTo>
                      <a:lnTo>
                        <a:pt x="3" y="10"/>
                      </a:lnTo>
                      <a:lnTo>
                        <a:pt x="5" y="10"/>
                      </a:lnTo>
                      <a:lnTo>
                        <a:pt x="13" y="13"/>
                      </a:lnTo>
                      <a:lnTo>
                        <a:pt x="44" y="22"/>
                      </a:lnTo>
                      <a:lnTo>
                        <a:pt x="45" y="22"/>
                      </a:lnTo>
                      <a:lnTo>
                        <a:pt x="47" y="20"/>
                      </a:lnTo>
                      <a:lnTo>
                        <a:pt x="49" y="18"/>
                      </a:lnTo>
                      <a:lnTo>
                        <a:pt x="49" y="17"/>
                      </a:lnTo>
                      <a:lnTo>
                        <a:pt x="49" y="15"/>
                      </a:lnTo>
                      <a:lnTo>
                        <a:pt x="49" y="13"/>
                      </a:lnTo>
                      <a:lnTo>
                        <a:pt x="47" y="12"/>
                      </a:lnTo>
                      <a:lnTo>
                        <a:pt x="45" y="12"/>
                      </a:lnTo>
                      <a:lnTo>
                        <a:pt x="15" y="3"/>
                      </a:lnTo>
                      <a:lnTo>
                        <a:pt x="6"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70" name="Freeform 50"/>
                <p:cNvSpPr>
                  <a:spLocks/>
                </p:cNvSpPr>
                <p:nvPr/>
              </p:nvSpPr>
              <p:spPr bwMode="auto">
                <a:xfrm>
                  <a:off x="3623" y="3133"/>
                  <a:ext cx="49" cy="22"/>
                </a:xfrm>
                <a:custGeom>
                  <a:avLst/>
                  <a:gdLst>
                    <a:gd name="T0" fmla="*/ 5 w 49"/>
                    <a:gd name="T1" fmla="*/ 0 h 22"/>
                    <a:gd name="T2" fmla="*/ 3 w 49"/>
                    <a:gd name="T3" fmla="*/ 0 h 22"/>
                    <a:gd name="T4" fmla="*/ 2 w 49"/>
                    <a:gd name="T5" fmla="*/ 2 h 22"/>
                    <a:gd name="T6" fmla="*/ 0 w 49"/>
                    <a:gd name="T7" fmla="*/ 4 h 22"/>
                    <a:gd name="T8" fmla="*/ 0 w 49"/>
                    <a:gd name="T9" fmla="*/ 5 h 22"/>
                    <a:gd name="T10" fmla="*/ 0 w 49"/>
                    <a:gd name="T11" fmla="*/ 7 h 22"/>
                    <a:gd name="T12" fmla="*/ 0 w 49"/>
                    <a:gd name="T13" fmla="*/ 9 h 22"/>
                    <a:gd name="T14" fmla="*/ 2 w 49"/>
                    <a:gd name="T15" fmla="*/ 11 h 22"/>
                    <a:gd name="T16" fmla="*/ 3 w 49"/>
                    <a:gd name="T17" fmla="*/ 11 h 22"/>
                    <a:gd name="T18" fmla="*/ 42 w 49"/>
                    <a:gd name="T19" fmla="*/ 22 h 22"/>
                    <a:gd name="T20" fmla="*/ 44 w 49"/>
                    <a:gd name="T21" fmla="*/ 22 h 22"/>
                    <a:gd name="T22" fmla="*/ 45 w 49"/>
                    <a:gd name="T23" fmla="*/ 21 h 22"/>
                    <a:gd name="T24" fmla="*/ 47 w 49"/>
                    <a:gd name="T25" fmla="*/ 19 h 22"/>
                    <a:gd name="T26" fmla="*/ 49 w 49"/>
                    <a:gd name="T27" fmla="*/ 17 h 22"/>
                    <a:gd name="T28" fmla="*/ 49 w 49"/>
                    <a:gd name="T29" fmla="*/ 16 h 22"/>
                    <a:gd name="T30" fmla="*/ 47 w 49"/>
                    <a:gd name="T31" fmla="*/ 14 h 22"/>
                    <a:gd name="T32" fmla="*/ 45 w 49"/>
                    <a:gd name="T33" fmla="*/ 12 h 22"/>
                    <a:gd name="T34" fmla="*/ 44 w 49"/>
                    <a:gd name="T35" fmla="*/ 12 h 22"/>
                    <a:gd name="T36" fmla="*/ 5 w 4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5" y="0"/>
                      </a:moveTo>
                      <a:lnTo>
                        <a:pt x="3" y="0"/>
                      </a:lnTo>
                      <a:lnTo>
                        <a:pt x="2" y="2"/>
                      </a:lnTo>
                      <a:lnTo>
                        <a:pt x="0" y="4"/>
                      </a:lnTo>
                      <a:lnTo>
                        <a:pt x="0" y="5"/>
                      </a:lnTo>
                      <a:lnTo>
                        <a:pt x="0" y="7"/>
                      </a:lnTo>
                      <a:lnTo>
                        <a:pt x="0" y="9"/>
                      </a:lnTo>
                      <a:lnTo>
                        <a:pt x="2" y="11"/>
                      </a:lnTo>
                      <a:lnTo>
                        <a:pt x="3" y="11"/>
                      </a:lnTo>
                      <a:lnTo>
                        <a:pt x="42" y="22"/>
                      </a:lnTo>
                      <a:lnTo>
                        <a:pt x="44" y="22"/>
                      </a:lnTo>
                      <a:lnTo>
                        <a:pt x="45" y="21"/>
                      </a:lnTo>
                      <a:lnTo>
                        <a:pt x="47" y="19"/>
                      </a:lnTo>
                      <a:lnTo>
                        <a:pt x="49" y="17"/>
                      </a:lnTo>
                      <a:lnTo>
                        <a:pt x="49" y="16"/>
                      </a:lnTo>
                      <a:lnTo>
                        <a:pt x="47" y="14"/>
                      </a:lnTo>
                      <a:lnTo>
                        <a:pt x="45" y="12"/>
                      </a:lnTo>
                      <a:lnTo>
                        <a:pt x="44" y="12"/>
                      </a:lnTo>
                      <a:lnTo>
                        <a:pt x="5"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71" name="Freeform 51"/>
                <p:cNvSpPr>
                  <a:spLocks/>
                </p:cNvSpPr>
                <p:nvPr/>
              </p:nvSpPr>
              <p:spPr bwMode="auto">
                <a:xfrm>
                  <a:off x="3690" y="3152"/>
                  <a:ext cx="49" cy="22"/>
                </a:xfrm>
                <a:custGeom>
                  <a:avLst/>
                  <a:gdLst>
                    <a:gd name="T0" fmla="*/ 7 w 49"/>
                    <a:gd name="T1" fmla="*/ 0 h 22"/>
                    <a:gd name="T2" fmla="*/ 5 w 49"/>
                    <a:gd name="T3" fmla="*/ 0 h 22"/>
                    <a:gd name="T4" fmla="*/ 4 w 49"/>
                    <a:gd name="T5" fmla="*/ 2 h 22"/>
                    <a:gd name="T6" fmla="*/ 2 w 49"/>
                    <a:gd name="T7" fmla="*/ 3 h 22"/>
                    <a:gd name="T8" fmla="*/ 0 w 49"/>
                    <a:gd name="T9" fmla="*/ 5 h 22"/>
                    <a:gd name="T10" fmla="*/ 0 w 49"/>
                    <a:gd name="T11" fmla="*/ 7 h 22"/>
                    <a:gd name="T12" fmla="*/ 2 w 49"/>
                    <a:gd name="T13" fmla="*/ 8 h 22"/>
                    <a:gd name="T14" fmla="*/ 4 w 49"/>
                    <a:gd name="T15" fmla="*/ 10 h 22"/>
                    <a:gd name="T16" fmla="*/ 5 w 49"/>
                    <a:gd name="T17" fmla="*/ 10 h 22"/>
                    <a:gd name="T18" fmla="*/ 41 w 49"/>
                    <a:gd name="T19" fmla="*/ 20 h 22"/>
                    <a:gd name="T20" fmla="*/ 44 w 49"/>
                    <a:gd name="T21" fmla="*/ 22 h 22"/>
                    <a:gd name="T22" fmla="*/ 46 w 49"/>
                    <a:gd name="T23" fmla="*/ 22 h 22"/>
                    <a:gd name="T24" fmla="*/ 48 w 49"/>
                    <a:gd name="T25" fmla="*/ 20 h 22"/>
                    <a:gd name="T26" fmla="*/ 49 w 49"/>
                    <a:gd name="T27" fmla="*/ 19 h 22"/>
                    <a:gd name="T28" fmla="*/ 49 w 49"/>
                    <a:gd name="T29" fmla="*/ 17 h 22"/>
                    <a:gd name="T30" fmla="*/ 49 w 49"/>
                    <a:gd name="T31" fmla="*/ 15 h 22"/>
                    <a:gd name="T32" fmla="*/ 49 w 49"/>
                    <a:gd name="T33" fmla="*/ 13 h 22"/>
                    <a:gd name="T34" fmla="*/ 48 w 49"/>
                    <a:gd name="T35" fmla="*/ 12 h 22"/>
                    <a:gd name="T36" fmla="*/ 46 w 49"/>
                    <a:gd name="T37" fmla="*/ 12 h 22"/>
                    <a:gd name="T38" fmla="*/ 42 w 49"/>
                    <a:gd name="T39" fmla="*/ 10 h 22"/>
                    <a:gd name="T40" fmla="*/ 7 w 49"/>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2">
                      <a:moveTo>
                        <a:pt x="7" y="0"/>
                      </a:moveTo>
                      <a:lnTo>
                        <a:pt x="5" y="0"/>
                      </a:lnTo>
                      <a:lnTo>
                        <a:pt x="4" y="2"/>
                      </a:lnTo>
                      <a:lnTo>
                        <a:pt x="2" y="3"/>
                      </a:lnTo>
                      <a:lnTo>
                        <a:pt x="0" y="5"/>
                      </a:lnTo>
                      <a:lnTo>
                        <a:pt x="0" y="7"/>
                      </a:lnTo>
                      <a:lnTo>
                        <a:pt x="2" y="8"/>
                      </a:lnTo>
                      <a:lnTo>
                        <a:pt x="4" y="10"/>
                      </a:lnTo>
                      <a:lnTo>
                        <a:pt x="5" y="10"/>
                      </a:lnTo>
                      <a:lnTo>
                        <a:pt x="41" y="20"/>
                      </a:lnTo>
                      <a:lnTo>
                        <a:pt x="44" y="22"/>
                      </a:lnTo>
                      <a:lnTo>
                        <a:pt x="46" y="22"/>
                      </a:lnTo>
                      <a:lnTo>
                        <a:pt x="48" y="20"/>
                      </a:lnTo>
                      <a:lnTo>
                        <a:pt x="49" y="19"/>
                      </a:lnTo>
                      <a:lnTo>
                        <a:pt x="49" y="17"/>
                      </a:lnTo>
                      <a:lnTo>
                        <a:pt x="49" y="15"/>
                      </a:lnTo>
                      <a:lnTo>
                        <a:pt x="49" y="13"/>
                      </a:lnTo>
                      <a:lnTo>
                        <a:pt x="48" y="12"/>
                      </a:lnTo>
                      <a:lnTo>
                        <a:pt x="46" y="12"/>
                      </a:lnTo>
                      <a:lnTo>
                        <a:pt x="42" y="10"/>
                      </a:lnTo>
                      <a:lnTo>
                        <a:pt x="7"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72" name="Freeform 52"/>
                <p:cNvSpPr>
                  <a:spLocks/>
                </p:cNvSpPr>
                <p:nvPr/>
              </p:nvSpPr>
              <p:spPr bwMode="auto">
                <a:xfrm>
                  <a:off x="3759" y="3171"/>
                  <a:ext cx="49" cy="20"/>
                </a:xfrm>
                <a:custGeom>
                  <a:avLst/>
                  <a:gdLst>
                    <a:gd name="T0" fmla="*/ 6 w 49"/>
                    <a:gd name="T1" fmla="*/ 0 h 20"/>
                    <a:gd name="T2" fmla="*/ 4 w 49"/>
                    <a:gd name="T3" fmla="*/ 0 h 20"/>
                    <a:gd name="T4" fmla="*/ 2 w 49"/>
                    <a:gd name="T5" fmla="*/ 1 h 20"/>
                    <a:gd name="T6" fmla="*/ 0 w 49"/>
                    <a:gd name="T7" fmla="*/ 3 h 20"/>
                    <a:gd name="T8" fmla="*/ 0 w 49"/>
                    <a:gd name="T9" fmla="*/ 5 h 20"/>
                    <a:gd name="T10" fmla="*/ 0 w 49"/>
                    <a:gd name="T11" fmla="*/ 6 h 20"/>
                    <a:gd name="T12" fmla="*/ 0 w 49"/>
                    <a:gd name="T13" fmla="*/ 8 h 20"/>
                    <a:gd name="T14" fmla="*/ 2 w 49"/>
                    <a:gd name="T15" fmla="*/ 10 h 20"/>
                    <a:gd name="T16" fmla="*/ 4 w 49"/>
                    <a:gd name="T17" fmla="*/ 10 h 20"/>
                    <a:gd name="T18" fmla="*/ 17 w 49"/>
                    <a:gd name="T19" fmla="*/ 13 h 20"/>
                    <a:gd name="T20" fmla="*/ 44 w 49"/>
                    <a:gd name="T21" fmla="*/ 20 h 20"/>
                    <a:gd name="T22" fmla="*/ 46 w 49"/>
                    <a:gd name="T23" fmla="*/ 20 h 20"/>
                    <a:gd name="T24" fmla="*/ 48 w 49"/>
                    <a:gd name="T25" fmla="*/ 18 h 20"/>
                    <a:gd name="T26" fmla="*/ 49 w 49"/>
                    <a:gd name="T27" fmla="*/ 16 h 20"/>
                    <a:gd name="T28" fmla="*/ 49 w 49"/>
                    <a:gd name="T29" fmla="*/ 15 h 20"/>
                    <a:gd name="T30" fmla="*/ 49 w 49"/>
                    <a:gd name="T31" fmla="*/ 13 h 20"/>
                    <a:gd name="T32" fmla="*/ 49 w 49"/>
                    <a:gd name="T33" fmla="*/ 11 h 20"/>
                    <a:gd name="T34" fmla="*/ 48 w 49"/>
                    <a:gd name="T35" fmla="*/ 10 h 20"/>
                    <a:gd name="T36" fmla="*/ 46 w 49"/>
                    <a:gd name="T37" fmla="*/ 10 h 20"/>
                    <a:gd name="T38" fmla="*/ 19 w 49"/>
                    <a:gd name="T39" fmla="*/ 3 h 20"/>
                    <a:gd name="T40" fmla="*/ 6 w 49"/>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0">
                      <a:moveTo>
                        <a:pt x="6" y="0"/>
                      </a:moveTo>
                      <a:lnTo>
                        <a:pt x="4" y="0"/>
                      </a:lnTo>
                      <a:lnTo>
                        <a:pt x="2" y="1"/>
                      </a:lnTo>
                      <a:lnTo>
                        <a:pt x="0" y="3"/>
                      </a:lnTo>
                      <a:lnTo>
                        <a:pt x="0" y="5"/>
                      </a:lnTo>
                      <a:lnTo>
                        <a:pt x="0" y="6"/>
                      </a:lnTo>
                      <a:lnTo>
                        <a:pt x="0" y="8"/>
                      </a:lnTo>
                      <a:lnTo>
                        <a:pt x="2" y="10"/>
                      </a:lnTo>
                      <a:lnTo>
                        <a:pt x="4" y="10"/>
                      </a:lnTo>
                      <a:lnTo>
                        <a:pt x="17" y="13"/>
                      </a:lnTo>
                      <a:lnTo>
                        <a:pt x="44" y="20"/>
                      </a:lnTo>
                      <a:lnTo>
                        <a:pt x="46" y="20"/>
                      </a:lnTo>
                      <a:lnTo>
                        <a:pt x="48" y="18"/>
                      </a:lnTo>
                      <a:lnTo>
                        <a:pt x="49" y="16"/>
                      </a:lnTo>
                      <a:lnTo>
                        <a:pt x="49" y="15"/>
                      </a:lnTo>
                      <a:lnTo>
                        <a:pt x="49" y="13"/>
                      </a:lnTo>
                      <a:lnTo>
                        <a:pt x="49" y="11"/>
                      </a:lnTo>
                      <a:lnTo>
                        <a:pt x="48" y="10"/>
                      </a:lnTo>
                      <a:lnTo>
                        <a:pt x="46" y="10"/>
                      </a:lnTo>
                      <a:lnTo>
                        <a:pt x="19" y="3"/>
                      </a:lnTo>
                      <a:lnTo>
                        <a:pt x="6"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73" name="Freeform 53"/>
                <p:cNvSpPr>
                  <a:spLocks/>
                </p:cNvSpPr>
                <p:nvPr/>
              </p:nvSpPr>
              <p:spPr bwMode="auto">
                <a:xfrm>
                  <a:off x="3829" y="3187"/>
                  <a:ext cx="49" cy="19"/>
                </a:xfrm>
                <a:custGeom>
                  <a:avLst/>
                  <a:gdLst>
                    <a:gd name="T0" fmla="*/ 5 w 49"/>
                    <a:gd name="T1" fmla="*/ 0 h 19"/>
                    <a:gd name="T2" fmla="*/ 3 w 49"/>
                    <a:gd name="T3" fmla="*/ 0 h 19"/>
                    <a:gd name="T4" fmla="*/ 1 w 49"/>
                    <a:gd name="T5" fmla="*/ 0 h 19"/>
                    <a:gd name="T6" fmla="*/ 0 w 49"/>
                    <a:gd name="T7" fmla="*/ 2 h 19"/>
                    <a:gd name="T8" fmla="*/ 0 w 49"/>
                    <a:gd name="T9" fmla="*/ 4 h 19"/>
                    <a:gd name="T10" fmla="*/ 0 w 49"/>
                    <a:gd name="T11" fmla="*/ 5 h 19"/>
                    <a:gd name="T12" fmla="*/ 0 w 49"/>
                    <a:gd name="T13" fmla="*/ 7 h 19"/>
                    <a:gd name="T14" fmla="*/ 1 w 49"/>
                    <a:gd name="T15" fmla="*/ 9 h 19"/>
                    <a:gd name="T16" fmla="*/ 3 w 49"/>
                    <a:gd name="T17" fmla="*/ 10 h 19"/>
                    <a:gd name="T18" fmla="*/ 35 w 49"/>
                    <a:gd name="T19" fmla="*/ 17 h 19"/>
                    <a:gd name="T20" fmla="*/ 43 w 49"/>
                    <a:gd name="T21" fmla="*/ 19 h 19"/>
                    <a:gd name="T22" fmla="*/ 45 w 49"/>
                    <a:gd name="T23" fmla="*/ 19 h 19"/>
                    <a:gd name="T24" fmla="*/ 47 w 49"/>
                    <a:gd name="T25" fmla="*/ 17 h 19"/>
                    <a:gd name="T26" fmla="*/ 49 w 49"/>
                    <a:gd name="T27" fmla="*/ 16 h 19"/>
                    <a:gd name="T28" fmla="*/ 49 w 49"/>
                    <a:gd name="T29" fmla="*/ 14 h 19"/>
                    <a:gd name="T30" fmla="*/ 49 w 49"/>
                    <a:gd name="T31" fmla="*/ 12 h 19"/>
                    <a:gd name="T32" fmla="*/ 49 w 49"/>
                    <a:gd name="T33" fmla="*/ 10 h 19"/>
                    <a:gd name="T34" fmla="*/ 47 w 49"/>
                    <a:gd name="T35" fmla="*/ 9 h 19"/>
                    <a:gd name="T36" fmla="*/ 45 w 49"/>
                    <a:gd name="T37" fmla="*/ 9 h 19"/>
                    <a:gd name="T38" fmla="*/ 37 w 49"/>
                    <a:gd name="T39" fmla="*/ 7 h 19"/>
                    <a:gd name="T40" fmla="*/ 5 w 49"/>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9">
                      <a:moveTo>
                        <a:pt x="5" y="0"/>
                      </a:moveTo>
                      <a:lnTo>
                        <a:pt x="3" y="0"/>
                      </a:lnTo>
                      <a:lnTo>
                        <a:pt x="1" y="0"/>
                      </a:lnTo>
                      <a:lnTo>
                        <a:pt x="0" y="2"/>
                      </a:lnTo>
                      <a:lnTo>
                        <a:pt x="0" y="4"/>
                      </a:lnTo>
                      <a:lnTo>
                        <a:pt x="0" y="5"/>
                      </a:lnTo>
                      <a:lnTo>
                        <a:pt x="0" y="7"/>
                      </a:lnTo>
                      <a:lnTo>
                        <a:pt x="1" y="9"/>
                      </a:lnTo>
                      <a:lnTo>
                        <a:pt x="3" y="10"/>
                      </a:lnTo>
                      <a:lnTo>
                        <a:pt x="35" y="17"/>
                      </a:lnTo>
                      <a:lnTo>
                        <a:pt x="43" y="19"/>
                      </a:lnTo>
                      <a:lnTo>
                        <a:pt x="45" y="19"/>
                      </a:lnTo>
                      <a:lnTo>
                        <a:pt x="47" y="17"/>
                      </a:lnTo>
                      <a:lnTo>
                        <a:pt x="49" y="16"/>
                      </a:lnTo>
                      <a:lnTo>
                        <a:pt x="49" y="14"/>
                      </a:lnTo>
                      <a:lnTo>
                        <a:pt x="49" y="12"/>
                      </a:lnTo>
                      <a:lnTo>
                        <a:pt x="49" y="10"/>
                      </a:lnTo>
                      <a:lnTo>
                        <a:pt x="47" y="9"/>
                      </a:lnTo>
                      <a:lnTo>
                        <a:pt x="45" y="9"/>
                      </a:lnTo>
                      <a:lnTo>
                        <a:pt x="37" y="7"/>
                      </a:lnTo>
                      <a:lnTo>
                        <a:pt x="5"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74" name="Freeform 54"/>
                <p:cNvSpPr>
                  <a:spLocks/>
                </p:cNvSpPr>
                <p:nvPr/>
              </p:nvSpPr>
              <p:spPr bwMode="auto">
                <a:xfrm>
                  <a:off x="3898" y="3201"/>
                  <a:ext cx="49" cy="18"/>
                </a:xfrm>
                <a:custGeom>
                  <a:avLst/>
                  <a:gdLst>
                    <a:gd name="T0" fmla="*/ 5 w 49"/>
                    <a:gd name="T1" fmla="*/ 0 h 18"/>
                    <a:gd name="T2" fmla="*/ 3 w 49"/>
                    <a:gd name="T3" fmla="*/ 0 h 18"/>
                    <a:gd name="T4" fmla="*/ 1 w 49"/>
                    <a:gd name="T5" fmla="*/ 2 h 18"/>
                    <a:gd name="T6" fmla="*/ 0 w 49"/>
                    <a:gd name="T7" fmla="*/ 3 h 18"/>
                    <a:gd name="T8" fmla="*/ 0 w 49"/>
                    <a:gd name="T9" fmla="*/ 5 h 18"/>
                    <a:gd name="T10" fmla="*/ 0 w 49"/>
                    <a:gd name="T11" fmla="*/ 7 h 18"/>
                    <a:gd name="T12" fmla="*/ 0 w 49"/>
                    <a:gd name="T13" fmla="*/ 8 h 18"/>
                    <a:gd name="T14" fmla="*/ 1 w 49"/>
                    <a:gd name="T15" fmla="*/ 10 h 18"/>
                    <a:gd name="T16" fmla="*/ 3 w 49"/>
                    <a:gd name="T17" fmla="*/ 10 h 18"/>
                    <a:gd name="T18" fmla="*/ 6 w 49"/>
                    <a:gd name="T19" fmla="*/ 12 h 18"/>
                    <a:gd name="T20" fmla="*/ 44 w 49"/>
                    <a:gd name="T21" fmla="*/ 18 h 18"/>
                    <a:gd name="T22" fmla="*/ 45 w 49"/>
                    <a:gd name="T23" fmla="*/ 18 h 18"/>
                    <a:gd name="T24" fmla="*/ 47 w 49"/>
                    <a:gd name="T25" fmla="*/ 17 h 18"/>
                    <a:gd name="T26" fmla="*/ 49 w 49"/>
                    <a:gd name="T27" fmla="*/ 15 h 18"/>
                    <a:gd name="T28" fmla="*/ 49 w 49"/>
                    <a:gd name="T29" fmla="*/ 13 h 18"/>
                    <a:gd name="T30" fmla="*/ 49 w 49"/>
                    <a:gd name="T31" fmla="*/ 12 h 18"/>
                    <a:gd name="T32" fmla="*/ 49 w 49"/>
                    <a:gd name="T33" fmla="*/ 10 h 18"/>
                    <a:gd name="T34" fmla="*/ 47 w 49"/>
                    <a:gd name="T35" fmla="*/ 8 h 18"/>
                    <a:gd name="T36" fmla="*/ 45 w 49"/>
                    <a:gd name="T37" fmla="*/ 8 h 18"/>
                    <a:gd name="T38" fmla="*/ 8 w 49"/>
                    <a:gd name="T39" fmla="*/ 2 h 18"/>
                    <a:gd name="T40" fmla="*/ 5 w 49"/>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8">
                      <a:moveTo>
                        <a:pt x="5" y="0"/>
                      </a:moveTo>
                      <a:lnTo>
                        <a:pt x="3" y="0"/>
                      </a:lnTo>
                      <a:lnTo>
                        <a:pt x="1" y="2"/>
                      </a:lnTo>
                      <a:lnTo>
                        <a:pt x="0" y="3"/>
                      </a:lnTo>
                      <a:lnTo>
                        <a:pt x="0" y="5"/>
                      </a:lnTo>
                      <a:lnTo>
                        <a:pt x="0" y="7"/>
                      </a:lnTo>
                      <a:lnTo>
                        <a:pt x="0" y="8"/>
                      </a:lnTo>
                      <a:lnTo>
                        <a:pt x="1" y="10"/>
                      </a:lnTo>
                      <a:lnTo>
                        <a:pt x="3" y="10"/>
                      </a:lnTo>
                      <a:lnTo>
                        <a:pt x="6" y="12"/>
                      </a:lnTo>
                      <a:lnTo>
                        <a:pt x="44" y="18"/>
                      </a:lnTo>
                      <a:lnTo>
                        <a:pt x="45" y="18"/>
                      </a:lnTo>
                      <a:lnTo>
                        <a:pt x="47" y="17"/>
                      </a:lnTo>
                      <a:lnTo>
                        <a:pt x="49" y="15"/>
                      </a:lnTo>
                      <a:lnTo>
                        <a:pt x="49" y="13"/>
                      </a:lnTo>
                      <a:lnTo>
                        <a:pt x="49" y="12"/>
                      </a:lnTo>
                      <a:lnTo>
                        <a:pt x="49" y="10"/>
                      </a:lnTo>
                      <a:lnTo>
                        <a:pt x="47" y="8"/>
                      </a:lnTo>
                      <a:lnTo>
                        <a:pt x="45" y="8"/>
                      </a:lnTo>
                      <a:lnTo>
                        <a:pt x="8" y="2"/>
                      </a:lnTo>
                      <a:lnTo>
                        <a:pt x="5"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75" name="Freeform 55"/>
                <p:cNvSpPr>
                  <a:spLocks/>
                </p:cNvSpPr>
                <p:nvPr/>
              </p:nvSpPr>
              <p:spPr bwMode="auto">
                <a:xfrm>
                  <a:off x="3967" y="3214"/>
                  <a:ext cx="50" cy="16"/>
                </a:xfrm>
                <a:custGeom>
                  <a:avLst/>
                  <a:gdLst>
                    <a:gd name="T0" fmla="*/ 7 w 50"/>
                    <a:gd name="T1" fmla="*/ 0 h 16"/>
                    <a:gd name="T2" fmla="*/ 5 w 50"/>
                    <a:gd name="T3" fmla="*/ 0 h 16"/>
                    <a:gd name="T4" fmla="*/ 3 w 50"/>
                    <a:gd name="T5" fmla="*/ 0 h 16"/>
                    <a:gd name="T6" fmla="*/ 2 w 50"/>
                    <a:gd name="T7" fmla="*/ 2 h 16"/>
                    <a:gd name="T8" fmla="*/ 0 w 50"/>
                    <a:gd name="T9" fmla="*/ 4 h 16"/>
                    <a:gd name="T10" fmla="*/ 0 w 50"/>
                    <a:gd name="T11" fmla="*/ 5 h 16"/>
                    <a:gd name="T12" fmla="*/ 2 w 50"/>
                    <a:gd name="T13" fmla="*/ 7 h 16"/>
                    <a:gd name="T14" fmla="*/ 3 w 50"/>
                    <a:gd name="T15" fmla="*/ 9 h 16"/>
                    <a:gd name="T16" fmla="*/ 5 w 50"/>
                    <a:gd name="T17" fmla="*/ 10 h 16"/>
                    <a:gd name="T18" fmla="*/ 13 w 50"/>
                    <a:gd name="T19" fmla="*/ 12 h 16"/>
                    <a:gd name="T20" fmla="*/ 44 w 50"/>
                    <a:gd name="T21" fmla="*/ 16 h 16"/>
                    <a:gd name="T22" fmla="*/ 45 w 50"/>
                    <a:gd name="T23" fmla="*/ 16 h 16"/>
                    <a:gd name="T24" fmla="*/ 47 w 50"/>
                    <a:gd name="T25" fmla="*/ 16 h 16"/>
                    <a:gd name="T26" fmla="*/ 49 w 50"/>
                    <a:gd name="T27" fmla="*/ 14 h 16"/>
                    <a:gd name="T28" fmla="*/ 50 w 50"/>
                    <a:gd name="T29" fmla="*/ 12 h 16"/>
                    <a:gd name="T30" fmla="*/ 50 w 50"/>
                    <a:gd name="T31" fmla="*/ 10 h 16"/>
                    <a:gd name="T32" fmla="*/ 49 w 50"/>
                    <a:gd name="T33" fmla="*/ 9 h 16"/>
                    <a:gd name="T34" fmla="*/ 47 w 50"/>
                    <a:gd name="T35" fmla="*/ 7 h 16"/>
                    <a:gd name="T36" fmla="*/ 45 w 50"/>
                    <a:gd name="T37" fmla="*/ 5 h 16"/>
                    <a:gd name="T38" fmla="*/ 15 w 50"/>
                    <a:gd name="T39" fmla="*/ 2 h 16"/>
                    <a:gd name="T40" fmla="*/ 7 w 50"/>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6">
                      <a:moveTo>
                        <a:pt x="7" y="0"/>
                      </a:moveTo>
                      <a:lnTo>
                        <a:pt x="5" y="0"/>
                      </a:lnTo>
                      <a:lnTo>
                        <a:pt x="3" y="0"/>
                      </a:lnTo>
                      <a:lnTo>
                        <a:pt x="2" y="2"/>
                      </a:lnTo>
                      <a:lnTo>
                        <a:pt x="0" y="4"/>
                      </a:lnTo>
                      <a:lnTo>
                        <a:pt x="0" y="5"/>
                      </a:lnTo>
                      <a:lnTo>
                        <a:pt x="2" y="7"/>
                      </a:lnTo>
                      <a:lnTo>
                        <a:pt x="3" y="9"/>
                      </a:lnTo>
                      <a:lnTo>
                        <a:pt x="5" y="10"/>
                      </a:lnTo>
                      <a:lnTo>
                        <a:pt x="13" y="12"/>
                      </a:lnTo>
                      <a:lnTo>
                        <a:pt x="44" y="16"/>
                      </a:lnTo>
                      <a:lnTo>
                        <a:pt x="45" y="16"/>
                      </a:lnTo>
                      <a:lnTo>
                        <a:pt x="47" y="16"/>
                      </a:lnTo>
                      <a:lnTo>
                        <a:pt x="49" y="14"/>
                      </a:lnTo>
                      <a:lnTo>
                        <a:pt x="50" y="12"/>
                      </a:lnTo>
                      <a:lnTo>
                        <a:pt x="50" y="10"/>
                      </a:lnTo>
                      <a:lnTo>
                        <a:pt x="49" y="9"/>
                      </a:lnTo>
                      <a:lnTo>
                        <a:pt x="47" y="7"/>
                      </a:lnTo>
                      <a:lnTo>
                        <a:pt x="45" y="5"/>
                      </a:lnTo>
                      <a:lnTo>
                        <a:pt x="15" y="2"/>
                      </a:lnTo>
                      <a:lnTo>
                        <a:pt x="7"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76" name="Freeform 56"/>
                <p:cNvSpPr>
                  <a:spLocks/>
                </p:cNvSpPr>
                <p:nvPr/>
              </p:nvSpPr>
              <p:spPr bwMode="auto">
                <a:xfrm>
                  <a:off x="4038" y="3224"/>
                  <a:ext cx="50" cy="14"/>
                </a:xfrm>
                <a:custGeom>
                  <a:avLst/>
                  <a:gdLst>
                    <a:gd name="T0" fmla="*/ 5 w 50"/>
                    <a:gd name="T1" fmla="*/ 0 h 14"/>
                    <a:gd name="T2" fmla="*/ 3 w 50"/>
                    <a:gd name="T3" fmla="*/ 0 h 14"/>
                    <a:gd name="T4" fmla="*/ 1 w 50"/>
                    <a:gd name="T5" fmla="*/ 0 h 14"/>
                    <a:gd name="T6" fmla="*/ 0 w 50"/>
                    <a:gd name="T7" fmla="*/ 2 h 14"/>
                    <a:gd name="T8" fmla="*/ 0 w 50"/>
                    <a:gd name="T9" fmla="*/ 4 h 14"/>
                    <a:gd name="T10" fmla="*/ 0 w 50"/>
                    <a:gd name="T11" fmla="*/ 6 h 14"/>
                    <a:gd name="T12" fmla="*/ 0 w 50"/>
                    <a:gd name="T13" fmla="*/ 7 h 14"/>
                    <a:gd name="T14" fmla="*/ 1 w 50"/>
                    <a:gd name="T15" fmla="*/ 9 h 14"/>
                    <a:gd name="T16" fmla="*/ 3 w 50"/>
                    <a:gd name="T17" fmla="*/ 11 h 14"/>
                    <a:gd name="T18" fmla="*/ 13 w 50"/>
                    <a:gd name="T19" fmla="*/ 12 h 14"/>
                    <a:gd name="T20" fmla="*/ 44 w 50"/>
                    <a:gd name="T21" fmla="*/ 14 h 14"/>
                    <a:gd name="T22" fmla="*/ 45 w 50"/>
                    <a:gd name="T23" fmla="*/ 14 h 14"/>
                    <a:gd name="T24" fmla="*/ 47 w 50"/>
                    <a:gd name="T25" fmla="*/ 14 h 14"/>
                    <a:gd name="T26" fmla="*/ 49 w 50"/>
                    <a:gd name="T27" fmla="*/ 12 h 14"/>
                    <a:gd name="T28" fmla="*/ 50 w 50"/>
                    <a:gd name="T29" fmla="*/ 11 h 14"/>
                    <a:gd name="T30" fmla="*/ 50 w 50"/>
                    <a:gd name="T31" fmla="*/ 9 h 14"/>
                    <a:gd name="T32" fmla="*/ 49 w 50"/>
                    <a:gd name="T33" fmla="*/ 7 h 14"/>
                    <a:gd name="T34" fmla="*/ 47 w 50"/>
                    <a:gd name="T35" fmla="*/ 6 h 14"/>
                    <a:gd name="T36" fmla="*/ 45 w 50"/>
                    <a:gd name="T37" fmla="*/ 4 h 14"/>
                    <a:gd name="T38" fmla="*/ 15 w 50"/>
                    <a:gd name="T39" fmla="*/ 2 h 14"/>
                    <a:gd name="T40" fmla="*/ 5 w 50"/>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4">
                      <a:moveTo>
                        <a:pt x="5" y="0"/>
                      </a:moveTo>
                      <a:lnTo>
                        <a:pt x="3" y="0"/>
                      </a:lnTo>
                      <a:lnTo>
                        <a:pt x="1" y="0"/>
                      </a:lnTo>
                      <a:lnTo>
                        <a:pt x="0" y="2"/>
                      </a:lnTo>
                      <a:lnTo>
                        <a:pt x="0" y="4"/>
                      </a:lnTo>
                      <a:lnTo>
                        <a:pt x="0" y="6"/>
                      </a:lnTo>
                      <a:lnTo>
                        <a:pt x="0" y="7"/>
                      </a:lnTo>
                      <a:lnTo>
                        <a:pt x="1" y="9"/>
                      </a:lnTo>
                      <a:lnTo>
                        <a:pt x="3" y="11"/>
                      </a:lnTo>
                      <a:lnTo>
                        <a:pt x="13" y="12"/>
                      </a:lnTo>
                      <a:lnTo>
                        <a:pt x="44" y="14"/>
                      </a:lnTo>
                      <a:lnTo>
                        <a:pt x="45" y="14"/>
                      </a:lnTo>
                      <a:lnTo>
                        <a:pt x="47" y="14"/>
                      </a:lnTo>
                      <a:lnTo>
                        <a:pt x="49" y="12"/>
                      </a:lnTo>
                      <a:lnTo>
                        <a:pt x="50" y="11"/>
                      </a:lnTo>
                      <a:lnTo>
                        <a:pt x="50" y="9"/>
                      </a:lnTo>
                      <a:lnTo>
                        <a:pt x="49" y="7"/>
                      </a:lnTo>
                      <a:lnTo>
                        <a:pt x="47" y="6"/>
                      </a:lnTo>
                      <a:lnTo>
                        <a:pt x="45" y="4"/>
                      </a:lnTo>
                      <a:lnTo>
                        <a:pt x="15" y="2"/>
                      </a:lnTo>
                      <a:lnTo>
                        <a:pt x="5"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77" name="Freeform 57"/>
                <p:cNvSpPr>
                  <a:spLocks/>
                </p:cNvSpPr>
                <p:nvPr/>
              </p:nvSpPr>
              <p:spPr bwMode="auto">
                <a:xfrm>
                  <a:off x="4107" y="3231"/>
                  <a:ext cx="50" cy="14"/>
                </a:xfrm>
                <a:custGeom>
                  <a:avLst/>
                  <a:gdLst>
                    <a:gd name="T0" fmla="*/ 7 w 50"/>
                    <a:gd name="T1" fmla="*/ 0 h 14"/>
                    <a:gd name="T2" fmla="*/ 5 w 50"/>
                    <a:gd name="T3" fmla="*/ 0 h 14"/>
                    <a:gd name="T4" fmla="*/ 3 w 50"/>
                    <a:gd name="T5" fmla="*/ 2 h 14"/>
                    <a:gd name="T6" fmla="*/ 2 w 50"/>
                    <a:gd name="T7" fmla="*/ 4 h 14"/>
                    <a:gd name="T8" fmla="*/ 0 w 50"/>
                    <a:gd name="T9" fmla="*/ 5 h 14"/>
                    <a:gd name="T10" fmla="*/ 0 w 50"/>
                    <a:gd name="T11" fmla="*/ 7 h 14"/>
                    <a:gd name="T12" fmla="*/ 2 w 50"/>
                    <a:gd name="T13" fmla="*/ 9 h 14"/>
                    <a:gd name="T14" fmla="*/ 3 w 50"/>
                    <a:gd name="T15" fmla="*/ 10 h 14"/>
                    <a:gd name="T16" fmla="*/ 5 w 50"/>
                    <a:gd name="T17" fmla="*/ 10 h 14"/>
                    <a:gd name="T18" fmla="*/ 10 w 50"/>
                    <a:gd name="T19" fmla="*/ 12 h 14"/>
                    <a:gd name="T20" fmla="*/ 45 w 50"/>
                    <a:gd name="T21" fmla="*/ 14 h 14"/>
                    <a:gd name="T22" fmla="*/ 47 w 50"/>
                    <a:gd name="T23" fmla="*/ 14 h 14"/>
                    <a:gd name="T24" fmla="*/ 49 w 50"/>
                    <a:gd name="T25" fmla="*/ 14 h 14"/>
                    <a:gd name="T26" fmla="*/ 50 w 50"/>
                    <a:gd name="T27" fmla="*/ 12 h 14"/>
                    <a:gd name="T28" fmla="*/ 50 w 50"/>
                    <a:gd name="T29" fmla="*/ 10 h 14"/>
                    <a:gd name="T30" fmla="*/ 50 w 50"/>
                    <a:gd name="T31" fmla="*/ 9 h 14"/>
                    <a:gd name="T32" fmla="*/ 50 w 50"/>
                    <a:gd name="T33" fmla="*/ 7 h 14"/>
                    <a:gd name="T34" fmla="*/ 49 w 50"/>
                    <a:gd name="T35" fmla="*/ 5 h 14"/>
                    <a:gd name="T36" fmla="*/ 47 w 50"/>
                    <a:gd name="T37" fmla="*/ 4 h 14"/>
                    <a:gd name="T38" fmla="*/ 12 w 50"/>
                    <a:gd name="T39" fmla="*/ 2 h 14"/>
                    <a:gd name="T40" fmla="*/ 7 w 50"/>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4">
                      <a:moveTo>
                        <a:pt x="7" y="0"/>
                      </a:moveTo>
                      <a:lnTo>
                        <a:pt x="5" y="0"/>
                      </a:lnTo>
                      <a:lnTo>
                        <a:pt x="3" y="2"/>
                      </a:lnTo>
                      <a:lnTo>
                        <a:pt x="2" y="4"/>
                      </a:lnTo>
                      <a:lnTo>
                        <a:pt x="0" y="5"/>
                      </a:lnTo>
                      <a:lnTo>
                        <a:pt x="0" y="7"/>
                      </a:lnTo>
                      <a:lnTo>
                        <a:pt x="2" y="9"/>
                      </a:lnTo>
                      <a:lnTo>
                        <a:pt x="3" y="10"/>
                      </a:lnTo>
                      <a:lnTo>
                        <a:pt x="5" y="10"/>
                      </a:lnTo>
                      <a:lnTo>
                        <a:pt x="10" y="12"/>
                      </a:lnTo>
                      <a:lnTo>
                        <a:pt x="45" y="14"/>
                      </a:lnTo>
                      <a:lnTo>
                        <a:pt x="47" y="14"/>
                      </a:lnTo>
                      <a:lnTo>
                        <a:pt x="49" y="14"/>
                      </a:lnTo>
                      <a:lnTo>
                        <a:pt x="50" y="12"/>
                      </a:lnTo>
                      <a:lnTo>
                        <a:pt x="50" y="10"/>
                      </a:lnTo>
                      <a:lnTo>
                        <a:pt x="50" y="9"/>
                      </a:lnTo>
                      <a:lnTo>
                        <a:pt x="50" y="7"/>
                      </a:lnTo>
                      <a:lnTo>
                        <a:pt x="49" y="5"/>
                      </a:lnTo>
                      <a:lnTo>
                        <a:pt x="47" y="4"/>
                      </a:lnTo>
                      <a:lnTo>
                        <a:pt x="12" y="2"/>
                      </a:lnTo>
                      <a:lnTo>
                        <a:pt x="7"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78" name="Freeform 58"/>
                <p:cNvSpPr>
                  <a:spLocks/>
                </p:cNvSpPr>
                <p:nvPr/>
              </p:nvSpPr>
              <p:spPr bwMode="auto">
                <a:xfrm>
                  <a:off x="4178" y="3238"/>
                  <a:ext cx="50" cy="12"/>
                </a:xfrm>
                <a:custGeom>
                  <a:avLst/>
                  <a:gdLst>
                    <a:gd name="T0" fmla="*/ 6 w 50"/>
                    <a:gd name="T1" fmla="*/ 0 h 12"/>
                    <a:gd name="T2" fmla="*/ 5 w 50"/>
                    <a:gd name="T3" fmla="*/ 0 h 12"/>
                    <a:gd name="T4" fmla="*/ 3 w 50"/>
                    <a:gd name="T5" fmla="*/ 0 h 12"/>
                    <a:gd name="T6" fmla="*/ 1 w 50"/>
                    <a:gd name="T7" fmla="*/ 2 h 12"/>
                    <a:gd name="T8" fmla="*/ 0 w 50"/>
                    <a:gd name="T9" fmla="*/ 3 h 12"/>
                    <a:gd name="T10" fmla="*/ 0 w 50"/>
                    <a:gd name="T11" fmla="*/ 5 h 12"/>
                    <a:gd name="T12" fmla="*/ 1 w 50"/>
                    <a:gd name="T13" fmla="*/ 7 h 12"/>
                    <a:gd name="T14" fmla="*/ 3 w 50"/>
                    <a:gd name="T15" fmla="*/ 8 h 12"/>
                    <a:gd name="T16" fmla="*/ 5 w 50"/>
                    <a:gd name="T17" fmla="*/ 10 h 12"/>
                    <a:gd name="T18" fmla="*/ 45 w 50"/>
                    <a:gd name="T19" fmla="*/ 12 h 12"/>
                    <a:gd name="T20" fmla="*/ 47 w 50"/>
                    <a:gd name="T21" fmla="*/ 12 h 12"/>
                    <a:gd name="T22" fmla="*/ 49 w 50"/>
                    <a:gd name="T23" fmla="*/ 10 h 12"/>
                    <a:gd name="T24" fmla="*/ 50 w 50"/>
                    <a:gd name="T25" fmla="*/ 8 h 12"/>
                    <a:gd name="T26" fmla="*/ 50 w 50"/>
                    <a:gd name="T27" fmla="*/ 7 h 12"/>
                    <a:gd name="T28" fmla="*/ 50 w 50"/>
                    <a:gd name="T29" fmla="*/ 5 h 12"/>
                    <a:gd name="T30" fmla="*/ 50 w 50"/>
                    <a:gd name="T31" fmla="*/ 3 h 12"/>
                    <a:gd name="T32" fmla="*/ 49 w 50"/>
                    <a:gd name="T33" fmla="*/ 2 h 12"/>
                    <a:gd name="T34" fmla="*/ 47 w 50"/>
                    <a:gd name="T35" fmla="*/ 2 h 12"/>
                    <a:gd name="T36" fmla="*/ 6 w 5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2">
                      <a:moveTo>
                        <a:pt x="6" y="0"/>
                      </a:moveTo>
                      <a:lnTo>
                        <a:pt x="5" y="0"/>
                      </a:lnTo>
                      <a:lnTo>
                        <a:pt x="3" y="0"/>
                      </a:lnTo>
                      <a:lnTo>
                        <a:pt x="1" y="2"/>
                      </a:lnTo>
                      <a:lnTo>
                        <a:pt x="0" y="3"/>
                      </a:lnTo>
                      <a:lnTo>
                        <a:pt x="0" y="5"/>
                      </a:lnTo>
                      <a:lnTo>
                        <a:pt x="1" y="7"/>
                      </a:lnTo>
                      <a:lnTo>
                        <a:pt x="3" y="8"/>
                      </a:lnTo>
                      <a:lnTo>
                        <a:pt x="5" y="10"/>
                      </a:lnTo>
                      <a:lnTo>
                        <a:pt x="45" y="12"/>
                      </a:lnTo>
                      <a:lnTo>
                        <a:pt x="47" y="12"/>
                      </a:lnTo>
                      <a:lnTo>
                        <a:pt x="49" y="10"/>
                      </a:lnTo>
                      <a:lnTo>
                        <a:pt x="50" y="8"/>
                      </a:lnTo>
                      <a:lnTo>
                        <a:pt x="50" y="7"/>
                      </a:lnTo>
                      <a:lnTo>
                        <a:pt x="50" y="5"/>
                      </a:lnTo>
                      <a:lnTo>
                        <a:pt x="50" y="3"/>
                      </a:lnTo>
                      <a:lnTo>
                        <a:pt x="49" y="2"/>
                      </a:lnTo>
                      <a:lnTo>
                        <a:pt x="47" y="2"/>
                      </a:lnTo>
                      <a:lnTo>
                        <a:pt x="6"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79" name="Freeform 59"/>
                <p:cNvSpPr>
                  <a:spLocks/>
                </p:cNvSpPr>
                <p:nvPr/>
              </p:nvSpPr>
              <p:spPr bwMode="auto">
                <a:xfrm>
                  <a:off x="4249" y="3241"/>
                  <a:ext cx="50" cy="12"/>
                </a:xfrm>
                <a:custGeom>
                  <a:avLst/>
                  <a:gdLst>
                    <a:gd name="T0" fmla="*/ 6 w 50"/>
                    <a:gd name="T1" fmla="*/ 0 h 12"/>
                    <a:gd name="T2" fmla="*/ 5 w 50"/>
                    <a:gd name="T3" fmla="*/ 0 h 12"/>
                    <a:gd name="T4" fmla="*/ 3 w 50"/>
                    <a:gd name="T5" fmla="*/ 0 h 12"/>
                    <a:gd name="T6" fmla="*/ 1 w 50"/>
                    <a:gd name="T7" fmla="*/ 2 h 12"/>
                    <a:gd name="T8" fmla="*/ 0 w 50"/>
                    <a:gd name="T9" fmla="*/ 4 h 12"/>
                    <a:gd name="T10" fmla="*/ 0 w 50"/>
                    <a:gd name="T11" fmla="*/ 5 h 12"/>
                    <a:gd name="T12" fmla="*/ 1 w 50"/>
                    <a:gd name="T13" fmla="*/ 7 h 12"/>
                    <a:gd name="T14" fmla="*/ 3 w 50"/>
                    <a:gd name="T15" fmla="*/ 9 h 12"/>
                    <a:gd name="T16" fmla="*/ 5 w 50"/>
                    <a:gd name="T17" fmla="*/ 10 h 12"/>
                    <a:gd name="T18" fmla="*/ 45 w 50"/>
                    <a:gd name="T19" fmla="*/ 12 h 12"/>
                    <a:gd name="T20" fmla="*/ 47 w 50"/>
                    <a:gd name="T21" fmla="*/ 12 h 12"/>
                    <a:gd name="T22" fmla="*/ 48 w 50"/>
                    <a:gd name="T23" fmla="*/ 10 h 12"/>
                    <a:gd name="T24" fmla="*/ 50 w 50"/>
                    <a:gd name="T25" fmla="*/ 9 h 12"/>
                    <a:gd name="T26" fmla="*/ 50 w 50"/>
                    <a:gd name="T27" fmla="*/ 7 h 12"/>
                    <a:gd name="T28" fmla="*/ 50 w 50"/>
                    <a:gd name="T29" fmla="*/ 5 h 12"/>
                    <a:gd name="T30" fmla="*/ 50 w 50"/>
                    <a:gd name="T31" fmla="*/ 4 h 12"/>
                    <a:gd name="T32" fmla="*/ 48 w 50"/>
                    <a:gd name="T33" fmla="*/ 2 h 12"/>
                    <a:gd name="T34" fmla="*/ 47 w 50"/>
                    <a:gd name="T35" fmla="*/ 2 h 12"/>
                    <a:gd name="T36" fmla="*/ 6 w 5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2">
                      <a:moveTo>
                        <a:pt x="6" y="0"/>
                      </a:moveTo>
                      <a:lnTo>
                        <a:pt x="5" y="0"/>
                      </a:lnTo>
                      <a:lnTo>
                        <a:pt x="3" y="0"/>
                      </a:lnTo>
                      <a:lnTo>
                        <a:pt x="1" y="2"/>
                      </a:lnTo>
                      <a:lnTo>
                        <a:pt x="0" y="4"/>
                      </a:lnTo>
                      <a:lnTo>
                        <a:pt x="0" y="5"/>
                      </a:lnTo>
                      <a:lnTo>
                        <a:pt x="1" y="7"/>
                      </a:lnTo>
                      <a:lnTo>
                        <a:pt x="3" y="9"/>
                      </a:lnTo>
                      <a:lnTo>
                        <a:pt x="5" y="10"/>
                      </a:lnTo>
                      <a:lnTo>
                        <a:pt x="45" y="12"/>
                      </a:lnTo>
                      <a:lnTo>
                        <a:pt x="47" y="12"/>
                      </a:lnTo>
                      <a:lnTo>
                        <a:pt x="48" y="10"/>
                      </a:lnTo>
                      <a:lnTo>
                        <a:pt x="50" y="9"/>
                      </a:lnTo>
                      <a:lnTo>
                        <a:pt x="50" y="7"/>
                      </a:lnTo>
                      <a:lnTo>
                        <a:pt x="50" y="5"/>
                      </a:lnTo>
                      <a:lnTo>
                        <a:pt x="50" y="4"/>
                      </a:lnTo>
                      <a:lnTo>
                        <a:pt x="48" y="2"/>
                      </a:lnTo>
                      <a:lnTo>
                        <a:pt x="47" y="2"/>
                      </a:lnTo>
                      <a:lnTo>
                        <a:pt x="6" y="0"/>
                      </a:lnTo>
                      <a:close/>
                    </a:path>
                  </a:pathLst>
                </a:custGeom>
                <a:solidFill>
                  <a:srgbClr val="000000"/>
                </a:solidFill>
                <a:ln w="9525">
                  <a:solidFill>
                    <a:schemeClr val="tx2"/>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grpSp>
          <p:sp>
            <p:nvSpPr>
              <p:cNvPr id="5180" name="Rectangle 60"/>
              <p:cNvSpPr>
                <a:spLocks noChangeArrowheads="1"/>
              </p:cNvSpPr>
              <p:nvPr/>
            </p:nvSpPr>
            <p:spPr bwMode="auto">
              <a:xfrm>
                <a:off x="3667" y="2976"/>
                <a:ext cx="60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b="1">
                    <a:solidFill>
                      <a:schemeClr val="tx2"/>
                    </a:solidFill>
                    <a:latin typeface="TH Sarabun New" panose="020B0500040200020003" pitchFamily="34" charset="-34"/>
                    <a:cs typeface="TH Sarabun New" panose="020B0500040200020003" pitchFamily="34" charset="-34"/>
                  </a:rPr>
                  <a:t>Cost of waiting</a:t>
                </a:r>
                <a:endParaRPr lang="en-US" altLang="th-TH" sz="2400" b="1">
                  <a:solidFill>
                    <a:schemeClr val="tx2"/>
                  </a:solidFill>
                  <a:latin typeface="TH Sarabun New" panose="020B0500040200020003" pitchFamily="34" charset="-34"/>
                  <a:cs typeface="TH Sarabun New" panose="020B0500040200020003" pitchFamily="34" charset="-34"/>
                </a:endParaRPr>
              </a:p>
            </p:txBody>
          </p:sp>
        </p:grpSp>
        <p:sp>
          <p:nvSpPr>
            <p:cNvPr id="5181" name="Rectangle 61"/>
            <p:cNvSpPr>
              <a:spLocks noChangeArrowheads="1"/>
            </p:cNvSpPr>
            <p:nvPr/>
          </p:nvSpPr>
          <p:spPr bwMode="auto">
            <a:xfrm>
              <a:off x="3812" y="2034"/>
              <a:ext cx="646"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sz="2400" b="1">
                <a:latin typeface="TH Sarabun New" panose="020B0500040200020003" pitchFamily="34" charset="-34"/>
                <a:cs typeface="TH Sarabun New" panose="020B0500040200020003" pitchFamily="34" charset="-34"/>
              </a:endParaRPr>
            </a:p>
          </p:txBody>
        </p:sp>
        <p:grpSp>
          <p:nvGrpSpPr>
            <p:cNvPr id="5182" name="Group 62"/>
            <p:cNvGrpSpPr>
              <a:grpSpLocks/>
            </p:cNvGrpSpPr>
            <p:nvPr/>
          </p:nvGrpSpPr>
          <p:grpSpPr bwMode="auto">
            <a:xfrm>
              <a:off x="1621" y="1787"/>
              <a:ext cx="2611" cy="1304"/>
              <a:chOff x="1621" y="1787"/>
              <a:chExt cx="2611" cy="1304"/>
            </a:xfrm>
          </p:grpSpPr>
          <p:grpSp>
            <p:nvGrpSpPr>
              <p:cNvPr id="5183" name="Group 63"/>
              <p:cNvGrpSpPr>
                <a:grpSpLocks/>
              </p:cNvGrpSpPr>
              <p:nvPr/>
            </p:nvGrpSpPr>
            <p:grpSpPr bwMode="auto">
              <a:xfrm>
                <a:off x="1621" y="1787"/>
                <a:ext cx="2520" cy="1304"/>
                <a:chOff x="1621" y="1787"/>
                <a:chExt cx="2520" cy="1304"/>
              </a:xfrm>
            </p:grpSpPr>
            <p:sp>
              <p:nvSpPr>
                <p:cNvPr id="5184" name="Freeform 64"/>
                <p:cNvSpPr>
                  <a:spLocks/>
                </p:cNvSpPr>
                <p:nvPr/>
              </p:nvSpPr>
              <p:spPr bwMode="auto">
                <a:xfrm>
                  <a:off x="1621" y="3081"/>
                  <a:ext cx="10" cy="10"/>
                </a:xfrm>
                <a:custGeom>
                  <a:avLst/>
                  <a:gdLst>
                    <a:gd name="T0" fmla="*/ 5 w 10"/>
                    <a:gd name="T1" fmla="*/ 0 h 10"/>
                    <a:gd name="T2" fmla="*/ 3 w 10"/>
                    <a:gd name="T3" fmla="*/ 2 h 10"/>
                    <a:gd name="T4" fmla="*/ 2 w 10"/>
                    <a:gd name="T5" fmla="*/ 4 h 10"/>
                    <a:gd name="T6" fmla="*/ 0 w 10"/>
                    <a:gd name="T7" fmla="*/ 5 h 10"/>
                    <a:gd name="T8" fmla="*/ 0 w 10"/>
                    <a:gd name="T9" fmla="*/ 5 h 10"/>
                    <a:gd name="T10" fmla="*/ 2 w 10"/>
                    <a:gd name="T11" fmla="*/ 7 h 10"/>
                    <a:gd name="T12" fmla="*/ 3 w 10"/>
                    <a:gd name="T13" fmla="*/ 9 h 10"/>
                    <a:gd name="T14" fmla="*/ 5 w 10"/>
                    <a:gd name="T15" fmla="*/ 10 h 10"/>
                    <a:gd name="T16" fmla="*/ 7 w 10"/>
                    <a:gd name="T17" fmla="*/ 10 h 10"/>
                    <a:gd name="T18" fmla="*/ 7 w 10"/>
                    <a:gd name="T19" fmla="*/ 10 h 10"/>
                    <a:gd name="T20" fmla="*/ 8 w 10"/>
                    <a:gd name="T21" fmla="*/ 9 h 10"/>
                    <a:gd name="T22" fmla="*/ 10 w 10"/>
                    <a:gd name="T23" fmla="*/ 7 h 10"/>
                    <a:gd name="T24" fmla="*/ 10 w 10"/>
                    <a:gd name="T25" fmla="*/ 5 h 10"/>
                    <a:gd name="T26" fmla="*/ 10 w 10"/>
                    <a:gd name="T27" fmla="*/ 4 h 10"/>
                    <a:gd name="T28" fmla="*/ 10 w 10"/>
                    <a:gd name="T29" fmla="*/ 2 h 10"/>
                    <a:gd name="T30" fmla="*/ 8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2" y="4"/>
                      </a:lnTo>
                      <a:lnTo>
                        <a:pt x="0" y="5"/>
                      </a:lnTo>
                      <a:lnTo>
                        <a:pt x="0" y="5"/>
                      </a:lnTo>
                      <a:lnTo>
                        <a:pt x="2" y="7"/>
                      </a:lnTo>
                      <a:lnTo>
                        <a:pt x="3" y="9"/>
                      </a:lnTo>
                      <a:lnTo>
                        <a:pt x="5" y="10"/>
                      </a:lnTo>
                      <a:lnTo>
                        <a:pt x="7" y="10"/>
                      </a:lnTo>
                      <a:lnTo>
                        <a:pt x="7" y="10"/>
                      </a:lnTo>
                      <a:lnTo>
                        <a:pt x="8" y="9"/>
                      </a:lnTo>
                      <a:lnTo>
                        <a:pt x="10" y="7"/>
                      </a:lnTo>
                      <a:lnTo>
                        <a:pt x="10" y="5"/>
                      </a:lnTo>
                      <a:lnTo>
                        <a:pt x="10" y="4"/>
                      </a:lnTo>
                      <a:lnTo>
                        <a:pt x="10" y="2"/>
                      </a:lnTo>
                      <a:lnTo>
                        <a:pt x="8" y="0"/>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85" name="Freeform 65"/>
                <p:cNvSpPr>
                  <a:spLocks/>
                </p:cNvSpPr>
                <p:nvPr/>
              </p:nvSpPr>
              <p:spPr bwMode="auto">
                <a:xfrm>
                  <a:off x="1641" y="3079"/>
                  <a:ext cx="10" cy="11"/>
                </a:xfrm>
                <a:custGeom>
                  <a:avLst/>
                  <a:gdLst>
                    <a:gd name="T0" fmla="*/ 4 w 10"/>
                    <a:gd name="T1" fmla="*/ 0 h 11"/>
                    <a:gd name="T2" fmla="*/ 2 w 10"/>
                    <a:gd name="T3" fmla="*/ 0 h 11"/>
                    <a:gd name="T4" fmla="*/ 0 w 10"/>
                    <a:gd name="T5" fmla="*/ 2 h 11"/>
                    <a:gd name="T6" fmla="*/ 0 w 10"/>
                    <a:gd name="T7" fmla="*/ 4 h 11"/>
                    <a:gd name="T8" fmla="*/ 0 w 10"/>
                    <a:gd name="T9" fmla="*/ 6 h 11"/>
                    <a:gd name="T10" fmla="*/ 0 w 10"/>
                    <a:gd name="T11" fmla="*/ 7 h 11"/>
                    <a:gd name="T12" fmla="*/ 2 w 10"/>
                    <a:gd name="T13" fmla="*/ 9 h 11"/>
                    <a:gd name="T14" fmla="*/ 4 w 10"/>
                    <a:gd name="T15" fmla="*/ 11 h 11"/>
                    <a:gd name="T16" fmla="*/ 5 w 10"/>
                    <a:gd name="T17" fmla="*/ 11 h 11"/>
                    <a:gd name="T18" fmla="*/ 5 w 10"/>
                    <a:gd name="T19" fmla="*/ 11 h 11"/>
                    <a:gd name="T20" fmla="*/ 7 w 10"/>
                    <a:gd name="T21" fmla="*/ 9 h 11"/>
                    <a:gd name="T22" fmla="*/ 9 w 10"/>
                    <a:gd name="T23" fmla="*/ 7 h 11"/>
                    <a:gd name="T24" fmla="*/ 10 w 10"/>
                    <a:gd name="T25" fmla="*/ 6 h 11"/>
                    <a:gd name="T26" fmla="*/ 10 w 10"/>
                    <a:gd name="T27" fmla="*/ 4 h 11"/>
                    <a:gd name="T28" fmla="*/ 9 w 10"/>
                    <a:gd name="T29" fmla="*/ 2 h 11"/>
                    <a:gd name="T30" fmla="*/ 7 w 10"/>
                    <a:gd name="T31" fmla="*/ 0 h 11"/>
                    <a:gd name="T32" fmla="*/ 5 w 10"/>
                    <a:gd name="T33" fmla="*/ 0 h 11"/>
                    <a:gd name="T34" fmla="*/ 4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4" y="0"/>
                      </a:moveTo>
                      <a:lnTo>
                        <a:pt x="2" y="0"/>
                      </a:lnTo>
                      <a:lnTo>
                        <a:pt x="0" y="2"/>
                      </a:lnTo>
                      <a:lnTo>
                        <a:pt x="0" y="4"/>
                      </a:lnTo>
                      <a:lnTo>
                        <a:pt x="0" y="6"/>
                      </a:lnTo>
                      <a:lnTo>
                        <a:pt x="0" y="7"/>
                      </a:lnTo>
                      <a:lnTo>
                        <a:pt x="2" y="9"/>
                      </a:lnTo>
                      <a:lnTo>
                        <a:pt x="4" y="11"/>
                      </a:lnTo>
                      <a:lnTo>
                        <a:pt x="5" y="11"/>
                      </a:lnTo>
                      <a:lnTo>
                        <a:pt x="5" y="11"/>
                      </a:lnTo>
                      <a:lnTo>
                        <a:pt x="7" y="9"/>
                      </a:lnTo>
                      <a:lnTo>
                        <a:pt x="9" y="7"/>
                      </a:lnTo>
                      <a:lnTo>
                        <a:pt x="10" y="6"/>
                      </a:lnTo>
                      <a:lnTo>
                        <a:pt x="10" y="4"/>
                      </a:lnTo>
                      <a:lnTo>
                        <a:pt x="9" y="2"/>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86" name="Freeform 66"/>
                <p:cNvSpPr>
                  <a:spLocks/>
                </p:cNvSpPr>
                <p:nvPr/>
              </p:nvSpPr>
              <p:spPr bwMode="auto">
                <a:xfrm>
                  <a:off x="1661" y="3076"/>
                  <a:ext cx="11" cy="10"/>
                </a:xfrm>
                <a:custGeom>
                  <a:avLst/>
                  <a:gdLst>
                    <a:gd name="T0" fmla="*/ 4 w 11"/>
                    <a:gd name="T1" fmla="*/ 0 h 10"/>
                    <a:gd name="T2" fmla="*/ 2 w 11"/>
                    <a:gd name="T3" fmla="*/ 2 h 10"/>
                    <a:gd name="T4" fmla="*/ 0 w 11"/>
                    <a:gd name="T5" fmla="*/ 3 h 10"/>
                    <a:gd name="T6" fmla="*/ 0 w 11"/>
                    <a:gd name="T7" fmla="*/ 5 h 10"/>
                    <a:gd name="T8" fmla="*/ 0 w 11"/>
                    <a:gd name="T9" fmla="*/ 7 h 10"/>
                    <a:gd name="T10" fmla="*/ 0 w 11"/>
                    <a:gd name="T11" fmla="*/ 9 h 10"/>
                    <a:gd name="T12" fmla="*/ 2 w 11"/>
                    <a:gd name="T13" fmla="*/ 10 h 10"/>
                    <a:gd name="T14" fmla="*/ 4 w 11"/>
                    <a:gd name="T15" fmla="*/ 10 h 10"/>
                    <a:gd name="T16" fmla="*/ 6 w 11"/>
                    <a:gd name="T17" fmla="*/ 10 h 10"/>
                    <a:gd name="T18" fmla="*/ 6 w 11"/>
                    <a:gd name="T19" fmla="*/ 10 h 10"/>
                    <a:gd name="T20" fmla="*/ 7 w 11"/>
                    <a:gd name="T21" fmla="*/ 10 h 10"/>
                    <a:gd name="T22" fmla="*/ 9 w 11"/>
                    <a:gd name="T23" fmla="*/ 9 h 10"/>
                    <a:gd name="T24" fmla="*/ 11 w 11"/>
                    <a:gd name="T25" fmla="*/ 7 h 10"/>
                    <a:gd name="T26" fmla="*/ 11 w 11"/>
                    <a:gd name="T27" fmla="*/ 5 h 10"/>
                    <a:gd name="T28" fmla="*/ 9 w 11"/>
                    <a:gd name="T29" fmla="*/ 3 h 10"/>
                    <a:gd name="T30" fmla="*/ 7 w 11"/>
                    <a:gd name="T31" fmla="*/ 2 h 10"/>
                    <a:gd name="T32" fmla="*/ 6 w 11"/>
                    <a:gd name="T33" fmla="*/ 0 h 10"/>
                    <a:gd name="T34" fmla="*/ 4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4" y="0"/>
                      </a:moveTo>
                      <a:lnTo>
                        <a:pt x="2" y="2"/>
                      </a:lnTo>
                      <a:lnTo>
                        <a:pt x="0" y="3"/>
                      </a:lnTo>
                      <a:lnTo>
                        <a:pt x="0" y="5"/>
                      </a:lnTo>
                      <a:lnTo>
                        <a:pt x="0" y="7"/>
                      </a:lnTo>
                      <a:lnTo>
                        <a:pt x="0" y="9"/>
                      </a:lnTo>
                      <a:lnTo>
                        <a:pt x="2" y="10"/>
                      </a:lnTo>
                      <a:lnTo>
                        <a:pt x="4" y="10"/>
                      </a:lnTo>
                      <a:lnTo>
                        <a:pt x="6" y="10"/>
                      </a:lnTo>
                      <a:lnTo>
                        <a:pt x="6" y="10"/>
                      </a:lnTo>
                      <a:lnTo>
                        <a:pt x="7" y="10"/>
                      </a:lnTo>
                      <a:lnTo>
                        <a:pt x="9" y="9"/>
                      </a:lnTo>
                      <a:lnTo>
                        <a:pt x="11" y="7"/>
                      </a:lnTo>
                      <a:lnTo>
                        <a:pt x="11" y="5"/>
                      </a:lnTo>
                      <a:lnTo>
                        <a:pt x="9" y="3"/>
                      </a:lnTo>
                      <a:lnTo>
                        <a:pt x="7" y="2"/>
                      </a:lnTo>
                      <a:lnTo>
                        <a:pt x="6"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87" name="Freeform 67"/>
                <p:cNvSpPr>
                  <a:spLocks/>
                </p:cNvSpPr>
                <p:nvPr/>
              </p:nvSpPr>
              <p:spPr bwMode="auto">
                <a:xfrm>
                  <a:off x="1682" y="3074"/>
                  <a:ext cx="10" cy="11"/>
                </a:xfrm>
                <a:custGeom>
                  <a:avLst/>
                  <a:gdLst>
                    <a:gd name="T0" fmla="*/ 3 w 10"/>
                    <a:gd name="T1" fmla="*/ 0 h 11"/>
                    <a:gd name="T2" fmla="*/ 1 w 10"/>
                    <a:gd name="T3" fmla="*/ 0 h 11"/>
                    <a:gd name="T4" fmla="*/ 0 w 10"/>
                    <a:gd name="T5" fmla="*/ 2 h 11"/>
                    <a:gd name="T6" fmla="*/ 0 w 10"/>
                    <a:gd name="T7" fmla="*/ 4 h 11"/>
                    <a:gd name="T8" fmla="*/ 0 w 10"/>
                    <a:gd name="T9" fmla="*/ 5 h 11"/>
                    <a:gd name="T10" fmla="*/ 0 w 10"/>
                    <a:gd name="T11" fmla="*/ 7 h 11"/>
                    <a:gd name="T12" fmla="*/ 1 w 10"/>
                    <a:gd name="T13" fmla="*/ 9 h 11"/>
                    <a:gd name="T14" fmla="*/ 3 w 10"/>
                    <a:gd name="T15" fmla="*/ 11 h 11"/>
                    <a:gd name="T16" fmla="*/ 5 w 10"/>
                    <a:gd name="T17" fmla="*/ 11 h 11"/>
                    <a:gd name="T18" fmla="*/ 5 w 10"/>
                    <a:gd name="T19" fmla="*/ 11 h 11"/>
                    <a:gd name="T20" fmla="*/ 6 w 10"/>
                    <a:gd name="T21" fmla="*/ 9 h 11"/>
                    <a:gd name="T22" fmla="*/ 8 w 10"/>
                    <a:gd name="T23" fmla="*/ 7 h 11"/>
                    <a:gd name="T24" fmla="*/ 10 w 10"/>
                    <a:gd name="T25" fmla="*/ 5 h 11"/>
                    <a:gd name="T26" fmla="*/ 10 w 10"/>
                    <a:gd name="T27" fmla="*/ 4 h 11"/>
                    <a:gd name="T28" fmla="*/ 8 w 10"/>
                    <a:gd name="T29" fmla="*/ 2 h 11"/>
                    <a:gd name="T30" fmla="*/ 6 w 10"/>
                    <a:gd name="T31" fmla="*/ 0 h 11"/>
                    <a:gd name="T32" fmla="*/ 5 w 10"/>
                    <a:gd name="T33" fmla="*/ 0 h 11"/>
                    <a:gd name="T34" fmla="*/ 3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0"/>
                      </a:moveTo>
                      <a:lnTo>
                        <a:pt x="1" y="0"/>
                      </a:lnTo>
                      <a:lnTo>
                        <a:pt x="0" y="2"/>
                      </a:lnTo>
                      <a:lnTo>
                        <a:pt x="0" y="4"/>
                      </a:lnTo>
                      <a:lnTo>
                        <a:pt x="0" y="5"/>
                      </a:lnTo>
                      <a:lnTo>
                        <a:pt x="0" y="7"/>
                      </a:lnTo>
                      <a:lnTo>
                        <a:pt x="1" y="9"/>
                      </a:lnTo>
                      <a:lnTo>
                        <a:pt x="3" y="11"/>
                      </a:lnTo>
                      <a:lnTo>
                        <a:pt x="5" y="11"/>
                      </a:lnTo>
                      <a:lnTo>
                        <a:pt x="5" y="11"/>
                      </a:lnTo>
                      <a:lnTo>
                        <a:pt x="6" y="9"/>
                      </a:lnTo>
                      <a:lnTo>
                        <a:pt x="8" y="7"/>
                      </a:lnTo>
                      <a:lnTo>
                        <a:pt x="10" y="5"/>
                      </a:lnTo>
                      <a:lnTo>
                        <a:pt x="10" y="4"/>
                      </a:lnTo>
                      <a:lnTo>
                        <a:pt x="8" y="2"/>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88" name="Freeform 68"/>
                <p:cNvSpPr>
                  <a:spLocks/>
                </p:cNvSpPr>
                <p:nvPr/>
              </p:nvSpPr>
              <p:spPr bwMode="auto">
                <a:xfrm>
                  <a:off x="1702" y="3071"/>
                  <a:ext cx="10" cy="10"/>
                </a:xfrm>
                <a:custGeom>
                  <a:avLst/>
                  <a:gdLst>
                    <a:gd name="T0" fmla="*/ 3 w 10"/>
                    <a:gd name="T1" fmla="*/ 0 h 10"/>
                    <a:gd name="T2" fmla="*/ 2 w 10"/>
                    <a:gd name="T3" fmla="*/ 2 h 10"/>
                    <a:gd name="T4" fmla="*/ 0 w 10"/>
                    <a:gd name="T5" fmla="*/ 3 h 10"/>
                    <a:gd name="T6" fmla="*/ 0 w 10"/>
                    <a:gd name="T7" fmla="*/ 5 h 10"/>
                    <a:gd name="T8" fmla="*/ 0 w 10"/>
                    <a:gd name="T9" fmla="*/ 7 h 10"/>
                    <a:gd name="T10" fmla="*/ 0 w 10"/>
                    <a:gd name="T11" fmla="*/ 8 h 10"/>
                    <a:gd name="T12" fmla="*/ 2 w 10"/>
                    <a:gd name="T13" fmla="*/ 10 h 10"/>
                    <a:gd name="T14" fmla="*/ 3 w 10"/>
                    <a:gd name="T15" fmla="*/ 10 h 10"/>
                    <a:gd name="T16" fmla="*/ 5 w 10"/>
                    <a:gd name="T17" fmla="*/ 10 h 10"/>
                    <a:gd name="T18" fmla="*/ 5 w 10"/>
                    <a:gd name="T19" fmla="*/ 10 h 10"/>
                    <a:gd name="T20" fmla="*/ 7 w 10"/>
                    <a:gd name="T21" fmla="*/ 10 h 10"/>
                    <a:gd name="T22" fmla="*/ 8 w 10"/>
                    <a:gd name="T23" fmla="*/ 8 h 10"/>
                    <a:gd name="T24" fmla="*/ 10 w 10"/>
                    <a:gd name="T25" fmla="*/ 7 h 10"/>
                    <a:gd name="T26" fmla="*/ 10 w 10"/>
                    <a:gd name="T27" fmla="*/ 5 h 10"/>
                    <a:gd name="T28" fmla="*/ 8 w 10"/>
                    <a:gd name="T29" fmla="*/ 3 h 10"/>
                    <a:gd name="T30" fmla="*/ 7 w 10"/>
                    <a:gd name="T31" fmla="*/ 2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3"/>
                      </a:lnTo>
                      <a:lnTo>
                        <a:pt x="0" y="5"/>
                      </a:lnTo>
                      <a:lnTo>
                        <a:pt x="0" y="7"/>
                      </a:lnTo>
                      <a:lnTo>
                        <a:pt x="0" y="8"/>
                      </a:lnTo>
                      <a:lnTo>
                        <a:pt x="2" y="10"/>
                      </a:lnTo>
                      <a:lnTo>
                        <a:pt x="3" y="10"/>
                      </a:lnTo>
                      <a:lnTo>
                        <a:pt x="5" y="10"/>
                      </a:lnTo>
                      <a:lnTo>
                        <a:pt x="5" y="10"/>
                      </a:lnTo>
                      <a:lnTo>
                        <a:pt x="7" y="10"/>
                      </a:lnTo>
                      <a:lnTo>
                        <a:pt x="8" y="8"/>
                      </a:lnTo>
                      <a:lnTo>
                        <a:pt x="10" y="7"/>
                      </a:lnTo>
                      <a:lnTo>
                        <a:pt x="10" y="5"/>
                      </a:lnTo>
                      <a:lnTo>
                        <a:pt x="8" y="3"/>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89" name="Freeform 69"/>
                <p:cNvSpPr>
                  <a:spLocks/>
                </p:cNvSpPr>
                <p:nvPr/>
              </p:nvSpPr>
              <p:spPr bwMode="auto">
                <a:xfrm>
                  <a:off x="1722" y="3069"/>
                  <a:ext cx="10" cy="10"/>
                </a:xfrm>
                <a:custGeom>
                  <a:avLst/>
                  <a:gdLst>
                    <a:gd name="T0" fmla="*/ 4 w 10"/>
                    <a:gd name="T1" fmla="*/ 0 h 10"/>
                    <a:gd name="T2" fmla="*/ 2 w 10"/>
                    <a:gd name="T3" fmla="*/ 0 h 10"/>
                    <a:gd name="T4" fmla="*/ 0 w 10"/>
                    <a:gd name="T5" fmla="*/ 2 h 10"/>
                    <a:gd name="T6" fmla="*/ 0 w 10"/>
                    <a:gd name="T7" fmla="*/ 4 h 10"/>
                    <a:gd name="T8" fmla="*/ 0 w 10"/>
                    <a:gd name="T9" fmla="*/ 5 h 10"/>
                    <a:gd name="T10" fmla="*/ 0 w 10"/>
                    <a:gd name="T11" fmla="*/ 7 h 10"/>
                    <a:gd name="T12" fmla="*/ 2 w 10"/>
                    <a:gd name="T13" fmla="*/ 9 h 10"/>
                    <a:gd name="T14" fmla="*/ 4 w 10"/>
                    <a:gd name="T15" fmla="*/ 10 h 10"/>
                    <a:gd name="T16" fmla="*/ 5 w 10"/>
                    <a:gd name="T17" fmla="*/ 10 h 10"/>
                    <a:gd name="T18" fmla="*/ 5 w 10"/>
                    <a:gd name="T19" fmla="*/ 10 h 10"/>
                    <a:gd name="T20" fmla="*/ 7 w 10"/>
                    <a:gd name="T21" fmla="*/ 9 h 10"/>
                    <a:gd name="T22" fmla="*/ 9 w 10"/>
                    <a:gd name="T23" fmla="*/ 7 h 10"/>
                    <a:gd name="T24" fmla="*/ 10 w 10"/>
                    <a:gd name="T25" fmla="*/ 5 h 10"/>
                    <a:gd name="T26" fmla="*/ 10 w 10"/>
                    <a:gd name="T27" fmla="*/ 4 h 10"/>
                    <a:gd name="T28" fmla="*/ 9 w 10"/>
                    <a:gd name="T29" fmla="*/ 2 h 10"/>
                    <a:gd name="T30" fmla="*/ 7 w 10"/>
                    <a:gd name="T31" fmla="*/ 0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0"/>
                      </a:lnTo>
                      <a:lnTo>
                        <a:pt x="0" y="2"/>
                      </a:lnTo>
                      <a:lnTo>
                        <a:pt x="0" y="4"/>
                      </a:lnTo>
                      <a:lnTo>
                        <a:pt x="0" y="5"/>
                      </a:lnTo>
                      <a:lnTo>
                        <a:pt x="0" y="7"/>
                      </a:lnTo>
                      <a:lnTo>
                        <a:pt x="2" y="9"/>
                      </a:lnTo>
                      <a:lnTo>
                        <a:pt x="4" y="10"/>
                      </a:lnTo>
                      <a:lnTo>
                        <a:pt x="5" y="10"/>
                      </a:lnTo>
                      <a:lnTo>
                        <a:pt x="5" y="10"/>
                      </a:lnTo>
                      <a:lnTo>
                        <a:pt x="7" y="9"/>
                      </a:lnTo>
                      <a:lnTo>
                        <a:pt x="9" y="7"/>
                      </a:lnTo>
                      <a:lnTo>
                        <a:pt x="10" y="5"/>
                      </a:lnTo>
                      <a:lnTo>
                        <a:pt x="10" y="4"/>
                      </a:lnTo>
                      <a:lnTo>
                        <a:pt x="9" y="2"/>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90" name="Freeform 70"/>
                <p:cNvSpPr>
                  <a:spLocks/>
                </p:cNvSpPr>
                <p:nvPr/>
              </p:nvSpPr>
              <p:spPr bwMode="auto">
                <a:xfrm>
                  <a:off x="1741" y="3066"/>
                  <a:ext cx="10" cy="10"/>
                </a:xfrm>
                <a:custGeom>
                  <a:avLst/>
                  <a:gdLst>
                    <a:gd name="T0" fmla="*/ 5 w 10"/>
                    <a:gd name="T1" fmla="*/ 0 h 10"/>
                    <a:gd name="T2" fmla="*/ 3 w 10"/>
                    <a:gd name="T3" fmla="*/ 2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91" name="Freeform 71"/>
                <p:cNvSpPr>
                  <a:spLocks/>
                </p:cNvSpPr>
                <p:nvPr/>
              </p:nvSpPr>
              <p:spPr bwMode="auto">
                <a:xfrm>
                  <a:off x="1761" y="3064"/>
                  <a:ext cx="10" cy="10"/>
                </a:xfrm>
                <a:custGeom>
                  <a:avLst/>
                  <a:gdLst>
                    <a:gd name="T0" fmla="*/ 5 w 10"/>
                    <a:gd name="T1" fmla="*/ 0 h 10"/>
                    <a:gd name="T2" fmla="*/ 3 w 10"/>
                    <a:gd name="T3" fmla="*/ 0 h 10"/>
                    <a:gd name="T4" fmla="*/ 2 w 10"/>
                    <a:gd name="T5" fmla="*/ 2 h 10"/>
                    <a:gd name="T6" fmla="*/ 0 w 10"/>
                    <a:gd name="T7" fmla="*/ 4 h 10"/>
                    <a:gd name="T8" fmla="*/ 0 w 10"/>
                    <a:gd name="T9" fmla="*/ 5 h 10"/>
                    <a:gd name="T10" fmla="*/ 2 w 10"/>
                    <a:gd name="T11" fmla="*/ 7 h 10"/>
                    <a:gd name="T12" fmla="*/ 3 w 10"/>
                    <a:gd name="T13" fmla="*/ 9 h 10"/>
                    <a:gd name="T14" fmla="*/ 5 w 10"/>
                    <a:gd name="T15" fmla="*/ 10 h 10"/>
                    <a:gd name="T16" fmla="*/ 7 w 10"/>
                    <a:gd name="T17" fmla="*/ 10 h 10"/>
                    <a:gd name="T18" fmla="*/ 7 w 10"/>
                    <a:gd name="T19" fmla="*/ 10 h 10"/>
                    <a:gd name="T20" fmla="*/ 8 w 10"/>
                    <a:gd name="T21" fmla="*/ 9 h 10"/>
                    <a:gd name="T22" fmla="*/ 10 w 10"/>
                    <a:gd name="T23" fmla="*/ 7 h 10"/>
                    <a:gd name="T24" fmla="*/ 10 w 10"/>
                    <a:gd name="T25" fmla="*/ 5 h 10"/>
                    <a:gd name="T26" fmla="*/ 10 w 10"/>
                    <a:gd name="T27" fmla="*/ 4 h 10"/>
                    <a:gd name="T28" fmla="*/ 10 w 10"/>
                    <a:gd name="T29" fmla="*/ 2 h 10"/>
                    <a:gd name="T30" fmla="*/ 8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2"/>
                      </a:lnTo>
                      <a:lnTo>
                        <a:pt x="0" y="4"/>
                      </a:lnTo>
                      <a:lnTo>
                        <a:pt x="0" y="5"/>
                      </a:lnTo>
                      <a:lnTo>
                        <a:pt x="2" y="7"/>
                      </a:lnTo>
                      <a:lnTo>
                        <a:pt x="3" y="9"/>
                      </a:lnTo>
                      <a:lnTo>
                        <a:pt x="5" y="10"/>
                      </a:lnTo>
                      <a:lnTo>
                        <a:pt x="7" y="10"/>
                      </a:lnTo>
                      <a:lnTo>
                        <a:pt x="7" y="10"/>
                      </a:lnTo>
                      <a:lnTo>
                        <a:pt x="8" y="9"/>
                      </a:lnTo>
                      <a:lnTo>
                        <a:pt x="10" y="7"/>
                      </a:lnTo>
                      <a:lnTo>
                        <a:pt x="10" y="5"/>
                      </a:lnTo>
                      <a:lnTo>
                        <a:pt x="10" y="4"/>
                      </a:lnTo>
                      <a:lnTo>
                        <a:pt x="10" y="2"/>
                      </a:lnTo>
                      <a:lnTo>
                        <a:pt x="8" y="0"/>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92" name="Freeform 72"/>
                <p:cNvSpPr>
                  <a:spLocks/>
                </p:cNvSpPr>
                <p:nvPr/>
              </p:nvSpPr>
              <p:spPr bwMode="auto">
                <a:xfrm>
                  <a:off x="1781" y="3063"/>
                  <a:ext cx="10" cy="10"/>
                </a:xfrm>
                <a:custGeom>
                  <a:avLst/>
                  <a:gdLst>
                    <a:gd name="T0" fmla="*/ 5 w 10"/>
                    <a:gd name="T1" fmla="*/ 0 h 10"/>
                    <a:gd name="T2" fmla="*/ 4 w 10"/>
                    <a:gd name="T3" fmla="*/ 0 h 10"/>
                    <a:gd name="T4" fmla="*/ 2 w 10"/>
                    <a:gd name="T5" fmla="*/ 1 h 10"/>
                    <a:gd name="T6" fmla="*/ 0 w 10"/>
                    <a:gd name="T7" fmla="*/ 3 h 10"/>
                    <a:gd name="T8" fmla="*/ 0 w 10"/>
                    <a:gd name="T9" fmla="*/ 5 h 10"/>
                    <a:gd name="T10" fmla="*/ 2 w 10"/>
                    <a:gd name="T11" fmla="*/ 6 h 10"/>
                    <a:gd name="T12" fmla="*/ 4 w 10"/>
                    <a:gd name="T13" fmla="*/ 8 h 10"/>
                    <a:gd name="T14" fmla="*/ 5 w 10"/>
                    <a:gd name="T15" fmla="*/ 10 h 10"/>
                    <a:gd name="T16" fmla="*/ 7 w 10"/>
                    <a:gd name="T17" fmla="*/ 10 h 10"/>
                    <a:gd name="T18" fmla="*/ 7 w 10"/>
                    <a:gd name="T19" fmla="*/ 10 h 10"/>
                    <a:gd name="T20" fmla="*/ 9 w 10"/>
                    <a:gd name="T21" fmla="*/ 8 h 10"/>
                    <a:gd name="T22" fmla="*/ 10 w 10"/>
                    <a:gd name="T23" fmla="*/ 6 h 10"/>
                    <a:gd name="T24" fmla="*/ 10 w 10"/>
                    <a:gd name="T25" fmla="*/ 5 h 10"/>
                    <a:gd name="T26" fmla="*/ 10 w 10"/>
                    <a:gd name="T27" fmla="*/ 3 h 10"/>
                    <a:gd name="T28" fmla="*/ 10 w 10"/>
                    <a:gd name="T29" fmla="*/ 1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4" y="0"/>
                      </a:lnTo>
                      <a:lnTo>
                        <a:pt x="2" y="1"/>
                      </a:lnTo>
                      <a:lnTo>
                        <a:pt x="0" y="3"/>
                      </a:lnTo>
                      <a:lnTo>
                        <a:pt x="0" y="5"/>
                      </a:lnTo>
                      <a:lnTo>
                        <a:pt x="2" y="6"/>
                      </a:lnTo>
                      <a:lnTo>
                        <a:pt x="4" y="8"/>
                      </a:lnTo>
                      <a:lnTo>
                        <a:pt x="5" y="10"/>
                      </a:lnTo>
                      <a:lnTo>
                        <a:pt x="7" y="10"/>
                      </a:lnTo>
                      <a:lnTo>
                        <a:pt x="7" y="10"/>
                      </a:lnTo>
                      <a:lnTo>
                        <a:pt x="9" y="8"/>
                      </a:lnTo>
                      <a:lnTo>
                        <a:pt x="10" y="6"/>
                      </a:lnTo>
                      <a:lnTo>
                        <a:pt x="10" y="5"/>
                      </a:lnTo>
                      <a:lnTo>
                        <a:pt x="10" y="3"/>
                      </a:lnTo>
                      <a:lnTo>
                        <a:pt x="10" y="1"/>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93" name="Freeform 73"/>
                <p:cNvSpPr>
                  <a:spLocks/>
                </p:cNvSpPr>
                <p:nvPr/>
              </p:nvSpPr>
              <p:spPr bwMode="auto">
                <a:xfrm>
                  <a:off x="1801" y="3059"/>
                  <a:ext cx="11" cy="10"/>
                </a:xfrm>
                <a:custGeom>
                  <a:avLst/>
                  <a:gdLst>
                    <a:gd name="T0" fmla="*/ 5 w 11"/>
                    <a:gd name="T1" fmla="*/ 0 h 10"/>
                    <a:gd name="T2" fmla="*/ 4 w 11"/>
                    <a:gd name="T3" fmla="*/ 2 h 10"/>
                    <a:gd name="T4" fmla="*/ 2 w 11"/>
                    <a:gd name="T5" fmla="*/ 4 h 10"/>
                    <a:gd name="T6" fmla="*/ 0 w 11"/>
                    <a:gd name="T7" fmla="*/ 5 h 10"/>
                    <a:gd name="T8" fmla="*/ 0 w 11"/>
                    <a:gd name="T9" fmla="*/ 7 h 10"/>
                    <a:gd name="T10" fmla="*/ 2 w 11"/>
                    <a:gd name="T11" fmla="*/ 9 h 10"/>
                    <a:gd name="T12" fmla="*/ 4 w 11"/>
                    <a:gd name="T13" fmla="*/ 10 h 10"/>
                    <a:gd name="T14" fmla="*/ 5 w 11"/>
                    <a:gd name="T15" fmla="*/ 10 h 10"/>
                    <a:gd name="T16" fmla="*/ 7 w 11"/>
                    <a:gd name="T17" fmla="*/ 10 h 10"/>
                    <a:gd name="T18" fmla="*/ 7 w 11"/>
                    <a:gd name="T19" fmla="*/ 10 h 10"/>
                    <a:gd name="T20" fmla="*/ 9 w 11"/>
                    <a:gd name="T21" fmla="*/ 10 h 10"/>
                    <a:gd name="T22" fmla="*/ 11 w 11"/>
                    <a:gd name="T23" fmla="*/ 9 h 10"/>
                    <a:gd name="T24" fmla="*/ 11 w 11"/>
                    <a:gd name="T25" fmla="*/ 7 h 10"/>
                    <a:gd name="T26" fmla="*/ 11 w 11"/>
                    <a:gd name="T27" fmla="*/ 5 h 10"/>
                    <a:gd name="T28" fmla="*/ 11 w 11"/>
                    <a:gd name="T29" fmla="*/ 4 h 10"/>
                    <a:gd name="T30" fmla="*/ 9 w 11"/>
                    <a:gd name="T31" fmla="*/ 2 h 10"/>
                    <a:gd name="T32" fmla="*/ 7 w 11"/>
                    <a:gd name="T33" fmla="*/ 0 h 10"/>
                    <a:gd name="T34" fmla="*/ 5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5" y="0"/>
                      </a:moveTo>
                      <a:lnTo>
                        <a:pt x="4" y="2"/>
                      </a:lnTo>
                      <a:lnTo>
                        <a:pt x="2" y="4"/>
                      </a:lnTo>
                      <a:lnTo>
                        <a:pt x="0" y="5"/>
                      </a:lnTo>
                      <a:lnTo>
                        <a:pt x="0" y="7"/>
                      </a:lnTo>
                      <a:lnTo>
                        <a:pt x="2" y="9"/>
                      </a:lnTo>
                      <a:lnTo>
                        <a:pt x="4" y="10"/>
                      </a:lnTo>
                      <a:lnTo>
                        <a:pt x="5" y="10"/>
                      </a:lnTo>
                      <a:lnTo>
                        <a:pt x="7" y="10"/>
                      </a:lnTo>
                      <a:lnTo>
                        <a:pt x="7" y="10"/>
                      </a:lnTo>
                      <a:lnTo>
                        <a:pt x="9" y="10"/>
                      </a:lnTo>
                      <a:lnTo>
                        <a:pt x="11" y="9"/>
                      </a:lnTo>
                      <a:lnTo>
                        <a:pt x="11" y="7"/>
                      </a:lnTo>
                      <a:lnTo>
                        <a:pt x="11" y="5"/>
                      </a:lnTo>
                      <a:lnTo>
                        <a:pt x="11" y="4"/>
                      </a:lnTo>
                      <a:lnTo>
                        <a:pt x="9" y="2"/>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94" name="Freeform 74"/>
                <p:cNvSpPr>
                  <a:spLocks/>
                </p:cNvSpPr>
                <p:nvPr/>
              </p:nvSpPr>
              <p:spPr bwMode="auto">
                <a:xfrm>
                  <a:off x="1822" y="3058"/>
                  <a:ext cx="10" cy="10"/>
                </a:xfrm>
                <a:custGeom>
                  <a:avLst/>
                  <a:gdLst>
                    <a:gd name="T0" fmla="*/ 5 w 10"/>
                    <a:gd name="T1" fmla="*/ 0 h 10"/>
                    <a:gd name="T2" fmla="*/ 3 w 10"/>
                    <a:gd name="T3" fmla="*/ 0 h 10"/>
                    <a:gd name="T4" fmla="*/ 1 w 10"/>
                    <a:gd name="T5" fmla="*/ 1 h 10"/>
                    <a:gd name="T6" fmla="*/ 0 w 10"/>
                    <a:gd name="T7" fmla="*/ 3 h 10"/>
                    <a:gd name="T8" fmla="*/ 0 w 10"/>
                    <a:gd name="T9" fmla="*/ 5 h 10"/>
                    <a:gd name="T10" fmla="*/ 1 w 10"/>
                    <a:gd name="T11" fmla="*/ 6 h 10"/>
                    <a:gd name="T12" fmla="*/ 3 w 10"/>
                    <a:gd name="T13" fmla="*/ 8 h 10"/>
                    <a:gd name="T14" fmla="*/ 5 w 10"/>
                    <a:gd name="T15" fmla="*/ 10 h 10"/>
                    <a:gd name="T16" fmla="*/ 6 w 10"/>
                    <a:gd name="T17" fmla="*/ 10 h 10"/>
                    <a:gd name="T18" fmla="*/ 6 w 10"/>
                    <a:gd name="T19" fmla="*/ 10 h 10"/>
                    <a:gd name="T20" fmla="*/ 8 w 10"/>
                    <a:gd name="T21" fmla="*/ 8 h 10"/>
                    <a:gd name="T22" fmla="*/ 10 w 10"/>
                    <a:gd name="T23" fmla="*/ 6 h 10"/>
                    <a:gd name="T24" fmla="*/ 10 w 10"/>
                    <a:gd name="T25" fmla="*/ 5 h 10"/>
                    <a:gd name="T26" fmla="*/ 10 w 10"/>
                    <a:gd name="T27" fmla="*/ 3 h 10"/>
                    <a:gd name="T28" fmla="*/ 10 w 10"/>
                    <a:gd name="T29" fmla="*/ 1 h 10"/>
                    <a:gd name="T30" fmla="*/ 8 w 10"/>
                    <a:gd name="T31" fmla="*/ 0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1" y="1"/>
                      </a:lnTo>
                      <a:lnTo>
                        <a:pt x="0" y="3"/>
                      </a:lnTo>
                      <a:lnTo>
                        <a:pt x="0" y="5"/>
                      </a:lnTo>
                      <a:lnTo>
                        <a:pt x="1" y="6"/>
                      </a:lnTo>
                      <a:lnTo>
                        <a:pt x="3" y="8"/>
                      </a:lnTo>
                      <a:lnTo>
                        <a:pt x="5" y="10"/>
                      </a:lnTo>
                      <a:lnTo>
                        <a:pt x="6" y="10"/>
                      </a:lnTo>
                      <a:lnTo>
                        <a:pt x="6" y="10"/>
                      </a:lnTo>
                      <a:lnTo>
                        <a:pt x="8" y="8"/>
                      </a:lnTo>
                      <a:lnTo>
                        <a:pt x="10" y="6"/>
                      </a:lnTo>
                      <a:lnTo>
                        <a:pt x="10" y="5"/>
                      </a:lnTo>
                      <a:lnTo>
                        <a:pt x="10" y="3"/>
                      </a:lnTo>
                      <a:lnTo>
                        <a:pt x="10" y="1"/>
                      </a:lnTo>
                      <a:lnTo>
                        <a:pt x="8" y="0"/>
                      </a:lnTo>
                      <a:lnTo>
                        <a:pt x="6"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95" name="Freeform 75"/>
                <p:cNvSpPr>
                  <a:spLocks/>
                </p:cNvSpPr>
                <p:nvPr/>
              </p:nvSpPr>
              <p:spPr bwMode="auto">
                <a:xfrm>
                  <a:off x="1842" y="3054"/>
                  <a:ext cx="10" cy="10"/>
                </a:xfrm>
                <a:custGeom>
                  <a:avLst/>
                  <a:gdLst>
                    <a:gd name="T0" fmla="*/ 5 w 10"/>
                    <a:gd name="T1" fmla="*/ 0 h 10"/>
                    <a:gd name="T2" fmla="*/ 3 w 10"/>
                    <a:gd name="T3" fmla="*/ 2 h 10"/>
                    <a:gd name="T4" fmla="*/ 2 w 10"/>
                    <a:gd name="T5" fmla="*/ 4 h 10"/>
                    <a:gd name="T6" fmla="*/ 0 w 10"/>
                    <a:gd name="T7" fmla="*/ 5 h 10"/>
                    <a:gd name="T8" fmla="*/ 0 w 10"/>
                    <a:gd name="T9" fmla="*/ 7 h 10"/>
                    <a:gd name="T10" fmla="*/ 2 w 10"/>
                    <a:gd name="T11" fmla="*/ 9 h 10"/>
                    <a:gd name="T12" fmla="*/ 3 w 10"/>
                    <a:gd name="T13" fmla="*/ 10 h 10"/>
                    <a:gd name="T14" fmla="*/ 5 w 10"/>
                    <a:gd name="T15" fmla="*/ 10 h 10"/>
                    <a:gd name="T16" fmla="*/ 7 w 10"/>
                    <a:gd name="T17" fmla="*/ 10 h 10"/>
                    <a:gd name="T18" fmla="*/ 7 w 10"/>
                    <a:gd name="T19" fmla="*/ 10 h 10"/>
                    <a:gd name="T20" fmla="*/ 8 w 10"/>
                    <a:gd name="T21" fmla="*/ 10 h 10"/>
                    <a:gd name="T22" fmla="*/ 10 w 10"/>
                    <a:gd name="T23" fmla="*/ 9 h 10"/>
                    <a:gd name="T24" fmla="*/ 10 w 10"/>
                    <a:gd name="T25" fmla="*/ 7 h 10"/>
                    <a:gd name="T26" fmla="*/ 10 w 10"/>
                    <a:gd name="T27" fmla="*/ 5 h 10"/>
                    <a:gd name="T28" fmla="*/ 10 w 10"/>
                    <a:gd name="T29" fmla="*/ 4 h 10"/>
                    <a:gd name="T30" fmla="*/ 8 w 10"/>
                    <a:gd name="T31" fmla="*/ 2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2" y="4"/>
                      </a:lnTo>
                      <a:lnTo>
                        <a:pt x="0" y="5"/>
                      </a:lnTo>
                      <a:lnTo>
                        <a:pt x="0" y="7"/>
                      </a:lnTo>
                      <a:lnTo>
                        <a:pt x="2" y="9"/>
                      </a:lnTo>
                      <a:lnTo>
                        <a:pt x="3" y="10"/>
                      </a:lnTo>
                      <a:lnTo>
                        <a:pt x="5" y="10"/>
                      </a:lnTo>
                      <a:lnTo>
                        <a:pt x="7" y="10"/>
                      </a:lnTo>
                      <a:lnTo>
                        <a:pt x="7" y="10"/>
                      </a:lnTo>
                      <a:lnTo>
                        <a:pt x="8" y="10"/>
                      </a:lnTo>
                      <a:lnTo>
                        <a:pt x="10" y="9"/>
                      </a:lnTo>
                      <a:lnTo>
                        <a:pt x="10" y="7"/>
                      </a:lnTo>
                      <a:lnTo>
                        <a:pt x="10" y="5"/>
                      </a:lnTo>
                      <a:lnTo>
                        <a:pt x="10" y="4"/>
                      </a:lnTo>
                      <a:lnTo>
                        <a:pt x="8" y="2"/>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96" name="Freeform 76"/>
                <p:cNvSpPr>
                  <a:spLocks/>
                </p:cNvSpPr>
                <p:nvPr/>
              </p:nvSpPr>
              <p:spPr bwMode="auto">
                <a:xfrm>
                  <a:off x="1862" y="3053"/>
                  <a:ext cx="10" cy="10"/>
                </a:xfrm>
                <a:custGeom>
                  <a:avLst/>
                  <a:gdLst>
                    <a:gd name="T0" fmla="*/ 4 w 10"/>
                    <a:gd name="T1" fmla="*/ 0 h 10"/>
                    <a:gd name="T2" fmla="*/ 2 w 10"/>
                    <a:gd name="T3" fmla="*/ 0 h 10"/>
                    <a:gd name="T4" fmla="*/ 0 w 10"/>
                    <a:gd name="T5" fmla="*/ 1 h 10"/>
                    <a:gd name="T6" fmla="*/ 0 w 10"/>
                    <a:gd name="T7" fmla="*/ 3 h 10"/>
                    <a:gd name="T8" fmla="*/ 0 w 10"/>
                    <a:gd name="T9" fmla="*/ 5 h 10"/>
                    <a:gd name="T10" fmla="*/ 0 w 10"/>
                    <a:gd name="T11" fmla="*/ 6 h 10"/>
                    <a:gd name="T12" fmla="*/ 2 w 10"/>
                    <a:gd name="T13" fmla="*/ 8 h 10"/>
                    <a:gd name="T14" fmla="*/ 4 w 10"/>
                    <a:gd name="T15" fmla="*/ 10 h 10"/>
                    <a:gd name="T16" fmla="*/ 5 w 10"/>
                    <a:gd name="T17" fmla="*/ 10 h 10"/>
                    <a:gd name="T18" fmla="*/ 5 w 10"/>
                    <a:gd name="T19" fmla="*/ 10 h 10"/>
                    <a:gd name="T20" fmla="*/ 7 w 10"/>
                    <a:gd name="T21" fmla="*/ 8 h 10"/>
                    <a:gd name="T22" fmla="*/ 9 w 10"/>
                    <a:gd name="T23" fmla="*/ 6 h 10"/>
                    <a:gd name="T24" fmla="*/ 10 w 10"/>
                    <a:gd name="T25" fmla="*/ 5 h 10"/>
                    <a:gd name="T26" fmla="*/ 10 w 10"/>
                    <a:gd name="T27" fmla="*/ 3 h 10"/>
                    <a:gd name="T28" fmla="*/ 9 w 10"/>
                    <a:gd name="T29" fmla="*/ 1 h 10"/>
                    <a:gd name="T30" fmla="*/ 7 w 10"/>
                    <a:gd name="T31" fmla="*/ 0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0"/>
                      </a:lnTo>
                      <a:lnTo>
                        <a:pt x="0" y="1"/>
                      </a:lnTo>
                      <a:lnTo>
                        <a:pt x="0" y="3"/>
                      </a:lnTo>
                      <a:lnTo>
                        <a:pt x="0" y="5"/>
                      </a:lnTo>
                      <a:lnTo>
                        <a:pt x="0" y="6"/>
                      </a:lnTo>
                      <a:lnTo>
                        <a:pt x="2" y="8"/>
                      </a:lnTo>
                      <a:lnTo>
                        <a:pt x="4" y="10"/>
                      </a:lnTo>
                      <a:lnTo>
                        <a:pt x="5" y="10"/>
                      </a:lnTo>
                      <a:lnTo>
                        <a:pt x="5" y="10"/>
                      </a:lnTo>
                      <a:lnTo>
                        <a:pt x="7" y="8"/>
                      </a:lnTo>
                      <a:lnTo>
                        <a:pt x="9" y="6"/>
                      </a:lnTo>
                      <a:lnTo>
                        <a:pt x="10" y="5"/>
                      </a:lnTo>
                      <a:lnTo>
                        <a:pt x="10" y="3"/>
                      </a:lnTo>
                      <a:lnTo>
                        <a:pt x="9" y="1"/>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97" name="Freeform 77"/>
                <p:cNvSpPr>
                  <a:spLocks/>
                </p:cNvSpPr>
                <p:nvPr/>
              </p:nvSpPr>
              <p:spPr bwMode="auto">
                <a:xfrm>
                  <a:off x="1882" y="3049"/>
                  <a:ext cx="10" cy="10"/>
                </a:xfrm>
                <a:custGeom>
                  <a:avLst/>
                  <a:gdLst>
                    <a:gd name="T0" fmla="*/ 4 w 10"/>
                    <a:gd name="T1" fmla="*/ 0 h 10"/>
                    <a:gd name="T2" fmla="*/ 2 w 10"/>
                    <a:gd name="T3" fmla="*/ 2 h 10"/>
                    <a:gd name="T4" fmla="*/ 0 w 10"/>
                    <a:gd name="T5" fmla="*/ 4 h 10"/>
                    <a:gd name="T6" fmla="*/ 0 w 10"/>
                    <a:gd name="T7" fmla="*/ 5 h 10"/>
                    <a:gd name="T8" fmla="*/ 0 w 10"/>
                    <a:gd name="T9" fmla="*/ 7 h 10"/>
                    <a:gd name="T10" fmla="*/ 0 w 10"/>
                    <a:gd name="T11" fmla="*/ 9 h 10"/>
                    <a:gd name="T12" fmla="*/ 2 w 10"/>
                    <a:gd name="T13" fmla="*/ 10 h 10"/>
                    <a:gd name="T14" fmla="*/ 4 w 10"/>
                    <a:gd name="T15" fmla="*/ 10 h 10"/>
                    <a:gd name="T16" fmla="*/ 5 w 10"/>
                    <a:gd name="T17" fmla="*/ 10 h 10"/>
                    <a:gd name="T18" fmla="*/ 5 w 10"/>
                    <a:gd name="T19" fmla="*/ 10 h 10"/>
                    <a:gd name="T20" fmla="*/ 7 w 10"/>
                    <a:gd name="T21" fmla="*/ 10 h 10"/>
                    <a:gd name="T22" fmla="*/ 9 w 10"/>
                    <a:gd name="T23" fmla="*/ 9 h 10"/>
                    <a:gd name="T24" fmla="*/ 10 w 10"/>
                    <a:gd name="T25" fmla="*/ 7 h 10"/>
                    <a:gd name="T26" fmla="*/ 10 w 10"/>
                    <a:gd name="T27" fmla="*/ 5 h 10"/>
                    <a:gd name="T28" fmla="*/ 9 w 10"/>
                    <a:gd name="T29" fmla="*/ 4 h 10"/>
                    <a:gd name="T30" fmla="*/ 7 w 10"/>
                    <a:gd name="T31" fmla="*/ 2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2"/>
                      </a:lnTo>
                      <a:lnTo>
                        <a:pt x="0" y="4"/>
                      </a:lnTo>
                      <a:lnTo>
                        <a:pt x="0" y="5"/>
                      </a:lnTo>
                      <a:lnTo>
                        <a:pt x="0" y="7"/>
                      </a:lnTo>
                      <a:lnTo>
                        <a:pt x="0" y="9"/>
                      </a:lnTo>
                      <a:lnTo>
                        <a:pt x="2" y="10"/>
                      </a:lnTo>
                      <a:lnTo>
                        <a:pt x="4" y="10"/>
                      </a:lnTo>
                      <a:lnTo>
                        <a:pt x="5" y="10"/>
                      </a:lnTo>
                      <a:lnTo>
                        <a:pt x="5" y="10"/>
                      </a:lnTo>
                      <a:lnTo>
                        <a:pt x="7" y="10"/>
                      </a:lnTo>
                      <a:lnTo>
                        <a:pt x="9" y="9"/>
                      </a:lnTo>
                      <a:lnTo>
                        <a:pt x="10" y="7"/>
                      </a:lnTo>
                      <a:lnTo>
                        <a:pt x="10" y="5"/>
                      </a:lnTo>
                      <a:lnTo>
                        <a:pt x="9" y="4"/>
                      </a:lnTo>
                      <a:lnTo>
                        <a:pt x="7" y="2"/>
                      </a:lnTo>
                      <a:lnTo>
                        <a:pt x="5"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98" name="Freeform 78"/>
                <p:cNvSpPr>
                  <a:spLocks/>
                </p:cNvSpPr>
                <p:nvPr/>
              </p:nvSpPr>
              <p:spPr bwMode="auto">
                <a:xfrm>
                  <a:off x="1903" y="3047"/>
                  <a:ext cx="10" cy="11"/>
                </a:xfrm>
                <a:custGeom>
                  <a:avLst/>
                  <a:gdLst>
                    <a:gd name="T0" fmla="*/ 3 w 10"/>
                    <a:gd name="T1" fmla="*/ 0 h 11"/>
                    <a:gd name="T2" fmla="*/ 1 w 10"/>
                    <a:gd name="T3" fmla="*/ 0 h 11"/>
                    <a:gd name="T4" fmla="*/ 0 w 10"/>
                    <a:gd name="T5" fmla="*/ 2 h 11"/>
                    <a:gd name="T6" fmla="*/ 0 w 10"/>
                    <a:gd name="T7" fmla="*/ 4 h 11"/>
                    <a:gd name="T8" fmla="*/ 0 w 10"/>
                    <a:gd name="T9" fmla="*/ 6 h 11"/>
                    <a:gd name="T10" fmla="*/ 0 w 10"/>
                    <a:gd name="T11" fmla="*/ 7 h 11"/>
                    <a:gd name="T12" fmla="*/ 1 w 10"/>
                    <a:gd name="T13" fmla="*/ 9 h 11"/>
                    <a:gd name="T14" fmla="*/ 3 w 10"/>
                    <a:gd name="T15" fmla="*/ 11 h 11"/>
                    <a:gd name="T16" fmla="*/ 5 w 10"/>
                    <a:gd name="T17" fmla="*/ 11 h 11"/>
                    <a:gd name="T18" fmla="*/ 5 w 10"/>
                    <a:gd name="T19" fmla="*/ 11 h 11"/>
                    <a:gd name="T20" fmla="*/ 6 w 10"/>
                    <a:gd name="T21" fmla="*/ 9 h 11"/>
                    <a:gd name="T22" fmla="*/ 8 w 10"/>
                    <a:gd name="T23" fmla="*/ 7 h 11"/>
                    <a:gd name="T24" fmla="*/ 10 w 10"/>
                    <a:gd name="T25" fmla="*/ 6 h 11"/>
                    <a:gd name="T26" fmla="*/ 10 w 10"/>
                    <a:gd name="T27" fmla="*/ 4 h 11"/>
                    <a:gd name="T28" fmla="*/ 8 w 10"/>
                    <a:gd name="T29" fmla="*/ 2 h 11"/>
                    <a:gd name="T30" fmla="*/ 6 w 10"/>
                    <a:gd name="T31" fmla="*/ 0 h 11"/>
                    <a:gd name="T32" fmla="*/ 5 w 10"/>
                    <a:gd name="T33" fmla="*/ 0 h 11"/>
                    <a:gd name="T34" fmla="*/ 3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0"/>
                      </a:moveTo>
                      <a:lnTo>
                        <a:pt x="1" y="0"/>
                      </a:lnTo>
                      <a:lnTo>
                        <a:pt x="0" y="2"/>
                      </a:lnTo>
                      <a:lnTo>
                        <a:pt x="0" y="4"/>
                      </a:lnTo>
                      <a:lnTo>
                        <a:pt x="0" y="6"/>
                      </a:lnTo>
                      <a:lnTo>
                        <a:pt x="0" y="7"/>
                      </a:lnTo>
                      <a:lnTo>
                        <a:pt x="1" y="9"/>
                      </a:lnTo>
                      <a:lnTo>
                        <a:pt x="3" y="11"/>
                      </a:lnTo>
                      <a:lnTo>
                        <a:pt x="5" y="11"/>
                      </a:lnTo>
                      <a:lnTo>
                        <a:pt x="5" y="11"/>
                      </a:lnTo>
                      <a:lnTo>
                        <a:pt x="6" y="9"/>
                      </a:lnTo>
                      <a:lnTo>
                        <a:pt x="8" y="7"/>
                      </a:lnTo>
                      <a:lnTo>
                        <a:pt x="10" y="6"/>
                      </a:lnTo>
                      <a:lnTo>
                        <a:pt x="10" y="4"/>
                      </a:lnTo>
                      <a:lnTo>
                        <a:pt x="8" y="2"/>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199" name="Freeform 79"/>
                <p:cNvSpPr>
                  <a:spLocks/>
                </p:cNvSpPr>
                <p:nvPr/>
              </p:nvSpPr>
              <p:spPr bwMode="auto">
                <a:xfrm>
                  <a:off x="1923" y="3044"/>
                  <a:ext cx="10" cy="10"/>
                </a:xfrm>
                <a:custGeom>
                  <a:avLst/>
                  <a:gdLst>
                    <a:gd name="T0" fmla="*/ 3 w 10"/>
                    <a:gd name="T1" fmla="*/ 0 h 10"/>
                    <a:gd name="T2" fmla="*/ 2 w 10"/>
                    <a:gd name="T3" fmla="*/ 2 h 10"/>
                    <a:gd name="T4" fmla="*/ 0 w 10"/>
                    <a:gd name="T5" fmla="*/ 3 h 10"/>
                    <a:gd name="T6" fmla="*/ 0 w 10"/>
                    <a:gd name="T7" fmla="*/ 5 h 10"/>
                    <a:gd name="T8" fmla="*/ 0 w 10"/>
                    <a:gd name="T9" fmla="*/ 7 h 10"/>
                    <a:gd name="T10" fmla="*/ 0 w 10"/>
                    <a:gd name="T11" fmla="*/ 9 h 10"/>
                    <a:gd name="T12" fmla="*/ 2 w 10"/>
                    <a:gd name="T13" fmla="*/ 10 h 10"/>
                    <a:gd name="T14" fmla="*/ 3 w 10"/>
                    <a:gd name="T15" fmla="*/ 10 h 10"/>
                    <a:gd name="T16" fmla="*/ 5 w 10"/>
                    <a:gd name="T17" fmla="*/ 10 h 10"/>
                    <a:gd name="T18" fmla="*/ 5 w 10"/>
                    <a:gd name="T19" fmla="*/ 10 h 10"/>
                    <a:gd name="T20" fmla="*/ 7 w 10"/>
                    <a:gd name="T21" fmla="*/ 10 h 10"/>
                    <a:gd name="T22" fmla="*/ 8 w 10"/>
                    <a:gd name="T23" fmla="*/ 9 h 10"/>
                    <a:gd name="T24" fmla="*/ 10 w 10"/>
                    <a:gd name="T25" fmla="*/ 7 h 10"/>
                    <a:gd name="T26" fmla="*/ 10 w 10"/>
                    <a:gd name="T27" fmla="*/ 5 h 10"/>
                    <a:gd name="T28" fmla="*/ 8 w 10"/>
                    <a:gd name="T29" fmla="*/ 3 h 10"/>
                    <a:gd name="T30" fmla="*/ 7 w 10"/>
                    <a:gd name="T31" fmla="*/ 2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3"/>
                      </a:lnTo>
                      <a:lnTo>
                        <a:pt x="0" y="5"/>
                      </a:lnTo>
                      <a:lnTo>
                        <a:pt x="0" y="7"/>
                      </a:lnTo>
                      <a:lnTo>
                        <a:pt x="0" y="9"/>
                      </a:lnTo>
                      <a:lnTo>
                        <a:pt x="2" y="10"/>
                      </a:lnTo>
                      <a:lnTo>
                        <a:pt x="3" y="10"/>
                      </a:lnTo>
                      <a:lnTo>
                        <a:pt x="5" y="10"/>
                      </a:lnTo>
                      <a:lnTo>
                        <a:pt x="5" y="10"/>
                      </a:lnTo>
                      <a:lnTo>
                        <a:pt x="7" y="10"/>
                      </a:lnTo>
                      <a:lnTo>
                        <a:pt x="8" y="9"/>
                      </a:lnTo>
                      <a:lnTo>
                        <a:pt x="10" y="7"/>
                      </a:lnTo>
                      <a:lnTo>
                        <a:pt x="10" y="5"/>
                      </a:lnTo>
                      <a:lnTo>
                        <a:pt x="8" y="3"/>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00" name="Freeform 80"/>
                <p:cNvSpPr>
                  <a:spLocks/>
                </p:cNvSpPr>
                <p:nvPr/>
              </p:nvSpPr>
              <p:spPr bwMode="auto">
                <a:xfrm>
                  <a:off x="1943" y="3042"/>
                  <a:ext cx="10" cy="11"/>
                </a:xfrm>
                <a:custGeom>
                  <a:avLst/>
                  <a:gdLst>
                    <a:gd name="T0" fmla="*/ 3 w 10"/>
                    <a:gd name="T1" fmla="*/ 0 h 11"/>
                    <a:gd name="T2" fmla="*/ 2 w 10"/>
                    <a:gd name="T3" fmla="*/ 0 h 11"/>
                    <a:gd name="T4" fmla="*/ 0 w 10"/>
                    <a:gd name="T5" fmla="*/ 2 h 11"/>
                    <a:gd name="T6" fmla="*/ 0 w 10"/>
                    <a:gd name="T7" fmla="*/ 4 h 11"/>
                    <a:gd name="T8" fmla="*/ 0 w 10"/>
                    <a:gd name="T9" fmla="*/ 5 h 11"/>
                    <a:gd name="T10" fmla="*/ 0 w 10"/>
                    <a:gd name="T11" fmla="*/ 7 h 11"/>
                    <a:gd name="T12" fmla="*/ 2 w 10"/>
                    <a:gd name="T13" fmla="*/ 9 h 11"/>
                    <a:gd name="T14" fmla="*/ 3 w 10"/>
                    <a:gd name="T15" fmla="*/ 11 h 11"/>
                    <a:gd name="T16" fmla="*/ 5 w 10"/>
                    <a:gd name="T17" fmla="*/ 11 h 11"/>
                    <a:gd name="T18" fmla="*/ 5 w 10"/>
                    <a:gd name="T19" fmla="*/ 11 h 11"/>
                    <a:gd name="T20" fmla="*/ 7 w 10"/>
                    <a:gd name="T21" fmla="*/ 9 h 11"/>
                    <a:gd name="T22" fmla="*/ 9 w 10"/>
                    <a:gd name="T23" fmla="*/ 7 h 11"/>
                    <a:gd name="T24" fmla="*/ 10 w 10"/>
                    <a:gd name="T25" fmla="*/ 5 h 11"/>
                    <a:gd name="T26" fmla="*/ 10 w 10"/>
                    <a:gd name="T27" fmla="*/ 4 h 11"/>
                    <a:gd name="T28" fmla="*/ 9 w 10"/>
                    <a:gd name="T29" fmla="*/ 2 h 11"/>
                    <a:gd name="T30" fmla="*/ 7 w 10"/>
                    <a:gd name="T31" fmla="*/ 0 h 11"/>
                    <a:gd name="T32" fmla="*/ 5 w 10"/>
                    <a:gd name="T33" fmla="*/ 0 h 11"/>
                    <a:gd name="T34" fmla="*/ 3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0"/>
                      </a:moveTo>
                      <a:lnTo>
                        <a:pt x="2" y="0"/>
                      </a:lnTo>
                      <a:lnTo>
                        <a:pt x="0" y="2"/>
                      </a:lnTo>
                      <a:lnTo>
                        <a:pt x="0" y="4"/>
                      </a:lnTo>
                      <a:lnTo>
                        <a:pt x="0" y="5"/>
                      </a:lnTo>
                      <a:lnTo>
                        <a:pt x="0" y="7"/>
                      </a:lnTo>
                      <a:lnTo>
                        <a:pt x="2" y="9"/>
                      </a:lnTo>
                      <a:lnTo>
                        <a:pt x="3" y="11"/>
                      </a:lnTo>
                      <a:lnTo>
                        <a:pt x="5" y="11"/>
                      </a:lnTo>
                      <a:lnTo>
                        <a:pt x="5" y="11"/>
                      </a:lnTo>
                      <a:lnTo>
                        <a:pt x="7" y="9"/>
                      </a:lnTo>
                      <a:lnTo>
                        <a:pt x="9" y="7"/>
                      </a:lnTo>
                      <a:lnTo>
                        <a:pt x="10" y="5"/>
                      </a:lnTo>
                      <a:lnTo>
                        <a:pt x="10" y="4"/>
                      </a:lnTo>
                      <a:lnTo>
                        <a:pt x="9"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01" name="Freeform 81"/>
                <p:cNvSpPr>
                  <a:spLocks/>
                </p:cNvSpPr>
                <p:nvPr/>
              </p:nvSpPr>
              <p:spPr bwMode="auto">
                <a:xfrm>
                  <a:off x="1962" y="3039"/>
                  <a:ext cx="10" cy="10"/>
                </a:xfrm>
                <a:custGeom>
                  <a:avLst/>
                  <a:gdLst>
                    <a:gd name="T0" fmla="*/ 5 w 10"/>
                    <a:gd name="T1" fmla="*/ 0 h 10"/>
                    <a:gd name="T2" fmla="*/ 3 w 10"/>
                    <a:gd name="T3" fmla="*/ 2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02" name="Freeform 82"/>
                <p:cNvSpPr>
                  <a:spLocks/>
                </p:cNvSpPr>
                <p:nvPr/>
              </p:nvSpPr>
              <p:spPr bwMode="auto">
                <a:xfrm>
                  <a:off x="1982" y="3036"/>
                  <a:ext cx="10" cy="10"/>
                </a:xfrm>
                <a:custGeom>
                  <a:avLst/>
                  <a:gdLst>
                    <a:gd name="T0" fmla="*/ 5 w 10"/>
                    <a:gd name="T1" fmla="*/ 0 h 10"/>
                    <a:gd name="T2" fmla="*/ 3 w 10"/>
                    <a:gd name="T3" fmla="*/ 1 h 10"/>
                    <a:gd name="T4" fmla="*/ 2 w 10"/>
                    <a:gd name="T5" fmla="*/ 3 h 10"/>
                    <a:gd name="T6" fmla="*/ 0 w 10"/>
                    <a:gd name="T7" fmla="*/ 5 h 10"/>
                    <a:gd name="T8" fmla="*/ 0 w 10"/>
                    <a:gd name="T9" fmla="*/ 6 h 10"/>
                    <a:gd name="T10" fmla="*/ 2 w 10"/>
                    <a:gd name="T11" fmla="*/ 8 h 10"/>
                    <a:gd name="T12" fmla="*/ 3 w 10"/>
                    <a:gd name="T13" fmla="*/ 10 h 10"/>
                    <a:gd name="T14" fmla="*/ 5 w 10"/>
                    <a:gd name="T15" fmla="*/ 10 h 10"/>
                    <a:gd name="T16" fmla="*/ 7 w 10"/>
                    <a:gd name="T17" fmla="*/ 10 h 10"/>
                    <a:gd name="T18" fmla="*/ 7 w 10"/>
                    <a:gd name="T19" fmla="*/ 10 h 10"/>
                    <a:gd name="T20" fmla="*/ 8 w 10"/>
                    <a:gd name="T21" fmla="*/ 10 h 10"/>
                    <a:gd name="T22" fmla="*/ 10 w 10"/>
                    <a:gd name="T23" fmla="*/ 8 h 10"/>
                    <a:gd name="T24" fmla="*/ 10 w 10"/>
                    <a:gd name="T25" fmla="*/ 6 h 10"/>
                    <a:gd name="T26" fmla="*/ 10 w 10"/>
                    <a:gd name="T27" fmla="*/ 5 h 10"/>
                    <a:gd name="T28" fmla="*/ 10 w 10"/>
                    <a:gd name="T29" fmla="*/ 3 h 10"/>
                    <a:gd name="T30" fmla="*/ 8 w 10"/>
                    <a:gd name="T31" fmla="*/ 1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1"/>
                      </a:lnTo>
                      <a:lnTo>
                        <a:pt x="2" y="3"/>
                      </a:lnTo>
                      <a:lnTo>
                        <a:pt x="0" y="5"/>
                      </a:lnTo>
                      <a:lnTo>
                        <a:pt x="0" y="6"/>
                      </a:lnTo>
                      <a:lnTo>
                        <a:pt x="2" y="8"/>
                      </a:lnTo>
                      <a:lnTo>
                        <a:pt x="3" y="10"/>
                      </a:lnTo>
                      <a:lnTo>
                        <a:pt x="5" y="10"/>
                      </a:lnTo>
                      <a:lnTo>
                        <a:pt x="7" y="10"/>
                      </a:lnTo>
                      <a:lnTo>
                        <a:pt x="7" y="10"/>
                      </a:lnTo>
                      <a:lnTo>
                        <a:pt x="8" y="10"/>
                      </a:lnTo>
                      <a:lnTo>
                        <a:pt x="10" y="8"/>
                      </a:lnTo>
                      <a:lnTo>
                        <a:pt x="10" y="6"/>
                      </a:lnTo>
                      <a:lnTo>
                        <a:pt x="10" y="5"/>
                      </a:lnTo>
                      <a:lnTo>
                        <a:pt x="10" y="3"/>
                      </a:lnTo>
                      <a:lnTo>
                        <a:pt x="8" y="1"/>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03" name="Freeform 83"/>
                <p:cNvSpPr>
                  <a:spLocks/>
                </p:cNvSpPr>
                <p:nvPr/>
              </p:nvSpPr>
              <p:spPr bwMode="auto">
                <a:xfrm>
                  <a:off x="2002" y="3034"/>
                  <a:ext cx="10" cy="10"/>
                </a:xfrm>
                <a:custGeom>
                  <a:avLst/>
                  <a:gdLst>
                    <a:gd name="T0" fmla="*/ 5 w 10"/>
                    <a:gd name="T1" fmla="*/ 0 h 10"/>
                    <a:gd name="T2" fmla="*/ 3 w 10"/>
                    <a:gd name="T3" fmla="*/ 0 h 10"/>
                    <a:gd name="T4" fmla="*/ 2 w 10"/>
                    <a:gd name="T5" fmla="*/ 2 h 10"/>
                    <a:gd name="T6" fmla="*/ 0 w 10"/>
                    <a:gd name="T7" fmla="*/ 3 h 10"/>
                    <a:gd name="T8" fmla="*/ 0 w 10"/>
                    <a:gd name="T9" fmla="*/ 5 h 10"/>
                    <a:gd name="T10" fmla="*/ 2 w 10"/>
                    <a:gd name="T11" fmla="*/ 7 h 10"/>
                    <a:gd name="T12" fmla="*/ 3 w 10"/>
                    <a:gd name="T13" fmla="*/ 8 h 10"/>
                    <a:gd name="T14" fmla="*/ 5 w 10"/>
                    <a:gd name="T15" fmla="*/ 10 h 10"/>
                    <a:gd name="T16" fmla="*/ 7 w 10"/>
                    <a:gd name="T17" fmla="*/ 10 h 10"/>
                    <a:gd name="T18" fmla="*/ 7 w 10"/>
                    <a:gd name="T19" fmla="*/ 10 h 10"/>
                    <a:gd name="T20" fmla="*/ 9 w 10"/>
                    <a:gd name="T21" fmla="*/ 8 h 10"/>
                    <a:gd name="T22" fmla="*/ 10 w 10"/>
                    <a:gd name="T23" fmla="*/ 7 h 10"/>
                    <a:gd name="T24" fmla="*/ 10 w 10"/>
                    <a:gd name="T25" fmla="*/ 5 h 10"/>
                    <a:gd name="T26" fmla="*/ 10 w 10"/>
                    <a:gd name="T27" fmla="*/ 3 h 10"/>
                    <a:gd name="T28" fmla="*/ 10 w 10"/>
                    <a:gd name="T29" fmla="*/ 2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2"/>
                      </a:lnTo>
                      <a:lnTo>
                        <a:pt x="0" y="3"/>
                      </a:lnTo>
                      <a:lnTo>
                        <a:pt x="0" y="5"/>
                      </a:lnTo>
                      <a:lnTo>
                        <a:pt x="2" y="7"/>
                      </a:lnTo>
                      <a:lnTo>
                        <a:pt x="3" y="8"/>
                      </a:lnTo>
                      <a:lnTo>
                        <a:pt x="5" y="10"/>
                      </a:lnTo>
                      <a:lnTo>
                        <a:pt x="7" y="10"/>
                      </a:lnTo>
                      <a:lnTo>
                        <a:pt x="7" y="10"/>
                      </a:lnTo>
                      <a:lnTo>
                        <a:pt x="9" y="8"/>
                      </a:lnTo>
                      <a:lnTo>
                        <a:pt x="10" y="7"/>
                      </a:lnTo>
                      <a:lnTo>
                        <a:pt x="10" y="5"/>
                      </a:lnTo>
                      <a:lnTo>
                        <a:pt x="10" y="3"/>
                      </a:lnTo>
                      <a:lnTo>
                        <a:pt x="10" y="2"/>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04" name="Freeform 84"/>
                <p:cNvSpPr>
                  <a:spLocks/>
                </p:cNvSpPr>
                <p:nvPr/>
              </p:nvSpPr>
              <p:spPr bwMode="auto">
                <a:xfrm>
                  <a:off x="2022" y="3031"/>
                  <a:ext cx="10" cy="10"/>
                </a:xfrm>
                <a:custGeom>
                  <a:avLst/>
                  <a:gdLst>
                    <a:gd name="T0" fmla="*/ 5 w 10"/>
                    <a:gd name="T1" fmla="*/ 0 h 10"/>
                    <a:gd name="T2" fmla="*/ 4 w 10"/>
                    <a:gd name="T3" fmla="*/ 1 h 10"/>
                    <a:gd name="T4" fmla="*/ 2 w 10"/>
                    <a:gd name="T5" fmla="*/ 3 h 10"/>
                    <a:gd name="T6" fmla="*/ 0 w 10"/>
                    <a:gd name="T7" fmla="*/ 5 h 10"/>
                    <a:gd name="T8" fmla="*/ 0 w 10"/>
                    <a:gd name="T9" fmla="*/ 6 h 10"/>
                    <a:gd name="T10" fmla="*/ 2 w 10"/>
                    <a:gd name="T11" fmla="*/ 8 h 10"/>
                    <a:gd name="T12" fmla="*/ 4 w 10"/>
                    <a:gd name="T13" fmla="*/ 10 h 10"/>
                    <a:gd name="T14" fmla="*/ 5 w 10"/>
                    <a:gd name="T15" fmla="*/ 10 h 10"/>
                    <a:gd name="T16" fmla="*/ 7 w 10"/>
                    <a:gd name="T17" fmla="*/ 10 h 10"/>
                    <a:gd name="T18" fmla="*/ 7 w 10"/>
                    <a:gd name="T19" fmla="*/ 10 h 10"/>
                    <a:gd name="T20" fmla="*/ 9 w 10"/>
                    <a:gd name="T21" fmla="*/ 10 h 10"/>
                    <a:gd name="T22" fmla="*/ 10 w 10"/>
                    <a:gd name="T23" fmla="*/ 8 h 10"/>
                    <a:gd name="T24" fmla="*/ 10 w 10"/>
                    <a:gd name="T25" fmla="*/ 6 h 10"/>
                    <a:gd name="T26" fmla="*/ 10 w 10"/>
                    <a:gd name="T27" fmla="*/ 5 h 10"/>
                    <a:gd name="T28" fmla="*/ 10 w 10"/>
                    <a:gd name="T29" fmla="*/ 3 h 10"/>
                    <a:gd name="T30" fmla="*/ 9 w 10"/>
                    <a:gd name="T31" fmla="*/ 1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4" y="1"/>
                      </a:lnTo>
                      <a:lnTo>
                        <a:pt x="2" y="3"/>
                      </a:lnTo>
                      <a:lnTo>
                        <a:pt x="0" y="5"/>
                      </a:lnTo>
                      <a:lnTo>
                        <a:pt x="0" y="6"/>
                      </a:lnTo>
                      <a:lnTo>
                        <a:pt x="2" y="8"/>
                      </a:lnTo>
                      <a:lnTo>
                        <a:pt x="4" y="10"/>
                      </a:lnTo>
                      <a:lnTo>
                        <a:pt x="5" y="10"/>
                      </a:lnTo>
                      <a:lnTo>
                        <a:pt x="7" y="10"/>
                      </a:lnTo>
                      <a:lnTo>
                        <a:pt x="7" y="10"/>
                      </a:lnTo>
                      <a:lnTo>
                        <a:pt x="9" y="10"/>
                      </a:lnTo>
                      <a:lnTo>
                        <a:pt x="10" y="8"/>
                      </a:lnTo>
                      <a:lnTo>
                        <a:pt x="10" y="6"/>
                      </a:lnTo>
                      <a:lnTo>
                        <a:pt x="10" y="5"/>
                      </a:lnTo>
                      <a:lnTo>
                        <a:pt x="10" y="3"/>
                      </a:lnTo>
                      <a:lnTo>
                        <a:pt x="9" y="1"/>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05" name="Freeform 85"/>
                <p:cNvSpPr>
                  <a:spLocks/>
                </p:cNvSpPr>
                <p:nvPr/>
              </p:nvSpPr>
              <p:spPr bwMode="auto">
                <a:xfrm>
                  <a:off x="2043" y="3027"/>
                  <a:ext cx="10" cy="10"/>
                </a:xfrm>
                <a:custGeom>
                  <a:avLst/>
                  <a:gdLst>
                    <a:gd name="T0" fmla="*/ 5 w 10"/>
                    <a:gd name="T1" fmla="*/ 0 h 10"/>
                    <a:gd name="T2" fmla="*/ 3 w 10"/>
                    <a:gd name="T3" fmla="*/ 2 h 10"/>
                    <a:gd name="T4" fmla="*/ 1 w 10"/>
                    <a:gd name="T5" fmla="*/ 4 h 10"/>
                    <a:gd name="T6" fmla="*/ 0 w 10"/>
                    <a:gd name="T7" fmla="*/ 5 h 10"/>
                    <a:gd name="T8" fmla="*/ 0 w 10"/>
                    <a:gd name="T9" fmla="*/ 7 h 10"/>
                    <a:gd name="T10" fmla="*/ 1 w 10"/>
                    <a:gd name="T11" fmla="*/ 9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9 h 10"/>
                    <a:gd name="T24" fmla="*/ 10 w 10"/>
                    <a:gd name="T25" fmla="*/ 7 h 10"/>
                    <a:gd name="T26" fmla="*/ 10 w 10"/>
                    <a:gd name="T27" fmla="*/ 5 h 10"/>
                    <a:gd name="T28" fmla="*/ 10 w 10"/>
                    <a:gd name="T29" fmla="*/ 4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4"/>
                      </a:lnTo>
                      <a:lnTo>
                        <a:pt x="0" y="5"/>
                      </a:lnTo>
                      <a:lnTo>
                        <a:pt x="0" y="7"/>
                      </a:lnTo>
                      <a:lnTo>
                        <a:pt x="1" y="9"/>
                      </a:lnTo>
                      <a:lnTo>
                        <a:pt x="3" y="10"/>
                      </a:lnTo>
                      <a:lnTo>
                        <a:pt x="5" y="10"/>
                      </a:lnTo>
                      <a:lnTo>
                        <a:pt x="6" y="10"/>
                      </a:lnTo>
                      <a:lnTo>
                        <a:pt x="6" y="10"/>
                      </a:lnTo>
                      <a:lnTo>
                        <a:pt x="8" y="10"/>
                      </a:lnTo>
                      <a:lnTo>
                        <a:pt x="10" y="9"/>
                      </a:lnTo>
                      <a:lnTo>
                        <a:pt x="10" y="7"/>
                      </a:lnTo>
                      <a:lnTo>
                        <a:pt x="10" y="5"/>
                      </a:lnTo>
                      <a:lnTo>
                        <a:pt x="10" y="4"/>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06" name="Freeform 86"/>
                <p:cNvSpPr>
                  <a:spLocks/>
                </p:cNvSpPr>
                <p:nvPr/>
              </p:nvSpPr>
              <p:spPr bwMode="auto">
                <a:xfrm>
                  <a:off x="2063" y="3026"/>
                  <a:ext cx="10" cy="10"/>
                </a:xfrm>
                <a:custGeom>
                  <a:avLst/>
                  <a:gdLst>
                    <a:gd name="T0" fmla="*/ 3 w 10"/>
                    <a:gd name="T1" fmla="*/ 0 h 10"/>
                    <a:gd name="T2" fmla="*/ 2 w 10"/>
                    <a:gd name="T3" fmla="*/ 0 h 10"/>
                    <a:gd name="T4" fmla="*/ 0 w 10"/>
                    <a:gd name="T5" fmla="*/ 1 h 10"/>
                    <a:gd name="T6" fmla="*/ 0 w 10"/>
                    <a:gd name="T7" fmla="*/ 3 h 10"/>
                    <a:gd name="T8" fmla="*/ 0 w 10"/>
                    <a:gd name="T9" fmla="*/ 5 h 10"/>
                    <a:gd name="T10" fmla="*/ 0 w 10"/>
                    <a:gd name="T11" fmla="*/ 6 h 10"/>
                    <a:gd name="T12" fmla="*/ 2 w 10"/>
                    <a:gd name="T13" fmla="*/ 8 h 10"/>
                    <a:gd name="T14" fmla="*/ 3 w 10"/>
                    <a:gd name="T15" fmla="*/ 10 h 10"/>
                    <a:gd name="T16" fmla="*/ 5 w 10"/>
                    <a:gd name="T17" fmla="*/ 10 h 10"/>
                    <a:gd name="T18" fmla="*/ 5 w 10"/>
                    <a:gd name="T19" fmla="*/ 10 h 10"/>
                    <a:gd name="T20" fmla="*/ 7 w 10"/>
                    <a:gd name="T21" fmla="*/ 8 h 10"/>
                    <a:gd name="T22" fmla="*/ 8 w 10"/>
                    <a:gd name="T23" fmla="*/ 6 h 10"/>
                    <a:gd name="T24" fmla="*/ 10 w 10"/>
                    <a:gd name="T25" fmla="*/ 5 h 10"/>
                    <a:gd name="T26" fmla="*/ 10 w 10"/>
                    <a:gd name="T27" fmla="*/ 3 h 10"/>
                    <a:gd name="T28" fmla="*/ 8 w 10"/>
                    <a:gd name="T29" fmla="*/ 1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1"/>
                      </a:lnTo>
                      <a:lnTo>
                        <a:pt x="0" y="3"/>
                      </a:lnTo>
                      <a:lnTo>
                        <a:pt x="0" y="5"/>
                      </a:lnTo>
                      <a:lnTo>
                        <a:pt x="0" y="6"/>
                      </a:lnTo>
                      <a:lnTo>
                        <a:pt x="2" y="8"/>
                      </a:lnTo>
                      <a:lnTo>
                        <a:pt x="3" y="10"/>
                      </a:lnTo>
                      <a:lnTo>
                        <a:pt x="5" y="10"/>
                      </a:lnTo>
                      <a:lnTo>
                        <a:pt x="5" y="10"/>
                      </a:lnTo>
                      <a:lnTo>
                        <a:pt x="7" y="8"/>
                      </a:lnTo>
                      <a:lnTo>
                        <a:pt x="8" y="6"/>
                      </a:lnTo>
                      <a:lnTo>
                        <a:pt x="10" y="5"/>
                      </a:lnTo>
                      <a:lnTo>
                        <a:pt x="10" y="3"/>
                      </a:lnTo>
                      <a:lnTo>
                        <a:pt x="8" y="1"/>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07" name="Freeform 87"/>
                <p:cNvSpPr>
                  <a:spLocks/>
                </p:cNvSpPr>
                <p:nvPr/>
              </p:nvSpPr>
              <p:spPr bwMode="auto">
                <a:xfrm>
                  <a:off x="2083" y="3022"/>
                  <a:ext cx="10" cy="10"/>
                </a:xfrm>
                <a:custGeom>
                  <a:avLst/>
                  <a:gdLst>
                    <a:gd name="T0" fmla="*/ 3 w 10"/>
                    <a:gd name="T1" fmla="*/ 0 h 10"/>
                    <a:gd name="T2" fmla="*/ 2 w 10"/>
                    <a:gd name="T3" fmla="*/ 2 h 10"/>
                    <a:gd name="T4" fmla="*/ 0 w 10"/>
                    <a:gd name="T5" fmla="*/ 4 h 10"/>
                    <a:gd name="T6" fmla="*/ 0 w 10"/>
                    <a:gd name="T7" fmla="*/ 5 h 10"/>
                    <a:gd name="T8" fmla="*/ 0 w 10"/>
                    <a:gd name="T9" fmla="*/ 7 h 10"/>
                    <a:gd name="T10" fmla="*/ 0 w 10"/>
                    <a:gd name="T11" fmla="*/ 9 h 10"/>
                    <a:gd name="T12" fmla="*/ 2 w 10"/>
                    <a:gd name="T13" fmla="*/ 10 h 10"/>
                    <a:gd name="T14" fmla="*/ 3 w 10"/>
                    <a:gd name="T15" fmla="*/ 10 h 10"/>
                    <a:gd name="T16" fmla="*/ 5 w 10"/>
                    <a:gd name="T17" fmla="*/ 10 h 10"/>
                    <a:gd name="T18" fmla="*/ 5 w 10"/>
                    <a:gd name="T19" fmla="*/ 10 h 10"/>
                    <a:gd name="T20" fmla="*/ 7 w 10"/>
                    <a:gd name="T21" fmla="*/ 10 h 10"/>
                    <a:gd name="T22" fmla="*/ 9 w 10"/>
                    <a:gd name="T23" fmla="*/ 9 h 10"/>
                    <a:gd name="T24" fmla="*/ 10 w 10"/>
                    <a:gd name="T25" fmla="*/ 7 h 10"/>
                    <a:gd name="T26" fmla="*/ 10 w 10"/>
                    <a:gd name="T27" fmla="*/ 5 h 10"/>
                    <a:gd name="T28" fmla="*/ 9 w 10"/>
                    <a:gd name="T29" fmla="*/ 4 h 10"/>
                    <a:gd name="T30" fmla="*/ 7 w 10"/>
                    <a:gd name="T31" fmla="*/ 2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4"/>
                      </a:lnTo>
                      <a:lnTo>
                        <a:pt x="0" y="5"/>
                      </a:lnTo>
                      <a:lnTo>
                        <a:pt x="0" y="7"/>
                      </a:lnTo>
                      <a:lnTo>
                        <a:pt x="0" y="9"/>
                      </a:lnTo>
                      <a:lnTo>
                        <a:pt x="2" y="10"/>
                      </a:lnTo>
                      <a:lnTo>
                        <a:pt x="3" y="10"/>
                      </a:lnTo>
                      <a:lnTo>
                        <a:pt x="5" y="10"/>
                      </a:lnTo>
                      <a:lnTo>
                        <a:pt x="5" y="10"/>
                      </a:lnTo>
                      <a:lnTo>
                        <a:pt x="7" y="10"/>
                      </a:lnTo>
                      <a:lnTo>
                        <a:pt x="9" y="9"/>
                      </a:lnTo>
                      <a:lnTo>
                        <a:pt x="10" y="7"/>
                      </a:lnTo>
                      <a:lnTo>
                        <a:pt x="10" y="5"/>
                      </a:lnTo>
                      <a:lnTo>
                        <a:pt x="9" y="4"/>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08" name="Freeform 88"/>
                <p:cNvSpPr>
                  <a:spLocks/>
                </p:cNvSpPr>
                <p:nvPr/>
              </p:nvSpPr>
              <p:spPr bwMode="auto">
                <a:xfrm>
                  <a:off x="2103" y="3019"/>
                  <a:ext cx="10" cy="10"/>
                </a:xfrm>
                <a:custGeom>
                  <a:avLst/>
                  <a:gdLst>
                    <a:gd name="T0" fmla="*/ 4 w 10"/>
                    <a:gd name="T1" fmla="*/ 0 h 10"/>
                    <a:gd name="T2" fmla="*/ 2 w 10"/>
                    <a:gd name="T3" fmla="*/ 1 h 10"/>
                    <a:gd name="T4" fmla="*/ 0 w 10"/>
                    <a:gd name="T5" fmla="*/ 3 h 10"/>
                    <a:gd name="T6" fmla="*/ 0 w 10"/>
                    <a:gd name="T7" fmla="*/ 5 h 10"/>
                    <a:gd name="T8" fmla="*/ 0 w 10"/>
                    <a:gd name="T9" fmla="*/ 7 h 10"/>
                    <a:gd name="T10" fmla="*/ 0 w 10"/>
                    <a:gd name="T11" fmla="*/ 8 h 10"/>
                    <a:gd name="T12" fmla="*/ 2 w 10"/>
                    <a:gd name="T13" fmla="*/ 10 h 10"/>
                    <a:gd name="T14" fmla="*/ 4 w 10"/>
                    <a:gd name="T15" fmla="*/ 10 h 10"/>
                    <a:gd name="T16" fmla="*/ 5 w 10"/>
                    <a:gd name="T17" fmla="*/ 10 h 10"/>
                    <a:gd name="T18" fmla="*/ 5 w 10"/>
                    <a:gd name="T19" fmla="*/ 10 h 10"/>
                    <a:gd name="T20" fmla="*/ 7 w 10"/>
                    <a:gd name="T21" fmla="*/ 10 h 10"/>
                    <a:gd name="T22" fmla="*/ 9 w 10"/>
                    <a:gd name="T23" fmla="*/ 8 h 10"/>
                    <a:gd name="T24" fmla="*/ 10 w 10"/>
                    <a:gd name="T25" fmla="*/ 7 h 10"/>
                    <a:gd name="T26" fmla="*/ 10 w 10"/>
                    <a:gd name="T27" fmla="*/ 5 h 10"/>
                    <a:gd name="T28" fmla="*/ 9 w 10"/>
                    <a:gd name="T29" fmla="*/ 3 h 10"/>
                    <a:gd name="T30" fmla="*/ 7 w 10"/>
                    <a:gd name="T31" fmla="*/ 1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1"/>
                      </a:lnTo>
                      <a:lnTo>
                        <a:pt x="0" y="3"/>
                      </a:lnTo>
                      <a:lnTo>
                        <a:pt x="0" y="5"/>
                      </a:lnTo>
                      <a:lnTo>
                        <a:pt x="0" y="7"/>
                      </a:lnTo>
                      <a:lnTo>
                        <a:pt x="0" y="8"/>
                      </a:lnTo>
                      <a:lnTo>
                        <a:pt x="2" y="10"/>
                      </a:lnTo>
                      <a:lnTo>
                        <a:pt x="4" y="10"/>
                      </a:lnTo>
                      <a:lnTo>
                        <a:pt x="5" y="10"/>
                      </a:lnTo>
                      <a:lnTo>
                        <a:pt x="5" y="10"/>
                      </a:lnTo>
                      <a:lnTo>
                        <a:pt x="7" y="10"/>
                      </a:lnTo>
                      <a:lnTo>
                        <a:pt x="9" y="8"/>
                      </a:lnTo>
                      <a:lnTo>
                        <a:pt x="10" y="7"/>
                      </a:lnTo>
                      <a:lnTo>
                        <a:pt x="10" y="5"/>
                      </a:lnTo>
                      <a:lnTo>
                        <a:pt x="9" y="3"/>
                      </a:lnTo>
                      <a:lnTo>
                        <a:pt x="7" y="1"/>
                      </a:lnTo>
                      <a:lnTo>
                        <a:pt x="5"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09" name="Freeform 89"/>
                <p:cNvSpPr>
                  <a:spLocks/>
                </p:cNvSpPr>
                <p:nvPr/>
              </p:nvSpPr>
              <p:spPr bwMode="auto">
                <a:xfrm>
                  <a:off x="2124" y="3017"/>
                  <a:ext cx="10" cy="10"/>
                </a:xfrm>
                <a:custGeom>
                  <a:avLst/>
                  <a:gdLst>
                    <a:gd name="T0" fmla="*/ 3 w 10"/>
                    <a:gd name="T1" fmla="*/ 0 h 10"/>
                    <a:gd name="T2" fmla="*/ 1 w 10"/>
                    <a:gd name="T3" fmla="*/ 0 h 10"/>
                    <a:gd name="T4" fmla="*/ 0 w 10"/>
                    <a:gd name="T5" fmla="*/ 2 h 10"/>
                    <a:gd name="T6" fmla="*/ 0 w 10"/>
                    <a:gd name="T7" fmla="*/ 3 h 10"/>
                    <a:gd name="T8" fmla="*/ 0 w 10"/>
                    <a:gd name="T9" fmla="*/ 5 h 10"/>
                    <a:gd name="T10" fmla="*/ 0 w 10"/>
                    <a:gd name="T11" fmla="*/ 7 h 10"/>
                    <a:gd name="T12" fmla="*/ 1 w 10"/>
                    <a:gd name="T13" fmla="*/ 9 h 10"/>
                    <a:gd name="T14" fmla="*/ 3 w 10"/>
                    <a:gd name="T15" fmla="*/ 10 h 10"/>
                    <a:gd name="T16" fmla="*/ 5 w 10"/>
                    <a:gd name="T17" fmla="*/ 10 h 10"/>
                    <a:gd name="T18" fmla="*/ 5 w 10"/>
                    <a:gd name="T19" fmla="*/ 10 h 10"/>
                    <a:gd name="T20" fmla="*/ 6 w 10"/>
                    <a:gd name="T21" fmla="*/ 9 h 10"/>
                    <a:gd name="T22" fmla="*/ 8 w 10"/>
                    <a:gd name="T23" fmla="*/ 7 h 10"/>
                    <a:gd name="T24" fmla="*/ 10 w 10"/>
                    <a:gd name="T25" fmla="*/ 5 h 10"/>
                    <a:gd name="T26" fmla="*/ 10 w 10"/>
                    <a:gd name="T27" fmla="*/ 3 h 10"/>
                    <a:gd name="T28" fmla="*/ 8 w 10"/>
                    <a:gd name="T29" fmla="*/ 2 h 10"/>
                    <a:gd name="T30" fmla="*/ 6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0"/>
                      </a:lnTo>
                      <a:lnTo>
                        <a:pt x="0" y="2"/>
                      </a:lnTo>
                      <a:lnTo>
                        <a:pt x="0" y="3"/>
                      </a:lnTo>
                      <a:lnTo>
                        <a:pt x="0" y="5"/>
                      </a:lnTo>
                      <a:lnTo>
                        <a:pt x="0" y="7"/>
                      </a:lnTo>
                      <a:lnTo>
                        <a:pt x="1" y="9"/>
                      </a:lnTo>
                      <a:lnTo>
                        <a:pt x="3" y="10"/>
                      </a:lnTo>
                      <a:lnTo>
                        <a:pt x="5" y="10"/>
                      </a:lnTo>
                      <a:lnTo>
                        <a:pt x="5" y="10"/>
                      </a:lnTo>
                      <a:lnTo>
                        <a:pt x="6" y="9"/>
                      </a:lnTo>
                      <a:lnTo>
                        <a:pt x="8" y="7"/>
                      </a:lnTo>
                      <a:lnTo>
                        <a:pt x="10" y="5"/>
                      </a:lnTo>
                      <a:lnTo>
                        <a:pt x="10" y="3"/>
                      </a:lnTo>
                      <a:lnTo>
                        <a:pt x="8" y="2"/>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10" name="Freeform 90"/>
                <p:cNvSpPr>
                  <a:spLocks/>
                </p:cNvSpPr>
                <p:nvPr/>
              </p:nvSpPr>
              <p:spPr bwMode="auto">
                <a:xfrm>
                  <a:off x="2142" y="3014"/>
                  <a:ext cx="10" cy="10"/>
                </a:xfrm>
                <a:custGeom>
                  <a:avLst/>
                  <a:gdLst>
                    <a:gd name="T0" fmla="*/ 5 w 10"/>
                    <a:gd name="T1" fmla="*/ 0 h 10"/>
                    <a:gd name="T2" fmla="*/ 3 w 10"/>
                    <a:gd name="T3" fmla="*/ 0 h 10"/>
                    <a:gd name="T4" fmla="*/ 2 w 10"/>
                    <a:gd name="T5" fmla="*/ 1 h 10"/>
                    <a:gd name="T6" fmla="*/ 0 w 10"/>
                    <a:gd name="T7" fmla="*/ 3 h 10"/>
                    <a:gd name="T8" fmla="*/ 0 w 10"/>
                    <a:gd name="T9" fmla="*/ 5 h 10"/>
                    <a:gd name="T10" fmla="*/ 2 w 10"/>
                    <a:gd name="T11" fmla="*/ 6 h 10"/>
                    <a:gd name="T12" fmla="*/ 3 w 10"/>
                    <a:gd name="T13" fmla="*/ 8 h 10"/>
                    <a:gd name="T14" fmla="*/ 5 w 10"/>
                    <a:gd name="T15" fmla="*/ 10 h 10"/>
                    <a:gd name="T16" fmla="*/ 7 w 10"/>
                    <a:gd name="T17" fmla="*/ 10 h 10"/>
                    <a:gd name="T18" fmla="*/ 7 w 10"/>
                    <a:gd name="T19" fmla="*/ 10 h 10"/>
                    <a:gd name="T20" fmla="*/ 9 w 10"/>
                    <a:gd name="T21" fmla="*/ 8 h 10"/>
                    <a:gd name="T22" fmla="*/ 10 w 10"/>
                    <a:gd name="T23" fmla="*/ 6 h 10"/>
                    <a:gd name="T24" fmla="*/ 10 w 10"/>
                    <a:gd name="T25" fmla="*/ 5 h 10"/>
                    <a:gd name="T26" fmla="*/ 10 w 10"/>
                    <a:gd name="T27" fmla="*/ 3 h 10"/>
                    <a:gd name="T28" fmla="*/ 10 w 10"/>
                    <a:gd name="T29" fmla="*/ 1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1"/>
                      </a:lnTo>
                      <a:lnTo>
                        <a:pt x="0" y="3"/>
                      </a:lnTo>
                      <a:lnTo>
                        <a:pt x="0" y="5"/>
                      </a:lnTo>
                      <a:lnTo>
                        <a:pt x="2" y="6"/>
                      </a:lnTo>
                      <a:lnTo>
                        <a:pt x="3" y="8"/>
                      </a:lnTo>
                      <a:lnTo>
                        <a:pt x="5" y="10"/>
                      </a:lnTo>
                      <a:lnTo>
                        <a:pt x="7" y="10"/>
                      </a:lnTo>
                      <a:lnTo>
                        <a:pt x="7" y="10"/>
                      </a:lnTo>
                      <a:lnTo>
                        <a:pt x="9" y="8"/>
                      </a:lnTo>
                      <a:lnTo>
                        <a:pt x="10" y="6"/>
                      </a:lnTo>
                      <a:lnTo>
                        <a:pt x="10" y="5"/>
                      </a:lnTo>
                      <a:lnTo>
                        <a:pt x="10" y="3"/>
                      </a:lnTo>
                      <a:lnTo>
                        <a:pt x="10" y="1"/>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11" name="Freeform 91"/>
                <p:cNvSpPr>
                  <a:spLocks/>
                </p:cNvSpPr>
                <p:nvPr/>
              </p:nvSpPr>
              <p:spPr bwMode="auto">
                <a:xfrm>
                  <a:off x="2162" y="3010"/>
                  <a:ext cx="10" cy="10"/>
                </a:xfrm>
                <a:custGeom>
                  <a:avLst/>
                  <a:gdLst>
                    <a:gd name="T0" fmla="*/ 5 w 10"/>
                    <a:gd name="T1" fmla="*/ 0 h 10"/>
                    <a:gd name="T2" fmla="*/ 4 w 10"/>
                    <a:gd name="T3" fmla="*/ 0 h 10"/>
                    <a:gd name="T4" fmla="*/ 2 w 10"/>
                    <a:gd name="T5" fmla="*/ 2 h 10"/>
                    <a:gd name="T6" fmla="*/ 0 w 10"/>
                    <a:gd name="T7" fmla="*/ 4 h 10"/>
                    <a:gd name="T8" fmla="*/ 0 w 10"/>
                    <a:gd name="T9" fmla="*/ 5 h 10"/>
                    <a:gd name="T10" fmla="*/ 2 w 10"/>
                    <a:gd name="T11" fmla="*/ 7 h 10"/>
                    <a:gd name="T12" fmla="*/ 4 w 10"/>
                    <a:gd name="T13" fmla="*/ 9 h 10"/>
                    <a:gd name="T14" fmla="*/ 5 w 10"/>
                    <a:gd name="T15" fmla="*/ 10 h 10"/>
                    <a:gd name="T16" fmla="*/ 7 w 10"/>
                    <a:gd name="T17" fmla="*/ 10 h 10"/>
                    <a:gd name="T18" fmla="*/ 7 w 10"/>
                    <a:gd name="T19" fmla="*/ 10 h 10"/>
                    <a:gd name="T20" fmla="*/ 9 w 10"/>
                    <a:gd name="T21" fmla="*/ 9 h 10"/>
                    <a:gd name="T22" fmla="*/ 10 w 10"/>
                    <a:gd name="T23" fmla="*/ 7 h 10"/>
                    <a:gd name="T24" fmla="*/ 10 w 10"/>
                    <a:gd name="T25" fmla="*/ 5 h 10"/>
                    <a:gd name="T26" fmla="*/ 10 w 10"/>
                    <a:gd name="T27" fmla="*/ 4 h 10"/>
                    <a:gd name="T28" fmla="*/ 10 w 10"/>
                    <a:gd name="T29" fmla="*/ 2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4" y="0"/>
                      </a:lnTo>
                      <a:lnTo>
                        <a:pt x="2" y="2"/>
                      </a:lnTo>
                      <a:lnTo>
                        <a:pt x="0" y="4"/>
                      </a:lnTo>
                      <a:lnTo>
                        <a:pt x="0" y="5"/>
                      </a:lnTo>
                      <a:lnTo>
                        <a:pt x="2" y="7"/>
                      </a:lnTo>
                      <a:lnTo>
                        <a:pt x="4" y="9"/>
                      </a:lnTo>
                      <a:lnTo>
                        <a:pt x="5" y="10"/>
                      </a:lnTo>
                      <a:lnTo>
                        <a:pt x="7" y="10"/>
                      </a:lnTo>
                      <a:lnTo>
                        <a:pt x="7" y="10"/>
                      </a:lnTo>
                      <a:lnTo>
                        <a:pt x="9" y="9"/>
                      </a:lnTo>
                      <a:lnTo>
                        <a:pt x="10" y="7"/>
                      </a:lnTo>
                      <a:lnTo>
                        <a:pt x="10" y="5"/>
                      </a:lnTo>
                      <a:lnTo>
                        <a:pt x="10" y="4"/>
                      </a:lnTo>
                      <a:lnTo>
                        <a:pt x="10" y="2"/>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12" name="Freeform 92"/>
                <p:cNvSpPr>
                  <a:spLocks/>
                </p:cNvSpPr>
                <p:nvPr/>
              </p:nvSpPr>
              <p:spPr bwMode="auto">
                <a:xfrm>
                  <a:off x="2183" y="3007"/>
                  <a:ext cx="10" cy="10"/>
                </a:xfrm>
                <a:custGeom>
                  <a:avLst/>
                  <a:gdLst>
                    <a:gd name="T0" fmla="*/ 5 w 10"/>
                    <a:gd name="T1" fmla="*/ 0 h 10"/>
                    <a:gd name="T2" fmla="*/ 3 w 10"/>
                    <a:gd name="T3" fmla="*/ 0 h 10"/>
                    <a:gd name="T4" fmla="*/ 1 w 10"/>
                    <a:gd name="T5" fmla="*/ 2 h 10"/>
                    <a:gd name="T6" fmla="*/ 0 w 10"/>
                    <a:gd name="T7" fmla="*/ 3 h 10"/>
                    <a:gd name="T8" fmla="*/ 0 w 10"/>
                    <a:gd name="T9" fmla="*/ 5 h 10"/>
                    <a:gd name="T10" fmla="*/ 1 w 10"/>
                    <a:gd name="T11" fmla="*/ 7 h 10"/>
                    <a:gd name="T12" fmla="*/ 3 w 10"/>
                    <a:gd name="T13" fmla="*/ 8 h 10"/>
                    <a:gd name="T14" fmla="*/ 5 w 10"/>
                    <a:gd name="T15" fmla="*/ 10 h 10"/>
                    <a:gd name="T16" fmla="*/ 6 w 10"/>
                    <a:gd name="T17" fmla="*/ 10 h 10"/>
                    <a:gd name="T18" fmla="*/ 6 w 10"/>
                    <a:gd name="T19" fmla="*/ 10 h 10"/>
                    <a:gd name="T20" fmla="*/ 8 w 10"/>
                    <a:gd name="T21" fmla="*/ 8 h 10"/>
                    <a:gd name="T22" fmla="*/ 10 w 10"/>
                    <a:gd name="T23" fmla="*/ 7 h 10"/>
                    <a:gd name="T24" fmla="*/ 10 w 10"/>
                    <a:gd name="T25" fmla="*/ 5 h 10"/>
                    <a:gd name="T26" fmla="*/ 10 w 10"/>
                    <a:gd name="T27" fmla="*/ 3 h 10"/>
                    <a:gd name="T28" fmla="*/ 10 w 10"/>
                    <a:gd name="T29" fmla="*/ 2 h 10"/>
                    <a:gd name="T30" fmla="*/ 8 w 10"/>
                    <a:gd name="T31" fmla="*/ 0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1" y="2"/>
                      </a:lnTo>
                      <a:lnTo>
                        <a:pt x="0" y="3"/>
                      </a:lnTo>
                      <a:lnTo>
                        <a:pt x="0" y="5"/>
                      </a:lnTo>
                      <a:lnTo>
                        <a:pt x="1" y="7"/>
                      </a:lnTo>
                      <a:lnTo>
                        <a:pt x="3" y="8"/>
                      </a:lnTo>
                      <a:lnTo>
                        <a:pt x="5" y="10"/>
                      </a:lnTo>
                      <a:lnTo>
                        <a:pt x="6" y="10"/>
                      </a:lnTo>
                      <a:lnTo>
                        <a:pt x="6" y="10"/>
                      </a:lnTo>
                      <a:lnTo>
                        <a:pt x="8" y="8"/>
                      </a:lnTo>
                      <a:lnTo>
                        <a:pt x="10" y="7"/>
                      </a:lnTo>
                      <a:lnTo>
                        <a:pt x="10" y="5"/>
                      </a:lnTo>
                      <a:lnTo>
                        <a:pt x="10" y="3"/>
                      </a:lnTo>
                      <a:lnTo>
                        <a:pt x="10" y="2"/>
                      </a:lnTo>
                      <a:lnTo>
                        <a:pt x="8" y="0"/>
                      </a:lnTo>
                      <a:lnTo>
                        <a:pt x="6"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13" name="Freeform 93"/>
                <p:cNvSpPr>
                  <a:spLocks/>
                </p:cNvSpPr>
                <p:nvPr/>
              </p:nvSpPr>
              <p:spPr bwMode="auto">
                <a:xfrm>
                  <a:off x="2203" y="3004"/>
                  <a:ext cx="10" cy="10"/>
                </a:xfrm>
                <a:custGeom>
                  <a:avLst/>
                  <a:gdLst>
                    <a:gd name="T0" fmla="*/ 3 w 10"/>
                    <a:gd name="T1" fmla="*/ 0 h 10"/>
                    <a:gd name="T2" fmla="*/ 2 w 10"/>
                    <a:gd name="T3" fmla="*/ 0 h 10"/>
                    <a:gd name="T4" fmla="*/ 0 w 10"/>
                    <a:gd name="T5" fmla="*/ 1 h 10"/>
                    <a:gd name="T6" fmla="*/ 0 w 10"/>
                    <a:gd name="T7" fmla="*/ 3 h 10"/>
                    <a:gd name="T8" fmla="*/ 0 w 10"/>
                    <a:gd name="T9" fmla="*/ 5 h 10"/>
                    <a:gd name="T10" fmla="*/ 0 w 10"/>
                    <a:gd name="T11" fmla="*/ 6 h 10"/>
                    <a:gd name="T12" fmla="*/ 2 w 10"/>
                    <a:gd name="T13" fmla="*/ 8 h 10"/>
                    <a:gd name="T14" fmla="*/ 3 w 10"/>
                    <a:gd name="T15" fmla="*/ 10 h 10"/>
                    <a:gd name="T16" fmla="*/ 5 w 10"/>
                    <a:gd name="T17" fmla="*/ 10 h 10"/>
                    <a:gd name="T18" fmla="*/ 5 w 10"/>
                    <a:gd name="T19" fmla="*/ 10 h 10"/>
                    <a:gd name="T20" fmla="*/ 7 w 10"/>
                    <a:gd name="T21" fmla="*/ 8 h 10"/>
                    <a:gd name="T22" fmla="*/ 8 w 10"/>
                    <a:gd name="T23" fmla="*/ 6 h 10"/>
                    <a:gd name="T24" fmla="*/ 10 w 10"/>
                    <a:gd name="T25" fmla="*/ 5 h 10"/>
                    <a:gd name="T26" fmla="*/ 10 w 10"/>
                    <a:gd name="T27" fmla="*/ 3 h 10"/>
                    <a:gd name="T28" fmla="*/ 8 w 10"/>
                    <a:gd name="T29" fmla="*/ 1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1"/>
                      </a:lnTo>
                      <a:lnTo>
                        <a:pt x="0" y="3"/>
                      </a:lnTo>
                      <a:lnTo>
                        <a:pt x="0" y="5"/>
                      </a:lnTo>
                      <a:lnTo>
                        <a:pt x="0" y="6"/>
                      </a:lnTo>
                      <a:lnTo>
                        <a:pt x="2" y="8"/>
                      </a:lnTo>
                      <a:lnTo>
                        <a:pt x="3" y="10"/>
                      </a:lnTo>
                      <a:lnTo>
                        <a:pt x="5" y="10"/>
                      </a:lnTo>
                      <a:lnTo>
                        <a:pt x="5" y="10"/>
                      </a:lnTo>
                      <a:lnTo>
                        <a:pt x="7" y="8"/>
                      </a:lnTo>
                      <a:lnTo>
                        <a:pt x="8" y="6"/>
                      </a:lnTo>
                      <a:lnTo>
                        <a:pt x="10" y="5"/>
                      </a:lnTo>
                      <a:lnTo>
                        <a:pt x="10" y="3"/>
                      </a:lnTo>
                      <a:lnTo>
                        <a:pt x="8" y="1"/>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14" name="Freeform 94"/>
                <p:cNvSpPr>
                  <a:spLocks/>
                </p:cNvSpPr>
                <p:nvPr/>
              </p:nvSpPr>
              <p:spPr bwMode="auto">
                <a:xfrm>
                  <a:off x="2223" y="3000"/>
                  <a:ext cx="10" cy="10"/>
                </a:xfrm>
                <a:custGeom>
                  <a:avLst/>
                  <a:gdLst>
                    <a:gd name="T0" fmla="*/ 3 w 10"/>
                    <a:gd name="T1" fmla="*/ 0 h 10"/>
                    <a:gd name="T2" fmla="*/ 2 w 10"/>
                    <a:gd name="T3" fmla="*/ 0 h 10"/>
                    <a:gd name="T4" fmla="*/ 0 w 10"/>
                    <a:gd name="T5" fmla="*/ 2 h 10"/>
                    <a:gd name="T6" fmla="*/ 0 w 10"/>
                    <a:gd name="T7" fmla="*/ 4 h 10"/>
                    <a:gd name="T8" fmla="*/ 0 w 10"/>
                    <a:gd name="T9" fmla="*/ 5 h 10"/>
                    <a:gd name="T10" fmla="*/ 0 w 10"/>
                    <a:gd name="T11" fmla="*/ 7 h 10"/>
                    <a:gd name="T12" fmla="*/ 2 w 10"/>
                    <a:gd name="T13" fmla="*/ 9 h 10"/>
                    <a:gd name="T14" fmla="*/ 3 w 10"/>
                    <a:gd name="T15" fmla="*/ 10 h 10"/>
                    <a:gd name="T16" fmla="*/ 5 w 10"/>
                    <a:gd name="T17" fmla="*/ 10 h 10"/>
                    <a:gd name="T18" fmla="*/ 5 w 10"/>
                    <a:gd name="T19" fmla="*/ 10 h 10"/>
                    <a:gd name="T20" fmla="*/ 7 w 10"/>
                    <a:gd name="T21" fmla="*/ 9 h 10"/>
                    <a:gd name="T22" fmla="*/ 8 w 10"/>
                    <a:gd name="T23" fmla="*/ 7 h 10"/>
                    <a:gd name="T24" fmla="*/ 10 w 10"/>
                    <a:gd name="T25" fmla="*/ 5 h 10"/>
                    <a:gd name="T26" fmla="*/ 10 w 10"/>
                    <a:gd name="T27" fmla="*/ 4 h 10"/>
                    <a:gd name="T28" fmla="*/ 8 w 10"/>
                    <a:gd name="T29" fmla="*/ 2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2"/>
                      </a:lnTo>
                      <a:lnTo>
                        <a:pt x="0" y="4"/>
                      </a:lnTo>
                      <a:lnTo>
                        <a:pt x="0" y="5"/>
                      </a:lnTo>
                      <a:lnTo>
                        <a:pt x="0" y="7"/>
                      </a:lnTo>
                      <a:lnTo>
                        <a:pt x="2" y="9"/>
                      </a:lnTo>
                      <a:lnTo>
                        <a:pt x="3" y="10"/>
                      </a:lnTo>
                      <a:lnTo>
                        <a:pt x="5" y="10"/>
                      </a:lnTo>
                      <a:lnTo>
                        <a:pt x="5" y="10"/>
                      </a:lnTo>
                      <a:lnTo>
                        <a:pt x="7" y="9"/>
                      </a:lnTo>
                      <a:lnTo>
                        <a:pt x="8" y="7"/>
                      </a:lnTo>
                      <a:lnTo>
                        <a:pt x="10" y="5"/>
                      </a:lnTo>
                      <a:lnTo>
                        <a:pt x="10" y="4"/>
                      </a:lnTo>
                      <a:lnTo>
                        <a:pt x="8"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15" name="Freeform 95"/>
                <p:cNvSpPr>
                  <a:spLocks/>
                </p:cNvSpPr>
                <p:nvPr/>
              </p:nvSpPr>
              <p:spPr bwMode="auto">
                <a:xfrm>
                  <a:off x="2243" y="2997"/>
                  <a:ext cx="10" cy="10"/>
                </a:xfrm>
                <a:custGeom>
                  <a:avLst/>
                  <a:gdLst>
                    <a:gd name="T0" fmla="*/ 4 w 10"/>
                    <a:gd name="T1" fmla="*/ 0 h 10"/>
                    <a:gd name="T2" fmla="*/ 2 w 10"/>
                    <a:gd name="T3" fmla="*/ 0 h 10"/>
                    <a:gd name="T4" fmla="*/ 0 w 10"/>
                    <a:gd name="T5" fmla="*/ 2 h 10"/>
                    <a:gd name="T6" fmla="*/ 0 w 10"/>
                    <a:gd name="T7" fmla="*/ 3 h 10"/>
                    <a:gd name="T8" fmla="*/ 0 w 10"/>
                    <a:gd name="T9" fmla="*/ 5 h 10"/>
                    <a:gd name="T10" fmla="*/ 0 w 10"/>
                    <a:gd name="T11" fmla="*/ 7 h 10"/>
                    <a:gd name="T12" fmla="*/ 2 w 10"/>
                    <a:gd name="T13" fmla="*/ 8 h 10"/>
                    <a:gd name="T14" fmla="*/ 4 w 10"/>
                    <a:gd name="T15" fmla="*/ 10 h 10"/>
                    <a:gd name="T16" fmla="*/ 5 w 10"/>
                    <a:gd name="T17" fmla="*/ 10 h 10"/>
                    <a:gd name="T18" fmla="*/ 5 w 10"/>
                    <a:gd name="T19" fmla="*/ 10 h 10"/>
                    <a:gd name="T20" fmla="*/ 7 w 10"/>
                    <a:gd name="T21" fmla="*/ 8 h 10"/>
                    <a:gd name="T22" fmla="*/ 9 w 10"/>
                    <a:gd name="T23" fmla="*/ 7 h 10"/>
                    <a:gd name="T24" fmla="*/ 10 w 10"/>
                    <a:gd name="T25" fmla="*/ 5 h 10"/>
                    <a:gd name="T26" fmla="*/ 10 w 10"/>
                    <a:gd name="T27" fmla="*/ 3 h 10"/>
                    <a:gd name="T28" fmla="*/ 9 w 10"/>
                    <a:gd name="T29" fmla="*/ 2 h 10"/>
                    <a:gd name="T30" fmla="*/ 7 w 10"/>
                    <a:gd name="T31" fmla="*/ 0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0"/>
                      </a:lnTo>
                      <a:lnTo>
                        <a:pt x="0" y="2"/>
                      </a:lnTo>
                      <a:lnTo>
                        <a:pt x="0" y="3"/>
                      </a:lnTo>
                      <a:lnTo>
                        <a:pt x="0" y="5"/>
                      </a:lnTo>
                      <a:lnTo>
                        <a:pt x="0" y="7"/>
                      </a:lnTo>
                      <a:lnTo>
                        <a:pt x="2" y="8"/>
                      </a:lnTo>
                      <a:lnTo>
                        <a:pt x="4" y="10"/>
                      </a:lnTo>
                      <a:lnTo>
                        <a:pt x="5" y="10"/>
                      </a:lnTo>
                      <a:lnTo>
                        <a:pt x="5" y="10"/>
                      </a:lnTo>
                      <a:lnTo>
                        <a:pt x="7" y="8"/>
                      </a:lnTo>
                      <a:lnTo>
                        <a:pt x="9" y="7"/>
                      </a:lnTo>
                      <a:lnTo>
                        <a:pt x="10" y="5"/>
                      </a:lnTo>
                      <a:lnTo>
                        <a:pt x="10" y="3"/>
                      </a:lnTo>
                      <a:lnTo>
                        <a:pt x="9" y="2"/>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16" name="Freeform 96"/>
                <p:cNvSpPr>
                  <a:spLocks/>
                </p:cNvSpPr>
                <p:nvPr/>
              </p:nvSpPr>
              <p:spPr bwMode="auto">
                <a:xfrm>
                  <a:off x="2262" y="2994"/>
                  <a:ext cx="10" cy="10"/>
                </a:xfrm>
                <a:custGeom>
                  <a:avLst/>
                  <a:gdLst>
                    <a:gd name="T0" fmla="*/ 5 w 10"/>
                    <a:gd name="T1" fmla="*/ 0 h 10"/>
                    <a:gd name="T2" fmla="*/ 3 w 10"/>
                    <a:gd name="T3" fmla="*/ 0 h 10"/>
                    <a:gd name="T4" fmla="*/ 2 w 10"/>
                    <a:gd name="T5" fmla="*/ 1 h 10"/>
                    <a:gd name="T6" fmla="*/ 0 w 10"/>
                    <a:gd name="T7" fmla="*/ 3 h 10"/>
                    <a:gd name="T8" fmla="*/ 0 w 10"/>
                    <a:gd name="T9" fmla="*/ 5 h 10"/>
                    <a:gd name="T10" fmla="*/ 2 w 10"/>
                    <a:gd name="T11" fmla="*/ 6 h 10"/>
                    <a:gd name="T12" fmla="*/ 3 w 10"/>
                    <a:gd name="T13" fmla="*/ 8 h 10"/>
                    <a:gd name="T14" fmla="*/ 5 w 10"/>
                    <a:gd name="T15" fmla="*/ 10 h 10"/>
                    <a:gd name="T16" fmla="*/ 7 w 10"/>
                    <a:gd name="T17" fmla="*/ 10 h 10"/>
                    <a:gd name="T18" fmla="*/ 7 w 10"/>
                    <a:gd name="T19" fmla="*/ 10 h 10"/>
                    <a:gd name="T20" fmla="*/ 8 w 10"/>
                    <a:gd name="T21" fmla="*/ 8 h 10"/>
                    <a:gd name="T22" fmla="*/ 10 w 10"/>
                    <a:gd name="T23" fmla="*/ 6 h 10"/>
                    <a:gd name="T24" fmla="*/ 10 w 10"/>
                    <a:gd name="T25" fmla="*/ 5 h 10"/>
                    <a:gd name="T26" fmla="*/ 10 w 10"/>
                    <a:gd name="T27" fmla="*/ 3 h 10"/>
                    <a:gd name="T28" fmla="*/ 10 w 10"/>
                    <a:gd name="T29" fmla="*/ 1 h 10"/>
                    <a:gd name="T30" fmla="*/ 8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1"/>
                      </a:lnTo>
                      <a:lnTo>
                        <a:pt x="0" y="3"/>
                      </a:lnTo>
                      <a:lnTo>
                        <a:pt x="0" y="5"/>
                      </a:lnTo>
                      <a:lnTo>
                        <a:pt x="2" y="6"/>
                      </a:lnTo>
                      <a:lnTo>
                        <a:pt x="3" y="8"/>
                      </a:lnTo>
                      <a:lnTo>
                        <a:pt x="5" y="10"/>
                      </a:lnTo>
                      <a:lnTo>
                        <a:pt x="7" y="10"/>
                      </a:lnTo>
                      <a:lnTo>
                        <a:pt x="7" y="10"/>
                      </a:lnTo>
                      <a:lnTo>
                        <a:pt x="8" y="8"/>
                      </a:lnTo>
                      <a:lnTo>
                        <a:pt x="10" y="6"/>
                      </a:lnTo>
                      <a:lnTo>
                        <a:pt x="10" y="5"/>
                      </a:lnTo>
                      <a:lnTo>
                        <a:pt x="10" y="3"/>
                      </a:lnTo>
                      <a:lnTo>
                        <a:pt x="10" y="1"/>
                      </a:lnTo>
                      <a:lnTo>
                        <a:pt x="8" y="0"/>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17" name="Freeform 97"/>
                <p:cNvSpPr>
                  <a:spLocks/>
                </p:cNvSpPr>
                <p:nvPr/>
              </p:nvSpPr>
              <p:spPr bwMode="auto">
                <a:xfrm>
                  <a:off x="2282" y="2990"/>
                  <a:ext cx="10" cy="10"/>
                </a:xfrm>
                <a:custGeom>
                  <a:avLst/>
                  <a:gdLst>
                    <a:gd name="T0" fmla="*/ 5 w 10"/>
                    <a:gd name="T1" fmla="*/ 0 h 10"/>
                    <a:gd name="T2" fmla="*/ 3 w 10"/>
                    <a:gd name="T3" fmla="*/ 0 h 10"/>
                    <a:gd name="T4" fmla="*/ 2 w 10"/>
                    <a:gd name="T5" fmla="*/ 2 h 10"/>
                    <a:gd name="T6" fmla="*/ 0 w 10"/>
                    <a:gd name="T7" fmla="*/ 4 h 10"/>
                    <a:gd name="T8" fmla="*/ 0 w 10"/>
                    <a:gd name="T9" fmla="*/ 5 h 10"/>
                    <a:gd name="T10" fmla="*/ 2 w 10"/>
                    <a:gd name="T11" fmla="*/ 7 h 10"/>
                    <a:gd name="T12" fmla="*/ 3 w 10"/>
                    <a:gd name="T13" fmla="*/ 9 h 10"/>
                    <a:gd name="T14" fmla="*/ 5 w 10"/>
                    <a:gd name="T15" fmla="*/ 10 h 10"/>
                    <a:gd name="T16" fmla="*/ 7 w 10"/>
                    <a:gd name="T17" fmla="*/ 10 h 10"/>
                    <a:gd name="T18" fmla="*/ 7 w 10"/>
                    <a:gd name="T19" fmla="*/ 10 h 10"/>
                    <a:gd name="T20" fmla="*/ 9 w 10"/>
                    <a:gd name="T21" fmla="*/ 9 h 10"/>
                    <a:gd name="T22" fmla="*/ 10 w 10"/>
                    <a:gd name="T23" fmla="*/ 7 h 10"/>
                    <a:gd name="T24" fmla="*/ 10 w 10"/>
                    <a:gd name="T25" fmla="*/ 5 h 10"/>
                    <a:gd name="T26" fmla="*/ 10 w 10"/>
                    <a:gd name="T27" fmla="*/ 4 h 10"/>
                    <a:gd name="T28" fmla="*/ 10 w 10"/>
                    <a:gd name="T29" fmla="*/ 2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2"/>
                      </a:lnTo>
                      <a:lnTo>
                        <a:pt x="0" y="4"/>
                      </a:lnTo>
                      <a:lnTo>
                        <a:pt x="0" y="5"/>
                      </a:lnTo>
                      <a:lnTo>
                        <a:pt x="2" y="7"/>
                      </a:lnTo>
                      <a:lnTo>
                        <a:pt x="3" y="9"/>
                      </a:lnTo>
                      <a:lnTo>
                        <a:pt x="5" y="10"/>
                      </a:lnTo>
                      <a:lnTo>
                        <a:pt x="7" y="10"/>
                      </a:lnTo>
                      <a:lnTo>
                        <a:pt x="7" y="10"/>
                      </a:lnTo>
                      <a:lnTo>
                        <a:pt x="9" y="9"/>
                      </a:lnTo>
                      <a:lnTo>
                        <a:pt x="10" y="7"/>
                      </a:lnTo>
                      <a:lnTo>
                        <a:pt x="10" y="5"/>
                      </a:lnTo>
                      <a:lnTo>
                        <a:pt x="10" y="4"/>
                      </a:lnTo>
                      <a:lnTo>
                        <a:pt x="10" y="2"/>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18" name="Freeform 98"/>
                <p:cNvSpPr>
                  <a:spLocks/>
                </p:cNvSpPr>
                <p:nvPr/>
              </p:nvSpPr>
              <p:spPr bwMode="auto">
                <a:xfrm>
                  <a:off x="2302" y="2985"/>
                  <a:ext cx="10" cy="10"/>
                </a:xfrm>
                <a:custGeom>
                  <a:avLst/>
                  <a:gdLst>
                    <a:gd name="T0" fmla="*/ 4 w 10"/>
                    <a:gd name="T1" fmla="*/ 0 h 10"/>
                    <a:gd name="T2" fmla="*/ 2 w 10"/>
                    <a:gd name="T3" fmla="*/ 2 h 10"/>
                    <a:gd name="T4" fmla="*/ 0 w 10"/>
                    <a:gd name="T5" fmla="*/ 3 h 10"/>
                    <a:gd name="T6" fmla="*/ 0 w 10"/>
                    <a:gd name="T7" fmla="*/ 5 h 10"/>
                    <a:gd name="T8" fmla="*/ 0 w 10"/>
                    <a:gd name="T9" fmla="*/ 7 h 10"/>
                    <a:gd name="T10" fmla="*/ 0 w 10"/>
                    <a:gd name="T11" fmla="*/ 9 h 10"/>
                    <a:gd name="T12" fmla="*/ 2 w 10"/>
                    <a:gd name="T13" fmla="*/ 10 h 10"/>
                    <a:gd name="T14" fmla="*/ 4 w 10"/>
                    <a:gd name="T15" fmla="*/ 10 h 10"/>
                    <a:gd name="T16" fmla="*/ 5 w 10"/>
                    <a:gd name="T17" fmla="*/ 10 h 10"/>
                    <a:gd name="T18" fmla="*/ 5 w 10"/>
                    <a:gd name="T19" fmla="*/ 10 h 10"/>
                    <a:gd name="T20" fmla="*/ 7 w 10"/>
                    <a:gd name="T21" fmla="*/ 10 h 10"/>
                    <a:gd name="T22" fmla="*/ 9 w 10"/>
                    <a:gd name="T23" fmla="*/ 9 h 10"/>
                    <a:gd name="T24" fmla="*/ 10 w 10"/>
                    <a:gd name="T25" fmla="*/ 7 h 10"/>
                    <a:gd name="T26" fmla="*/ 10 w 10"/>
                    <a:gd name="T27" fmla="*/ 5 h 10"/>
                    <a:gd name="T28" fmla="*/ 9 w 10"/>
                    <a:gd name="T29" fmla="*/ 3 h 10"/>
                    <a:gd name="T30" fmla="*/ 7 w 10"/>
                    <a:gd name="T31" fmla="*/ 2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2"/>
                      </a:lnTo>
                      <a:lnTo>
                        <a:pt x="0" y="3"/>
                      </a:lnTo>
                      <a:lnTo>
                        <a:pt x="0" y="5"/>
                      </a:lnTo>
                      <a:lnTo>
                        <a:pt x="0" y="7"/>
                      </a:lnTo>
                      <a:lnTo>
                        <a:pt x="0" y="9"/>
                      </a:lnTo>
                      <a:lnTo>
                        <a:pt x="2" y="10"/>
                      </a:lnTo>
                      <a:lnTo>
                        <a:pt x="4" y="10"/>
                      </a:lnTo>
                      <a:lnTo>
                        <a:pt x="5" y="10"/>
                      </a:lnTo>
                      <a:lnTo>
                        <a:pt x="5" y="10"/>
                      </a:lnTo>
                      <a:lnTo>
                        <a:pt x="7" y="10"/>
                      </a:lnTo>
                      <a:lnTo>
                        <a:pt x="9" y="9"/>
                      </a:lnTo>
                      <a:lnTo>
                        <a:pt x="10" y="7"/>
                      </a:lnTo>
                      <a:lnTo>
                        <a:pt x="10" y="5"/>
                      </a:lnTo>
                      <a:lnTo>
                        <a:pt x="9" y="3"/>
                      </a:lnTo>
                      <a:lnTo>
                        <a:pt x="7" y="2"/>
                      </a:lnTo>
                      <a:lnTo>
                        <a:pt x="5"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19" name="Freeform 99"/>
                <p:cNvSpPr>
                  <a:spLocks/>
                </p:cNvSpPr>
                <p:nvPr/>
              </p:nvSpPr>
              <p:spPr bwMode="auto">
                <a:xfrm>
                  <a:off x="2323" y="2982"/>
                  <a:ext cx="10" cy="10"/>
                </a:xfrm>
                <a:custGeom>
                  <a:avLst/>
                  <a:gdLst>
                    <a:gd name="T0" fmla="*/ 3 w 10"/>
                    <a:gd name="T1" fmla="*/ 0 h 10"/>
                    <a:gd name="T2" fmla="*/ 1 w 10"/>
                    <a:gd name="T3" fmla="*/ 1 h 10"/>
                    <a:gd name="T4" fmla="*/ 0 w 10"/>
                    <a:gd name="T5" fmla="*/ 3 h 10"/>
                    <a:gd name="T6" fmla="*/ 0 w 10"/>
                    <a:gd name="T7" fmla="*/ 5 h 10"/>
                    <a:gd name="T8" fmla="*/ 0 w 10"/>
                    <a:gd name="T9" fmla="*/ 6 h 10"/>
                    <a:gd name="T10" fmla="*/ 0 w 10"/>
                    <a:gd name="T11" fmla="*/ 8 h 10"/>
                    <a:gd name="T12" fmla="*/ 1 w 10"/>
                    <a:gd name="T13" fmla="*/ 10 h 10"/>
                    <a:gd name="T14" fmla="*/ 3 w 10"/>
                    <a:gd name="T15" fmla="*/ 10 h 10"/>
                    <a:gd name="T16" fmla="*/ 5 w 10"/>
                    <a:gd name="T17" fmla="*/ 10 h 10"/>
                    <a:gd name="T18" fmla="*/ 5 w 10"/>
                    <a:gd name="T19" fmla="*/ 10 h 10"/>
                    <a:gd name="T20" fmla="*/ 6 w 10"/>
                    <a:gd name="T21" fmla="*/ 10 h 10"/>
                    <a:gd name="T22" fmla="*/ 8 w 10"/>
                    <a:gd name="T23" fmla="*/ 8 h 10"/>
                    <a:gd name="T24" fmla="*/ 10 w 10"/>
                    <a:gd name="T25" fmla="*/ 6 h 10"/>
                    <a:gd name="T26" fmla="*/ 10 w 10"/>
                    <a:gd name="T27" fmla="*/ 5 h 10"/>
                    <a:gd name="T28" fmla="*/ 8 w 10"/>
                    <a:gd name="T29" fmla="*/ 3 h 10"/>
                    <a:gd name="T30" fmla="*/ 6 w 10"/>
                    <a:gd name="T31" fmla="*/ 1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1"/>
                      </a:lnTo>
                      <a:lnTo>
                        <a:pt x="0" y="3"/>
                      </a:lnTo>
                      <a:lnTo>
                        <a:pt x="0" y="5"/>
                      </a:lnTo>
                      <a:lnTo>
                        <a:pt x="0" y="6"/>
                      </a:lnTo>
                      <a:lnTo>
                        <a:pt x="0" y="8"/>
                      </a:lnTo>
                      <a:lnTo>
                        <a:pt x="1" y="10"/>
                      </a:lnTo>
                      <a:lnTo>
                        <a:pt x="3" y="10"/>
                      </a:lnTo>
                      <a:lnTo>
                        <a:pt x="5" y="10"/>
                      </a:lnTo>
                      <a:lnTo>
                        <a:pt x="5" y="10"/>
                      </a:lnTo>
                      <a:lnTo>
                        <a:pt x="6" y="10"/>
                      </a:lnTo>
                      <a:lnTo>
                        <a:pt x="8" y="8"/>
                      </a:lnTo>
                      <a:lnTo>
                        <a:pt x="10" y="6"/>
                      </a:lnTo>
                      <a:lnTo>
                        <a:pt x="10" y="5"/>
                      </a:lnTo>
                      <a:lnTo>
                        <a:pt x="8" y="3"/>
                      </a:lnTo>
                      <a:lnTo>
                        <a:pt x="6" y="1"/>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20" name="Freeform 100"/>
                <p:cNvSpPr>
                  <a:spLocks/>
                </p:cNvSpPr>
                <p:nvPr/>
              </p:nvSpPr>
              <p:spPr bwMode="auto">
                <a:xfrm>
                  <a:off x="2343" y="2978"/>
                  <a:ext cx="10" cy="10"/>
                </a:xfrm>
                <a:custGeom>
                  <a:avLst/>
                  <a:gdLst>
                    <a:gd name="T0" fmla="*/ 3 w 10"/>
                    <a:gd name="T1" fmla="*/ 0 h 10"/>
                    <a:gd name="T2" fmla="*/ 1 w 10"/>
                    <a:gd name="T3" fmla="*/ 0 h 10"/>
                    <a:gd name="T4" fmla="*/ 0 w 10"/>
                    <a:gd name="T5" fmla="*/ 2 h 10"/>
                    <a:gd name="T6" fmla="*/ 0 w 10"/>
                    <a:gd name="T7" fmla="*/ 4 h 10"/>
                    <a:gd name="T8" fmla="*/ 0 w 10"/>
                    <a:gd name="T9" fmla="*/ 5 h 10"/>
                    <a:gd name="T10" fmla="*/ 0 w 10"/>
                    <a:gd name="T11" fmla="*/ 7 h 10"/>
                    <a:gd name="T12" fmla="*/ 1 w 10"/>
                    <a:gd name="T13" fmla="*/ 9 h 10"/>
                    <a:gd name="T14" fmla="*/ 3 w 10"/>
                    <a:gd name="T15" fmla="*/ 10 h 10"/>
                    <a:gd name="T16" fmla="*/ 5 w 10"/>
                    <a:gd name="T17" fmla="*/ 10 h 10"/>
                    <a:gd name="T18" fmla="*/ 5 w 10"/>
                    <a:gd name="T19" fmla="*/ 10 h 10"/>
                    <a:gd name="T20" fmla="*/ 7 w 10"/>
                    <a:gd name="T21" fmla="*/ 9 h 10"/>
                    <a:gd name="T22" fmla="*/ 8 w 10"/>
                    <a:gd name="T23" fmla="*/ 7 h 10"/>
                    <a:gd name="T24" fmla="*/ 10 w 10"/>
                    <a:gd name="T25" fmla="*/ 5 h 10"/>
                    <a:gd name="T26" fmla="*/ 10 w 10"/>
                    <a:gd name="T27" fmla="*/ 4 h 10"/>
                    <a:gd name="T28" fmla="*/ 8 w 10"/>
                    <a:gd name="T29" fmla="*/ 2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0"/>
                      </a:lnTo>
                      <a:lnTo>
                        <a:pt x="0" y="2"/>
                      </a:lnTo>
                      <a:lnTo>
                        <a:pt x="0" y="4"/>
                      </a:lnTo>
                      <a:lnTo>
                        <a:pt x="0" y="5"/>
                      </a:lnTo>
                      <a:lnTo>
                        <a:pt x="0" y="7"/>
                      </a:lnTo>
                      <a:lnTo>
                        <a:pt x="1" y="9"/>
                      </a:lnTo>
                      <a:lnTo>
                        <a:pt x="3" y="10"/>
                      </a:lnTo>
                      <a:lnTo>
                        <a:pt x="5" y="10"/>
                      </a:lnTo>
                      <a:lnTo>
                        <a:pt x="5" y="10"/>
                      </a:lnTo>
                      <a:lnTo>
                        <a:pt x="7" y="9"/>
                      </a:lnTo>
                      <a:lnTo>
                        <a:pt x="8" y="7"/>
                      </a:lnTo>
                      <a:lnTo>
                        <a:pt x="10" y="5"/>
                      </a:lnTo>
                      <a:lnTo>
                        <a:pt x="10" y="4"/>
                      </a:lnTo>
                      <a:lnTo>
                        <a:pt x="8"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21" name="Freeform 101"/>
                <p:cNvSpPr>
                  <a:spLocks/>
                </p:cNvSpPr>
                <p:nvPr/>
              </p:nvSpPr>
              <p:spPr bwMode="auto">
                <a:xfrm>
                  <a:off x="2361" y="2975"/>
                  <a:ext cx="10" cy="10"/>
                </a:xfrm>
                <a:custGeom>
                  <a:avLst/>
                  <a:gdLst>
                    <a:gd name="T0" fmla="*/ 5 w 10"/>
                    <a:gd name="T1" fmla="*/ 0 h 10"/>
                    <a:gd name="T2" fmla="*/ 4 w 10"/>
                    <a:gd name="T3" fmla="*/ 0 h 10"/>
                    <a:gd name="T4" fmla="*/ 2 w 10"/>
                    <a:gd name="T5" fmla="*/ 2 h 10"/>
                    <a:gd name="T6" fmla="*/ 0 w 10"/>
                    <a:gd name="T7" fmla="*/ 3 h 10"/>
                    <a:gd name="T8" fmla="*/ 0 w 10"/>
                    <a:gd name="T9" fmla="*/ 5 h 10"/>
                    <a:gd name="T10" fmla="*/ 2 w 10"/>
                    <a:gd name="T11" fmla="*/ 7 h 10"/>
                    <a:gd name="T12" fmla="*/ 4 w 10"/>
                    <a:gd name="T13" fmla="*/ 8 h 10"/>
                    <a:gd name="T14" fmla="*/ 5 w 10"/>
                    <a:gd name="T15" fmla="*/ 10 h 10"/>
                    <a:gd name="T16" fmla="*/ 7 w 10"/>
                    <a:gd name="T17" fmla="*/ 10 h 10"/>
                    <a:gd name="T18" fmla="*/ 7 w 10"/>
                    <a:gd name="T19" fmla="*/ 10 h 10"/>
                    <a:gd name="T20" fmla="*/ 9 w 10"/>
                    <a:gd name="T21" fmla="*/ 8 h 10"/>
                    <a:gd name="T22" fmla="*/ 10 w 10"/>
                    <a:gd name="T23" fmla="*/ 7 h 10"/>
                    <a:gd name="T24" fmla="*/ 10 w 10"/>
                    <a:gd name="T25" fmla="*/ 5 h 10"/>
                    <a:gd name="T26" fmla="*/ 10 w 10"/>
                    <a:gd name="T27" fmla="*/ 3 h 10"/>
                    <a:gd name="T28" fmla="*/ 10 w 10"/>
                    <a:gd name="T29" fmla="*/ 2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4" y="0"/>
                      </a:lnTo>
                      <a:lnTo>
                        <a:pt x="2" y="2"/>
                      </a:lnTo>
                      <a:lnTo>
                        <a:pt x="0" y="3"/>
                      </a:lnTo>
                      <a:lnTo>
                        <a:pt x="0" y="5"/>
                      </a:lnTo>
                      <a:lnTo>
                        <a:pt x="2" y="7"/>
                      </a:lnTo>
                      <a:lnTo>
                        <a:pt x="4" y="8"/>
                      </a:lnTo>
                      <a:lnTo>
                        <a:pt x="5" y="10"/>
                      </a:lnTo>
                      <a:lnTo>
                        <a:pt x="7" y="10"/>
                      </a:lnTo>
                      <a:lnTo>
                        <a:pt x="7" y="10"/>
                      </a:lnTo>
                      <a:lnTo>
                        <a:pt x="9" y="8"/>
                      </a:lnTo>
                      <a:lnTo>
                        <a:pt x="10" y="7"/>
                      </a:lnTo>
                      <a:lnTo>
                        <a:pt x="10" y="5"/>
                      </a:lnTo>
                      <a:lnTo>
                        <a:pt x="10" y="3"/>
                      </a:lnTo>
                      <a:lnTo>
                        <a:pt x="10" y="2"/>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22" name="Freeform 102"/>
                <p:cNvSpPr>
                  <a:spLocks/>
                </p:cNvSpPr>
                <p:nvPr/>
              </p:nvSpPr>
              <p:spPr bwMode="auto">
                <a:xfrm>
                  <a:off x="2382" y="2970"/>
                  <a:ext cx="10" cy="10"/>
                </a:xfrm>
                <a:custGeom>
                  <a:avLst/>
                  <a:gdLst>
                    <a:gd name="T0" fmla="*/ 5 w 10"/>
                    <a:gd name="T1" fmla="*/ 0 h 10"/>
                    <a:gd name="T2" fmla="*/ 3 w 10"/>
                    <a:gd name="T3" fmla="*/ 2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23" name="Freeform 103"/>
                <p:cNvSpPr>
                  <a:spLocks/>
                </p:cNvSpPr>
                <p:nvPr/>
              </p:nvSpPr>
              <p:spPr bwMode="auto">
                <a:xfrm>
                  <a:off x="2402" y="2967"/>
                  <a:ext cx="10" cy="10"/>
                </a:xfrm>
                <a:custGeom>
                  <a:avLst/>
                  <a:gdLst>
                    <a:gd name="T0" fmla="*/ 3 w 10"/>
                    <a:gd name="T1" fmla="*/ 0 h 10"/>
                    <a:gd name="T2" fmla="*/ 2 w 10"/>
                    <a:gd name="T3" fmla="*/ 0 h 10"/>
                    <a:gd name="T4" fmla="*/ 0 w 10"/>
                    <a:gd name="T5" fmla="*/ 1 h 10"/>
                    <a:gd name="T6" fmla="*/ 0 w 10"/>
                    <a:gd name="T7" fmla="*/ 3 h 10"/>
                    <a:gd name="T8" fmla="*/ 0 w 10"/>
                    <a:gd name="T9" fmla="*/ 5 h 10"/>
                    <a:gd name="T10" fmla="*/ 0 w 10"/>
                    <a:gd name="T11" fmla="*/ 6 h 10"/>
                    <a:gd name="T12" fmla="*/ 2 w 10"/>
                    <a:gd name="T13" fmla="*/ 8 h 10"/>
                    <a:gd name="T14" fmla="*/ 3 w 10"/>
                    <a:gd name="T15" fmla="*/ 10 h 10"/>
                    <a:gd name="T16" fmla="*/ 5 w 10"/>
                    <a:gd name="T17" fmla="*/ 10 h 10"/>
                    <a:gd name="T18" fmla="*/ 5 w 10"/>
                    <a:gd name="T19" fmla="*/ 10 h 10"/>
                    <a:gd name="T20" fmla="*/ 7 w 10"/>
                    <a:gd name="T21" fmla="*/ 8 h 10"/>
                    <a:gd name="T22" fmla="*/ 8 w 10"/>
                    <a:gd name="T23" fmla="*/ 6 h 10"/>
                    <a:gd name="T24" fmla="*/ 10 w 10"/>
                    <a:gd name="T25" fmla="*/ 5 h 10"/>
                    <a:gd name="T26" fmla="*/ 10 w 10"/>
                    <a:gd name="T27" fmla="*/ 3 h 10"/>
                    <a:gd name="T28" fmla="*/ 8 w 10"/>
                    <a:gd name="T29" fmla="*/ 1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1"/>
                      </a:lnTo>
                      <a:lnTo>
                        <a:pt x="0" y="3"/>
                      </a:lnTo>
                      <a:lnTo>
                        <a:pt x="0" y="5"/>
                      </a:lnTo>
                      <a:lnTo>
                        <a:pt x="0" y="6"/>
                      </a:lnTo>
                      <a:lnTo>
                        <a:pt x="2" y="8"/>
                      </a:lnTo>
                      <a:lnTo>
                        <a:pt x="3" y="10"/>
                      </a:lnTo>
                      <a:lnTo>
                        <a:pt x="5" y="10"/>
                      </a:lnTo>
                      <a:lnTo>
                        <a:pt x="5" y="10"/>
                      </a:lnTo>
                      <a:lnTo>
                        <a:pt x="7" y="8"/>
                      </a:lnTo>
                      <a:lnTo>
                        <a:pt x="8" y="6"/>
                      </a:lnTo>
                      <a:lnTo>
                        <a:pt x="10" y="5"/>
                      </a:lnTo>
                      <a:lnTo>
                        <a:pt x="10" y="3"/>
                      </a:lnTo>
                      <a:lnTo>
                        <a:pt x="8" y="1"/>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24" name="Freeform 104"/>
                <p:cNvSpPr>
                  <a:spLocks/>
                </p:cNvSpPr>
                <p:nvPr/>
              </p:nvSpPr>
              <p:spPr bwMode="auto">
                <a:xfrm>
                  <a:off x="2422" y="2961"/>
                  <a:ext cx="10" cy="11"/>
                </a:xfrm>
                <a:custGeom>
                  <a:avLst/>
                  <a:gdLst>
                    <a:gd name="T0" fmla="*/ 3 w 10"/>
                    <a:gd name="T1" fmla="*/ 0 h 11"/>
                    <a:gd name="T2" fmla="*/ 2 w 10"/>
                    <a:gd name="T3" fmla="*/ 2 h 11"/>
                    <a:gd name="T4" fmla="*/ 0 w 10"/>
                    <a:gd name="T5" fmla="*/ 4 h 11"/>
                    <a:gd name="T6" fmla="*/ 0 w 10"/>
                    <a:gd name="T7" fmla="*/ 6 h 11"/>
                    <a:gd name="T8" fmla="*/ 0 w 10"/>
                    <a:gd name="T9" fmla="*/ 7 h 11"/>
                    <a:gd name="T10" fmla="*/ 0 w 10"/>
                    <a:gd name="T11" fmla="*/ 9 h 11"/>
                    <a:gd name="T12" fmla="*/ 2 w 10"/>
                    <a:gd name="T13" fmla="*/ 11 h 11"/>
                    <a:gd name="T14" fmla="*/ 3 w 10"/>
                    <a:gd name="T15" fmla="*/ 11 h 11"/>
                    <a:gd name="T16" fmla="*/ 5 w 10"/>
                    <a:gd name="T17" fmla="*/ 11 h 11"/>
                    <a:gd name="T18" fmla="*/ 5 w 10"/>
                    <a:gd name="T19" fmla="*/ 11 h 11"/>
                    <a:gd name="T20" fmla="*/ 7 w 10"/>
                    <a:gd name="T21" fmla="*/ 11 h 11"/>
                    <a:gd name="T22" fmla="*/ 8 w 10"/>
                    <a:gd name="T23" fmla="*/ 9 h 11"/>
                    <a:gd name="T24" fmla="*/ 10 w 10"/>
                    <a:gd name="T25" fmla="*/ 7 h 11"/>
                    <a:gd name="T26" fmla="*/ 10 w 10"/>
                    <a:gd name="T27" fmla="*/ 6 h 11"/>
                    <a:gd name="T28" fmla="*/ 8 w 10"/>
                    <a:gd name="T29" fmla="*/ 4 h 11"/>
                    <a:gd name="T30" fmla="*/ 7 w 10"/>
                    <a:gd name="T31" fmla="*/ 2 h 11"/>
                    <a:gd name="T32" fmla="*/ 5 w 10"/>
                    <a:gd name="T33" fmla="*/ 0 h 11"/>
                    <a:gd name="T34" fmla="*/ 3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0"/>
                      </a:moveTo>
                      <a:lnTo>
                        <a:pt x="2" y="2"/>
                      </a:lnTo>
                      <a:lnTo>
                        <a:pt x="0" y="4"/>
                      </a:lnTo>
                      <a:lnTo>
                        <a:pt x="0" y="6"/>
                      </a:lnTo>
                      <a:lnTo>
                        <a:pt x="0" y="7"/>
                      </a:lnTo>
                      <a:lnTo>
                        <a:pt x="0" y="9"/>
                      </a:lnTo>
                      <a:lnTo>
                        <a:pt x="2" y="11"/>
                      </a:lnTo>
                      <a:lnTo>
                        <a:pt x="3" y="11"/>
                      </a:lnTo>
                      <a:lnTo>
                        <a:pt x="5" y="11"/>
                      </a:lnTo>
                      <a:lnTo>
                        <a:pt x="5" y="11"/>
                      </a:lnTo>
                      <a:lnTo>
                        <a:pt x="7" y="11"/>
                      </a:lnTo>
                      <a:lnTo>
                        <a:pt x="8" y="9"/>
                      </a:lnTo>
                      <a:lnTo>
                        <a:pt x="10" y="7"/>
                      </a:lnTo>
                      <a:lnTo>
                        <a:pt x="10" y="6"/>
                      </a:lnTo>
                      <a:lnTo>
                        <a:pt x="8" y="4"/>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25" name="Freeform 105"/>
                <p:cNvSpPr>
                  <a:spLocks/>
                </p:cNvSpPr>
                <p:nvPr/>
              </p:nvSpPr>
              <p:spPr bwMode="auto">
                <a:xfrm>
                  <a:off x="2441" y="2956"/>
                  <a:ext cx="10" cy="11"/>
                </a:xfrm>
                <a:custGeom>
                  <a:avLst/>
                  <a:gdLst>
                    <a:gd name="T0" fmla="*/ 5 w 10"/>
                    <a:gd name="T1" fmla="*/ 0 h 11"/>
                    <a:gd name="T2" fmla="*/ 3 w 10"/>
                    <a:gd name="T3" fmla="*/ 2 h 11"/>
                    <a:gd name="T4" fmla="*/ 1 w 10"/>
                    <a:gd name="T5" fmla="*/ 4 h 11"/>
                    <a:gd name="T6" fmla="*/ 0 w 10"/>
                    <a:gd name="T7" fmla="*/ 5 h 11"/>
                    <a:gd name="T8" fmla="*/ 0 w 10"/>
                    <a:gd name="T9" fmla="*/ 7 h 11"/>
                    <a:gd name="T10" fmla="*/ 1 w 10"/>
                    <a:gd name="T11" fmla="*/ 9 h 11"/>
                    <a:gd name="T12" fmla="*/ 3 w 10"/>
                    <a:gd name="T13" fmla="*/ 11 h 11"/>
                    <a:gd name="T14" fmla="*/ 5 w 10"/>
                    <a:gd name="T15" fmla="*/ 11 h 11"/>
                    <a:gd name="T16" fmla="*/ 6 w 10"/>
                    <a:gd name="T17" fmla="*/ 11 h 11"/>
                    <a:gd name="T18" fmla="*/ 6 w 10"/>
                    <a:gd name="T19" fmla="*/ 11 h 11"/>
                    <a:gd name="T20" fmla="*/ 8 w 10"/>
                    <a:gd name="T21" fmla="*/ 11 h 11"/>
                    <a:gd name="T22" fmla="*/ 10 w 10"/>
                    <a:gd name="T23" fmla="*/ 9 h 11"/>
                    <a:gd name="T24" fmla="*/ 10 w 10"/>
                    <a:gd name="T25" fmla="*/ 7 h 11"/>
                    <a:gd name="T26" fmla="*/ 10 w 10"/>
                    <a:gd name="T27" fmla="*/ 5 h 11"/>
                    <a:gd name="T28" fmla="*/ 10 w 10"/>
                    <a:gd name="T29" fmla="*/ 4 h 11"/>
                    <a:gd name="T30" fmla="*/ 8 w 10"/>
                    <a:gd name="T31" fmla="*/ 2 h 11"/>
                    <a:gd name="T32" fmla="*/ 6 w 10"/>
                    <a:gd name="T33" fmla="*/ 0 h 11"/>
                    <a:gd name="T34" fmla="*/ 5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5" y="0"/>
                      </a:moveTo>
                      <a:lnTo>
                        <a:pt x="3" y="2"/>
                      </a:lnTo>
                      <a:lnTo>
                        <a:pt x="1" y="4"/>
                      </a:lnTo>
                      <a:lnTo>
                        <a:pt x="0" y="5"/>
                      </a:lnTo>
                      <a:lnTo>
                        <a:pt x="0" y="7"/>
                      </a:lnTo>
                      <a:lnTo>
                        <a:pt x="1" y="9"/>
                      </a:lnTo>
                      <a:lnTo>
                        <a:pt x="3" y="11"/>
                      </a:lnTo>
                      <a:lnTo>
                        <a:pt x="5" y="11"/>
                      </a:lnTo>
                      <a:lnTo>
                        <a:pt x="6" y="11"/>
                      </a:lnTo>
                      <a:lnTo>
                        <a:pt x="6" y="11"/>
                      </a:lnTo>
                      <a:lnTo>
                        <a:pt x="8" y="11"/>
                      </a:lnTo>
                      <a:lnTo>
                        <a:pt x="10" y="9"/>
                      </a:lnTo>
                      <a:lnTo>
                        <a:pt x="10" y="7"/>
                      </a:lnTo>
                      <a:lnTo>
                        <a:pt x="10" y="5"/>
                      </a:lnTo>
                      <a:lnTo>
                        <a:pt x="10" y="4"/>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26" name="Freeform 106"/>
                <p:cNvSpPr>
                  <a:spLocks/>
                </p:cNvSpPr>
                <p:nvPr/>
              </p:nvSpPr>
              <p:spPr bwMode="auto">
                <a:xfrm>
                  <a:off x="2461" y="2953"/>
                  <a:ext cx="10" cy="10"/>
                </a:xfrm>
                <a:custGeom>
                  <a:avLst/>
                  <a:gdLst>
                    <a:gd name="T0" fmla="*/ 3 w 10"/>
                    <a:gd name="T1" fmla="*/ 0 h 10"/>
                    <a:gd name="T2" fmla="*/ 2 w 10"/>
                    <a:gd name="T3" fmla="*/ 0 h 10"/>
                    <a:gd name="T4" fmla="*/ 0 w 10"/>
                    <a:gd name="T5" fmla="*/ 2 h 10"/>
                    <a:gd name="T6" fmla="*/ 0 w 10"/>
                    <a:gd name="T7" fmla="*/ 3 h 10"/>
                    <a:gd name="T8" fmla="*/ 0 w 10"/>
                    <a:gd name="T9" fmla="*/ 5 h 10"/>
                    <a:gd name="T10" fmla="*/ 0 w 10"/>
                    <a:gd name="T11" fmla="*/ 7 h 10"/>
                    <a:gd name="T12" fmla="*/ 2 w 10"/>
                    <a:gd name="T13" fmla="*/ 8 h 10"/>
                    <a:gd name="T14" fmla="*/ 3 w 10"/>
                    <a:gd name="T15" fmla="*/ 10 h 10"/>
                    <a:gd name="T16" fmla="*/ 5 w 10"/>
                    <a:gd name="T17" fmla="*/ 10 h 10"/>
                    <a:gd name="T18" fmla="*/ 5 w 10"/>
                    <a:gd name="T19" fmla="*/ 10 h 10"/>
                    <a:gd name="T20" fmla="*/ 7 w 10"/>
                    <a:gd name="T21" fmla="*/ 8 h 10"/>
                    <a:gd name="T22" fmla="*/ 8 w 10"/>
                    <a:gd name="T23" fmla="*/ 7 h 10"/>
                    <a:gd name="T24" fmla="*/ 10 w 10"/>
                    <a:gd name="T25" fmla="*/ 5 h 10"/>
                    <a:gd name="T26" fmla="*/ 10 w 10"/>
                    <a:gd name="T27" fmla="*/ 3 h 10"/>
                    <a:gd name="T28" fmla="*/ 8 w 10"/>
                    <a:gd name="T29" fmla="*/ 2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2"/>
                      </a:lnTo>
                      <a:lnTo>
                        <a:pt x="0" y="3"/>
                      </a:lnTo>
                      <a:lnTo>
                        <a:pt x="0" y="5"/>
                      </a:lnTo>
                      <a:lnTo>
                        <a:pt x="0" y="7"/>
                      </a:lnTo>
                      <a:lnTo>
                        <a:pt x="2" y="8"/>
                      </a:lnTo>
                      <a:lnTo>
                        <a:pt x="3" y="10"/>
                      </a:lnTo>
                      <a:lnTo>
                        <a:pt x="5" y="10"/>
                      </a:lnTo>
                      <a:lnTo>
                        <a:pt x="5" y="10"/>
                      </a:lnTo>
                      <a:lnTo>
                        <a:pt x="7" y="8"/>
                      </a:lnTo>
                      <a:lnTo>
                        <a:pt x="8" y="7"/>
                      </a:lnTo>
                      <a:lnTo>
                        <a:pt x="10" y="5"/>
                      </a:lnTo>
                      <a:lnTo>
                        <a:pt x="10" y="3"/>
                      </a:lnTo>
                      <a:lnTo>
                        <a:pt x="8"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27" name="Freeform 107"/>
                <p:cNvSpPr>
                  <a:spLocks/>
                </p:cNvSpPr>
                <p:nvPr/>
              </p:nvSpPr>
              <p:spPr bwMode="auto">
                <a:xfrm>
                  <a:off x="2481" y="2948"/>
                  <a:ext cx="10" cy="10"/>
                </a:xfrm>
                <a:custGeom>
                  <a:avLst/>
                  <a:gdLst>
                    <a:gd name="T0" fmla="*/ 3 w 10"/>
                    <a:gd name="T1" fmla="*/ 0 h 10"/>
                    <a:gd name="T2" fmla="*/ 2 w 10"/>
                    <a:gd name="T3" fmla="*/ 2 h 10"/>
                    <a:gd name="T4" fmla="*/ 0 w 10"/>
                    <a:gd name="T5" fmla="*/ 3 h 10"/>
                    <a:gd name="T6" fmla="*/ 0 w 10"/>
                    <a:gd name="T7" fmla="*/ 5 h 10"/>
                    <a:gd name="T8" fmla="*/ 0 w 10"/>
                    <a:gd name="T9" fmla="*/ 7 h 10"/>
                    <a:gd name="T10" fmla="*/ 0 w 10"/>
                    <a:gd name="T11" fmla="*/ 8 h 10"/>
                    <a:gd name="T12" fmla="*/ 2 w 10"/>
                    <a:gd name="T13" fmla="*/ 10 h 10"/>
                    <a:gd name="T14" fmla="*/ 3 w 10"/>
                    <a:gd name="T15" fmla="*/ 10 h 10"/>
                    <a:gd name="T16" fmla="*/ 5 w 10"/>
                    <a:gd name="T17" fmla="*/ 10 h 10"/>
                    <a:gd name="T18" fmla="*/ 5 w 10"/>
                    <a:gd name="T19" fmla="*/ 10 h 10"/>
                    <a:gd name="T20" fmla="*/ 7 w 10"/>
                    <a:gd name="T21" fmla="*/ 10 h 10"/>
                    <a:gd name="T22" fmla="*/ 9 w 10"/>
                    <a:gd name="T23" fmla="*/ 8 h 10"/>
                    <a:gd name="T24" fmla="*/ 10 w 10"/>
                    <a:gd name="T25" fmla="*/ 7 h 10"/>
                    <a:gd name="T26" fmla="*/ 10 w 10"/>
                    <a:gd name="T27" fmla="*/ 5 h 10"/>
                    <a:gd name="T28" fmla="*/ 9 w 10"/>
                    <a:gd name="T29" fmla="*/ 3 h 10"/>
                    <a:gd name="T30" fmla="*/ 7 w 10"/>
                    <a:gd name="T31" fmla="*/ 2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3"/>
                      </a:lnTo>
                      <a:lnTo>
                        <a:pt x="0" y="5"/>
                      </a:lnTo>
                      <a:lnTo>
                        <a:pt x="0" y="7"/>
                      </a:lnTo>
                      <a:lnTo>
                        <a:pt x="0" y="8"/>
                      </a:lnTo>
                      <a:lnTo>
                        <a:pt x="2" y="10"/>
                      </a:lnTo>
                      <a:lnTo>
                        <a:pt x="3" y="10"/>
                      </a:lnTo>
                      <a:lnTo>
                        <a:pt x="5" y="10"/>
                      </a:lnTo>
                      <a:lnTo>
                        <a:pt x="5" y="10"/>
                      </a:lnTo>
                      <a:lnTo>
                        <a:pt x="7" y="10"/>
                      </a:lnTo>
                      <a:lnTo>
                        <a:pt x="9" y="8"/>
                      </a:lnTo>
                      <a:lnTo>
                        <a:pt x="10" y="7"/>
                      </a:lnTo>
                      <a:lnTo>
                        <a:pt x="10" y="5"/>
                      </a:lnTo>
                      <a:lnTo>
                        <a:pt x="9" y="3"/>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28" name="Freeform 108"/>
                <p:cNvSpPr>
                  <a:spLocks/>
                </p:cNvSpPr>
                <p:nvPr/>
              </p:nvSpPr>
              <p:spPr bwMode="auto">
                <a:xfrm>
                  <a:off x="2500" y="2943"/>
                  <a:ext cx="10" cy="10"/>
                </a:xfrm>
                <a:custGeom>
                  <a:avLst/>
                  <a:gdLst>
                    <a:gd name="T0" fmla="*/ 5 w 10"/>
                    <a:gd name="T1" fmla="*/ 0 h 10"/>
                    <a:gd name="T2" fmla="*/ 3 w 10"/>
                    <a:gd name="T3" fmla="*/ 2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29" name="Freeform 109"/>
                <p:cNvSpPr>
                  <a:spLocks/>
                </p:cNvSpPr>
                <p:nvPr/>
              </p:nvSpPr>
              <p:spPr bwMode="auto">
                <a:xfrm>
                  <a:off x="2520" y="2938"/>
                  <a:ext cx="10" cy="10"/>
                </a:xfrm>
                <a:custGeom>
                  <a:avLst/>
                  <a:gdLst>
                    <a:gd name="T0" fmla="*/ 3 w 10"/>
                    <a:gd name="T1" fmla="*/ 0 h 10"/>
                    <a:gd name="T2" fmla="*/ 2 w 10"/>
                    <a:gd name="T3" fmla="*/ 2 h 10"/>
                    <a:gd name="T4" fmla="*/ 0 w 10"/>
                    <a:gd name="T5" fmla="*/ 3 h 10"/>
                    <a:gd name="T6" fmla="*/ 0 w 10"/>
                    <a:gd name="T7" fmla="*/ 5 h 10"/>
                    <a:gd name="T8" fmla="*/ 0 w 10"/>
                    <a:gd name="T9" fmla="*/ 7 h 10"/>
                    <a:gd name="T10" fmla="*/ 0 w 10"/>
                    <a:gd name="T11" fmla="*/ 8 h 10"/>
                    <a:gd name="T12" fmla="*/ 2 w 10"/>
                    <a:gd name="T13" fmla="*/ 10 h 10"/>
                    <a:gd name="T14" fmla="*/ 3 w 10"/>
                    <a:gd name="T15" fmla="*/ 10 h 10"/>
                    <a:gd name="T16" fmla="*/ 5 w 10"/>
                    <a:gd name="T17" fmla="*/ 10 h 10"/>
                    <a:gd name="T18" fmla="*/ 5 w 10"/>
                    <a:gd name="T19" fmla="*/ 10 h 10"/>
                    <a:gd name="T20" fmla="*/ 7 w 10"/>
                    <a:gd name="T21" fmla="*/ 10 h 10"/>
                    <a:gd name="T22" fmla="*/ 8 w 10"/>
                    <a:gd name="T23" fmla="*/ 8 h 10"/>
                    <a:gd name="T24" fmla="*/ 10 w 10"/>
                    <a:gd name="T25" fmla="*/ 7 h 10"/>
                    <a:gd name="T26" fmla="*/ 10 w 10"/>
                    <a:gd name="T27" fmla="*/ 5 h 10"/>
                    <a:gd name="T28" fmla="*/ 8 w 10"/>
                    <a:gd name="T29" fmla="*/ 3 h 10"/>
                    <a:gd name="T30" fmla="*/ 7 w 10"/>
                    <a:gd name="T31" fmla="*/ 2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3"/>
                      </a:lnTo>
                      <a:lnTo>
                        <a:pt x="0" y="5"/>
                      </a:lnTo>
                      <a:lnTo>
                        <a:pt x="0" y="7"/>
                      </a:lnTo>
                      <a:lnTo>
                        <a:pt x="0" y="8"/>
                      </a:lnTo>
                      <a:lnTo>
                        <a:pt x="2" y="10"/>
                      </a:lnTo>
                      <a:lnTo>
                        <a:pt x="3" y="10"/>
                      </a:lnTo>
                      <a:lnTo>
                        <a:pt x="5" y="10"/>
                      </a:lnTo>
                      <a:lnTo>
                        <a:pt x="5" y="10"/>
                      </a:lnTo>
                      <a:lnTo>
                        <a:pt x="7" y="10"/>
                      </a:lnTo>
                      <a:lnTo>
                        <a:pt x="8" y="8"/>
                      </a:lnTo>
                      <a:lnTo>
                        <a:pt x="10" y="7"/>
                      </a:lnTo>
                      <a:lnTo>
                        <a:pt x="10" y="5"/>
                      </a:lnTo>
                      <a:lnTo>
                        <a:pt x="8" y="3"/>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30" name="Freeform 110"/>
                <p:cNvSpPr>
                  <a:spLocks/>
                </p:cNvSpPr>
                <p:nvPr/>
              </p:nvSpPr>
              <p:spPr bwMode="auto">
                <a:xfrm>
                  <a:off x="2540" y="2933"/>
                  <a:ext cx="10" cy="10"/>
                </a:xfrm>
                <a:custGeom>
                  <a:avLst/>
                  <a:gdLst>
                    <a:gd name="T0" fmla="*/ 3 w 10"/>
                    <a:gd name="T1" fmla="*/ 0 h 10"/>
                    <a:gd name="T2" fmla="*/ 2 w 10"/>
                    <a:gd name="T3" fmla="*/ 2 h 10"/>
                    <a:gd name="T4" fmla="*/ 0 w 10"/>
                    <a:gd name="T5" fmla="*/ 3 h 10"/>
                    <a:gd name="T6" fmla="*/ 0 w 10"/>
                    <a:gd name="T7" fmla="*/ 5 h 10"/>
                    <a:gd name="T8" fmla="*/ 0 w 10"/>
                    <a:gd name="T9" fmla="*/ 7 h 10"/>
                    <a:gd name="T10" fmla="*/ 0 w 10"/>
                    <a:gd name="T11" fmla="*/ 8 h 10"/>
                    <a:gd name="T12" fmla="*/ 2 w 10"/>
                    <a:gd name="T13" fmla="*/ 10 h 10"/>
                    <a:gd name="T14" fmla="*/ 3 w 10"/>
                    <a:gd name="T15" fmla="*/ 10 h 10"/>
                    <a:gd name="T16" fmla="*/ 5 w 10"/>
                    <a:gd name="T17" fmla="*/ 10 h 10"/>
                    <a:gd name="T18" fmla="*/ 5 w 10"/>
                    <a:gd name="T19" fmla="*/ 10 h 10"/>
                    <a:gd name="T20" fmla="*/ 7 w 10"/>
                    <a:gd name="T21" fmla="*/ 10 h 10"/>
                    <a:gd name="T22" fmla="*/ 9 w 10"/>
                    <a:gd name="T23" fmla="*/ 8 h 10"/>
                    <a:gd name="T24" fmla="*/ 10 w 10"/>
                    <a:gd name="T25" fmla="*/ 7 h 10"/>
                    <a:gd name="T26" fmla="*/ 10 w 10"/>
                    <a:gd name="T27" fmla="*/ 5 h 10"/>
                    <a:gd name="T28" fmla="*/ 9 w 10"/>
                    <a:gd name="T29" fmla="*/ 3 h 10"/>
                    <a:gd name="T30" fmla="*/ 7 w 10"/>
                    <a:gd name="T31" fmla="*/ 2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3"/>
                      </a:lnTo>
                      <a:lnTo>
                        <a:pt x="0" y="5"/>
                      </a:lnTo>
                      <a:lnTo>
                        <a:pt x="0" y="7"/>
                      </a:lnTo>
                      <a:lnTo>
                        <a:pt x="0" y="8"/>
                      </a:lnTo>
                      <a:lnTo>
                        <a:pt x="2" y="10"/>
                      </a:lnTo>
                      <a:lnTo>
                        <a:pt x="3" y="10"/>
                      </a:lnTo>
                      <a:lnTo>
                        <a:pt x="5" y="10"/>
                      </a:lnTo>
                      <a:lnTo>
                        <a:pt x="5" y="10"/>
                      </a:lnTo>
                      <a:lnTo>
                        <a:pt x="7" y="10"/>
                      </a:lnTo>
                      <a:lnTo>
                        <a:pt x="9" y="8"/>
                      </a:lnTo>
                      <a:lnTo>
                        <a:pt x="10" y="7"/>
                      </a:lnTo>
                      <a:lnTo>
                        <a:pt x="10" y="5"/>
                      </a:lnTo>
                      <a:lnTo>
                        <a:pt x="9" y="3"/>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31" name="Freeform 111"/>
                <p:cNvSpPr>
                  <a:spLocks/>
                </p:cNvSpPr>
                <p:nvPr/>
              </p:nvSpPr>
              <p:spPr bwMode="auto">
                <a:xfrm>
                  <a:off x="2559" y="2928"/>
                  <a:ext cx="10" cy="10"/>
                </a:xfrm>
                <a:custGeom>
                  <a:avLst/>
                  <a:gdLst>
                    <a:gd name="T0" fmla="*/ 5 w 10"/>
                    <a:gd name="T1" fmla="*/ 0 h 10"/>
                    <a:gd name="T2" fmla="*/ 3 w 10"/>
                    <a:gd name="T3" fmla="*/ 1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1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1"/>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1"/>
                      </a:lnTo>
                      <a:lnTo>
                        <a:pt x="6"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32" name="Freeform 112"/>
                <p:cNvSpPr>
                  <a:spLocks/>
                </p:cNvSpPr>
                <p:nvPr/>
              </p:nvSpPr>
              <p:spPr bwMode="auto">
                <a:xfrm>
                  <a:off x="2579" y="2923"/>
                  <a:ext cx="10" cy="10"/>
                </a:xfrm>
                <a:custGeom>
                  <a:avLst/>
                  <a:gdLst>
                    <a:gd name="T0" fmla="*/ 3 w 10"/>
                    <a:gd name="T1" fmla="*/ 0 h 10"/>
                    <a:gd name="T2" fmla="*/ 2 w 10"/>
                    <a:gd name="T3" fmla="*/ 1 h 10"/>
                    <a:gd name="T4" fmla="*/ 0 w 10"/>
                    <a:gd name="T5" fmla="*/ 3 h 10"/>
                    <a:gd name="T6" fmla="*/ 0 w 10"/>
                    <a:gd name="T7" fmla="*/ 5 h 10"/>
                    <a:gd name="T8" fmla="*/ 0 w 10"/>
                    <a:gd name="T9" fmla="*/ 6 h 10"/>
                    <a:gd name="T10" fmla="*/ 0 w 10"/>
                    <a:gd name="T11" fmla="*/ 8 h 10"/>
                    <a:gd name="T12" fmla="*/ 2 w 10"/>
                    <a:gd name="T13" fmla="*/ 10 h 10"/>
                    <a:gd name="T14" fmla="*/ 3 w 10"/>
                    <a:gd name="T15" fmla="*/ 10 h 10"/>
                    <a:gd name="T16" fmla="*/ 5 w 10"/>
                    <a:gd name="T17" fmla="*/ 10 h 10"/>
                    <a:gd name="T18" fmla="*/ 5 w 10"/>
                    <a:gd name="T19" fmla="*/ 10 h 10"/>
                    <a:gd name="T20" fmla="*/ 7 w 10"/>
                    <a:gd name="T21" fmla="*/ 10 h 10"/>
                    <a:gd name="T22" fmla="*/ 8 w 10"/>
                    <a:gd name="T23" fmla="*/ 8 h 10"/>
                    <a:gd name="T24" fmla="*/ 10 w 10"/>
                    <a:gd name="T25" fmla="*/ 6 h 10"/>
                    <a:gd name="T26" fmla="*/ 10 w 10"/>
                    <a:gd name="T27" fmla="*/ 5 h 10"/>
                    <a:gd name="T28" fmla="*/ 8 w 10"/>
                    <a:gd name="T29" fmla="*/ 3 h 10"/>
                    <a:gd name="T30" fmla="*/ 7 w 10"/>
                    <a:gd name="T31" fmla="*/ 1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1"/>
                      </a:lnTo>
                      <a:lnTo>
                        <a:pt x="0" y="3"/>
                      </a:lnTo>
                      <a:lnTo>
                        <a:pt x="0" y="5"/>
                      </a:lnTo>
                      <a:lnTo>
                        <a:pt x="0" y="6"/>
                      </a:lnTo>
                      <a:lnTo>
                        <a:pt x="0" y="8"/>
                      </a:lnTo>
                      <a:lnTo>
                        <a:pt x="2" y="10"/>
                      </a:lnTo>
                      <a:lnTo>
                        <a:pt x="3" y="10"/>
                      </a:lnTo>
                      <a:lnTo>
                        <a:pt x="5" y="10"/>
                      </a:lnTo>
                      <a:lnTo>
                        <a:pt x="5" y="10"/>
                      </a:lnTo>
                      <a:lnTo>
                        <a:pt x="7" y="10"/>
                      </a:lnTo>
                      <a:lnTo>
                        <a:pt x="8" y="8"/>
                      </a:lnTo>
                      <a:lnTo>
                        <a:pt x="10" y="6"/>
                      </a:lnTo>
                      <a:lnTo>
                        <a:pt x="10" y="5"/>
                      </a:lnTo>
                      <a:lnTo>
                        <a:pt x="8" y="3"/>
                      </a:lnTo>
                      <a:lnTo>
                        <a:pt x="7" y="1"/>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33" name="Freeform 113"/>
                <p:cNvSpPr>
                  <a:spLocks/>
                </p:cNvSpPr>
                <p:nvPr/>
              </p:nvSpPr>
              <p:spPr bwMode="auto">
                <a:xfrm>
                  <a:off x="2597" y="2918"/>
                  <a:ext cx="11" cy="10"/>
                </a:xfrm>
                <a:custGeom>
                  <a:avLst/>
                  <a:gdLst>
                    <a:gd name="T0" fmla="*/ 6 w 11"/>
                    <a:gd name="T1" fmla="*/ 0 h 10"/>
                    <a:gd name="T2" fmla="*/ 4 w 11"/>
                    <a:gd name="T3" fmla="*/ 1 h 10"/>
                    <a:gd name="T4" fmla="*/ 2 w 11"/>
                    <a:gd name="T5" fmla="*/ 3 h 10"/>
                    <a:gd name="T6" fmla="*/ 0 w 11"/>
                    <a:gd name="T7" fmla="*/ 5 h 10"/>
                    <a:gd name="T8" fmla="*/ 0 w 11"/>
                    <a:gd name="T9" fmla="*/ 6 h 10"/>
                    <a:gd name="T10" fmla="*/ 2 w 11"/>
                    <a:gd name="T11" fmla="*/ 8 h 10"/>
                    <a:gd name="T12" fmla="*/ 4 w 11"/>
                    <a:gd name="T13" fmla="*/ 10 h 10"/>
                    <a:gd name="T14" fmla="*/ 6 w 11"/>
                    <a:gd name="T15" fmla="*/ 10 h 10"/>
                    <a:gd name="T16" fmla="*/ 7 w 11"/>
                    <a:gd name="T17" fmla="*/ 10 h 10"/>
                    <a:gd name="T18" fmla="*/ 7 w 11"/>
                    <a:gd name="T19" fmla="*/ 10 h 10"/>
                    <a:gd name="T20" fmla="*/ 9 w 11"/>
                    <a:gd name="T21" fmla="*/ 10 h 10"/>
                    <a:gd name="T22" fmla="*/ 11 w 11"/>
                    <a:gd name="T23" fmla="*/ 8 h 10"/>
                    <a:gd name="T24" fmla="*/ 11 w 11"/>
                    <a:gd name="T25" fmla="*/ 6 h 10"/>
                    <a:gd name="T26" fmla="*/ 11 w 11"/>
                    <a:gd name="T27" fmla="*/ 5 h 10"/>
                    <a:gd name="T28" fmla="*/ 11 w 11"/>
                    <a:gd name="T29" fmla="*/ 3 h 10"/>
                    <a:gd name="T30" fmla="*/ 9 w 11"/>
                    <a:gd name="T31" fmla="*/ 1 h 10"/>
                    <a:gd name="T32" fmla="*/ 7 w 11"/>
                    <a:gd name="T33" fmla="*/ 0 h 10"/>
                    <a:gd name="T34" fmla="*/ 6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6" y="0"/>
                      </a:moveTo>
                      <a:lnTo>
                        <a:pt x="4" y="1"/>
                      </a:lnTo>
                      <a:lnTo>
                        <a:pt x="2" y="3"/>
                      </a:lnTo>
                      <a:lnTo>
                        <a:pt x="0" y="5"/>
                      </a:lnTo>
                      <a:lnTo>
                        <a:pt x="0" y="6"/>
                      </a:lnTo>
                      <a:lnTo>
                        <a:pt x="2" y="8"/>
                      </a:lnTo>
                      <a:lnTo>
                        <a:pt x="4" y="10"/>
                      </a:lnTo>
                      <a:lnTo>
                        <a:pt x="6" y="10"/>
                      </a:lnTo>
                      <a:lnTo>
                        <a:pt x="7" y="10"/>
                      </a:lnTo>
                      <a:lnTo>
                        <a:pt x="7" y="10"/>
                      </a:lnTo>
                      <a:lnTo>
                        <a:pt x="9" y="10"/>
                      </a:lnTo>
                      <a:lnTo>
                        <a:pt x="11" y="8"/>
                      </a:lnTo>
                      <a:lnTo>
                        <a:pt x="11" y="6"/>
                      </a:lnTo>
                      <a:lnTo>
                        <a:pt x="11" y="5"/>
                      </a:lnTo>
                      <a:lnTo>
                        <a:pt x="11" y="3"/>
                      </a:lnTo>
                      <a:lnTo>
                        <a:pt x="9" y="1"/>
                      </a:lnTo>
                      <a:lnTo>
                        <a:pt x="7" y="0"/>
                      </a:lnTo>
                      <a:lnTo>
                        <a:pt x="6"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34" name="Freeform 114"/>
                <p:cNvSpPr>
                  <a:spLocks/>
                </p:cNvSpPr>
                <p:nvPr/>
              </p:nvSpPr>
              <p:spPr bwMode="auto">
                <a:xfrm>
                  <a:off x="2618" y="2913"/>
                  <a:ext cx="10" cy="10"/>
                </a:xfrm>
                <a:custGeom>
                  <a:avLst/>
                  <a:gdLst>
                    <a:gd name="T0" fmla="*/ 3 w 10"/>
                    <a:gd name="T1" fmla="*/ 0 h 10"/>
                    <a:gd name="T2" fmla="*/ 1 w 10"/>
                    <a:gd name="T3" fmla="*/ 0 h 10"/>
                    <a:gd name="T4" fmla="*/ 0 w 10"/>
                    <a:gd name="T5" fmla="*/ 1 h 10"/>
                    <a:gd name="T6" fmla="*/ 0 w 10"/>
                    <a:gd name="T7" fmla="*/ 3 h 10"/>
                    <a:gd name="T8" fmla="*/ 0 w 10"/>
                    <a:gd name="T9" fmla="*/ 5 h 10"/>
                    <a:gd name="T10" fmla="*/ 0 w 10"/>
                    <a:gd name="T11" fmla="*/ 6 h 10"/>
                    <a:gd name="T12" fmla="*/ 1 w 10"/>
                    <a:gd name="T13" fmla="*/ 8 h 10"/>
                    <a:gd name="T14" fmla="*/ 3 w 10"/>
                    <a:gd name="T15" fmla="*/ 10 h 10"/>
                    <a:gd name="T16" fmla="*/ 5 w 10"/>
                    <a:gd name="T17" fmla="*/ 10 h 10"/>
                    <a:gd name="T18" fmla="*/ 5 w 10"/>
                    <a:gd name="T19" fmla="*/ 10 h 10"/>
                    <a:gd name="T20" fmla="*/ 6 w 10"/>
                    <a:gd name="T21" fmla="*/ 8 h 10"/>
                    <a:gd name="T22" fmla="*/ 8 w 10"/>
                    <a:gd name="T23" fmla="*/ 6 h 10"/>
                    <a:gd name="T24" fmla="*/ 10 w 10"/>
                    <a:gd name="T25" fmla="*/ 5 h 10"/>
                    <a:gd name="T26" fmla="*/ 10 w 10"/>
                    <a:gd name="T27" fmla="*/ 3 h 10"/>
                    <a:gd name="T28" fmla="*/ 8 w 10"/>
                    <a:gd name="T29" fmla="*/ 1 h 10"/>
                    <a:gd name="T30" fmla="*/ 6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0"/>
                      </a:lnTo>
                      <a:lnTo>
                        <a:pt x="0" y="1"/>
                      </a:lnTo>
                      <a:lnTo>
                        <a:pt x="0" y="3"/>
                      </a:lnTo>
                      <a:lnTo>
                        <a:pt x="0" y="5"/>
                      </a:lnTo>
                      <a:lnTo>
                        <a:pt x="0" y="6"/>
                      </a:lnTo>
                      <a:lnTo>
                        <a:pt x="1" y="8"/>
                      </a:lnTo>
                      <a:lnTo>
                        <a:pt x="3" y="10"/>
                      </a:lnTo>
                      <a:lnTo>
                        <a:pt x="5" y="10"/>
                      </a:lnTo>
                      <a:lnTo>
                        <a:pt x="5" y="10"/>
                      </a:lnTo>
                      <a:lnTo>
                        <a:pt x="6" y="8"/>
                      </a:lnTo>
                      <a:lnTo>
                        <a:pt x="8" y="6"/>
                      </a:lnTo>
                      <a:lnTo>
                        <a:pt x="10" y="5"/>
                      </a:lnTo>
                      <a:lnTo>
                        <a:pt x="10" y="3"/>
                      </a:lnTo>
                      <a:lnTo>
                        <a:pt x="8" y="1"/>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35" name="Freeform 115"/>
                <p:cNvSpPr>
                  <a:spLocks/>
                </p:cNvSpPr>
                <p:nvPr/>
              </p:nvSpPr>
              <p:spPr bwMode="auto">
                <a:xfrm>
                  <a:off x="2636" y="2906"/>
                  <a:ext cx="10" cy="10"/>
                </a:xfrm>
                <a:custGeom>
                  <a:avLst/>
                  <a:gdLst>
                    <a:gd name="T0" fmla="*/ 5 w 10"/>
                    <a:gd name="T1" fmla="*/ 0 h 10"/>
                    <a:gd name="T2" fmla="*/ 4 w 10"/>
                    <a:gd name="T3" fmla="*/ 2 h 10"/>
                    <a:gd name="T4" fmla="*/ 2 w 10"/>
                    <a:gd name="T5" fmla="*/ 3 h 10"/>
                    <a:gd name="T6" fmla="*/ 0 w 10"/>
                    <a:gd name="T7" fmla="*/ 5 h 10"/>
                    <a:gd name="T8" fmla="*/ 0 w 10"/>
                    <a:gd name="T9" fmla="*/ 7 h 10"/>
                    <a:gd name="T10" fmla="*/ 2 w 10"/>
                    <a:gd name="T11" fmla="*/ 8 h 10"/>
                    <a:gd name="T12" fmla="*/ 4 w 10"/>
                    <a:gd name="T13" fmla="*/ 10 h 10"/>
                    <a:gd name="T14" fmla="*/ 5 w 10"/>
                    <a:gd name="T15" fmla="*/ 10 h 10"/>
                    <a:gd name="T16" fmla="*/ 7 w 10"/>
                    <a:gd name="T17" fmla="*/ 10 h 10"/>
                    <a:gd name="T18" fmla="*/ 7 w 10"/>
                    <a:gd name="T19" fmla="*/ 10 h 10"/>
                    <a:gd name="T20" fmla="*/ 9 w 10"/>
                    <a:gd name="T21" fmla="*/ 10 h 10"/>
                    <a:gd name="T22" fmla="*/ 10 w 10"/>
                    <a:gd name="T23" fmla="*/ 8 h 10"/>
                    <a:gd name="T24" fmla="*/ 10 w 10"/>
                    <a:gd name="T25" fmla="*/ 7 h 10"/>
                    <a:gd name="T26" fmla="*/ 10 w 10"/>
                    <a:gd name="T27" fmla="*/ 5 h 10"/>
                    <a:gd name="T28" fmla="*/ 10 w 10"/>
                    <a:gd name="T29" fmla="*/ 3 h 10"/>
                    <a:gd name="T30" fmla="*/ 9 w 10"/>
                    <a:gd name="T31" fmla="*/ 2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4" y="2"/>
                      </a:lnTo>
                      <a:lnTo>
                        <a:pt x="2" y="3"/>
                      </a:lnTo>
                      <a:lnTo>
                        <a:pt x="0" y="5"/>
                      </a:lnTo>
                      <a:lnTo>
                        <a:pt x="0" y="7"/>
                      </a:lnTo>
                      <a:lnTo>
                        <a:pt x="2" y="8"/>
                      </a:lnTo>
                      <a:lnTo>
                        <a:pt x="4" y="10"/>
                      </a:lnTo>
                      <a:lnTo>
                        <a:pt x="5" y="10"/>
                      </a:lnTo>
                      <a:lnTo>
                        <a:pt x="7" y="10"/>
                      </a:lnTo>
                      <a:lnTo>
                        <a:pt x="7" y="10"/>
                      </a:lnTo>
                      <a:lnTo>
                        <a:pt x="9" y="10"/>
                      </a:lnTo>
                      <a:lnTo>
                        <a:pt x="10" y="8"/>
                      </a:lnTo>
                      <a:lnTo>
                        <a:pt x="10" y="7"/>
                      </a:lnTo>
                      <a:lnTo>
                        <a:pt x="10" y="5"/>
                      </a:lnTo>
                      <a:lnTo>
                        <a:pt x="10" y="3"/>
                      </a:lnTo>
                      <a:lnTo>
                        <a:pt x="9" y="2"/>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36" name="Freeform 116"/>
                <p:cNvSpPr>
                  <a:spLocks/>
                </p:cNvSpPr>
                <p:nvPr/>
              </p:nvSpPr>
              <p:spPr bwMode="auto">
                <a:xfrm>
                  <a:off x="2656" y="2901"/>
                  <a:ext cx="11" cy="10"/>
                </a:xfrm>
                <a:custGeom>
                  <a:avLst/>
                  <a:gdLst>
                    <a:gd name="T0" fmla="*/ 4 w 11"/>
                    <a:gd name="T1" fmla="*/ 0 h 10"/>
                    <a:gd name="T2" fmla="*/ 2 w 11"/>
                    <a:gd name="T3" fmla="*/ 1 h 10"/>
                    <a:gd name="T4" fmla="*/ 0 w 11"/>
                    <a:gd name="T5" fmla="*/ 3 h 10"/>
                    <a:gd name="T6" fmla="*/ 0 w 11"/>
                    <a:gd name="T7" fmla="*/ 5 h 10"/>
                    <a:gd name="T8" fmla="*/ 0 w 11"/>
                    <a:gd name="T9" fmla="*/ 7 h 10"/>
                    <a:gd name="T10" fmla="*/ 0 w 11"/>
                    <a:gd name="T11" fmla="*/ 8 h 10"/>
                    <a:gd name="T12" fmla="*/ 2 w 11"/>
                    <a:gd name="T13" fmla="*/ 10 h 10"/>
                    <a:gd name="T14" fmla="*/ 4 w 11"/>
                    <a:gd name="T15" fmla="*/ 10 h 10"/>
                    <a:gd name="T16" fmla="*/ 6 w 11"/>
                    <a:gd name="T17" fmla="*/ 10 h 10"/>
                    <a:gd name="T18" fmla="*/ 6 w 11"/>
                    <a:gd name="T19" fmla="*/ 10 h 10"/>
                    <a:gd name="T20" fmla="*/ 7 w 11"/>
                    <a:gd name="T21" fmla="*/ 10 h 10"/>
                    <a:gd name="T22" fmla="*/ 9 w 11"/>
                    <a:gd name="T23" fmla="*/ 8 h 10"/>
                    <a:gd name="T24" fmla="*/ 11 w 11"/>
                    <a:gd name="T25" fmla="*/ 7 h 10"/>
                    <a:gd name="T26" fmla="*/ 11 w 11"/>
                    <a:gd name="T27" fmla="*/ 5 h 10"/>
                    <a:gd name="T28" fmla="*/ 9 w 11"/>
                    <a:gd name="T29" fmla="*/ 3 h 10"/>
                    <a:gd name="T30" fmla="*/ 7 w 11"/>
                    <a:gd name="T31" fmla="*/ 1 h 10"/>
                    <a:gd name="T32" fmla="*/ 6 w 11"/>
                    <a:gd name="T33" fmla="*/ 0 h 10"/>
                    <a:gd name="T34" fmla="*/ 4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4" y="0"/>
                      </a:moveTo>
                      <a:lnTo>
                        <a:pt x="2" y="1"/>
                      </a:lnTo>
                      <a:lnTo>
                        <a:pt x="0" y="3"/>
                      </a:lnTo>
                      <a:lnTo>
                        <a:pt x="0" y="5"/>
                      </a:lnTo>
                      <a:lnTo>
                        <a:pt x="0" y="7"/>
                      </a:lnTo>
                      <a:lnTo>
                        <a:pt x="0" y="8"/>
                      </a:lnTo>
                      <a:lnTo>
                        <a:pt x="2" y="10"/>
                      </a:lnTo>
                      <a:lnTo>
                        <a:pt x="4" y="10"/>
                      </a:lnTo>
                      <a:lnTo>
                        <a:pt x="6" y="10"/>
                      </a:lnTo>
                      <a:lnTo>
                        <a:pt x="6" y="10"/>
                      </a:lnTo>
                      <a:lnTo>
                        <a:pt x="7" y="10"/>
                      </a:lnTo>
                      <a:lnTo>
                        <a:pt x="9" y="8"/>
                      </a:lnTo>
                      <a:lnTo>
                        <a:pt x="11" y="7"/>
                      </a:lnTo>
                      <a:lnTo>
                        <a:pt x="11" y="5"/>
                      </a:lnTo>
                      <a:lnTo>
                        <a:pt x="9" y="3"/>
                      </a:lnTo>
                      <a:lnTo>
                        <a:pt x="7" y="1"/>
                      </a:lnTo>
                      <a:lnTo>
                        <a:pt x="6"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37" name="Freeform 117"/>
                <p:cNvSpPr>
                  <a:spLocks/>
                </p:cNvSpPr>
                <p:nvPr/>
              </p:nvSpPr>
              <p:spPr bwMode="auto">
                <a:xfrm>
                  <a:off x="2675" y="2896"/>
                  <a:ext cx="10" cy="10"/>
                </a:xfrm>
                <a:custGeom>
                  <a:avLst/>
                  <a:gdLst>
                    <a:gd name="T0" fmla="*/ 5 w 10"/>
                    <a:gd name="T1" fmla="*/ 0 h 10"/>
                    <a:gd name="T2" fmla="*/ 3 w 10"/>
                    <a:gd name="T3" fmla="*/ 0 h 10"/>
                    <a:gd name="T4" fmla="*/ 2 w 10"/>
                    <a:gd name="T5" fmla="*/ 1 h 10"/>
                    <a:gd name="T6" fmla="*/ 0 w 10"/>
                    <a:gd name="T7" fmla="*/ 3 h 10"/>
                    <a:gd name="T8" fmla="*/ 0 w 10"/>
                    <a:gd name="T9" fmla="*/ 5 h 10"/>
                    <a:gd name="T10" fmla="*/ 2 w 10"/>
                    <a:gd name="T11" fmla="*/ 6 h 10"/>
                    <a:gd name="T12" fmla="*/ 3 w 10"/>
                    <a:gd name="T13" fmla="*/ 8 h 10"/>
                    <a:gd name="T14" fmla="*/ 5 w 10"/>
                    <a:gd name="T15" fmla="*/ 10 h 10"/>
                    <a:gd name="T16" fmla="*/ 7 w 10"/>
                    <a:gd name="T17" fmla="*/ 10 h 10"/>
                    <a:gd name="T18" fmla="*/ 7 w 10"/>
                    <a:gd name="T19" fmla="*/ 10 h 10"/>
                    <a:gd name="T20" fmla="*/ 8 w 10"/>
                    <a:gd name="T21" fmla="*/ 8 h 10"/>
                    <a:gd name="T22" fmla="*/ 10 w 10"/>
                    <a:gd name="T23" fmla="*/ 6 h 10"/>
                    <a:gd name="T24" fmla="*/ 10 w 10"/>
                    <a:gd name="T25" fmla="*/ 5 h 10"/>
                    <a:gd name="T26" fmla="*/ 10 w 10"/>
                    <a:gd name="T27" fmla="*/ 3 h 10"/>
                    <a:gd name="T28" fmla="*/ 10 w 10"/>
                    <a:gd name="T29" fmla="*/ 1 h 10"/>
                    <a:gd name="T30" fmla="*/ 8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1"/>
                      </a:lnTo>
                      <a:lnTo>
                        <a:pt x="0" y="3"/>
                      </a:lnTo>
                      <a:lnTo>
                        <a:pt x="0" y="5"/>
                      </a:lnTo>
                      <a:lnTo>
                        <a:pt x="2" y="6"/>
                      </a:lnTo>
                      <a:lnTo>
                        <a:pt x="3" y="8"/>
                      </a:lnTo>
                      <a:lnTo>
                        <a:pt x="5" y="10"/>
                      </a:lnTo>
                      <a:lnTo>
                        <a:pt x="7" y="10"/>
                      </a:lnTo>
                      <a:lnTo>
                        <a:pt x="7" y="10"/>
                      </a:lnTo>
                      <a:lnTo>
                        <a:pt x="8" y="8"/>
                      </a:lnTo>
                      <a:lnTo>
                        <a:pt x="10" y="6"/>
                      </a:lnTo>
                      <a:lnTo>
                        <a:pt x="10" y="5"/>
                      </a:lnTo>
                      <a:lnTo>
                        <a:pt x="10" y="3"/>
                      </a:lnTo>
                      <a:lnTo>
                        <a:pt x="10" y="1"/>
                      </a:lnTo>
                      <a:lnTo>
                        <a:pt x="8" y="0"/>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38" name="Freeform 118"/>
                <p:cNvSpPr>
                  <a:spLocks/>
                </p:cNvSpPr>
                <p:nvPr/>
              </p:nvSpPr>
              <p:spPr bwMode="auto">
                <a:xfrm>
                  <a:off x="2695" y="2889"/>
                  <a:ext cx="10" cy="10"/>
                </a:xfrm>
                <a:custGeom>
                  <a:avLst/>
                  <a:gdLst>
                    <a:gd name="T0" fmla="*/ 4 w 10"/>
                    <a:gd name="T1" fmla="*/ 0 h 10"/>
                    <a:gd name="T2" fmla="*/ 2 w 10"/>
                    <a:gd name="T3" fmla="*/ 2 h 10"/>
                    <a:gd name="T4" fmla="*/ 0 w 10"/>
                    <a:gd name="T5" fmla="*/ 3 h 10"/>
                    <a:gd name="T6" fmla="*/ 0 w 10"/>
                    <a:gd name="T7" fmla="*/ 5 h 10"/>
                    <a:gd name="T8" fmla="*/ 0 w 10"/>
                    <a:gd name="T9" fmla="*/ 7 h 10"/>
                    <a:gd name="T10" fmla="*/ 0 w 10"/>
                    <a:gd name="T11" fmla="*/ 8 h 10"/>
                    <a:gd name="T12" fmla="*/ 2 w 10"/>
                    <a:gd name="T13" fmla="*/ 10 h 10"/>
                    <a:gd name="T14" fmla="*/ 4 w 10"/>
                    <a:gd name="T15" fmla="*/ 10 h 10"/>
                    <a:gd name="T16" fmla="*/ 5 w 10"/>
                    <a:gd name="T17" fmla="*/ 10 h 10"/>
                    <a:gd name="T18" fmla="*/ 5 w 10"/>
                    <a:gd name="T19" fmla="*/ 10 h 10"/>
                    <a:gd name="T20" fmla="*/ 7 w 10"/>
                    <a:gd name="T21" fmla="*/ 10 h 10"/>
                    <a:gd name="T22" fmla="*/ 9 w 10"/>
                    <a:gd name="T23" fmla="*/ 8 h 10"/>
                    <a:gd name="T24" fmla="*/ 10 w 10"/>
                    <a:gd name="T25" fmla="*/ 7 h 10"/>
                    <a:gd name="T26" fmla="*/ 10 w 10"/>
                    <a:gd name="T27" fmla="*/ 5 h 10"/>
                    <a:gd name="T28" fmla="*/ 9 w 10"/>
                    <a:gd name="T29" fmla="*/ 3 h 10"/>
                    <a:gd name="T30" fmla="*/ 7 w 10"/>
                    <a:gd name="T31" fmla="*/ 2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2"/>
                      </a:lnTo>
                      <a:lnTo>
                        <a:pt x="0" y="3"/>
                      </a:lnTo>
                      <a:lnTo>
                        <a:pt x="0" y="5"/>
                      </a:lnTo>
                      <a:lnTo>
                        <a:pt x="0" y="7"/>
                      </a:lnTo>
                      <a:lnTo>
                        <a:pt x="0" y="8"/>
                      </a:lnTo>
                      <a:lnTo>
                        <a:pt x="2" y="10"/>
                      </a:lnTo>
                      <a:lnTo>
                        <a:pt x="4" y="10"/>
                      </a:lnTo>
                      <a:lnTo>
                        <a:pt x="5" y="10"/>
                      </a:lnTo>
                      <a:lnTo>
                        <a:pt x="5" y="10"/>
                      </a:lnTo>
                      <a:lnTo>
                        <a:pt x="7" y="10"/>
                      </a:lnTo>
                      <a:lnTo>
                        <a:pt x="9" y="8"/>
                      </a:lnTo>
                      <a:lnTo>
                        <a:pt x="10" y="7"/>
                      </a:lnTo>
                      <a:lnTo>
                        <a:pt x="10" y="5"/>
                      </a:lnTo>
                      <a:lnTo>
                        <a:pt x="9" y="3"/>
                      </a:lnTo>
                      <a:lnTo>
                        <a:pt x="7" y="2"/>
                      </a:lnTo>
                      <a:lnTo>
                        <a:pt x="5"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39" name="Freeform 119"/>
                <p:cNvSpPr>
                  <a:spLocks/>
                </p:cNvSpPr>
                <p:nvPr/>
              </p:nvSpPr>
              <p:spPr bwMode="auto">
                <a:xfrm>
                  <a:off x="2714" y="2884"/>
                  <a:ext cx="10" cy="10"/>
                </a:xfrm>
                <a:custGeom>
                  <a:avLst/>
                  <a:gdLst>
                    <a:gd name="T0" fmla="*/ 5 w 10"/>
                    <a:gd name="T1" fmla="*/ 0 h 10"/>
                    <a:gd name="T2" fmla="*/ 3 w 10"/>
                    <a:gd name="T3" fmla="*/ 2 h 10"/>
                    <a:gd name="T4" fmla="*/ 2 w 10"/>
                    <a:gd name="T5" fmla="*/ 3 h 10"/>
                    <a:gd name="T6" fmla="*/ 0 w 10"/>
                    <a:gd name="T7" fmla="*/ 5 h 10"/>
                    <a:gd name="T8" fmla="*/ 0 w 10"/>
                    <a:gd name="T9" fmla="*/ 7 h 10"/>
                    <a:gd name="T10" fmla="*/ 2 w 10"/>
                    <a:gd name="T11" fmla="*/ 8 h 10"/>
                    <a:gd name="T12" fmla="*/ 3 w 10"/>
                    <a:gd name="T13" fmla="*/ 10 h 10"/>
                    <a:gd name="T14" fmla="*/ 5 w 10"/>
                    <a:gd name="T15" fmla="*/ 10 h 10"/>
                    <a:gd name="T16" fmla="*/ 7 w 10"/>
                    <a:gd name="T17" fmla="*/ 10 h 10"/>
                    <a:gd name="T18" fmla="*/ 7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2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2" y="3"/>
                      </a:lnTo>
                      <a:lnTo>
                        <a:pt x="0" y="5"/>
                      </a:lnTo>
                      <a:lnTo>
                        <a:pt x="0" y="7"/>
                      </a:lnTo>
                      <a:lnTo>
                        <a:pt x="2" y="8"/>
                      </a:lnTo>
                      <a:lnTo>
                        <a:pt x="3" y="10"/>
                      </a:lnTo>
                      <a:lnTo>
                        <a:pt x="5" y="10"/>
                      </a:lnTo>
                      <a:lnTo>
                        <a:pt x="7" y="10"/>
                      </a:lnTo>
                      <a:lnTo>
                        <a:pt x="7" y="10"/>
                      </a:lnTo>
                      <a:lnTo>
                        <a:pt x="8" y="10"/>
                      </a:lnTo>
                      <a:lnTo>
                        <a:pt x="10" y="8"/>
                      </a:lnTo>
                      <a:lnTo>
                        <a:pt x="10" y="7"/>
                      </a:lnTo>
                      <a:lnTo>
                        <a:pt x="10" y="5"/>
                      </a:lnTo>
                      <a:lnTo>
                        <a:pt x="10" y="3"/>
                      </a:lnTo>
                      <a:lnTo>
                        <a:pt x="8" y="2"/>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40" name="Freeform 120"/>
                <p:cNvSpPr>
                  <a:spLocks/>
                </p:cNvSpPr>
                <p:nvPr/>
              </p:nvSpPr>
              <p:spPr bwMode="auto">
                <a:xfrm>
                  <a:off x="2734" y="2879"/>
                  <a:ext cx="10" cy="10"/>
                </a:xfrm>
                <a:custGeom>
                  <a:avLst/>
                  <a:gdLst>
                    <a:gd name="T0" fmla="*/ 3 w 10"/>
                    <a:gd name="T1" fmla="*/ 0 h 10"/>
                    <a:gd name="T2" fmla="*/ 2 w 10"/>
                    <a:gd name="T3" fmla="*/ 0 h 10"/>
                    <a:gd name="T4" fmla="*/ 0 w 10"/>
                    <a:gd name="T5" fmla="*/ 2 h 10"/>
                    <a:gd name="T6" fmla="*/ 0 w 10"/>
                    <a:gd name="T7" fmla="*/ 3 h 10"/>
                    <a:gd name="T8" fmla="*/ 0 w 10"/>
                    <a:gd name="T9" fmla="*/ 5 h 10"/>
                    <a:gd name="T10" fmla="*/ 0 w 10"/>
                    <a:gd name="T11" fmla="*/ 7 h 10"/>
                    <a:gd name="T12" fmla="*/ 2 w 10"/>
                    <a:gd name="T13" fmla="*/ 8 h 10"/>
                    <a:gd name="T14" fmla="*/ 3 w 10"/>
                    <a:gd name="T15" fmla="*/ 10 h 10"/>
                    <a:gd name="T16" fmla="*/ 5 w 10"/>
                    <a:gd name="T17" fmla="*/ 10 h 10"/>
                    <a:gd name="T18" fmla="*/ 5 w 10"/>
                    <a:gd name="T19" fmla="*/ 10 h 10"/>
                    <a:gd name="T20" fmla="*/ 7 w 10"/>
                    <a:gd name="T21" fmla="*/ 8 h 10"/>
                    <a:gd name="T22" fmla="*/ 8 w 10"/>
                    <a:gd name="T23" fmla="*/ 7 h 10"/>
                    <a:gd name="T24" fmla="*/ 10 w 10"/>
                    <a:gd name="T25" fmla="*/ 5 h 10"/>
                    <a:gd name="T26" fmla="*/ 10 w 10"/>
                    <a:gd name="T27" fmla="*/ 3 h 10"/>
                    <a:gd name="T28" fmla="*/ 8 w 10"/>
                    <a:gd name="T29" fmla="*/ 2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2"/>
                      </a:lnTo>
                      <a:lnTo>
                        <a:pt x="0" y="3"/>
                      </a:lnTo>
                      <a:lnTo>
                        <a:pt x="0" y="5"/>
                      </a:lnTo>
                      <a:lnTo>
                        <a:pt x="0" y="7"/>
                      </a:lnTo>
                      <a:lnTo>
                        <a:pt x="2" y="8"/>
                      </a:lnTo>
                      <a:lnTo>
                        <a:pt x="3" y="10"/>
                      </a:lnTo>
                      <a:lnTo>
                        <a:pt x="5" y="10"/>
                      </a:lnTo>
                      <a:lnTo>
                        <a:pt x="5" y="10"/>
                      </a:lnTo>
                      <a:lnTo>
                        <a:pt x="7" y="8"/>
                      </a:lnTo>
                      <a:lnTo>
                        <a:pt x="8" y="7"/>
                      </a:lnTo>
                      <a:lnTo>
                        <a:pt x="10" y="5"/>
                      </a:lnTo>
                      <a:lnTo>
                        <a:pt x="10" y="3"/>
                      </a:lnTo>
                      <a:lnTo>
                        <a:pt x="8"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41" name="Freeform 121"/>
                <p:cNvSpPr>
                  <a:spLocks/>
                </p:cNvSpPr>
                <p:nvPr/>
              </p:nvSpPr>
              <p:spPr bwMode="auto">
                <a:xfrm>
                  <a:off x="2753" y="2872"/>
                  <a:ext cx="10" cy="10"/>
                </a:xfrm>
                <a:custGeom>
                  <a:avLst/>
                  <a:gdLst>
                    <a:gd name="T0" fmla="*/ 5 w 10"/>
                    <a:gd name="T1" fmla="*/ 0 h 10"/>
                    <a:gd name="T2" fmla="*/ 3 w 10"/>
                    <a:gd name="T3" fmla="*/ 2 h 10"/>
                    <a:gd name="T4" fmla="*/ 1 w 10"/>
                    <a:gd name="T5" fmla="*/ 4 h 10"/>
                    <a:gd name="T6" fmla="*/ 0 w 10"/>
                    <a:gd name="T7" fmla="*/ 5 h 10"/>
                    <a:gd name="T8" fmla="*/ 0 w 10"/>
                    <a:gd name="T9" fmla="*/ 7 h 10"/>
                    <a:gd name="T10" fmla="*/ 1 w 10"/>
                    <a:gd name="T11" fmla="*/ 9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9 h 10"/>
                    <a:gd name="T24" fmla="*/ 10 w 10"/>
                    <a:gd name="T25" fmla="*/ 7 h 10"/>
                    <a:gd name="T26" fmla="*/ 10 w 10"/>
                    <a:gd name="T27" fmla="*/ 5 h 10"/>
                    <a:gd name="T28" fmla="*/ 10 w 10"/>
                    <a:gd name="T29" fmla="*/ 4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4"/>
                      </a:lnTo>
                      <a:lnTo>
                        <a:pt x="0" y="5"/>
                      </a:lnTo>
                      <a:lnTo>
                        <a:pt x="0" y="7"/>
                      </a:lnTo>
                      <a:lnTo>
                        <a:pt x="1" y="9"/>
                      </a:lnTo>
                      <a:lnTo>
                        <a:pt x="3" y="10"/>
                      </a:lnTo>
                      <a:lnTo>
                        <a:pt x="5" y="10"/>
                      </a:lnTo>
                      <a:lnTo>
                        <a:pt x="6" y="10"/>
                      </a:lnTo>
                      <a:lnTo>
                        <a:pt x="6" y="10"/>
                      </a:lnTo>
                      <a:lnTo>
                        <a:pt x="8" y="10"/>
                      </a:lnTo>
                      <a:lnTo>
                        <a:pt x="10" y="9"/>
                      </a:lnTo>
                      <a:lnTo>
                        <a:pt x="10" y="7"/>
                      </a:lnTo>
                      <a:lnTo>
                        <a:pt x="10" y="5"/>
                      </a:lnTo>
                      <a:lnTo>
                        <a:pt x="10" y="4"/>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42" name="Freeform 122"/>
                <p:cNvSpPr>
                  <a:spLocks/>
                </p:cNvSpPr>
                <p:nvPr/>
              </p:nvSpPr>
              <p:spPr bwMode="auto">
                <a:xfrm>
                  <a:off x="2773" y="2867"/>
                  <a:ext cx="10" cy="10"/>
                </a:xfrm>
                <a:custGeom>
                  <a:avLst/>
                  <a:gdLst>
                    <a:gd name="T0" fmla="*/ 3 w 10"/>
                    <a:gd name="T1" fmla="*/ 0 h 10"/>
                    <a:gd name="T2" fmla="*/ 2 w 10"/>
                    <a:gd name="T3" fmla="*/ 0 h 10"/>
                    <a:gd name="T4" fmla="*/ 0 w 10"/>
                    <a:gd name="T5" fmla="*/ 2 h 10"/>
                    <a:gd name="T6" fmla="*/ 0 w 10"/>
                    <a:gd name="T7" fmla="*/ 3 h 10"/>
                    <a:gd name="T8" fmla="*/ 0 w 10"/>
                    <a:gd name="T9" fmla="*/ 5 h 10"/>
                    <a:gd name="T10" fmla="*/ 0 w 10"/>
                    <a:gd name="T11" fmla="*/ 7 h 10"/>
                    <a:gd name="T12" fmla="*/ 2 w 10"/>
                    <a:gd name="T13" fmla="*/ 9 h 10"/>
                    <a:gd name="T14" fmla="*/ 3 w 10"/>
                    <a:gd name="T15" fmla="*/ 10 h 10"/>
                    <a:gd name="T16" fmla="*/ 5 w 10"/>
                    <a:gd name="T17" fmla="*/ 10 h 10"/>
                    <a:gd name="T18" fmla="*/ 5 w 10"/>
                    <a:gd name="T19" fmla="*/ 10 h 10"/>
                    <a:gd name="T20" fmla="*/ 7 w 10"/>
                    <a:gd name="T21" fmla="*/ 9 h 10"/>
                    <a:gd name="T22" fmla="*/ 8 w 10"/>
                    <a:gd name="T23" fmla="*/ 7 h 10"/>
                    <a:gd name="T24" fmla="*/ 10 w 10"/>
                    <a:gd name="T25" fmla="*/ 5 h 10"/>
                    <a:gd name="T26" fmla="*/ 10 w 10"/>
                    <a:gd name="T27" fmla="*/ 3 h 10"/>
                    <a:gd name="T28" fmla="*/ 8 w 10"/>
                    <a:gd name="T29" fmla="*/ 2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2"/>
                      </a:lnTo>
                      <a:lnTo>
                        <a:pt x="0" y="3"/>
                      </a:lnTo>
                      <a:lnTo>
                        <a:pt x="0" y="5"/>
                      </a:lnTo>
                      <a:lnTo>
                        <a:pt x="0" y="7"/>
                      </a:lnTo>
                      <a:lnTo>
                        <a:pt x="2" y="9"/>
                      </a:lnTo>
                      <a:lnTo>
                        <a:pt x="3" y="10"/>
                      </a:lnTo>
                      <a:lnTo>
                        <a:pt x="5" y="10"/>
                      </a:lnTo>
                      <a:lnTo>
                        <a:pt x="5" y="10"/>
                      </a:lnTo>
                      <a:lnTo>
                        <a:pt x="7" y="9"/>
                      </a:lnTo>
                      <a:lnTo>
                        <a:pt x="8" y="7"/>
                      </a:lnTo>
                      <a:lnTo>
                        <a:pt x="10" y="5"/>
                      </a:lnTo>
                      <a:lnTo>
                        <a:pt x="10" y="3"/>
                      </a:lnTo>
                      <a:lnTo>
                        <a:pt x="8"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43" name="Freeform 123"/>
                <p:cNvSpPr>
                  <a:spLocks/>
                </p:cNvSpPr>
                <p:nvPr/>
              </p:nvSpPr>
              <p:spPr bwMode="auto">
                <a:xfrm>
                  <a:off x="2791" y="2860"/>
                  <a:ext cx="11" cy="10"/>
                </a:xfrm>
                <a:custGeom>
                  <a:avLst/>
                  <a:gdLst>
                    <a:gd name="T0" fmla="*/ 5 w 11"/>
                    <a:gd name="T1" fmla="*/ 0 h 10"/>
                    <a:gd name="T2" fmla="*/ 4 w 11"/>
                    <a:gd name="T3" fmla="*/ 2 h 10"/>
                    <a:gd name="T4" fmla="*/ 2 w 11"/>
                    <a:gd name="T5" fmla="*/ 4 h 10"/>
                    <a:gd name="T6" fmla="*/ 0 w 11"/>
                    <a:gd name="T7" fmla="*/ 5 h 10"/>
                    <a:gd name="T8" fmla="*/ 0 w 11"/>
                    <a:gd name="T9" fmla="*/ 7 h 10"/>
                    <a:gd name="T10" fmla="*/ 2 w 11"/>
                    <a:gd name="T11" fmla="*/ 9 h 10"/>
                    <a:gd name="T12" fmla="*/ 4 w 11"/>
                    <a:gd name="T13" fmla="*/ 10 h 10"/>
                    <a:gd name="T14" fmla="*/ 5 w 11"/>
                    <a:gd name="T15" fmla="*/ 10 h 10"/>
                    <a:gd name="T16" fmla="*/ 7 w 11"/>
                    <a:gd name="T17" fmla="*/ 10 h 10"/>
                    <a:gd name="T18" fmla="*/ 7 w 11"/>
                    <a:gd name="T19" fmla="*/ 10 h 10"/>
                    <a:gd name="T20" fmla="*/ 9 w 11"/>
                    <a:gd name="T21" fmla="*/ 10 h 10"/>
                    <a:gd name="T22" fmla="*/ 11 w 11"/>
                    <a:gd name="T23" fmla="*/ 9 h 10"/>
                    <a:gd name="T24" fmla="*/ 11 w 11"/>
                    <a:gd name="T25" fmla="*/ 7 h 10"/>
                    <a:gd name="T26" fmla="*/ 11 w 11"/>
                    <a:gd name="T27" fmla="*/ 5 h 10"/>
                    <a:gd name="T28" fmla="*/ 11 w 11"/>
                    <a:gd name="T29" fmla="*/ 4 h 10"/>
                    <a:gd name="T30" fmla="*/ 9 w 11"/>
                    <a:gd name="T31" fmla="*/ 2 h 10"/>
                    <a:gd name="T32" fmla="*/ 7 w 11"/>
                    <a:gd name="T33" fmla="*/ 0 h 10"/>
                    <a:gd name="T34" fmla="*/ 5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5" y="0"/>
                      </a:moveTo>
                      <a:lnTo>
                        <a:pt x="4" y="2"/>
                      </a:lnTo>
                      <a:lnTo>
                        <a:pt x="2" y="4"/>
                      </a:lnTo>
                      <a:lnTo>
                        <a:pt x="0" y="5"/>
                      </a:lnTo>
                      <a:lnTo>
                        <a:pt x="0" y="7"/>
                      </a:lnTo>
                      <a:lnTo>
                        <a:pt x="2" y="9"/>
                      </a:lnTo>
                      <a:lnTo>
                        <a:pt x="4" y="10"/>
                      </a:lnTo>
                      <a:lnTo>
                        <a:pt x="5" y="10"/>
                      </a:lnTo>
                      <a:lnTo>
                        <a:pt x="7" y="10"/>
                      </a:lnTo>
                      <a:lnTo>
                        <a:pt x="7" y="10"/>
                      </a:lnTo>
                      <a:lnTo>
                        <a:pt x="9" y="10"/>
                      </a:lnTo>
                      <a:lnTo>
                        <a:pt x="11" y="9"/>
                      </a:lnTo>
                      <a:lnTo>
                        <a:pt x="11" y="7"/>
                      </a:lnTo>
                      <a:lnTo>
                        <a:pt x="11" y="5"/>
                      </a:lnTo>
                      <a:lnTo>
                        <a:pt x="11" y="4"/>
                      </a:lnTo>
                      <a:lnTo>
                        <a:pt x="9" y="2"/>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44" name="Freeform 124"/>
                <p:cNvSpPr>
                  <a:spLocks/>
                </p:cNvSpPr>
                <p:nvPr/>
              </p:nvSpPr>
              <p:spPr bwMode="auto">
                <a:xfrm>
                  <a:off x="2812" y="2854"/>
                  <a:ext cx="10" cy="10"/>
                </a:xfrm>
                <a:custGeom>
                  <a:avLst/>
                  <a:gdLst>
                    <a:gd name="T0" fmla="*/ 3 w 10"/>
                    <a:gd name="T1" fmla="*/ 0 h 10"/>
                    <a:gd name="T2" fmla="*/ 1 w 10"/>
                    <a:gd name="T3" fmla="*/ 1 h 10"/>
                    <a:gd name="T4" fmla="*/ 0 w 10"/>
                    <a:gd name="T5" fmla="*/ 3 h 10"/>
                    <a:gd name="T6" fmla="*/ 0 w 10"/>
                    <a:gd name="T7" fmla="*/ 5 h 10"/>
                    <a:gd name="T8" fmla="*/ 0 w 10"/>
                    <a:gd name="T9" fmla="*/ 6 h 10"/>
                    <a:gd name="T10" fmla="*/ 0 w 10"/>
                    <a:gd name="T11" fmla="*/ 8 h 10"/>
                    <a:gd name="T12" fmla="*/ 1 w 10"/>
                    <a:gd name="T13" fmla="*/ 10 h 10"/>
                    <a:gd name="T14" fmla="*/ 3 w 10"/>
                    <a:gd name="T15" fmla="*/ 10 h 10"/>
                    <a:gd name="T16" fmla="*/ 5 w 10"/>
                    <a:gd name="T17" fmla="*/ 10 h 10"/>
                    <a:gd name="T18" fmla="*/ 5 w 10"/>
                    <a:gd name="T19" fmla="*/ 10 h 10"/>
                    <a:gd name="T20" fmla="*/ 6 w 10"/>
                    <a:gd name="T21" fmla="*/ 10 h 10"/>
                    <a:gd name="T22" fmla="*/ 8 w 10"/>
                    <a:gd name="T23" fmla="*/ 8 h 10"/>
                    <a:gd name="T24" fmla="*/ 10 w 10"/>
                    <a:gd name="T25" fmla="*/ 6 h 10"/>
                    <a:gd name="T26" fmla="*/ 10 w 10"/>
                    <a:gd name="T27" fmla="*/ 5 h 10"/>
                    <a:gd name="T28" fmla="*/ 8 w 10"/>
                    <a:gd name="T29" fmla="*/ 3 h 10"/>
                    <a:gd name="T30" fmla="*/ 6 w 10"/>
                    <a:gd name="T31" fmla="*/ 1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1"/>
                      </a:lnTo>
                      <a:lnTo>
                        <a:pt x="0" y="3"/>
                      </a:lnTo>
                      <a:lnTo>
                        <a:pt x="0" y="5"/>
                      </a:lnTo>
                      <a:lnTo>
                        <a:pt x="0" y="6"/>
                      </a:lnTo>
                      <a:lnTo>
                        <a:pt x="0" y="8"/>
                      </a:lnTo>
                      <a:lnTo>
                        <a:pt x="1" y="10"/>
                      </a:lnTo>
                      <a:lnTo>
                        <a:pt x="3" y="10"/>
                      </a:lnTo>
                      <a:lnTo>
                        <a:pt x="5" y="10"/>
                      </a:lnTo>
                      <a:lnTo>
                        <a:pt x="5" y="10"/>
                      </a:lnTo>
                      <a:lnTo>
                        <a:pt x="6" y="10"/>
                      </a:lnTo>
                      <a:lnTo>
                        <a:pt x="8" y="8"/>
                      </a:lnTo>
                      <a:lnTo>
                        <a:pt x="10" y="6"/>
                      </a:lnTo>
                      <a:lnTo>
                        <a:pt x="10" y="5"/>
                      </a:lnTo>
                      <a:lnTo>
                        <a:pt x="8" y="3"/>
                      </a:lnTo>
                      <a:lnTo>
                        <a:pt x="6" y="1"/>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45" name="Freeform 125"/>
                <p:cNvSpPr>
                  <a:spLocks/>
                </p:cNvSpPr>
                <p:nvPr/>
              </p:nvSpPr>
              <p:spPr bwMode="auto">
                <a:xfrm>
                  <a:off x="2830" y="2847"/>
                  <a:ext cx="10" cy="10"/>
                </a:xfrm>
                <a:custGeom>
                  <a:avLst/>
                  <a:gdLst>
                    <a:gd name="T0" fmla="*/ 5 w 10"/>
                    <a:gd name="T1" fmla="*/ 0 h 10"/>
                    <a:gd name="T2" fmla="*/ 4 w 10"/>
                    <a:gd name="T3" fmla="*/ 2 h 10"/>
                    <a:gd name="T4" fmla="*/ 2 w 10"/>
                    <a:gd name="T5" fmla="*/ 3 h 10"/>
                    <a:gd name="T6" fmla="*/ 0 w 10"/>
                    <a:gd name="T7" fmla="*/ 5 h 10"/>
                    <a:gd name="T8" fmla="*/ 0 w 10"/>
                    <a:gd name="T9" fmla="*/ 7 h 10"/>
                    <a:gd name="T10" fmla="*/ 2 w 10"/>
                    <a:gd name="T11" fmla="*/ 8 h 10"/>
                    <a:gd name="T12" fmla="*/ 4 w 10"/>
                    <a:gd name="T13" fmla="*/ 10 h 10"/>
                    <a:gd name="T14" fmla="*/ 5 w 10"/>
                    <a:gd name="T15" fmla="*/ 10 h 10"/>
                    <a:gd name="T16" fmla="*/ 7 w 10"/>
                    <a:gd name="T17" fmla="*/ 10 h 10"/>
                    <a:gd name="T18" fmla="*/ 7 w 10"/>
                    <a:gd name="T19" fmla="*/ 10 h 10"/>
                    <a:gd name="T20" fmla="*/ 9 w 10"/>
                    <a:gd name="T21" fmla="*/ 10 h 10"/>
                    <a:gd name="T22" fmla="*/ 10 w 10"/>
                    <a:gd name="T23" fmla="*/ 8 h 10"/>
                    <a:gd name="T24" fmla="*/ 10 w 10"/>
                    <a:gd name="T25" fmla="*/ 7 h 10"/>
                    <a:gd name="T26" fmla="*/ 10 w 10"/>
                    <a:gd name="T27" fmla="*/ 5 h 10"/>
                    <a:gd name="T28" fmla="*/ 10 w 10"/>
                    <a:gd name="T29" fmla="*/ 3 h 10"/>
                    <a:gd name="T30" fmla="*/ 9 w 10"/>
                    <a:gd name="T31" fmla="*/ 2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4" y="2"/>
                      </a:lnTo>
                      <a:lnTo>
                        <a:pt x="2" y="3"/>
                      </a:lnTo>
                      <a:lnTo>
                        <a:pt x="0" y="5"/>
                      </a:lnTo>
                      <a:lnTo>
                        <a:pt x="0" y="7"/>
                      </a:lnTo>
                      <a:lnTo>
                        <a:pt x="2" y="8"/>
                      </a:lnTo>
                      <a:lnTo>
                        <a:pt x="4" y="10"/>
                      </a:lnTo>
                      <a:lnTo>
                        <a:pt x="5" y="10"/>
                      </a:lnTo>
                      <a:lnTo>
                        <a:pt x="7" y="10"/>
                      </a:lnTo>
                      <a:lnTo>
                        <a:pt x="7" y="10"/>
                      </a:lnTo>
                      <a:lnTo>
                        <a:pt x="9" y="10"/>
                      </a:lnTo>
                      <a:lnTo>
                        <a:pt x="10" y="8"/>
                      </a:lnTo>
                      <a:lnTo>
                        <a:pt x="10" y="7"/>
                      </a:lnTo>
                      <a:lnTo>
                        <a:pt x="10" y="5"/>
                      </a:lnTo>
                      <a:lnTo>
                        <a:pt x="10" y="3"/>
                      </a:lnTo>
                      <a:lnTo>
                        <a:pt x="9" y="2"/>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46" name="Freeform 126"/>
                <p:cNvSpPr>
                  <a:spLocks/>
                </p:cNvSpPr>
                <p:nvPr/>
              </p:nvSpPr>
              <p:spPr bwMode="auto">
                <a:xfrm>
                  <a:off x="2850" y="2842"/>
                  <a:ext cx="11" cy="10"/>
                </a:xfrm>
                <a:custGeom>
                  <a:avLst/>
                  <a:gdLst>
                    <a:gd name="T0" fmla="*/ 4 w 11"/>
                    <a:gd name="T1" fmla="*/ 0 h 10"/>
                    <a:gd name="T2" fmla="*/ 2 w 11"/>
                    <a:gd name="T3" fmla="*/ 0 h 10"/>
                    <a:gd name="T4" fmla="*/ 0 w 11"/>
                    <a:gd name="T5" fmla="*/ 1 h 10"/>
                    <a:gd name="T6" fmla="*/ 0 w 11"/>
                    <a:gd name="T7" fmla="*/ 3 h 10"/>
                    <a:gd name="T8" fmla="*/ 0 w 11"/>
                    <a:gd name="T9" fmla="*/ 5 h 10"/>
                    <a:gd name="T10" fmla="*/ 0 w 11"/>
                    <a:gd name="T11" fmla="*/ 7 h 10"/>
                    <a:gd name="T12" fmla="*/ 2 w 11"/>
                    <a:gd name="T13" fmla="*/ 8 h 10"/>
                    <a:gd name="T14" fmla="*/ 4 w 11"/>
                    <a:gd name="T15" fmla="*/ 10 h 10"/>
                    <a:gd name="T16" fmla="*/ 5 w 11"/>
                    <a:gd name="T17" fmla="*/ 10 h 10"/>
                    <a:gd name="T18" fmla="*/ 5 w 11"/>
                    <a:gd name="T19" fmla="*/ 10 h 10"/>
                    <a:gd name="T20" fmla="*/ 7 w 11"/>
                    <a:gd name="T21" fmla="*/ 8 h 10"/>
                    <a:gd name="T22" fmla="*/ 9 w 11"/>
                    <a:gd name="T23" fmla="*/ 7 h 10"/>
                    <a:gd name="T24" fmla="*/ 11 w 11"/>
                    <a:gd name="T25" fmla="*/ 5 h 10"/>
                    <a:gd name="T26" fmla="*/ 11 w 11"/>
                    <a:gd name="T27" fmla="*/ 3 h 10"/>
                    <a:gd name="T28" fmla="*/ 9 w 11"/>
                    <a:gd name="T29" fmla="*/ 1 h 10"/>
                    <a:gd name="T30" fmla="*/ 7 w 11"/>
                    <a:gd name="T31" fmla="*/ 0 h 10"/>
                    <a:gd name="T32" fmla="*/ 5 w 11"/>
                    <a:gd name="T33" fmla="*/ 0 h 10"/>
                    <a:gd name="T34" fmla="*/ 4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4" y="0"/>
                      </a:moveTo>
                      <a:lnTo>
                        <a:pt x="2" y="0"/>
                      </a:lnTo>
                      <a:lnTo>
                        <a:pt x="0" y="1"/>
                      </a:lnTo>
                      <a:lnTo>
                        <a:pt x="0" y="3"/>
                      </a:lnTo>
                      <a:lnTo>
                        <a:pt x="0" y="5"/>
                      </a:lnTo>
                      <a:lnTo>
                        <a:pt x="0" y="7"/>
                      </a:lnTo>
                      <a:lnTo>
                        <a:pt x="2" y="8"/>
                      </a:lnTo>
                      <a:lnTo>
                        <a:pt x="4" y="10"/>
                      </a:lnTo>
                      <a:lnTo>
                        <a:pt x="5" y="10"/>
                      </a:lnTo>
                      <a:lnTo>
                        <a:pt x="5" y="10"/>
                      </a:lnTo>
                      <a:lnTo>
                        <a:pt x="7" y="8"/>
                      </a:lnTo>
                      <a:lnTo>
                        <a:pt x="9" y="7"/>
                      </a:lnTo>
                      <a:lnTo>
                        <a:pt x="11" y="5"/>
                      </a:lnTo>
                      <a:lnTo>
                        <a:pt x="11" y="3"/>
                      </a:lnTo>
                      <a:lnTo>
                        <a:pt x="9" y="1"/>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47" name="Freeform 127"/>
                <p:cNvSpPr>
                  <a:spLocks/>
                </p:cNvSpPr>
                <p:nvPr/>
              </p:nvSpPr>
              <p:spPr bwMode="auto">
                <a:xfrm>
                  <a:off x="2869" y="2835"/>
                  <a:ext cx="10" cy="10"/>
                </a:xfrm>
                <a:custGeom>
                  <a:avLst/>
                  <a:gdLst>
                    <a:gd name="T0" fmla="*/ 3 w 10"/>
                    <a:gd name="T1" fmla="*/ 0 h 10"/>
                    <a:gd name="T2" fmla="*/ 2 w 10"/>
                    <a:gd name="T3" fmla="*/ 0 h 10"/>
                    <a:gd name="T4" fmla="*/ 0 w 10"/>
                    <a:gd name="T5" fmla="*/ 2 h 10"/>
                    <a:gd name="T6" fmla="*/ 0 w 10"/>
                    <a:gd name="T7" fmla="*/ 3 h 10"/>
                    <a:gd name="T8" fmla="*/ 0 w 10"/>
                    <a:gd name="T9" fmla="*/ 5 h 10"/>
                    <a:gd name="T10" fmla="*/ 0 w 10"/>
                    <a:gd name="T11" fmla="*/ 7 h 10"/>
                    <a:gd name="T12" fmla="*/ 2 w 10"/>
                    <a:gd name="T13" fmla="*/ 8 h 10"/>
                    <a:gd name="T14" fmla="*/ 3 w 10"/>
                    <a:gd name="T15" fmla="*/ 10 h 10"/>
                    <a:gd name="T16" fmla="*/ 5 w 10"/>
                    <a:gd name="T17" fmla="*/ 10 h 10"/>
                    <a:gd name="T18" fmla="*/ 5 w 10"/>
                    <a:gd name="T19" fmla="*/ 10 h 10"/>
                    <a:gd name="T20" fmla="*/ 7 w 10"/>
                    <a:gd name="T21" fmla="*/ 8 h 10"/>
                    <a:gd name="T22" fmla="*/ 8 w 10"/>
                    <a:gd name="T23" fmla="*/ 7 h 10"/>
                    <a:gd name="T24" fmla="*/ 10 w 10"/>
                    <a:gd name="T25" fmla="*/ 5 h 10"/>
                    <a:gd name="T26" fmla="*/ 10 w 10"/>
                    <a:gd name="T27" fmla="*/ 3 h 10"/>
                    <a:gd name="T28" fmla="*/ 8 w 10"/>
                    <a:gd name="T29" fmla="*/ 2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0"/>
                      </a:lnTo>
                      <a:lnTo>
                        <a:pt x="0" y="2"/>
                      </a:lnTo>
                      <a:lnTo>
                        <a:pt x="0" y="3"/>
                      </a:lnTo>
                      <a:lnTo>
                        <a:pt x="0" y="5"/>
                      </a:lnTo>
                      <a:lnTo>
                        <a:pt x="0" y="7"/>
                      </a:lnTo>
                      <a:lnTo>
                        <a:pt x="2" y="8"/>
                      </a:lnTo>
                      <a:lnTo>
                        <a:pt x="3" y="10"/>
                      </a:lnTo>
                      <a:lnTo>
                        <a:pt x="5" y="10"/>
                      </a:lnTo>
                      <a:lnTo>
                        <a:pt x="5" y="10"/>
                      </a:lnTo>
                      <a:lnTo>
                        <a:pt x="7" y="8"/>
                      </a:lnTo>
                      <a:lnTo>
                        <a:pt x="8" y="7"/>
                      </a:lnTo>
                      <a:lnTo>
                        <a:pt x="10" y="5"/>
                      </a:lnTo>
                      <a:lnTo>
                        <a:pt x="10" y="3"/>
                      </a:lnTo>
                      <a:lnTo>
                        <a:pt x="8" y="2"/>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48" name="Freeform 128"/>
                <p:cNvSpPr>
                  <a:spLocks/>
                </p:cNvSpPr>
                <p:nvPr/>
              </p:nvSpPr>
              <p:spPr bwMode="auto">
                <a:xfrm>
                  <a:off x="2888" y="2828"/>
                  <a:ext cx="10" cy="10"/>
                </a:xfrm>
                <a:custGeom>
                  <a:avLst/>
                  <a:gdLst>
                    <a:gd name="T0" fmla="*/ 5 w 10"/>
                    <a:gd name="T1" fmla="*/ 0 h 10"/>
                    <a:gd name="T2" fmla="*/ 3 w 10"/>
                    <a:gd name="T3" fmla="*/ 0 h 10"/>
                    <a:gd name="T4" fmla="*/ 1 w 10"/>
                    <a:gd name="T5" fmla="*/ 2 h 10"/>
                    <a:gd name="T6" fmla="*/ 0 w 10"/>
                    <a:gd name="T7" fmla="*/ 4 h 10"/>
                    <a:gd name="T8" fmla="*/ 0 w 10"/>
                    <a:gd name="T9" fmla="*/ 5 h 10"/>
                    <a:gd name="T10" fmla="*/ 1 w 10"/>
                    <a:gd name="T11" fmla="*/ 7 h 10"/>
                    <a:gd name="T12" fmla="*/ 3 w 10"/>
                    <a:gd name="T13" fmla="*/ 9 h 10"/>
                    <a:gd name="T14" fmla="*/ 5 w 10"/>
                    <a:gd name="T15" fmla="*/ 10 h 10"/>
                    <a:gd name="T16" fmla="*/ 6 w 10"/>
                    <a:gd name="T17" fmla="*/ 10 h 10"/>
                    <a:gd name="T18" fmla="*/ 6 w 10"/>
                    <a:gd name="T19" fmla="*/ 10 h 10"/>
                    <a:gd name="T20" fmla="*/ 8 w 10"/>
                    <a:gd name="T21" fmla="*/ 9 h 10"/>
                    <a:gd name="T22" fmla="*/ 10 w 10"/>
                    <a:gd name="T23" fmla="*/ 7 h 10"/>
                    <a:gd name="T24" fmla="*/ 10 w 10"/>
                    <a:gd name="T25" fmla="*/ 5 h 10"/>
                    <a:gd name="T26" fmla="*/ 10 w 10"/>
                    <a:gd name="T27" fmla="*/ 4 h 10"/>
                    <a:gd name="T28" fmla="*/ 10 w 10"/>
                    <a:gd name="T29" fmla="*/ 2 h 10"/>
                    <a:gd name="T30" fmla="*/ 8 w 10"/>
                    <a:gd name="T31" fmla="*/ 0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1" y="2"/>
                      </a:lnTo>
                      <a:lnTo>
                        <a:pt x="0" y="4"/>
                      </a:lnTo>
                      <a:lnTo>
                        <a:pt x="0" y="5"/>
                      </a:lnTo>
                      <a:lnTo>
                        <a:pt x="1" y="7"/>
                      </a:lnTo>
                      <a:lnTo>
                        <a:pt x="3" y="9"/>
                      </a:lnTo>
                      <a:lnTo>
                        <a:pt x="5" y="10"/>
                      </a:lnTo>
                      <a:lnTo>
                        <a:pt x="6" y="10"/>
                      </a:lnTo>
                      <a:lnTo>
                        <a:pt x="6" y="10"/>
                      </a:lnTo>
                      <a:lnTo>
                        <a:pt x="8" y="9"/>
                      </a:lnTo>
                      <a:lnTo>
                        <a:pt x="10" y="7"/>
                      </a:lnTo>
                      <a:lnTo>
                        <a:pt x="10" y="5"/>
                      </a:lnTo>
                      <a:lnTo>
                        <a:pt x="10" y="4"/>
                      </a:lnTo>
                      <a:lnTo>
                        <a:pt x="10" y="2"/>
                      </a:lnTo>
                      <a:lnTo>
                        <a:pt x="8" y="0"/>
                      </a:lnTo>
                      <a:lnTo>
                        <a:pt x="6"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49" name="Freeform 129"/>
                <p:cNvSpPr>
                  <a:spLocks/>
                </p:cNvSpPr>
                <p:nvPr/>
              </p:nvSpPr>
              <p:spPr bwMode="auto">
                <a:xfrm>
                  <a:off x="2906" y="2822"/>
                  <a:ext cx="10" cy="10"/>
                </a:xfrm>
                <a:custGeom>
                  <a:avLst/>
                  <a:gdLst>
                    <a:gd name="T0" fmla="*/ 5 w 10"/>
                    <a:gd name="T1" fmla="*/ 0 h 10"/>
                    <a:gd name="T2" fmla="*/ 3 w 10"/>
                    <a:gd name="T3" fmla="*/ 0 h 10"/>
                    <a:gd name="T4" fmla="*/ 2 w 10"/>
                    <a:gd name="T5" fmla="*/ 1 h 10"/>
                    <a:gd name="T6" fmla="*/ 0 w 10"/>
                    <a:gd name="T7" fmla="*/ 3 h 10"/>
                    <a:gd name="T8" fmla="*/ 0 w 10"/>
                    <a:gd name="T9" fmla="*/ 5 h 10"/>
                    <a:gd name="T10" fmla="*/ 2 w 10"/>
                    <a:gd name="T11" fmla="*/ 6 h 10"/>
                    <a:gd name="T12" fmla="*/ 3 w 10"/>
                    <a:gd name="T13" fmla="*/ 8 h 10"/>
                    <a:gd name="T14" fmla="*/ 5 w 10"/>
                    <a:gd name="T15" fmla="*/ 10 h 10"/>
                    <a:gd name="T16" fmla="*/ 7 w 10"/>
                    <a:gd name="T17" fmla="*/ 10 h 10"/>
                    <a:gd name="T18" fmla="*/ 7 w 10"/>
                    <a:gd name="T19" fmla="*/ 10 h 10"/>
                    <a:gd name="T20" fmla="*/ 9 w 10"/>
                    <a:gd name="T21" fmla="*/ 8 h 10"/>
                    <a:gd name="T22" fmla="*/ 10 w 10"/>
                    <a:gd name="T23" fmla="*/ 6 h 10"/>
                    <a:gd name="T24" fmla="*/ 10 w 10"/>
                    <a:gd name="T25" fmla="*/ 5 h 10"/>
                    <a:gd name="T26" fmla="*/ 10 w 10"/>
                    <a:gd name="T27" fmla="*/ 3 h 10"/>
                    <a:gd name="T28" fmla="*/ 10 w 10"/>
                    <a:gd name="T29" fmla="*/ 1 h 10"/>
                    <a:gd name="T30" fmla="*/ 9 w 10"/>
                    <a:gd name="T31" fmla="*/ 0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0"/>
                      </a:lnTo>
                      <a:lnTo>
                        <a:pt x="2" y="1"/>
                      </a:lnTo>
                      <a:lnTo>
                        <a:pt x="0" y="3"/>
                      </a:lnTo>
                      <a:lnTo>
                        <a:pt x="0" y="5"/>
                      </a:lnTo>
                      <a:lnTo>
                        <a:pt x="2" y="6"/>
                      </a:lnTo>
                      <a:lnTo>
                        <a:pt x="3" y="8"/>
                      </a:lnTo>
                      <a:lnTo>
                        <a:pt x="5" y="10"/>
                      </a:lnTo>
                      <a:lnTo>
                        <a:pt x="7" y="10"/>
                      </a:lnTo>
                      <a:lnTo>
                        <a:pt x="7" y="10"/>
                      </a:lnTo>
                      <a:lnTo>
                        <a:pt x="9" y="8"/>
                      </a:lnTo>
                      <a:lnTo>
                        <a:pt x="10" y="6"/>
                      </a:lnTo>
                      <a:lnTo>
                        <a:pt x="10" y="5"/>
                      </a:lnTo>
                      <a:lnTo>
                        <a:pt x="10" y="3"/>
                      </a:lnTo>
                      <a:lnTo>
                        <a:pt x="10" y="1"/>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50" name="Freeform 130"/>
                <p:cNvSpPr>
                  <a:spLocks/>
                </p:cNvSpPr>
                <p:nvPr/>
              </p:nvSpPr>
              <p:spPr bwMode="auto">
                <a:xfrm>
                  <a:off x="2926" y="2813"/>
                  <a:ext cx="10" cy="10"/>
                </a:xfrm>
                <a:custGeom>
                  <a:avLst/>
                  <a:gdLst>
                    <a:gd name="T0" fmla="*/ 4 w 10"/>
                    <a:gd name="T1" fmla="*/ 0 h 10"/>
                    <a:gd name="T2" fmla="*/ 2 w 10"/>
                    <a:gd name="T3" fmla="*/ 2 h 10"/>
                    <a:gd name="T4" fmla="*/ 0 w 10"/>
                    <a:gd name="T5" fmla="*/ 4 h 10"/>
                    <a:gd name="T6" fmla="*/ 0 w 10"/>
                    <a:gd name="T7" fmla="*/ 5 h 10"/>
                    <a:gd name="T8" fmla="*/ 0 w 10"/>
                    <a:gd name="T9" fmla="*/ 7 h 10"/>
                    <a:gd name="T10" fmla="*/ 0 w 10"/>
                    <a:gd name="T11" fmla="*/ 9 h 10"/>
                    <a:gd name="T12" fmla="*/ 2 w 10"/>
                    <a:gd name="T13" fmla="*/ 10 h 10"/>
                    <a:gd name="T14" fmla="*/ 4 w 10"/>
                    <a:gd name="T15" fmla="*/ 10 h 10"/>
                    <a:gd name="T16" fmla="*/ 5 w 10"/>
                    <a:gd name="T17" fmla="*/ 10 h 10"/>
                    <a:gd name="T18" fmla="*/ 5 w 10"/>
                    <a:gd name="T19" fmla="*/ 10 h 10"/>
                    <a:gd name="T20" fmla="*/ 7 w 10"/>
                    <a:gd name="T21" fmla="*/ 10 h 10"/>
                    <a:gd name="T22" fmla="*/ 9 w 10"/>
                    <a:gd name="T23" fmla="*/ 9 h 10"/>
                    <a:gd name="T24" fmla="*/ 10 w 10"/>
                    <a:gd name="T25" fmla="*/ 7 h 10"/>
                    <a:gd name="T26" fmla="*/ 10 w 10"/>
                    <a:gd name="T27" fmla="*/ 5 h 10"/>
                    <a:gd name="T28" fmla="*/ 9 w 10"/>
                    <a:gd name="T29" fmla="*/ 4 h 10"/>
                    <a:gd name="T30" fmla="*/ 7 w 10"/>
                    <a:gd name="T31" fmla="*/ 2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2"/>
                      </a:lnTo>
                      <a:lnTo>
                        <a:pt x="0" y="4"/>
                      </a:lnTo>
                      <a:lnTo>
                        <a:pt x="0" y="5"/>
                      </a:lnTo>
                      <a:lnTo>
                        <a:pt x="0" y="7"/>
                      </a:lnTo>
                      <a:lnTo>
                        <a:pt x="0" y="9"/>
                      </a:lnTo>
                      <a:lnTo>
                        <a:pt x="2" y="10"/>
                      </a:lnTo>
                      <a:lnTo>
                        <a:pt x="4" y="10"/>
                      </a:lnTo>
                      <a:lnTo>
                        <a:pt x="5" y="10"/>
                      </a:lnTo>
                      <a:lnTo>
                        <a:pt x="5" y="10"/>
                      </a:lnTo>
                      <a:lnTo>
                        <a:pt x="7" y="10"/>
                      </a:lnTo>
                      <a:lnTo>
                        <a:pt x="9" y="9"/>
                      </a:lnTo>
                      <a:lnTo>
                        <a:pt x="10" y="7"/>
                      </a:lnTo>
                      <a:lnTo>
                        <a:pt x="10" y="5"/>
                      </a:lnTo>
                      <a:lnTo>
                        <a:pt x="9" y="4"/>
                      </a:lnTo>
                      <a:lnTo>
                        <a:pt x="7" y="2"/>
                      </a:lnTo>
                      <a:lnTo>
                        <a:pt x="5"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51" name="Freeform 131"/>
                <p:cNvSpPr>
                  <a:spLocks/>
                </p:cNvSpPr>
                <p:nvPr/>
              </p:nvSpPr>
              <p:spPr bwMode="auto">
                <a:xfrm>
                  <a:off x="2945" y="2806"/>
                  <a:ext cx="10" cy="11"/>
                </a:xfrm>
                <a:custGeom>
                  <a:avLst/>
                  <a:gdLst>
                    <a:gd name="T0" fmla="*/ 3 w 10"/>
                    <a:gd name="T1" fmla="*/ 0 h 11"/>
                    <a:gd name="T2" fmla="*/ 2 w 10"/>
                    <a:gd name="T3" fmla="*/ 2 h 11"/>
                    <a:gd name="T4" fmla="*/ 0 w 10"/>
                    <a:gd name="T5" fmla="*/ 4 h 11"/>
                    <a:gd name="T6" fmla="*/ 0 w 10"/>
                    <a:gd name="T7" fmla="*/ 5 h 11"/>
                    <a:gd name="T8" fmla="*/ 0 w 10"/>
                    <a:gd name="T9" fmla="*/ 7 h 11"/>
                    <a:gd name="T10" fmla="*/ 0 w 10"/>
                    <a:gd name="T11" fmla="*/ 9 h 11"/>
                    <a:gd name="T12" fmla="*/ 2 w 10"/>
                    <a:gd name="T13" fmla="*/ 11 h 11"/>
                    <a:gd name="T14" fmla="*/ 3 w 10"/>
                    <a:gd name="T15" fmla="*/ 11 h 11"/>
                    <a:gd name="T16" fmla="*/ 5 w 10"/>
                    <a:gd name="T17" fmla="*/ 11 h 11"/>
                    <a:gd name="T18" fmla="*/ 5 w 10"/>
                    <a:gd name="T19" fmla="*/ 11 h 11"/>
                    <a:gd name="T20" fmla="*/ 7 w 10"/>
                    <a:gd name="T21" fmla="*/ 11 h 11"/>
                    <a:gd name="T22" fmla="*/ 8 w 10"/>
                    <a:gd name="T23" fmla="*/ 9 h 11"/>
                    <a:gd name="T24" fmla="*/ 10 w 10"/>
                    <a:gd name="T25" fmla="*/ 7 h 11"/>
                    <a:gd name="T26" fmla="*/ 10 w 10"/>
                    <a:gd name="T27" fmla="*/ 5 h 11"/>
                    <a:gd name="T28" fmla="*/ 8 w 10"/>
                    <a:gd name="T29" fmla="*/ 4 h 11"/>
                    <a:gd name="T30" fmla="*/ 7 w 10"/>
                    <a:gd name="T31" fmla="*/ 2 h 11"/>
                    <a:gd name="T32" fmla="*/ 5 w 10"/>
                    <a:gd name="T33" fmla="*/ 0 h 11"/>
                    <a:gd name="T34" fmla="*/ 3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0"/>
                      </a:moveTo>
                      <a:lnTo>
                        <a:pt x="2" y="2"/>
                      </a:lnTo>
                      <a:lnTo>
                        <a:pt x="0" y="4"/>
                      </a:lnTo>
                      <a:lnTo>
                        <a:pt x="0" y="5"/>
                      </a:lnTo>
                      <a:lnTo>
                        <a:pt x="0" y="7"/>
                      </a:lnTo>
                      <a:lnTo>
                        <a:pt x="0" y="9"/>
                      </a:lnTo>
                      <a:lnTo>
                        <a:pt x="2" y="11"/>
                      </a:lnTo>
                      <a:lnTo>
                        <a:pt x="3" y="11"/>
                      </a:lnTo>
                      <a:lnTo>
                        <a:pt x="5" y="11"/>
                      </a:lnTo>
                      <a:lnTo>
                        <a:pt x="5" y="11"/>
                      </a:lnTo>
                      <a:lnTo>
                        <a:pt x="7" y="11"/>
                      </a:lnTo>
                      <a:lnTo>
                        <a:pt x="8" y="9"/>
                      </a:lnTo>
                      <a:lnTo>
                        <a:pt x="10" y="7"/>
                      </a:lnTo>
                      <a:lnTo>
                        <a:pt x="10" y="5"/>
                      </a:lnTo>
                      <a:lnTo>
                        <a:pt x="8" y="4"/>
                      </a:lnTo>
                      <a:lnTo>
                        <a:pt x="7" y="2"/>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52" name="Freeform 132"/>
                <p:cNvSpPr>
                  <a:spLocks/>
                </p:cNvSpPr>
                <p:nvPr/>
              </p:nvSpPr>
              <p:spPr bwMode="auto">
                <a:xfrm>
                  <a:off x="2963" y="2800"/>
                  <a:ext cx="11" cy="10"/>
                </a:xfrm>
                <a:custGeom>
                  <a:avLst/>
                  <a:gdLst>
                    <a:gd name="T0" fmla="*/ 5 w 11"/>
                    <a:gd name="T1" fmla="*/ 0 h 10"/>
                    <a:gd name="T2" fmla="*/ 4 w 11"/>
                    <a:gd name="T3" fmla="*/ 0 h 10"/>
                    <a:gd name="T4" fmla="*/ 2 w 11"/>
                    <a:gd name="T5" fmla="*/ 1 h 10"/>
                    <a:gd name="T6" fmla="*/ 0 w 11"/>
                    <a:gd name="T7" fmla="*/ 3 h 10"/>
                    <a:gd name="T8" fmla="*/ 0 w 11"/>
                    <a:gd name="T9" fmla="*/ 5 h 10"/>
                    <a:gd name="T10" fmla="*/ 2 w 11"/>
                    <a:gd name="T11" fmla="*/ 6 h 10"/>
                    <a:gd name="T12" fmla="*/ 4 w 11"/>
                    <a:gd name="T13" fmla="*/ 8 h 10"/>
                    <a:gd name="T14" fmla="*/ 5 w 11"/>
                    <a:gd name="T15" fmla="*/ 10 h 10"/>
                    <a:gd name="T16" fmla="*/ 7 w 11"/>
                    <a:gd name="T17" fmla="*/ 10 h 10"/>
                    <a:gd name="T18" fmla="*/ 7 w 11"/>
                    <a:gd name="T19" fmla="*/ 10 h 10"/>
                    <a:gd name="T20" fmla="*/ 9 w 11"/>
                    <a:gd name="T21" fmla="*/ 8 h 10"/>
                    <a:gd name="T22" fmla="*/ 11 w 11"/>
                    <a:gd name="T23" fmla="*/ 6 h 10"/>
                    <a:gd name="T24" fmla="*/ 11 w 11"/>
                    <a:gd name="T25" fmla="*/ 5 h 10"/>
                    <a:gd name="T26" fmla="*/ 11 w 11"/>
                    <a:gd name="T27" fmla="*/ 3 h 10"/>
                    <a:gd name="T28" fmla="*/ 11 w 11"/>
                    <a:gd name="T29" fmla="*/ 1 h 10"/>
                    <a:gd name="T30" fmla="*/ 9 w 11"/>
                    <a:gd name="T31" fmla="*/ 0 h 10"/>
                    <a:gd name="T32" fmla="*/ 7 w 11"/>
                    <a:gd name="T33" fmla="*/ 0 h 10"/>
                    <a:gd name="T34" fmla="*/ 5 w 11"/>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5" y="0"/>
                      </a:moveTo>
                      <a:lnTo>
                        <a:pt x="4" y="0"/>
                      </a:lnTo>
                      <a:lnTo>
                        <a:pt x="2" y="1"/>
                      </a:lnTo>
                      <a:lnTo>
                        <a:pt x="0" y="3"/>
                      </a:lnTo>
                      <a:lnTo>
                        <a:pt x="0" y="5"/>
                      </a:lnTo>
                      <a:lnTo>
                        <a:pt x="2" y="6"/>
                      </a:lnTo>
                      <a:lnTo>
                        <a:pt x="4" y="8"/>
                      </a:lnTo>
                      <a:lnTo>
                        <a:pt x="5" y="10"/>
                      </a:lnTo>
                      <a:lnTo>
                        <a:pt x="7" y="10"/>
                      </a:lnTo>
                      <a:lnTo>
                        <a:pt x="7" y="10"/>
                      </a:lnTo>
                      <a:lnTo>
                        <a:pt x="9" y="8"/>
                      </a:lnTo>
                      <a:lnTo>
                        <a:pt x="11" y="6"/>
                      </a:lnTo>
                      <a:lnTo>
                        <a:pt x="11" y="5"/>
                      </a:lnTo>
                      <a:lnTo>
                        <a:pt x="11" y="3"/>
                      </a:lnTo>
                      <a:lnTo>
                        <a:pt x="11" y="1"/>
                      </a:lnTo>
                      <a:lnTo>
                        <a:pt x="9" y="0"/>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53" name="Freeform 133"/>
                <p:cNvSpPr>
                  <a:spLocks/>
                </p:cNvSpPr>
                <p:nvPr/>
              </p:nvSpPr>
              <p:spPr bwMode="auto">
                <a:xfrm>
                  <a:off x="2982" y="2791"/>
                  <a:ext cx="10" cy="10"/>
                </a:xfrm>
                <a:custGeom>
                  <a:avLst/>
                  <a:gdLst>
                    <a:gd name="T0" fmla="*/ 5 w 10"/>
                    <a:gd name="T1" fmla="*/ 0 h 10"/>
                    <a:gd name="T2" fmla="*/ 3 w 10"/>
                    <a:gd name="T3" fmla="*/ 2 h 10"/>
                    <a:gd name="T4" fmla="*/ 2 w 10"/>
                    <a:gd name="T5" fmla="*/ 4 h 10"/>
                    <a:gd name="T6" fmla="*/ 0 w 10"/>
                    <a:gd name="T7" fmla="*/ 5 h 10"/>
                    <a:gd name="T8" fmla="*/ 0 w 10"/>
                    <a:gd name="T9" fmla="*/ 7 h 10"/>
                    <a:gd name="T10" fmla="*/ 2 w 10"/>
                    <a:gd name="T11" fmla="*/ 9 h 10"/>
                    <a:gd name="T12" fmla="*/ 3 w 10"/>
                    <a:gd name="T13" fmla="*/ 10 h 10"/>
                    <a:gd name="T14" fmla="*/ 5 w 10"/>
                    <a:gd name="T15" fmla="*/ 10 h 10"/>
                    <a:gd name="T16" fmla="*/ 7 w 10"/>
                    <a:gd name="T17" fmla="*/ 10 h 10"/>
                    <a:gd name="T18" fmla="*/ 7 w 10"/>
                    <a:gd name="T19" fmla="*/ 10 h 10"/>
                    <a:gd name="T20" fmla="*/ 8 w 10"/>
                    <a:gd name="T21" fmla="*/ 10 h 10"/>
                    <a:gd name="T22" fmla="*/ 10 w 10"/>
                    <a:gd name="T23" fmla="*/ 9 h 10"/>
                    <a:gd name="T24" fmla="*/ 10 w 10"/>
                    <a:gd name="T25" fmla="*/ 7 h 10"/>
                    <a:gd name="T26" fmla="*/ 10 w 10"/>
                    <a:gd name="T27" fmla="*/ 5 h 10"/>
                    <a:gd name="T28" fmla="*/ 10 w 10"/>
                    <a:gd name="T29" fmla="*/ 4 h 10"/>
                    <a:gd name="T30" fmla="*/ 8 w 10"/>
                    <a:gd name="T31" fmla="*/ 2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2" y="4"/>
                      </a:lnTo>
                      <a:lnTo>
                        <a:pt x="0" y="5"/>
                      </a:lnTo>
                      <a:lnTo>
                        <a:pt x="0" y="7"/>
                      </a:lnTo>
                      <a:lnTo>
                        <a:pt x="2" y="9"/>
                      </a:lnTo>
                      <a:lnTo>
                        <a:pt x="3" y="10"/>
                      </a:lnTo>
                      <a:lnTo>
                        <a:pt x="5" y="10"/>
                      </a:lnTo>
                      <a:lnTo>
                        <a:pt x="7" y="10"/>
                      </a:lnTo>
                      <a:lnTo>
                        <a:pt x="7" y="10"/>
                      </a:lnTo>
                      <a:lnTo>
                        <a:pt x="8" y="10"/>
                      </a:lnTo>
                      <a:lnTo>
                        <a:pt x="10" y="9"/>
                      </a:lnTo>
                      <a:lnTo>
                        <a:pt x="10" y="7"/>
                      </a:lnTo>
                      <a:lnTo>
                        <a:pt x="10" y="5"/>
                      </a:lnTo>
                      <a:lnTo>
                        <a:pt x="10" y="4"/>
                      </a:lnTo>
                      <a:lnTo>
                        <a:pt x="8" y="2"/>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54" name="Freeform 134"/>
                <p:cNvSpPr>
                  <a:spLocks/>
                </p:cNvSpPr>
                <p:nvPr/>
              </p:nvSpPr>
              <p:spPr bwMode="auto">
                <a:xfrm>
                  <a:off x="3001" y="2783"/>
                  <a:ext cx="10" cy="10"/>
                </a:xfrm>
                <a:custGeom>
                  <a:avLst/>
                  <a:gdLst>
                    <a:gd name="T0" fmla="*/ 5 w 10"/>
                    <a:gd name="T1" fmla="*/ 0 h 10"/>
                    <a:gd name="T2" fmla="*/ 3 w 10"/>
                    <a:gd name="T3" fmla="*/ 1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1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1"/>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1"/>
                      </a:lnTo>
                      <a:lnTo>
                        <a:pt x="6"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55" name="Freeform 135"/>
                <p:cNvSpPr>
                  <a:spLocks/>
                </p:cNvSpPr>
                <p:nvPr/>
              </p:nvSpPr>
              <p:spPr bwMode="auto">
                <a:xfrm>
                  <a:off x="3019" y="2774"/>
                  <a:ext cx="10" cy="10"/>
                </a:xfrm>
                <a:custGeom>
                  <a:avLst/>
                  <a:gdLst>
                    <a:gd name="T0" fmla="*/ 5 w 10"/>
                    <a:gd name="T1" fmla="*/ 0 h 10"/>
                    <a:gd name="T2" fmla="*/ 3 w 10"/>
                    <a:gd name="T3" fmla="*/ 2 h 10"/>
                    <a:gd name="T4" fmla="*/ 2 w 10"/>
                    <a:gd name="T5" fmla="*/ 4 h 10"/>
                    <a:gd name="T6" fmla="*/ 0 w 10"/>
                    <a:gd name="T7" fmla="*/ 5 h 10"/>
                    <a:gd name="T8" fmla="*/ 0 w 10"/>
                    <a:gd name="T9" fmla="*/ 7 h 10"/>
                    <a:gd name="T10" fmla="*/ 2 w 10"/>
                    <a:gd name="T11" fmla="*/ 9 h 10"/>
                    <a:gd name="T12" fmla="*/ 3 w 10"/>
                    <a:gd name="T13" fmla="*/ 10 h 10"/>
                    <a:gd name="T14" fmla="*/ 5 w 10"/>
                    <a:gd name="T15" fmla="*/ 10 h 10"/>
                    <a:gd name="T16" fmla="*/ 7 w 10"/>
                    <a:gd name="T17" fmla="*/ 10 h 10"/>
                    <a:gd name="T18" fmla="*/ 7 w 10"/>
                    <a:gd name="T19" fmla="*/ 10 h 10"/>
                    <a:gd name="T20" fmla="*/ 9 w 10"/>
                    <a:gd name="T21" fmla="*/ 10 h 10"/>
                    <a:gd name="T22" fmla="*/ 10 w 10"/>
                    <a:gd name="T23" fmla="*/ 9 h 10"/>
                    <a:gd name="T24" fmla="*/ 10 w 10"/>
                    <a:gd name="T25" fmla="*/ 7 h 10"/>
                    <a:gd name="T26" fmla="*/ 10 w 10"/>
                    <a:gd name="T27" fmla="*/ 5 h 10"/>
                    <a:gd name="T28" fmla="*/ 10 w 10"/>
                    <a:gd name="T29" fmla="*/ 4 h 10"/>
                    <a:gd name="T30" fmla="*/ 9 w 10"/>
                    <a:gd name="T31" fmla="*/ 2 h 10"/>
                    <a:gd name="T32" fmla="*/ 7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2" y="4"/>
                      </a:lnTo>
                      <a:lnTo>
                        <a:pt x="0" y="5"/>
                      </a:lnTo>
                      <a:lnTo>
                        <a:pt x="0" y="7"/>
                      </a:lnTo>
                      <a:lnTo>
                        <a:pt x="2" y="9"/>
                      </a:lnTo>
                      <a:lnTo>
                        <a:pt x="3" y="10"/>
                      </a:lnTo>
                      <a:lnTo>
                        <a:pt x="5" y="10"/>
                      </a:lnTo>
                      <a:lnTo>
                        <a:pt x="7" y="10"/>
                      </a:lnTo>
                      <a:lnTo>
                        <a:pt x="7" y="10"/>
                      </a:lnTo>
                      <a:lnTo>
                        <a:pt x="9" y="10"/>
                      </a:lnTo>
                      <a:lnTo>
                        <a:pt x="10" y="9"/>
                      </a:lnTo>
                      <a:lnTo>
                        <a:pt x="10" y="7"/>
                      </a:lnTo>
                      <a:lnTo>
                        <a:pt x="10" y="5"/>
                      </a:lnTo>
                      <a:lnTo>
                        <a:pt x="10" y="4"/>
                      </a:lnTo>
                      <a:lnTo>
                        <a:pt x="9" y="2"/>
                      </a:lnTo>
                      <a:lnTo>
                        <a:pt x="7"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56" name="Freeform 136"/>
                <p:cNvSpPr>
                  <a:spLocks/>
                </p:cNvSpPr>
                <p:nvPr/>
              </p:nvSpPr>
              <p:spPr bwMode="auto">
                <a:xfrm>
                  <a:off x="3038" y="2766"/>
                  <a:ext cx="10" cy="10"/>
                </a:xfrm>
                <a:custGeom>
                  <a:avLst/>
                  <a:gdLst>
                    <a:gd name="T0" fmla="*/ 5 w 10"/>
                    <a:gd name="T1" fmla="*/ 0 h 10"/>
                    <a:gd name="T2" fmla="*/ 3 w 10"/>
                    <a:gd name="T3" fmla="*/ 2 h 10"/>
                    <a:gd name="T4" fmla="*/ 1 w 10"/>
                    <a:gd name="T5" fmla="*/ 3 h 10"/>
                    <a:gd name="T6" fmla="*/ 0 w 10"/>
                    <a:gd name="T7" fmla="*/ 5 h 10"/>
                    <a:gd name="T8" fmla="*/ 0 w 10"/>
                    <a:gd name="T9" fmla="*/ 7 h 10"/>
                    <a:gd name="T10" fmla="*/ 1 w 10"/>
                    <a:gd name="T11" fmla="*/ 8 h 10"/>
                    <a:gd name="T12" fmla="*/ 3 w 10"/>
                    <a:gd name="T13" fmla="*/ 10 h 10"/>
                    <a:gd name="T14" fmla="*/ 5 w 10"/>
                    <a:gd name="T15" fmla="*/ 10 h 10"/>
                    <a:gd name="T16" fmla="*/ 6 w 10"/>
                    <a:gd name="T17" fmla="*/ 10 h 10"/>
                    <a:gd name="T18" fmla="*/ 6 w 10"/>
                    <a:gd name="T19" fmla="*/ 10 h 10"/>
                    <a:gd name="T20" fmla="*/ 8 w 10"/>
                    <a:gd name="T21" fmla="*/ 10 h 10"/>
                    <a:gd name="T22" fmla="*/ 10 w 10"/>
                    <a:gd name="T23" fmla="*/ 8 h 10"/>
                    <a:gd name="T24" fmla="*/ 10 w 10"/>
                    <a:gd name="T25" fmla="*/ 7 h 10"/>
                    <a:gd name="T26" fmla="*/ 10 w 10"/>
                    <a:gd name="T27" fmla="*/ 5 h 10"/>
                    <a:gd name="T28" fmla="*/ 10 w 10"/>
                    <a:gd name="T29" fmla="*/ 3 h 10"/>
                    <a:gd name="T30" fmla="*/ 8 w 10"/>
                    <a:gd name="T31" fmla="*/ 2 h 10"/>
                    <a:gd name="T32" fmla="*/ 6 w 10"/>
                    <a:gd name="T33" fmla="*/ 0 h 10"/>
                    <a:gd name="T34" fmla="*/ 5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5" y="0"/>
                      </a:moveTo>
                      <a:lnTo>
                        <a:pt x="3" y="2"/>
                      </a:lnTo>
                      <a:lnTo>
                        <a:pt x="1" y="3"/>
                      </a:lnTo>
                      <a:lnTo>
                        <a:pt x="0" y="5"/>
                      </a:lnTo>
                      <a:lnTo>
                        <a:pt x="0" y="7"/>
                      </a:lnTo>
                      <a:lnTo>
                        <a:pt x="1" y="8"/>
                      </a:lnTo>
                      <a:lnTo>
                        <a:pt x="3" y="10"/>
                      </a:lnTo>
                      <a:lnTo>
                        <a:pt x="5" y="10"/>
                      </a:lnTo>
                      <a:lnTo>
                        <a:pt x="6" y="10"/>
                      </a:lnTo>
                      <a:lnTo>
                        <a:pt x="6" y="10"/>
                      </a:lnTo>
                      <a:lnTo>
                        <a:pt x="8" y="10"/>
                      </a:lnTo>
                      <a:lnTo>
                        <a:pt x="10" y="8"/>
                      </a:lnTo>
                      <a:lnTo>
                        <a:pt x="10" y="7"/>
                      </a:lnTo>
                      <a:lnTo>
                        <a:pt x="10" y="5"/>
                      </a:lnTo>
                      <a:lnTo>
                        <a:pt x="10" y="3"/>
                      </a:lnTo>
                      <a:lnTo>
                        <a:pt x="8" y="2"/>
                      </a:lnTo>
                      <a:lnTo>
                        <a:pt x="6" y="0"/>
                      </a:lnTo>
                      <a:lnTo>
                        <a:pt x="5"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57" name="Freeform 137"/>
                <p:cNvSpPr>
                  <a:spLocks/>
                </p:cNvSpPr>
                <p:nvPr/>
              </p:nvSpPr>
              <p:spPr bwMode="auto">
                <a:xfrm>
                  <a:off x="3056" y="2758"/>
                  <a:ext cx="10" cy="10"/>
                </a:xfrm>
                <a:custGeom>
                  <a:avLst/>
                  <a:gdLst>
                    <a:gd name="T0" fmla="*/ 2 w 10"/>
                    <a:gd name="T1" fmla="*/ 1 h 10"/>
                    <a:gd name="T2" fmla="*/ 0 w 10"/>
                    <a:gd name="T3" fmla="*/ 3 h 10"/>
                    <a:gd name="T4" fmla="*/ 0 w 10"/>
                    <a:gd name="T5" fmla="*/ 5 h 10"/>
                    <a:gd name="T6" fmla="*/ 0 w 10"/>
                    <a:gd name="T7" fmla="*/ 6 h 10"/>
                    <a:gd name="T8" fmla="*/ 0 w 10"/>
                    <a:gd name="T9" fmla="*/ 8 h 10"/>
                    <a:gd name="T10" fmla="*/ 2 w 10"/>
                    <a:gd name="T11" fmla="*/ 10 h 10"/>
                    <a:gd name="T12" fmla="*/ 4 w 10"/>
                    <a:gd name="T13" fmla="*/ 10 h 10"/>
                    <a:gd name="T14" fmla="*/ 5 w 10"/>
                    <a:gd name="T15" fmla="*/ 10 h 10"/>
                    <a:gd name="T16" fmla="*/ 7 w 10"/>
                    <a:gd name="T17" fmla="*/ 10 h 10"/>
                    <a:gd name="T18" fmla="*/ 7 w 10"/>
                    <a:gd name="T19" fmla="*/ 10 h 10"/>
                    <a:gd name="T20" fmla="*/ 9 w 10"/>
                    <a:gd name="T21" fmla="*/ 8 h 10"/>
                    <a:gd name="T22" fmla="*/ 10 w 10"/>
                    <a:gd name="T23" fmla="*/ 6 h 10"/>
                    <a:gd name="T24" fmla="*/ 10 w 10"/>
                    <a:gd name="T25" fmla="*/ 5 h 10"/>
                    <a:gd name="T26" fmla="*/ 9 w 10"/>
                    <a:gd name="T27" fmla="*/ 3 h 10"/>
                    <a:gd name="T28" fmla="*/ 7 w 10"/>
                    <a:gd name="T29" fmla="*/ 1 h 10"/>
                    <a:gd name="T30" fmla="*/ 5 w 10"/>
                    <a:gd name="T31" fmla="*/ 0 h 10"/>
                    <a:gd name="T32" fmla="*/ 4 w 10"/>
                    <a:gd name="T33" fmla="*/ 0 h 10"/>
                    <a:gd name="T34" fmla="*/ 2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1"/>
                      </a:moveTo>
                      <a:lnTo>
                        <a:pt x="0" y="3"/>
                      </a:lnTo>
                      <a:lnTo>
                        <a:pt x="0" y="5"/>
                      </a:lnTo>
                      <a:lnTo>
                        <a:pt x="0" y="6"/>
                      </a:lnTo>
                      <a:lnTo>
                        <a:pt x="0" y="8"/>
                      </a:lnTo>
                      <a:lnTo>
                        <a:pt x="2" y="10"/>
                      </a:lnTo>
                      <a:lnTo>
                        <a:pt x="4" y="10"/>
                      </a:lnTo>
                      <a:lnTo>
                        <a:pt x="5" y="10"/>
                      </a:lnTo>
                      <a:lnTo>
                        <a:pt x="7" y="10"/>
                      </a:lnTo>
                      <a:lnTo>
                        <a:pt x="7" y="10"/>
                      </a:lnTo>
                      <a:lnTo>
                        <a:pt x="9" y="8"/>
                      </a:lnTo>
                      <a:lnTo>
                        <a:pt x="10" y="6"/>
                      </a:lnTo>
                      <a:lnTo>
                        <a:pt x="10" y="5"/>
                      </a:lnTo>
                      <a:lnTo>
                        <a:pt x="9" y="3"/>
                      </a:lnTo>
                      <a:lnTo>
                        <a:pt x="7" y="1"/>
                      </a:lnTo>
                      <a:lnTo>
                        <a:pt x="5" y="0"/>
                      </a:lnTo>
                      <a:lnTo>
                        <a:pt x="4" y="0"/>
                      </a:lnTo>
                      <a:lnTo>
                        <a:pt x="2" y="1"/>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58" name="Freeform 138"/>
                <p:cNvSpPr>
                  <a:spLocks/>
                </p:cNvSpPr>
                <p:nvPr/>
              </p:nvSpPr>
              <p:spPr bwMode="auto">
                <a:xfrm>
                  <a:off x="3075" y="2749"/>
                  <a:ext cx="10" cy="10"/>
                </a:xfrm>
                <a:custGeom>
                  <a:avLst/>
                  <a:gdLst>
                    <a:gd name="T0" fmla="*/ 1 w 10"/>
                    <a:gd name="T1" fmla="*/ 0 h 10"/>
                    <a:gd name="T2" fmla="*/ 0 w 10"/>
                    <a:gd name="T3" fmla="*/ 2 h 10"/>
                    <a:gd name="T4" fmla="*/ 0 w 10"/>
                    <a:gd name="T5" fmla="*/ 3 h 10"/>
                    <a:gd name="T6" fmla="*/ 0 w 10"/>
                    <a:gd name="T7" fmla="*/ 5 h 10"/>
                    <a:gd name="T8" fmla="*/ 0 w 10"/>
                    <a:gd name="T9" fmla="*/ 7 h 10"/>
                    <a:gd name="T10" fmla="*/ 1 w 10"/>
                    <a:gd name="T11" fmla="*/ 9 h 10"/>
                    <a:gd name="T12" fmla="*/ 3 w 10"/>
                    <a:gd name="T13" fmla="*/ 10 h 10"/>
                    <a:gd name="T14" fmla="*/ 5 w 10"/>
                    <a:gd name="T15" fmla="*/ 10 h 10"/>
                    <a:gd name="T16" fmla="*/ 6 w 10"/>
                    <a:gd name="T17" fmla="*/ 9 h 10"/>
                    <a:gd name="T18" fmla="*/ 6 w 10"/>
                    <a:gd name="T19" fmla="*/ 9 h 10"/>
                    <a:gd name="T20" fmla="*/ 8 w 10"/>
                    <a:gd name="T21" fmla="*/ 7 h 10"/>
                    <a:gd name="T22" fmla="*/ 10 w 10"/>
                    <a:gd name="T23" fmla="*/ 5 h 10"/>
                    <a:gd name="T24" fmla="*/ 10 w 10"/>
                    <a:gd name="T25" fmla="*/ 3 h 10"/>
                    <a:gd name="T26" fmla="*/ 8 w 10"/>
                    <a:gd name="T27" fmla="*/ 2 h 10"/>
                    <a:gd name="T28" fmla="*/ 6 w 10"/>
                    <a:gd name="T29" fmla="*/ 0 h 10"/>
                    <a:gd name="T30" fmla="*/ 5 w 10"/>
                    <a:gd name="T31" fmla="*/ 0 h 10"/>
                    <a:gd name="T32" fmla="*/ 3 w 10"/>
                    <a:gd name="T33" fmla="*/ 0 h 10"/>
                    <a:gd name="T34" fmla="*/ 1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0"/>
                      </a:moveTo>
                      <a:lnTo>
                        <a:pt x="0" y="2"/>
                      </a:lnTo>
                      <a:lnTo>
                        <a:pt x="0" y="3"/>
                      </a:lnTo>
                      <a:lnTo>
                        <a:pt x="0" y="5"/>
                      </a:lnTo>
                      <a:lnTo>
                        <a:pt x="0" y="7"/>
                      </a:lnTo>
                      <a:lnTo>
                        <a:pt x="1" y="9"/>
                      </a:lnTo>
                      <a:lnTo>
                        <a:pt x="3" y="10"/>
                      </a:lnTo>
                      <a:lnTo>
                        <a:pt x="5" y="10"/>
                      </a:lnTo>
                      <a:lnTo>
                        <a:pt x="6" y="9"/>
                      </a:lnTo>
                      <a:lnTo>
                        <a:pt x="6" y="9"/>
                      </a:lnTo>
                      <a:lnTo>
                        <a:pt x="8" y="7"/>
                      </a:lnTo>
                      <a:lnTo>
                        <a:pt x="10" y="5"/>
                      </a:lnTo>
                      <a:lnTo>
                        <a:pt x="10" y="3"/>
                      </a:lnTo>
                      <a:lnTo>
                        <a:pt x="8" y="2"/>
                      </a:lnTo>
                      <a:lnTo>
                        <a:pt x="6" y="0"/>
                      </a:lnTo>
                      <a:lnTo>
                        <a:pt x="5" y="0"/>
                      </a:lnTo>
                      <a:lnTo>
                        <a:pt x="3" y="0"/>
                      </a:lnTo>
                      <a:lnTo>
                        <a:pt x="1"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59" name="Freeform 139"/>
                <p:cNvSpPr>
                  <a:spLocks/>
                </p:cNvSpPr>
                <p:nvPr/>
              </p:nvSpPr>
              <p:spPr bwMode="auto">
                <a:xfrm>
                  <a:off x="3092" y="2741"/>
                  <a:ext cx="10" cy="10"/>
                </a:xfrm>
                <a:custGeom>
                  <a:avLst/>
                  <a:gdLst>
                    <a:gd name="T0" fmla="*/ 3 w 10"/>
                    <a:gd name="T1" fmla="*/ 0 h 10"/>
                    <a:gd name="T2" fmla="*/ 1 w 10"/>
                    <a:gd name="T3" fmla="*/ 1 h 10"/>
                    <a:gd name="T4" fmla="*/ 0 w 10"/>
                    <a:gd name="T5" fmla="*/ 3 h 10"/>
                    <a:gd name="T6" fmla="*/ 0 w 10"/>
                    <a:gd name="T7" fmla="*/ 5 h 10"/>
                    <a:gd name="T8" fmla="*/ 1 w 10"/>
                    <a:gd name="T9" fmla="*/ 6 h 10"/>
                    <a:gd name="T10" fmla="*/ 3 w 10"/>
                    <a:gd name="T11" fmla="*/ 8 h 10"/>
                    <a:gd name="T12" fmla="*/ 5 w 10"/>
                    <a:gd name="T13" fmla="*/ 10 h 10"/>
                    <a:gd name="T14" fmla="*/ 6 w 10"/>
                    <a:gd name="T15" fmla="*/ 10 h 10"/>
                    <a:gd name="T16" fmla="*/ 8 w 10"/>
                    <a:gd name="T17" fmla="*/ 8 h 10"/>
                    <a:gd name="T18" fmla="*/ 8 w 10"/>
                    <a:gd name="T19" fmla="*/ 8 h 10"/>
                    <a:gd name="T20" fmla="*/ 10 w 10"/>
                    <a:gd name="T21" fmla="*/ 6 h 10"/>
                    <a:gd name="T22" fmla="*/ 10 w 10"/>
                    <a:gd name="T23" fmla="*/ 5 h 10"/>
                    <a:gd name="T24" fmla="*/ 10 w 10"/>
                    <a:gd name="T25" fmla="*/ 3 h 10"/>
                    <a:gd name="T26" fmla="*/ 10 w 10"/>
                    <a:gd name="T27" fmla="*/ 1 h 10"/>
                    <a:gd name="T28" fmla="*/ 8 w 10"/>
                    <a:gd name="T29" fmla="*/ 0 h 10"/>
                    <a:gd name="T30" fmla="*/ 6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1"/>
                      </a:lnTo>
                      <a:lnTo>
                        <a:pt x="0" y="3"/>
                      </a:lnTo>
                      <a:lnTo>
                        <a:pt x="0" y="5"/>
                      </a:lnTo>
                      <a:lnTo>
                        <a:pt x="1" y="6"/>
                      </a:lnTo>
                      <a:lnTo>
                        <a:pt x="3" y="8"/>
                      </a:lnTo>
                      <a:lnTo>
                        <a:pt x="5" y="10"/>
                      </a:lnTo>
                      <a:lnTo>
                        <a:pt x="6" y="10"/>
                      </a:lnTo>
                      <a:lnTo>
                        <a:pt x="8" y="8"/>
                      </a:lnTo>
                      <a:lnTo>
                        <a:pt x="8" y="8"/>
                      </a:lnTo>
                      <a:lnTo>
                        <a:pt x="10" y="6"/>
                      </a:lnTo>
                      <a:lnTo>
                        <a:pt x="10" y="5"/>
                      </a:lnTo>
                      <a:lnTo>
                        <a:pt x="10" y="3"/>
                      </a:lnTo>
                      <a:lnTo>
                        <a:pt x="10" y="1"/>
                      </a:lnTo>
                      <a:lnTo>
                        <a:pt x="8" y="0"/>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60" name="Freeform 140"/>
                <p:cNvSpPr>
                  <a:spLocks/>
                </p:cNvSpPr>
                <p:nvPr/>
              </p:nvSpPr>
              <p:spPr bwMode="auto">
                <a:xfrm>
                  <a:off x="3110" y="2731"/>
                  <a:ext cx="10" cy="10"/>
                </a:xfrm>
                <a:custGeom>
                  <a:avLst/>
                  <a:gdLst>
                    <a:gd name="T0" fmla="*/ 2 w 10"/>
                    <a:gd name="T1" fmla="*/ 0 h 10"/>
                    <a:gd name="T2" fmla="*/ 0 w 10"/>
                    <a:gd name="T3" fmla="*/ 1 h 10"/>
                    <a:gd name="T4" fmla="*/ 0 w 10"/>
                    <a:gd name="T5" fmla="*/ 3 h 10"/>
                    <a:gd name="T6" fmla="*/ 0 w 10"/>
                    <a:gd name="T7" fmla="*/ 5 h 10"/>
                    <a:gd name="T8" fmla="*/ 0 w 10"/>
                    <a:gd name="T9" fmla="*/ 6 h 10"/>
                    <a:gd name="T10" fmla="*/ 2 w 10"/>
                    <a:gd name="T11" fmla="*/ 8 h 10"/>
                    <a:gd name="T12" fmla="*/ 4 w 10"/>
                    <a:gd name="T13" fmla="*/ 10 h 10"/>
                    <a:gd name="T14" fmla="*/ 5 w 10"/>
                    <a:gd name="T15" fmla="*/ 10 h 10"/>
                    <a:gd name="T16" fmla="*/ 7 w 10"/>
                    <a:gd name="T17" fmla="*/ 8 h 10"/>
                    <a:gd name="T18" fmla="*/ 7 w 10"/>
                    <a:gd name="T19" fmla="*/ 8 h 10"/>
                    <a:gd name="T20" fmla="*/ 9 w 10"/>
                    <a:gd name="T21" fmla="*/ 6 h 10"/>
                    <a:gd name="T22" fmla="*/ 10 w 10"/>
                    <a:gd name="T23" fmla="*/ 5 h 10"/>
                    <a:gd name="T24" fmla="*/ 10 w 10"/>
                    <a:gd name="T25" fmla="*/ 3 h 10"/>
                    <a:gd name="T26" fmla="*/ 9 w 10"/>
                    <a:gd name="T27" fmla="*/ 1 h 10"/>
                    <a:gd name="T28" fmla="*/ 7 w 10"/>
                    <a:gd name="T29" fmla="*/ 0 h 10"/>
                    <a:gd name="T30" fmla="*/ 5 w 10"/>
                    <a:gd name="T31" fmla="*/ 0 h 10"/>
                    <a:gd name="T32" fmla="*/ 4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1"/>
                      </a:lnTo>
                      <a:lnTo>
                        <a:pt x="0" y="3"/>
                      </a:lnTo>
                      <a:lnTo>
                        <a:pt x="0" y="5"/>
                      </a:lnTo>
                      <a:lnTo>
                        <a:pt x="0" y="6"/>
                      </a:lnTo>
                      <a:lnTo>
                        <a:pt x="2" y="8"/>
                      </a:lnTo>
                      <a:lnTo>
                        <a:pt x="4" y="10"/>
                      </a:lnTo>
                      <a:lnTo>
                        <a:pt x="5" y="10"/>
                      </a:lnTo>
                      <a:lnTo>
                        <a:pt x="7" y="8"/>
                      </a:lnTo>
                      <a:lnTo>
                        <a:pt x="7" y="8"/>
                      </a:lnTo>
                      <a:lnTo>
                        <a:pt x="9" y="6"/>
                      </a:lnTo>
                      <a:lnTo>
                        <a:pt x="10" y="5"/>
                      </a:lnTo>
                      <a:lnTo>
                        <a:pt x="10" y="3"/>
                      </a:lnTo>
                      <a:lnTo>
                        <a:pt x="9" y="1"/>
                      </a:lnTo>
                      <a:lnTo>
                        <a:pt x="7" y="0"/>
                      </a:lnTo>
                      <a:lnTo>
                        <a:pt x="5" y="0"/>
                      </a:lnTo>
                      <a:lnTo>
                        <a:pt x="4" y="0"/>
                      </a:lnTo>
                      <a:lnTo>
                        <a:pt x="2"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61" name="Freeform 141"/>
                <p:cNvSpPr>
                  <a:spLocks/>
                </p:cNvSpPr>
                <p:nvPr/>
              </p:nvSpPr>
              <p:spPr bwMode="auto">
                <a:xfrm>
                  <a:off x="3127" y="2720"/>
                  <a:ext cx="10" cy="11"/>
                </a:xfrm>
                <a:custGeom>
                  <a:avLst/>
                  <a:gdLst>
                    <a:gd name="T0" fmla="*/ 3 w 10"/>
                    <a:gd name="T1" fmla="*/ 2 h 11"/>
                    <a:gd name="T2" fmla="*/ 2 w 10"/>
                    <a:gd name="T3" fmla="*/ 4 h 11"/>
                    <a:gd name="T4" fmla="*/ 0 w 10"/>
                    <a:gd name="T5" fmla="*/ 5 h 11"/>
                    <a:gd name="T6" fmla="*/ 0 w 10"/>
                    <a:gd name="T7" fmla="*/ 7 h 11"/>
                    <a:gd name="T8" fmla="*/ 2 w 10"/>
                    <a:gd name="T9" fmla="*/ 9 h 11"/>
                    <a:gd name="T10" fmla="*/ 3 w 10"/>
                    <a:gd name="T11" fmla="*/ 11 h 11"/>
                    <a:gd name="T12" fmla="*/ 5 w 10"/>
                    <a:gd name="T13" fmla="*/ 11 h 11"/>
                    <a:gd name="T14" fmla="*/ 7 w 10"/>
                    <a:gd name="T15" fmla="*/ 11 h 11"/>
                    <a:gd name="T16" fmla="*/ 8 w 10"/>
                    <a:gd name="T17" fmla="*/ 11 h 11"/>
                    <a:gd name="T18" fmla="*/ 8 w 10"/>
                    <a:gd name="T19" fmla="*/ 11 h 11"/>
                    <a:gd name="T20" fmla="*/ 10 w 10"/>
                    <a:gd name="T21" fmla="*/ 9 h 11"/>
                    <a:gd name="T22" fmla="*/ 10 w 10"/>
                    <a:gd name="T23" fmla="*/ 7 h 11"/>
                    <a:gd name="T24" fmla="*/ 10 w 10"/>
                    <a:gd name="T25" fmla="*/ 5 h 11"/>
                    <a:gd name="T26" fmla="*/ 10 w 10"/>
                    <a:gd name="T27" fmla="*/ 4 h 11"/>
                    <a:gd name="T28" fmla="*/ 8 w 10"/>
                    <a:gd name="T29" fmla="*/ 2 h 11"/>
                    <a:gd name="T30" fmla="*/ 7 w 10"/>
                    <a:gd name="T31" fmla="*/ 0 h 11"/>
                    <a:gd name="T32" fmla="*/ 5 w 10"/>
                    <a:gd name="T33" fmla="*/ 0 h 11"/>
                    <a:gd name="T34" fmla="*/ 3 w 10"/>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3" y="2"/>
                      </a:moveTo>
                      <a:lnTo>
                        <a:pt x="2" y="4"/>
                      </a:lnTo>
                      <a:lnTo>
                        <a:pt x="0" y="5"/>
                      </a:lnTo>
                      <a:lnTo>
                        <a:pt x="0" y="7"/>
                      </a:lnTo>
                      <a:lnTo>
                        <a:pt x="2" y="9"/>
                      </a:lnTo>
                      <a:lnTo>
                        <a:pt x="3" y="11"/>
                      </a:lnTo>
                      <a:lnTo>
                        <a:pt x="5" y="11"/>
                      </a:lnTo>
                      <a:lnTo>
                        <a:pt x="7" y="11"/>
                      </a:lnTo>
                      <a:lnTo>
                        <a:pt x="8" y="11"/>
                      </a:lnTo>
                      <a:lnTo>
                        <a:pt x="8" y="11"/>
                      </a:lnTo>
                      <a:lnTo>
                        <a:pt x="10" y="9"/>
                      </a:lnTo>
                      <a:lnTo>
                        <a:pt x="10" y="7"/>
                      </a:lnTo>
                      <a:lnTo>
                        <a:pt x="10" y="5"/>
                      </a:lnTo>
                      <a:lnTo>
                        <a:pt x="10" y="4"/>
                      </a:lnTo>
                      <a:lnTo>
                        <a:pt x="8" y="2"/>
                      </a:lnTo>
                      <a:lnTo>
                        <a:pt x="7" y="0"/>
                      </a:lnTo>
                      <a:lnTo>
                        <a:pt x="5" y="0"/>
                      </a:lnTo>
                      <a:lnTo>
                        <a:pt x="3"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62" name="Freeform 142"/>
                <p:cNvSpPr>
                  <a:spLocks/>
                </p:cNvSpPr>
                <p:nvPr/>
              </p:nvSpPr>
              <p:spPr bwMode="auto">
                <a:xfrm>
                  <a:off x="3146" y="2710"/>
                  <a:ext cx="10" cy="10"/>
                </a:xfrm>
                <a:custGeom>
                  <a:avLst/>
                  <a:gdLst>
                    <a:gd name="T0" fmla="*/ 1 w 10"/>
                    <a:gd name="T1" fmla="*/ 2 h 10"/>
                    <a:gd name="T2" fmla="*/ 0 w 10"/>
                    <a:gd name="T3" fmla="*/ 4 h 10"/>
                    <a:gd name="T4" fmla="*/ 0 w 10"/>
                    <a:gd name="T5" fmla="*/ 5 h 10"/>
                    <a:gd name="T6" fmla="*/ 0 w 10"/>
                    <a:gd name="T7" fmla="*/ 7 h 10"/>
                    <a:gd name="T8" fmla="*/ 0 w 10"/>
                    <a:gd name="T9" fmla="*/ 9 h 10"/>
                    <a:gd name="T10" fmla="*/ 1 w 10"/>
                    <a:gd name="T11" fmla="*/ 10 h 10"/>
                    <a:gd name="T12" fmla="*/ 3 w 10"/>
                    <a:gd name="T13" fmla="*/ 10 h 10"/>
                    <a:gd name="T14" fmla="*/ 5 w 10"/>
                    <a:gd name="T15" fmla="*/ 10 h 10"/>
                    <a:gd name="T16" fmla="*/ 6 w 10"/>
                    <a:gd name="T17" fmla="*/ 10 h 10"/>
                    <a:gd name="T18" fmla="*/ 6 w 10"/>
                    <a:gd name="T19" fmla="*/ 10 h 10"/>
                    <a:gd name="T20" fmla="*/ 8 w 10"/>
                    <a:gd name="T21" fmla="*/ 9 h 10"/>
                    <a:gd name="T22" fmla="*/ 10 w 10"/>
                    <a:gd name="T23" fmla="*/ 7 h 10"/>
                    <a:gd name="T24" fmla="*/ 10 w 10"/>
                    <a:gd name="T25" fmla="*/ 5 h 10"/>
                    <a:gd name="T26" fmla="*/ 8 w 10"/>
                    <a:gd name="T27" fmla="*/ 4 h 10"/>
                    <a:gd name="T28" fmla="*/ 6 w 10"/>
                    <a:gd name="T29" fmla="*/ 2 h 10"/>
                    <a:gd name="T30" fmla="*/ 5 w 10"/>
                    <a:gd name="T31" fmla="*/ 0 h 10"/>
                    <a:gd name="T32" fmla="*/ 3 w 10"/>
                    <a:gd name="T33" fmla="*/ 0 h 10"/>
                    <a:gd name="T34" fmla="*/ 1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2"/>
                      </a:moveTo>
                      <a:lnTo>
                        <a:pt x="0" y="4"/>
                      </a:lnTo>
                      <a:lnTo>
                        <a:pt x="0" y="5"/>
                      </a:lnTo>
                      <a:lnTo>
                        <a:pt x="0" y="7"/>
                      </a:lnTo>
                      <a:lnTo>
                        <a:pt x="0" y="9"/>
                      </a:lnTo>
                      <a:lnTo>
                        <a:pt x="1" y="10"/>
                      </a:lnTo>
                      <a:lnTo>
                        <a:pt x="3" y="10"/>
                      </a:lnTo>
                      <a:lnTo>
                        <a:pt x="5" y="10"/>
                      </a:lnTo>
                      <a:lnTo>
                        <a:pt x="6" y="10"/>
                      </a:lnTo>
                      <a:lnTo>
                        <a:pt x="6" y="10"/>
                      </a:lnTo>
                      <a:lnTo>
                        <a:pt x="8" y="9"/>
                      </a:lnTo>
                      <a:lnTo>
                        <a:pt x="10" y="7"/>
                      </a:lnTo>
                      <a:lnTo>
                        <a:pt x="10" y="5"/>
                      </a:lnTo>
                      <a:lnTo>
                        <a:pt x="8" y="4"/>
                      </a:lnTo>
                      <a:lnTo>
                        <a:pt x="6" y="2"/>
                      </a:lnTo>
                      <a:lnTo>
                        <a:pt x="5" y="0"/>
                      </a:lnTo>
                      <a:lnTo>
                        <a:pt x="3" y="0"/>
                      </a:lnTo>
                      <a:lnTo>
                        <a:pt x="1"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63" name="Freeform 143"/>
                <p:cNvSpPr>
                  <a:spLocks/>
                </p:cNvSpPr>
                <p:nvPr/>
              </p:nvSpPr>
              <p:spPr bwMode="auto">
                <a:xfrm>
                  <a:off x="3162" y="2700"/>
                  <a:ext cx="11" cy="10"/>
                </a:xfrm>
                <a:custGeom>
                  <a:avLst/>
                  <a:gdLst>
                    <a:gd name="T0" fmla="*/ 4 w 11"/>
                    <a:gd name="T1" fmla="*/ 2 h 10"/>
                    <a:gd name="T2" fmla="*/ 2 w 11"/>
                    <a:gd name="T3" fmla="*/ 4 h 10"/>
                    <a:gd name="T4" fmla="*/ 0 w 11"/>
                    <a:gd name="T5" fmla="*/ 5 h 10"/>
                    <a:gd name="T6" fmla="*/ 0 w 11"/>
                    <a:gd name="T7" fmla="*/ 7 h 10"/>
                    <a:gd name="T8" fmla="*/ 2 w 11"/>
                    <a:gd name="T9" fmla="*/ 9 h 10"/>
                    <a:gd name="T10" fmla="*/ 4 w 11"/>
                    <a:gd name="T11" fmla="*/ 10 h 10"/>
                    <a:gd name="T12" fmla="*/ 5 w 11"/>
                    <a:gd name="T13" fmla="*/ 10 h 10"/>
                    <a:gd name="T14" fmla="*/ 7 w 11"/>
                    <a:gd name="T15" fmla="*/ 10 h 10"/>
                    <a:gd name="T16" fmla="*/ 9 w 11"/>
                    <a:gd name="T17" fmla="*/ 10 h 10"/>
                    <a:gd name="T18" fmla="*/ 9 w 11"/>
                    <a:gd name="T19" fmla="*/ 10 h 10"/>
                    <a:gd name="T20" fmla="*/ 11 w 11"/>
                    <a:gd name="T21" fmla="*/ 9 h 10"/>
                    <a:gd name="T22" fmla="*/ 11 w 11"/>
                    <a:gd name="T23" fmla="*/ 7 h 10"/>
                    <a:gd name="T24" fmla="*/ 11 w 11"/>
                    <a:gd name="T25" fmla="*/ 5 h 10"/>
                    <a:gd name="T26" fmla="*/ 11 w 11"/>
                    <a:gd name="T27" fmla="*/ 4 h 10"/>
                    <a:gd name="T28" fmla="*/ 9 w 11"/>
                    <a:gd name="T29" fmla="*/ 2 h 10"/>
                    <a:gd name="T30" fmla="*/ 7 w 11"/>
                    <a:gd name="T31" fmla="*/ 0 h 10"/>
                    <a:gd name="T32" fmla="*/ 5 w 11"/>
                    <a:gd name="T33" fmla="*/ 0 h 10"/>
                    <a:gd name="T34" fmla="*/ 4 w 11"/>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4" y="2"/>
                      </a:moveTo>
                      <a:lnTo>
                        <a:pt x="2" y="4"/>
                      </a:lnTo>
                      <a:lnTo>
                        <a:pt x="0" y="5"/>
                      </a:lnTo>
                      <a:lnTo>
                        <a:pt x="0" y="7"/>
                      </a:lnTo>
                      <a:lnTo>
                        <a:pt x="2" y="9"/>
                      </a:lnTo>
                      <a:lnTo>
                        <a:pt x="4" y="10"/>
                      </a:lnTo>
                      <a:lnTo>
                        <a:pt x="5" y="10"/>
                      </a:lnTo>
                      <a:lnTo>
                        <a:pt x="7" y="10"/>
                      </a:lnTo>
                      <a:lnTo>
                        <a:pt x="9" y="10"/>
                      </a:lnTo>
                      <a:lnTo>
                        <a:pt x="9" y="10"/>
                      </a:lnTo>
                      <a:lnTo>
                        <a:pt x="11" y="9"/>
                      </a:lnTo>
                      <a:lnTo>
                        <a:pt x="11" y="7"/>
                      </a:lnTo>
                      <a:lnTo>
                        <a:pt x="11" y="5"/>
                      </a:lnTo>
                      <a:lnTo>
                        <a:pt x="11" y="4"/>
                      </a:lnTo>
                      <a:lnTo>
                        <a:pt x="9" y="2"/>
                      </a:lnTo>
                      <a:lnTo>
                        <a:pt x="7" y="0"/>
                      </a:lnTo>
                      <a:lnTo>
                        <a:pt x="5" y="0"/>
                      </a:lnTo>
                      <a:lnTo>
                        <a:pt x="4"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64" name="Freeform 144"/>
                <p:cNvSpPr>
                  <a:spLocks/>
                </p:cNvSpPr>
                <p:nvPr/>
              </p:nvSpPr>
              <p:spPr bwMode="auto">
                <a:xfrm>
                  <a:off x="3181" y="2690"/>
                  <a:ext cx="10" cy="10"/>
                </a:xfrm>
                <a:custGeom>
                  <a:avLst/>
                  <a:gdLst>
                    <a:gd name="T0" fmla="*/ 2 w 10"/>
                    <a:gd name="T1" fmla="*/ 2 h 10"/>
                    <a:gd name="T2" fmla="*/ 0 w 10"/>
                    <a:gd name="T3" fmla="*/ 3 h 10"/>
                    <a:gd name="T4" fmla="*/ 0 w 10"/>
                    <a:gd name="T5" fmla="*/ 5 h 10"/>
                    <a:gd name="T6" fmla="*/ 0 w 10"/>
                    <a:gd name="T7" fmla="*/ 7 h 10"/>
                    <a:gd name="T8" fmla="*/ 0 w 10"/>
                    <a:gd name="T9" fmla="*/ 9 h 10"/>
                    <a:gd name="T10" fmla="*/ 2 w 10"/>
                    <a:gd name="T11" fmla="*/ 10 h 10"/>
                    <a:gd name="T12" fmla="*/ 3 w 10"/>
                    <a:gd name="T13" fmla="*/ 10 h 10"/>
                    <a:gd name="T14" fmla="*/ 5 w 10"/>
                    <a:gd name="T15" fmla="*/ 10 h 10"/>
                    <a:gd name="T16" fmla="*/ 7 w 10"/>
                    <a:gd name="T17" fmla="*/ 10 h 10"/>
                    <a:gd name="T18" fmla="*/ 7 w 10"/>
                    <a:gd name="T19" fmla="*/ 10 h 10"/>
                    <a:gd name="T20" fmla="*/ 8 w 10"/>
                    <a:gd name="T21" fmla="*/ 9 h 10"/>
                    <a:gd name="T22" fmla="*/ 10 w 10"/>
                    <a:gd name="T23" fmla="*/ 7 h 10"/>
                    <a:gd name="T24" fmla="*/ 10 w 10"/>
                    <a:gd name="T25" fmla="*/ 5 h 10"/>
                    <a:gd name="T26" fmla="*/ 8 w 10"/>
                    <a:gd name="T27" fmla="*/ 3 h 10"/>
                    <a:gd name="T28" fmla="*/ 7 w 10"/>
                    <a:gd name="T29" fmla="*/ 2 h 10"/>
                    <a:gd name="T30" fmla="*/ 5 w 10"/>
                    <a:gd name="T31" fmla="*/ 0 h 10"/>
                    <a:gd name="T32" fmla="*/ 3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3"/>
                      </a:lnTo>
                      <a:lnTo>
                        <a:pt x="0" y="5"/>
                      </a:lnTo>
                      <a:lnTo>
                        <a:pt x="0" y="7"/>
                      </a:lnTo>
                      <a:lnTo>
                        <a:pt x="0" y="9"/>
                      </a:lnTo>
                      <a:lnTo>
                        <a:pt x="2" y="10"/>
                      </a:lnTo>
                      <a:lnTo>
                        <a:pt x="3" y="10"/>
                      </a:lnTo>
                      <a:lnTo>
                        <a:pt x="5" y="10"/>
                      </a:lnTo>
                      <a:lnTo>
                        <a:pt x="7" y="10"/>
                      </a:lnTo>
                      <a:lnTo>
                        <a:pt x="7" y="10"/>
                      </a:lnTo>
                      <a:lnTo>
                        <a:pt x="8" y="9"/>
                      </a:lnTo>
                      <a:lnTo>
                        <a:pt x="10" y="7"/>
                      </a:lnTo>
                      <a:lnTo>
                        <a:pt x="10" y="5"/>
                      </a:lnTo>
                      <a:lnTo>
                        <a:pt x="8" y="3"/>
                      </a:lnTo>
                      <a:lnTo>
                        <a:pt x="7" y="2"/>
                      </a:lnTo>
                      <a:lnTo>
                        <a:pt x="5" y="0"/>
                      </a:lnTo>
                      <a:lnTo>
                        <a:pt x="3" y="0"/>
                      </a:lnTo>
                      <a:lnTo>
                        <a:pt x="2"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65" name="Freeform 145"/>
                <p:cNvSpPr>
                  <a:spLocks/>
                </p:cNvSpPr>
                <p:nvPr/>
              </p:nvSpPr>
              <p:spPr bwMode="auto">
                <a:xfrm>
                  <a:off x="3198" y="2680"/>
                  <a:ext cx="10" cy="10"/>
                </a:xfrm>
                <a:custGeom>
                  <a:avLst/>
                  <a:gdLst>
                    <a:gd name="T0" fmla="*/ 2 w 10"/>
                    <a:gd name="T1" fmla="*/ 0 h 10"/>
                    <a:gd name="T2" fmla="*/ 0 w 10"/>
                    <a:gd name="T3" fmla="*/ 2 h 10"/>
                    <a:gd name="T4" fmla="*/ 0 w 10"/>
                    <a:gd name="T5" fmla="*/ 3 h 10"/>
                    <a:gd name="T6" fmla="*/ 0 w 10"/>
                    <a:gd name="T7" fmla="*/ 5 h 10"/>
                    <a:gd name="T8" fmla="*/ 0 w 10"/>
                    <a:gd name="T9" fmla="*/ 7 h 10"/>
                    <a:gd name="T10" fmla="*/ 2 w 10"/>
                    <a:gd name="T11" fmla="*/ 8 h 10"/>
                    <a:gd name="T12" fmla="*/ 3 w 10"/>
                    <a:gd name="T13" fmla="*/ 10 h 10"/>
                    <a:gd name="T14" fmla="*/ 5 w 10"/>
                    <a:gd name="T15" fmla="*/ 10 h 10"/>
                    <a:gd name="T16" fmla="*/ 7 w 10"/>
                    <a:gd name="T17" fmla="*/ 8 h 10"/>
                    <a:gd name="T18" fmla="*/ 7 w 10"/>
                    <a:gd name="T19" fmla="*/ 8 h 10"/>
                    <a:gd name="T20" fmla="*/ 8 w 10"/>
                    <a:gd name="T21" fmla="*/ 7 h 10"/>
                    <a:gd name="T22" fmla="*/ 10 w 10"/>
                    <a:gd name="T23" fmla="*/ 5 h 10"/>
                    <a:gd name="T24" fmla="*/ 10 w 10"/>
                    <a:gd name="T25" fmla="*/ 3 h 10"/>
                    <a:gd name="T26" fmla="*/ 8 w 10"/>
                    <a:gd name="T27" fmla="*/ 2 h 10"/>
                    <a:gd name="T28" fmla="*/ 7 w 10"/>
                    <a:gd name="T29" fmla="*/ 0 h 10"/>
                    <a:gd name="T30" fmla="*/ 5 w 10"/>
                    <a:gd name="T31" fmla="*/ 0 h 10"/>
                    <a:gd name="T32" fmla="*/ 3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2"/>
                      </a:lnTo>
                      <a:lnTo>
                        <a:pt x="0" y="3"/>
                      </a:lnTo>
                      <a:lnTo>
                        <a:pt x="0" y="5"/>
                      </a:lnTo>
                      <a:lnTo>
                        <a:pt x="0" y="7"/>
                      </a:lnTo>
                      <a:lnTo>
                        <a:pt x="2" y="8"/>
                      </a:lnTo>
                      <a:lnTo>
                        <a:pt x="3" y="10"/>
                      </a:lnTo>
                      <a:lnTo>
                        <a:pt x="5" y="10"/>
                      </a:lnTo>
                      <a:lnTo>
                        <a:pt x="7" y="8"/>
                      </a:lnTo>
                      <a:lnTo>
                        <a:pt x="7" y="8"/>
                      </a:lnTo>
                      <a:lnTo>
                        <a:pt x="8" y="7"/>
                      </a:lnTo>
                      <a:lnTo>
                        <a:pt x="10" y="5"/>
                      </a:lnTo>
                      <a:lnTo>
                        <a:pt x="10" y="3"/>
                      </a:lnTo>
                      <a:lnTo>
                        <a:pt x="8" y="2"/>
                      </a:lnTo>
                      <a:lnTo>
                        <a:pt x="7" y="0"/>
                      </a:lnTo>
                      <a:lnTo>
                        <a:pt x="5" y="0"/>
                      </a:lnTo>
                      <a:lnTo>
                        <a:pt x="3" y="0"/>
                      </a:lnTo>
                      <a:lnTo>
                        <a:pt x="2"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66" name="Freeform 146"/>
                <p:cNvSpPr>
                  <a:spLocks/>
                </p:cNvSpPr>
                <p:nvPr/>
              </p:nvSpPr>
              <p:spPr bwMode="auto">
                <a:xfrm>
                  <a:off x="3215" y="2668"/>
                  <a:ext cx="10" cy="10"/>
                </a:xfrm>
                <a:custGeom>
                  <a:avLst/>
                  <a:gdLst>
                    <a:gd name="T0" fmla="*/ 1 w 10"/>
                    <a:gd name="T1" fmla="*/ 2 h 10"/>
                    <a:gd name="T2" fmla="*/ 0 w 10"/>
                    <a:gd name="T3" fmla="*/ 4 h 10"/>
                    <a:gd name="T4" fmla="*/ 0 w 10"/>
                    <a:gd name="T5" fmla="*/ 5 h 10"/>
                    <a:gd name="T6" fmla="*/ 0 w 10"/>
                    <a:gd name="T7" fmla="*/ 7 h 10"/>
                    <a:gd name="T8" fmla="*/ 0 w 10"/>
                    <a:gd name="T9" fmla="*/ 9 h 10"/>
                    <a:gd name="T10" fmla="*/ 1 w 10"/>
                    <a:gd name="T11" fmla="*/ 10 h 10"/>
                    <a:gd name="T12" fmla="*/ 3 w 10"/>
                    <a:gd name="T13" fmla="*/ 10 h 10"/>
                    <a:gd name="T14" fmla="*/ 5 w 10"/>
                    <a:gd name="T15" fmla="*/ 10 h 10"/>
                    <a:gd name="T16" fmla="*/ 6 w 10"/>
                    <a:gd name="T17" fmla="*/ 10 h 10"/>
                    <a:gd name="T18" fmla="*/ 6 w 10"/>
                    <a:gd name="T19" fmla="*/ 10 h 10"/>
                    <a:gd name="T20" fmla="*/ 8 w 10"/>
                    <a:gd name="T21" fmla="*/ 9 h 10"/>
                    <a:gd name="T22" fmla="*/ 10 w 10"/>
                    <a:gd name="T23" fmla="*/ 7 h 10"/>
                    <a:gd name="T24" fmla="*/ 10 w 10"/>
                    <a:gd name="T25" fmla="*/ 5 h 10"/>
                    <a:gd name="T26" fmla="*/ 8 w 10"/>
                    <a:gd name="T27" fmla="*/ 4 h 10"/>
                    <a:gd name="T28" fmla="*/ 6 w 10"/>
                    <a:gd name="T29" fmla="*/ 2 h 10"/>
                    <a:gd name="T30" fmla="*/ 5 w 10"/>
                    <a:gd name="T31" fmla="*/ 0 h 10"/>
                    <a:gd name="T32" fmla="*/ 3 w 10"/>
                    <a:gd name="T33" fmla="*/ 0 h 10"/>
                    <a:gd name="T34" fmla="*/ 1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2"/>
                      </a:moveTo>
                      <a:lnTo>
                        <a:pt x="0" y="4"/>
                      </a:lnTo>
                      <a:lnTo>
                        <a:pt x="0" y="5"/>
                      </a:lnTo>
                      <a:lnTo>
                        <a:pt x="0" y="7"/>
                      </a:lnTo>
                      <a:lnTo>
                        <a:pt x="0" y="9"/>
                      </a:lnTo>
                      <a:lnTo>
                        <a:pt x="1" y="10"/>
                      </a:lnTo>
                      <a:lnTo>
                        <a:pt x="3" y="10"/>
                      </a:lnTo>
                      <a:lnTo>
                        <a:pt x="5" y="10"/>
                      </a:lnTo>
                      <a:lnTo>
                        <a:pt x="6" y="10"/>
                      </a:lnTo>
                      <a:lnTo>
                        <a:pt x="6" y="10"/>
                      </a:lnTo>
                      <a:lnTo>
                        <a:pt x="8" y="9"/>
                      </a:lnTo>
                      <a:lnTo>
                        <a:pt x="10" y="7"/>
                      </a:lnTo>
                      <a:lnTo>
                        <a:pt x="10" y="5"/>
                      </a:lnTo>
                      <a:lnTo>
                        <a:pt x="8" y="4"/>
                      </a:lnTo>
                      <a:lnTo>
                        <a:pt x="6" y="2"/>
                      </a:lnTo>
                      <a:lnTo>
                        <a:pt x="5" y="0"/>
                      </a:lnTo>
                      <a:lnTo>
                        <a:pt x="3" y="0"/>
                      </a:lnTo>
                      <a:lnTo>
                        <a:pt x="1"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67" name="Freeform 147"/>
                <p:cNvSpPr>
                  <a:spLocks/>
                </p:cNvSpPr>
                <p:nvPr/>
              </p:nvSpPr>
              <p:spPr bwMode="auto">
                <a:xfrm>
                  <a:off x="3232" y="2658"/>
                  <a:ext cx="10" cy="10"/>
                </a:xfrm>
                <a:custGeom>
                  <a:avLst/>
                  <a:gdLst>
                    <a:gd name="T0" fmla="*/ 3 w 10"/>
                    <a:gd name="T1" fmla="*/ 0 h 10"/>
                    <a:gd name="T2" fmla="*/ 1 w 10"/>
                    <a:gd name="T3" fmla="*/ 2 h 10"/>
                    <a:gd name="T4" fmla="*/ 0 w 10"/>
                    <a:gd name="T5" fmla="*/ 3 h 10"/>
                    <a:gd name="T6" fmla="*/ 0 w 10"/>
                    <a:gd name="T7" fmla="*/ 5 h 10"/>
                    <a:gd name="T8" fmla="*/ 1 w 10"/>
                    <a:gd name="T9" fmla="*/ 7 h 10"/>
                    <a:gd name="T10" fmla="*/ 3 w 10"/>
                    <a:gd name="T11" fmla="*/ 8 h 10"/>
                    <a:gd name="T12" fmla="*/ 5 w 10"/>
                    <a:gd name="T13" fmla="*/ 10 h 10"/>
                    <a:gd name="T14" fmla="*/ 6 w 10"/>
                    <a:gd name="T15" fmla="*/ 10 h 10"/>
                    <a:gd name="T16" fmla="*/ 8 w 10"/>
                    <a:gd name="T17" fmla="*/ 8 h 10"/>
                    <a:gd name="T18" fmla="*/ 8 w 10"/>
                    <a:gd name="T19" fmla="*/ 8 h 10"/>
                    <a:gd name="T20" fmla="*/ 10 w 10"/>
                    <a:gd name="T21" fmla="*/ 7 h 10"/>
                    <a:gd name="T22" fmla="*/ 10 w 10"/>
                    <a:gd name="T23" fmla="*/ 5 h 10"/>
                    <a:gd name="T24" fmla="*/ 10 w 10"/>
                    <a:gd name="T25" fmla="*/ 3 h 10"/>
                    <a:gd name="T26" fmla="*/ 10 w 10"/>
                    <a:gd name="T27" fmla="*/ 2 h 10"/>
                    <a:gd name="T28" fmla="*/ 8 w 10"/>
                    <a:gd name="T29" fmla="*/ 0 h 10"/>
                    <a:gd name="T30" fmla="*/ 6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2"/>
                      </a:lnTo>
                      <a:lnTo>
                        <a:pt x="0" y="3"/>
                      </a:lnTo>
                      <a:lnTo>
                        <a:pt x="0" y="5"/>
                      </a:lnTo>
                      <a:lnTo>
                        <a:pt x="1" y="7"/>
                      </a:lnTo>
                      <a:lnTo>
                        <a:pt x="3" y="8"/>
                      </a:lnTo>
                      <a:lnTo>
                        <a:pt x="5" y="10"/>
                      </a:lnTo>
                      <a:lnTo>
                        <a:pt x="6" y="10"/>
                      </a:lnTo>
                      <a:lnTo>
                        <a:pt x="8" y="8"/>
                      </a:lnTo>
                      <a:lnTo>
                        <a:pt x="8" y="8"/>
                      </a:lnTo>
                      <a:lnTo>
                        <a:pt x="10" y="7"/>
                      </a:lnTo>
                      <a:lnTo>
                        <a:pt x="10" y="5"/>
                      </a:lnTo>
                      <a:lnTo>
                        <a:pt x="10" y="3"/>
                      </a:lnTo>
                      <a:lnTo>
                        <a:pt x="10" y="2"/>
                      </a:lnTo>
                      <a:lnTo>
                        <a:pt x="8" y="0"/>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68" name="Freeform 148"/>
                <p:cNvSpPr>
                  <a:spLocks/>
                </p:cNvSpPr>
                <p:nvPr/>
              </p:nvSpPr>
              <p:spPr bwMode="auto">
                <a:xfrm>
                  <a:off x="3248" y="2646"/>
                  <a:ext cx="11" cy="10"/>
                </a:xfrm>
                <a:custGeom>
                  <a:avLst/>
                  <a:gdLst>
                    <a:gd name="T0" fmla="*/ 2 w 11"/>
                    <a:gd name="T1" fmla="*/ 2 h 10"/>
                    <a:gd name="T2" fmla="*/ 0 w 11"/>
                    <a:gd name="T3" fmla="*/ 4 h 10"/>
                    <a:gd name="T4" fmla="*/ 0 w 11"/>
                    <a:gd name="T5" fmla="*/ 5 h 10"/>
                    <a:gd name="T6" fmla="*/ 0 w 11"/>
                    <a:gd name="T7" fmla="*/ 7 h 10"/>
                    <a:gd name="T8" fmla="*/ 0 w 11"/>
                    <a:gd name="T9" fmla="*/ 9 h 10"/>
                    <a:gd name="T10" fmla="*/ 2 w 11"/>
                    <a:gd name="T11" fmla="*/ 10 h 10"/>
                    <a:gd name="T12" fmla="*/ 4 w 11"/>
                    <a:gd name="T13" fmla="*/ 10 h 10"/>
                    <a:gd name="T14" fmla="*/ 5 w 11"/>
                    <a:gd name="T15" fmla="*/ 10 h 10"/>
                    <a:gd name="T16" fmla="*/ 7 w 11"/>
                    <a:gd name="T17" fmla="*/ 10 h 10"/>
                    <a:gd name="T18" fmla="*/ 7 w 11"/>
                    <a:gd name="T19" fmla="*/ 10 h 10"/>
                    <a:gd name="T20" fmla="*/ 9 w 11"/>
                    <a:gd name="T21" fmla="*/ 9 h 10"/>
                    <a:gd name="T22" fmla="*/ 11 w 11"/>
                    <a:gd name="T23" fmla="*/ 7 h 10"/>
                    <a:gd name="T24" fmla="*/ 11 w 11"/>
                    <a:gd name="T25" fmla="*/ 5 h 10"/>
                    <a:gd name="T26" fmla="*/ 9 w 11"/>
                    <a:gd name="T27" fmla="*/ 4 h 10"/>
                    <a:gd name="T28" fmla="*/ 7 w 11"/>
                    <a:gd name="T29" fmla="*/ 2 h 10"/>
                    <a:gd name="T30" fmla="*/ 5 w 11"/>
                    <a:gd name="T31" fmla="*/ 0 h 10"/>
                    <a:gd name="T32" fmla="*/ 4 w 11"/>
                    <a:gd name="T33" fmla="*/ 0 h 10"/>
                    <a:gd name="T34" fmla="*/ 2 w 11"/>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2" y="2"/>
                      </a:moveTo>
                      <a:lnTo>
                        <a:pt x="0" y="4"/>
                      </a:lnTo>
                      <a:lnTo>
                        <a:pt x="0" y="5"/>
                      </a:lnTo>
                      <a:lnTo>
                        <a:pt x="0" y="7"/>
                      </a:lnTo>
                      <a:lnTo>
                        <a:pt x="0" y="9"/>
                      </a:lnTo>
                      <a:lnTo>
                        <a:pt x="2" y="10"/>
                      </a:lnTo>
                      <a:lnTo>
                        <a:pt x="4" y="10"/>
                      </a:lnTo>
                      <a:lnTo>
                        <a:pt x="5" y="10"/>
                      </a:lnTo>
                      <a:lnTo>
                        <a:pt x="7" y="10"/>
                      </a:lnTo>
                      <a:lnTo>
                        <a:pt x="7" y="10"/>
                      </a:lnTo>
                      <a:lnTo>
                        <a:pt x="9" y="9"/>
                      </a:lnTo>
                      <a:lnTo>
                        <a:pt x="11" y="7"/>
                      </a:lnTo>
                      <a:lnTo>
                        <a:pt x="11" y="5"/>
                      </a:lnTo>
                      <a:lnTo>
                        <a:pt x="9" y="4"/>
                      </a:lnTo>
                      <a:lnTo>
                        <a:pt x="7" y="2"/>
                      </a:lnTo>
                      <a:lnTo>
                        <a:pt x="5" y="0"/>
                      </a:lnTo>
                      <a:lnTo>
                        <a:pt x="4" y="0"/>
                      </a:lnTo>
                      <a:lnTo>
                        <a:pt x="2"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69" name="Freeform 149"/>
                <p:cNvSpPr>
                  <a:spLocks/>
                </p:cNvSpPr>
                <p:nvPr/>
              </p:nvSpPr>
              <p:spPr bwMode="auto">
                <a:xfrm>
                  <a:off x="3265" y="2634"/>
                  <a:ext cx="10" cy="11"/>
                </a:xfrm>
                <a:custGeom>
                  <a:avLst/>
                  <a:gdLst>
                    <a:gd name="T0" fmla="*/ 2 w 10"/>
                    <a:gd name="T1" fmla="*/ 2 h 11"/>
                    <a:gd name="T2" fmla="*/ 0 w 10"/>
                    <a:gd name="T3" fmla="*/ 4 h 11"/>
                    <a:gd name="T4" fmla="*/ 0 w 10"/>
                    <a:gd name="T5" fmla="*/ 6 h 11"/>
                    <a:gd name="T6" fmla="*/ 0 w 10"/>
                    <a:gd name="T7" fmla="*/ 7 h 11"/>
                    <a:gd name="T8" fmla="*/ 0 w 10"/>
                    <a:gd name="T9" fmla="*/ 9 h 11"/>
                    <a:gd name="T10" fmla="*/ 2 w 10"/>
                    <a:gd name="T11" fmla="*/ 11 h 11"/>
                    <a:gd name="T12" fmla="*/ 4 w 10"/>
                    <a:gd name="T13" fmla="*/ 11 h 11"/>
                    <a:gd name="T14" fmla="*/ 5 w 10"/>
                    <a:gd name="T15" fmla="*/ 11 h 11"/>
                    <a:gd name="T16" fmla="*/ 7 w 10"/>
                    <a:gd name="T17" fmla="*/ 11 h 11"/>
                    <a:gd name="T18" fmla="*/ 7 w 10"/>
                    <a:gd name="T19" fmla="*/ 11 h 11"/>
                    <a:gd name="T20" fmla="*/ 9 w 10"/>
                    <a:gd name="T21" fmla="*/ 9 h 11"/>
                    <a:gd name="T22" fmla="*/ 10 w 10"/>
                    <a:gd name="T23" fmla="*/ 7 h 11"/>
                    <a:gd name="T24" fmla="*/ 10 w 10"/>
                    <a:gd name="T25" fmla="*/ 6 h 11"/>
                    <a:gd name="T26" fmla="*/ 9 w 10"/>
                    <a:gd name="T27" fmla="*/ 4 h 11"/>
                    <a:gd name="T28" fmla="*/ 7 w 10"/>
                    <a:gd name="T29" fmla="*/ 2 h 11"/>
                    <a:gd name="T30" fmla="*/ 5 w 10"/>
                    <a:gd name="T31" fmla="*/ 0 h 11"/>
                    <a:gd name="T32" fmla="*/ 4 w 10"/>
                    <a:gd name="T33" fmla="*/ 0 h 11"/>
                    <a:gd name="T34" fmla="*/ 2 w 10"/>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2" y="2"/>
                      </a:moveTo>
                      <a:lnTo>
                        <a:pt x="0" y="4"/>
                      </a:lnTo>
                      <a:lnTo>
                        <a:pt x="0" y="6"/>
                      </a:lnTo>
                      <a:lnTo>
                        <a:pt x="0" y="7"/>
                      </a:lnTo>
                      <a:lnTo>
                        <a:pt x="0" y="9"/>
                      </a:lnTo>
                      <a:lnTo>
                        <a:pt x="2" y="11"/>
                      </a:lnTo>
                      <a:lnTo>
                        <a:pt x="4" y="11"/>
                      </a:lnTo>
                      <a:lnTo>
                        <a:pt x="5" y="11"/>
                      </a:lnTo>
                      <a:lnTo>
                        <a:pt x="7" y="11"/>
                      </a:lnTo>
                      <a:lnTo>
                        <a:pt x="7" y="11"/>
                      </a:lnTo>
                      <a:lnTo>
                        <a:pt x="9" y="9"/>
                      </a:lnTo>
                      <a:lnTo>
                        <a:pt x="10" y="7"/>
                      </a:lnTo>
                      <a:lnTo>
                        <a:pt x="10" y="6"/>
                      </a:lnTo>
                      <a:lnTo>
                        <a:pt x="9" y="4"/>
                      </a:lnTo>
                      <a:lnTo>
                        <a:pt x="7" y="2"/>
                      </a:lnTo>
                      <a:lnTo>
                        <a:pt x="5" y="0"/>
                      </a:lnTo>
                      <a:lnTo>
                        <a:pt x="4" y="0"/>
                      </a:lnTo>
                      <a:lnTo>
                        <a:pt x="2"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70" name="Freeform 150"/>
                <p:cNvSpPr>
                  <a:spLocks/>
                </p:cNvSpPr>
                <p:nvPr/>
              </p:nvSpPr>
              <p:spPr bwMode="auto">
                <a:xfrm>
                  <a:off x="3282" y="2624"/>
                  <a:ext cx="10" cy="10"/>
                </a:xfrm>
                <a:custGeom>
                  <a:avLst/>
                  <a:gdLst>
                    <a:gd name="T0" fmla="*/ 2 w 10"/>
                    <a:gd name="T1" fmla="*/ 0 h 10"/>
                    <a:gd name="T2" fmla="*/ 0 w 10"/>
                    <a:gd name="T3" fmla="*/ 2 h 10"/>
                    <a:gd name="T4" fmla="*/ 0 w 10"/>
                    <a:gd name="T5" fmla="*/ 4 h 10"/>
                    <a:gd name="T6" fmla="*/ 0 w 10"/>
                    <a:gd name="T7" fmla="*/ 5 h 10"/>
                    <a:gd name="T8" fmla="*/ 0 w 10"/>
                    <a:gd name="T9" fmla="*/ 7 h 10"/>
                    <a:gd name="T10" fmla="*/ 2 w 10"/>
                    <a:gd name="T11" fmla="*/ 9 h 10"/>
                    <a:gd name="T12" fmla="*/ 4 w 10"/>
                    <a:gd name="T13" fmla="*/ 10 h 10"/>
                    <a:gd name="T14" fmla="*/ 5 w 10"/>
                    <a:gd name="T15" fmla="*/ 10 h 10"/>
                    <a:gd name="T16" fmla="*/ 7 w 10"/>
                    <a:gd name="T17" fmla="*/ 9 h 10"/>
                    <a:gd name="T18" fmla="*/ 7 w 10"/>
                    <a:gd name="T19" fmla="*/ 9 h 10"/>
                    <a:gd name="T20" fmla="*/ 9 w 10"/>
                    <a:gd name="T21" fmla="*/ 7 h 10"/>
                    <a:gd name="T22" fmla="*/ 10 w 10"/>
                    <a:gd name="T23" fmla="*/ 5 h 10"/>
                    <a:gd name="T24" fmla="*/ 10 w 10"/>
                    <a:gd name="T25" fmla="*/ 4 h 10"/>
                    <a:gd name="T26" fmla="*/ 9 w 10"/>
                    <a:gd name="T27" fmla="*/ 2 h 10"/>
                    <a:gd name="T28" fmla="*/ 7 w 10"/>
                    <a:gd name="T29" fmla="*/ 0 h 10"/>
                    <a:gd name="T30" fmla="*/ 5 w 10"/>
                    <a:gd name="T31" fmla="*/ 0 h 10"/>
                    <a:gd name="T32" fmla="*/ 4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2"/>
                      </a:lnTo>
                      <a:lnTo>
                        <a:pt x="0" y="4"/>
                      </a:lnTo>
                      <a:lnTo>
                        <a:pt x="0" y="5"/>
                      </a:lnTo>
                      <a:lnTo>
                        <a:pt x="0" y="7"/>
                      </a:lnTo>
                      <a:lnTo>
                        <a:pt x="2" y="9"/>
                      </a:lnTo>
                      <a:lnTo>
                        <a:pt x="4" y="10"/>
                      </a:lnTo>
                      <a:lnTo>
                        <a:pt x="5" y="10"/>
                      </a:lnTo>
                      <a:lnTo>
                        <a:pt x="7" y="9"/>
                      </a:lnTo>
                      <a:lnTo>
                        <a:pt x="7" y="9"/>
                      </a:lnTo>
                      <a:lnTo>
                        <a:pt x="9" y="7"/>
                      </a:lnTo>
                      <a:lnTo>
                        <a:pt x="10" y="5"/>
                      </a:lnTo>
                      <a:lnTo>
                        <a:pt x="10" y="4"/>
                      </a:lnTo>
                      <a:lnTo>
                        <a:pt x="9" y="2"/>
                      </a:lnTo>
                      <a:lnTo>
                        <a:pt x="7" y="0"/>
                      </a:lnTo>
                      <a:lnTo>
                        <a:pt x="5" y="0"/>
                      </a:lnTo>
                      <a:lnTo>
                        <a:pt x="4" y="0"/>
                      </a:lnTo>
                      <a:lnTo>
                        <a:pt x="2"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71" name="Freeform 151"/>
                <p:cNvSpPr>
                  <a:spLocks/>
                </p:cNvSpPr>
                <p:nvPr/>
              </p:nvSpPr>
              <p:spPr bwMode="auto">
                <a:xfrm>
                  <a:off x="3299" y="2613"/>
                  <a:ext cx="10" cy="10"/>
                </a:xfrm>
                <a:custGeom>
                  <a:avLst/>
                  <a:gdLst>
                    <a:gd name="T0" fmla="*/ 2 w 10"/>
                    <a:gd name="T1" fmla="*/ 0 h 10"/>
                    <a:gd name="T2" fmla="*/ 0 w 10"/>
                    <a:gd name="T3" fmla="*/ 1 h 10"/>
                    <a:gd name="T4" fmla="*/ 0 w 10"/>
                    <a:gd name="T5" fmla="*/ 3 h 10"/>
                    <a:gd name="T6" fmla="*/ 0 w 10"/>
                    <a:gd name="T7" fmla="*/ 5 h 10"/>
                    <a:gd name="T8" fmla="*/ 0 w 10"/>
                    <a:gd name="T9" fmla="*/ 6 h 10"/>
                    <a:gd name="T10" fmla="*/ 2 w 10"/>
                    <a:gd name="T11" fmla="*/ 8 h 10"/>
                    <a:gd name="T12" fmla="*/ 3 w 10"/>
                    <a:gd name="T13" fmla="*/ 10 h 10"/>
                    <a:gd name="T14" fmla="*/ 5 w 10"/>
                    <a:gd name="T15" fmla="*/ 10 h 10"/>
                    <a:gd name="T16" fmla="*/ 7 w 10"/>
                    <a:gd name="T17" fmla="*/ 8 h 10"/>
                    <a:gd name="T18" fmla="*/ 7 w 10"/>
                    <a:gd name="T19" fmla="*/ 8 h 10"/>
                    <a:gd name="T20" fmla="*/ 8 w 10"/>
                    <a:gd name="T21" fmla="*/ 6 h 10"/>
                    <a:gd name="T22" fmla="*/ 10 w 10"/>
                    <a:gd name="T23" fmla="*/ 5 h 10"/>
                    <a:gd name="T24" fmla="*/ 10 w 10"/>
                    <a:gd name="T25" fmla="*/ 3 h 10"/>
                    <a:gd name="T26" fmla="*/ 8 w 10"/>
                    <a:gd name="T27" fmla="*/ 1 h 10"/>
                    <a:gd name="T28" fmla="*/ 7 w 10"/>
                    <a:gd name="T29" fmla="*/ 0 h 10"/>
                    <a:gd name="T30" fmla="*/ 5 w 10"/>
                    <a:gd name="T31" fmla="*/ 0 h 10"/>
                    <a:gd name="T32" fmla="*/ 3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1"/>
                      </a:lnTo>
                      <a:lnTo>
                        <a:pt x="0" y="3"/>
                      </a:lnTo>
                      <a:lnTo>
                        <a:pt x="0" y="5"/>
                      </a:lnTo>
                      <a:lnTo>
                        <a:pt x="0" y="6"/>
                      </a:lnTo>
                      <a:lnTo>
                        <a:pt x="2" y="8"/>
                      </a:lnTo>
                      <a:lnTo>
                        <a:pt x="3" y="10"/>
                      </a:lnTo>
                      <a:lnTo>
                        <a:pt x="5" y="10"/>
                      </a:lnTo>
                      <a:lnTo>
                        <a:pt x="7" y="8"/>
                      </a:lnTo>
                      <a:lnTo>
                        <a:pt x="7" y="8"/>
                      </a:lnTo>
                      <a:lnTo>
                        <a:pt x="8" y="6"/>
                      </a:lnTo>
                      <a:lnTo>
                        <a:pt x="10" y="5"/>
                      </a:lnTo>
                      <a:lnTo>
                        <a:pt x="10" y="3"/>
                      </a:lnTo>
                      <a:lnTo>
                        <a:pt x="8" y="1"/>
                      </a:lnTo>
                      <a:lnTo>
                        <a:pt x="7" y="0"/>
                      </a:lnTo>
                      <a:lnTo>
                        <a:pt x="5" y="0"/>
                      </a:lnTo>
                      <a:lnTo>
                        <a:pt x="3" y="0"/>
                      </a:lnTo>
                      <a:lnTo>
                        <a:pt x="2"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72" name="Freeform 152"/>
                <p:cNvSpPr>
                  <a:spLocks/>
                </p:cNvSpPr>
                <p:nvPr/>
              </p:nvSpPr>
              <p:spPr bwMode="auto">
                <a:xfrm>
                  <a:off x="3314" y="2601"/>
                  <a:ext cx="10" cy="10"/>
                </a:xfrm>
                <a:custGeom>
                  <a:avLst/>
                  <a:gdLst>
                    <a:gd name="T0" fmla="*/ 4 w 10"/>
                    <a:gd name="T1" fmla="*/ 0 h 10"/>
                    <a:gd name="T2" fmla="*/ 2 w 10"/>
                    <a:gd name="T3" fmla="*/ 1 h 10"/>
                    <a:gd name="T4" fmla="*/ 0 w 10"/>
                    <a:gd name="T5" fmla="*/ 3 h 10"/>
                    <a:gd name="T6" fmla="*/ 0 w 10"/>
                    <a:gd name="T7" fmla="*/ 5 h 10"/>
                    <a:gd name="T8" fmla="*/ 2 w 10"/>
                    <a:gd name="T9" fmla="*/ 6 h 10"/>
                    <a:gd name="T10" fmla="*/ 4 w 10"/>
                    <a:gd name="T11" fmla="*/ 8 h 10"/>
                    <a:gd name="T12" fmla="*/ 5 w 10"/>
                    <a:gd name="T13" fmla="*/ 10 h 10"/>
                    <a:gd name="T14" fmla="*/ 7 w 10"/>
                    <a:gd name="T15" fmla="*/ 10 h 10"/>
                    <a:gd name="T16" fmla="*/ 9 w 10"/>
                    <a:gd name="T17" fmla="*/ 8 h 10"/>
                    <a:gd name="T18" fmla="*/ 9 w 10"/>
                    <a:gd name="T19" fmla="*/ 8 h 10"/>
                    <a:gd name="T20" fmla="*/ 10 w 10"/>
                    <a:gd name="T21" fmla="*/ 6 h 10"/>
                    <a:gd name="T22" fmla="*/ 10 w 10"/>
                    <a:gd name="T23" fmla="*/ 5 h 10"/>
                    <a:gd name="T24" fmla="*/ 10 w 10"/>
                    <a:gd name="T25" fmla="*/ 3 h 10"/>
                    <a:gd name="T26" fmla="*/ 10 w 10"/>
                    <a:gd name="T27" fmla="*/ 1 h 10"/>
                    <a:gd name="T28" fmla="*/ 9 w 10"/>
                    <a:gd name="T29" fmla="*/ 0 h 10"/>
                    <a:gd name="T30" fmla="*/ 7 w 10"/>
                    <a:gd name="T31" fmla="*/ 0 h 10"/>
                    <a:gd name="T32" fmla="*/ 5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2" y="1"/>
                      </a:lnTo>
                      <a:lnTo>
                        <a:pt x="0" y="3"/>
                      </a:lnTo>
                      <a:lnTo>
                        <a:pt x="0" y="5"/>
                      </a:lnTo>
                      <a:lnTo>
                        <a:pt x="2" y="6"/>
                      </a:lnTo>
                      <a:lnTo>
                        <a:pt x="4" y="8"/>
                      </a:lnTo>
                      <a:lnTo>
                        <a:pt x="5" y="10"/>
                      </a:lnTo>
                      <a:lnTo>
                        <a:pt x="7" y="10"/>
                      </a:lnTo>
                      <a:lnTo>
                        <a:pt x="9" y="8"/>
                      </a:lnTo>
                      <a:lnTo>
                        <a:pt x="9" y="8"/>
                      </a:lnTo>
                      <a:lnTo>
                        <a:pt x="10" y="6"/>
                      </a:lnTo>
                      <a:lnTo>
                        <a:pt x="10" y="5"/>
                      </a:lnTo>
                      <a:lnTo>
                        <a:pt x="10" y="3"/>
                      </a:lnTo>
                      <a:lnTo>
                        <a:pt x="10" y="1"/>
                      </a:lnTo>
                      <a:lnTo>
                        <a:pt x="9" y="0"/>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73" name="Freeform 153"/>
                <p:cNvSpPr>
                  <a:spLocks/>
                </p:cNvSpPr>
                <p:nvPr/>
              </p:nvSpPr>
              <p:spPr bwMode="auto">
                <a:xfrm>
                  <a:off x="3331" y="2587"/>
                  <a:ext cx="10" cy="10"/>
                </a:xfrm>
                <a:custGeom>
                  <a:avLst/>
                  <a:gdLst>
                    <a:gd name="T0" fmla="*/ 2 w 10"/>
                    <a:gd name="T1" fmla="*/ 2 h 10"/>
                    <a:gd name="T2" fmla="*/ 0 w 10"/>
                    <a:gd name="T3" fmla="*/ 4 h 10"/>
                    <a:gd name="T4" fmla="*/ 0 w 10"/>
                    <a:gd name="T5" fmla="*/ 5 h 10"/>
                    <a:gd name="T6" fmla="*/ 0 w 10"/>
                    <a:gd name="T7" fmla="*/ 7 h 10"/>
                    <a:gd name="T8" fmla="*/ 0 w 10"/>
                    <a:gd name="T9" fmla="*/ 9 h 10"/>
                    <a:gd name="T10" fmla="*/ 2 w 10"/>
                    <a:gd name="T11" fmla="*/ 10 h 10"/>
                    <a:gd name="T12" fmla="*/ 3 w 10"/>
                    <a:gd name="T13" fmla="*/ 10 h 10"/>
                    <a:gd name="T14" fmla="*/ 5 w 10"/>
                    <a:gd name="T15" fmla="*/ 10 h 10"/>
                    <a:gd name="T16" fmla="*/ 7 w 10"/>
                    <a:gd name="T17" fmla="*/ 10 h 10"/>
                    <a:gd name="T18" fmla="*/ 7 w 10"/>
                    <a:gd name="T19" fmla="*/ 10 h 10"/>
                    <a:gd name="T20" fmla="*/ 9 w 10"/>
                    <a:gd name="T21" fmla="*/ 9 h 10"/>
                    <a:gd name="T22" fmla="*/ 10 w 10"/>
                    <a:gd name="T23" fmla="*/ 7 h 10"/>
                    <a:gd name="T24" fmla="*/ 10 w 10"/>
                    <a:gd name="T25" fmla="*/ 5 h 10"/>
                    <a:gd name="T26" fmla="*/ 9 w 10"/>
                    <a:gd name="T27" fmla="*/ 4 h 10"/>
                    <a:gd name="T28" fmla="*/ 7 w 10"/>
                    <a:gd name="T29" fmla="*/ 2 h 10"/>
                    <a:gd name="T30" fmla="*/ 5 w 10"/>
                    <a:gd name="T31" fmla="*/ 0 h 10"/>
                    <a:gd name="T32" fmla="*/ 3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4"/>
                      </a:lnTo>
                      <a:lnTo>
                        <a:pt x="0" y="5"/>
                      </a:lnTo>
                      <a:lnTo>
                        <a:pt x="0" y="7"/>
                      </a:lnTo>
                      <a:lnTo>
                        <a:pt x="0" y="9"/>
                      </a:lnTo>
                      <a:lnTo>
                        <a:pt x="2" y="10"/>
                      </a:lnTo>
                      <a:lnTo>
                        <a:pt x="3" y="10"/>
                      </a:lnTo>
                      <a:lnTo>
                        <a:pt x="5" y="10"/>
                      </a:lnTo>
                      <a:lnTo>
                        <a:pt x="7" y="10"/>
                      </a:lnTo>
                      <a:lnTo>
                        <a:pt x="7" y="10"/>
                      </a:lnTo>
                      <a:lnTo>
                        <a:pt x="9" y="9"/>
                      </a:lnTo>
                      <a:lnTo>
                        <a:pt x="10" y="7"/>
                      </a:lnTo>
                      <a:lnTo>
                        <a:pt x="10" y="5"/>
                      </a:lnTo>
                      <a:lnTo>
                        <a:pt x="9" y="4"/>
                      </a:lnTo>
                      <a:lnTo>
                        <a:pt x="7" y="2"/>
                      </a:lnTo>
                      <a:lnTo>
                        <a:pt x="5" y="0"/>
                      </a:lnTo>
                      <a:lnTo>
                        <a:pt x="3" y="0"/>
                      </a:lnTo>
                      <a:lnTo>
                        <a:pt x="2"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74" name="Freeform 154"/>
                <p:cNvSpPr>
                  <a:spLocks/>
                </p:cNvSpPr>
                <p:nvPr/>
              </p:nvSpPr>
              <p:spPr bwMode="auto">
                <a:xfrm>
                  <a:off x="3346" y="2575"/>
                  <a:ext cx="10" cy="11"/>
                </a:xfrm>
                <a:custGeom>
                  <a:avLst/>
                  <a:gdLst>
                    <a:gd name="T0" fmla="*/ 4 w 10"/>
                    <a:gd name="T1" fmla="*/ 2 h 11"/>
                    <a:gd name="T2" fmla="*/ 2 w 10"/>
                    <a:gd name="T3" fmla="*/ 4 h 11"/>
                    <a:gd name="T4" fmla="*/ 0 w 10"/>
                    <a:gd name="T5" fmla="*/ 6 h 11"/>
                    <a:gd name="T6" fmla="*/ 0 w 10"/>
                    <a:gd name="T7" fmla="*/ 7 h 11"/>
                    <a:gd name="T8" fmla="*/ 2 w 10"/>
                    <a:gd name="T9" fmla="*/ 9 h 11"/>
                    <a:gd name="T10" fmla="*/ 4 w 10"/>
                    <a:gd name="T11" fmla="*/ 11 h 11"/>
                    <a:gd name="T12" fmla="*/ 5 w 10"/>
                    <a:gd name="T13" fmla="*/ 11 h 11"/>
                    <a:gd name="T14" fmla="*/ 7 w 10"/>
                    <a:gd name="T15" fmla="*/ 11 h 11"/>
                    <a:gd name="T16" fmla="*/ 9 w 10"/>
                    <a:gd name="T17" fmla="*/ 11 h 11"/>
                    <a:gd name="T18" fmla="*/ 9 w 10"/>
                    <a:gd name="T19" fmla="*/ 11 h 11"/>
                    <a:gd name="T20" fmla="*/ 10 w 10"/>
                    <a:gd name="T21" fmla="*/ 9 h 11"/>
                    <a:gd name="T22" fmla="*/ 10 w 10"/>
                    <a:gd name="T23" fmla="*/ 7 h 11"/>
                    <a:gd name="T24" fmla="*/ 10 w 10"/>
                    <a:gd name="T25" fmla="*/ 6 h 11"/>
                    <a:gd name="T26" fmla="*/ 10 w 10"/>
                    <a:gd name="T27" fmla="*/ 4 h 11"/>
                    <a:gd name="T28" fmla="*/ 9 w 10"/>
                    <a:gd name="T29" fmla="*/ 2 h 11"/>
                    <a:gd name="T30" fmla="*/ 7 w 10"/>
                    <a:gd name="T31" fmla="*/ 0 h 11"/>
                    <a:gd name="T32" fmla="*/ 5 w 10"/>
                    <a:gd name="T33" fmla="*/ 0 h 11"/>
                    <a:gd name="T34" fmla="*/ 4 w 10"/>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4" y="2"/>
                      </a:moveTo>
                      <a:lnTo>
                        <a:pt x="2" y="4"/>
                      </a:lnTo>
                      <a:lnTo>
                        <a:pt x="0" y="6"/>
                      </a:lnTo>
                      <a:lnTo>
                        <a:pt x="0" y="7"/>
                      </a:lnTo>
                      <a:lnTo>
                        <a:pt x="2" y="9"/>
                      </a:lnTo>
                      <a:lnTo>
                        <a:pt x="4" y="11"/>
                      </a:lnTo>
                      <a:lnTo>
                        <a:pt x="5" y="11"/>
                      </a:lnTo>
                      <a:lnTo>
                        <a:pt x="7" y="11"/>
                      </a:lnTo>
                      <a:lnTo>
                        <a:pt x="9" y="11"/>
                      </a:lnTo>
                      <a:lnTo>
                        <a:pt x="9" y="11"/>
                      </a:lnTo>
                      <a:lnTo>
                        <a:pt x="10" y="9"/>
                      </a:lnTo>
                      <a:lnTo>
                        <a:pt x="10" y="7"/>
                      </a:lnTo>
                      <a:lnTo>
                        <a:pt x="10" y="6"/>
                      </a:lnTo>
                      <a:lnTo>
                        <a:pt x="10" y="4"/>
                      </a:lnTo>
                      <a:lnTo>
                        <a:pt x="9" y="2"/>
                      </a:lnTo>
                      <a:lnTo>
                        <a:pt x="7" y="0"/>
                      </a:lnTo>
                      <a:lnTo>
                        <a:pt x="5" y="0"/>
                      </a:lnTo>
                      <a:lnTo>
                        <a:pt x="4"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75" name="Freeform 155"/>
                <p:cNvSpPr>
                  <a:spLocks/>
                </p:cNvSpPr>
                <p:nvPr/>
              </p:nvSpPr>
              <p:spPr bwMode="auto">
                <a:xfrm>
                  <a:off x="3363" y="2564"/>
                  <a:ext cx="10" cy="10"/>
                </a:xfrm>
                <a:custGeom>
                  <a:avLst/>
                  <a:gdLst>
                    <a:gd name="T0" fmla="*/ 3 w 10"/>
                    <a:gd name="T1" fmla="*/ 0 h 10"/>
                    <a:gd name="T2" fmla="*/ 2 w 10"/>
                    <a:gd name="T3" fmla="*/ 1 h 10"/>
                    <a:gd name="T4" fmla="*/ 0 w 10"/>
                    <a:gd name="T5" fmla="*/ 3 h 10"/>
                    <a:gd name="T6" fmla="*/ 0 w 10"/>
                    <a:gd name="T7" fmla="*/ 5 h 10"/>
                    <a:gd name="T8" fmla="*/ 2 w 10"/>
                    <a:gd name="T9" fmla="*/ 6 h 10"/>
                    <a:gd name="T10" fmla="*/ 3 w 10"/>
                    <a:gd name="T11" fmla="*/ 8 h 10"/>
                    <a:gd name="T12" fmla="*/ 5 w 10"/>
                    <a:gd name="T13" fmla="*/ 10 h 10"/>
                    <a:gd name="T14" fmla="*/ 7 w 10"/>
                    <a:gd name="T15" fmla="*/ 10 h 10"/>
                    <a:gd name="T16" fmla="*/ 9 w 10"/>
                    <a:gd name="T17" fmla="*/ 8 h 10"/>
                    <a:gd name="T18" fmla="*/ 9 w 10"/>
                    <a:gd name="T19" fmla="*/ 8 h 10"/>
                    <a:gd name="T20" fmla="*/ 10 w 10"/>
                    <a:gd name="T21" fmla="*/ 6 h 10"/>
                    <a:gd name="T22" fmla="*/ 10 w 10"/>
                    <a:gd name="T23" fmla="*/ 5 h 10"/>
                    <a:gd name="T24" fmla="*/ 10 w 10"/>
                    <a:gd name="T25" fmla="*/ 3 h 10"/>
                    <a:gd name="T26" fmla="*/ 10 w 10"/>
                    <a:gd name="T27" fmla="*/ 1 h 10"/>
                    <a:gd name="T28" fmla="*/ 9 w 10"/>
                    <a:gd name="T29" fmla="*/ 0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1"/>
                      </a:lnTo>
                      <a:lnTo>
                        <a:pt x="0" y="3"/>
                      </a:lnTo>
                      <a:lnTo>
                        <a:pt x="0" y="5"/>
                      </a:lnTo>
                      <a:lnTo>
                        <a:pt x="2" y="6"/>
                      </a:lnTo>
                      <a:lnTo>
                        <a:pt x="3" y="8"/>
                      </a:lnTo>
                      <a:lnTo>
                        <a:pt x="5" y="10"/>
                      </a:lnTo>
                      <a:lnTo>
                        <a:pt x="7" y="10"/>
                      </a:lnTo>
                      <a:lnTo>
                        <a:pt x="9" y="8"/>
                      </a:lnTo>
                      <a:lnTo>
                        <a:pt x="9" y="8"/>
                      </a:lnTo>
                      <a:lnTo>
                        <a:pt x="10" y="6"/>
                      </a:lnTo>
                      <a:lnTo>
                        <a:pt x="10" y="5"/>
                      </a:lnTo>
                      <a:lnTo>
                        <a:pt x="10" y="3"/>
                      </a:lnTo>
                      <a:lnTo>
                        <a:pt x="10" y="1"/>
                      </a:lnTo>
                      <a:lnTo>
                        <a:pt x="9" y="0"/>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76" name="Freeform 156"/>
                <p:cNvSpPr>
                  <a:spLocks/>
                </p:cNvSpPr>
                <p:nvPr/>
              </p:nvSpPr>
              <p:spPr bwMode="auto">
                <a:xfrm>
                  <a:off x="3378" y="2550"/>
                  <a:ext cx="10" cy="10"/>
                </a:xfrm>
                <a:custGeom>
                  <a:avLst/>
                  <a:gdLst>
                    <a:gd name="T0" fmla="*/ 4 w 10"/>
                    <a:gd name="T1" fmla="*/ 2 h 10"/>
                    <a:gd name="T2" fmla="*/ 2 w 10"/>
                    <a:gd name="T3" fmla="*/ 4 h 10"/>
                    <a:gd name="T4" fmla="*/ 0 w 10"/>
                    <a:gd name="T5" fmla="*/ 5 h 10"/>
                    <a:gd name="T6" fmla="*/ 0 w 10"/>
                    <a:gd name="T7" fmla="*/ 7 h 10"/>
                    <a:gd name="T8" fmla="*/ 2 w 10"/>
                    <a:gd name="T9" fmla="*/ 9 h 10"/>
                    <a:gd name="T10" fmla="*/ 4 w 10"/>
                    <a:gd name="T11" fmla="*/ 10 h 10"/>
                    <a:gd name="T12" fmla="*/ 5 w 10"/>
                    <a:gd name="T13" fmla="*/ 10 h 10"/>
                    <a:gd name="T14" fmla="*/ 7 w 10"/>
                    <a:gd name="T15" fmla="*/ 10 h 10"/>
                    <a:gd name="T16" fmla="*/ 9 w 10"/>
                    <a:gd name="T17" fmla="*/ 10 h 10"/>
                    <a:gd name="T18" fmla="*/ 9 w 10"/>
                    <a:gd name="T19" fmla="*/ 10 h 10"/>
                    <a:gd name="T20" fmla="*/ 10 w 10"/>
                    <a:gd name="T21" fmla="*/ 9 h 10"/>
                    <a:gd name="T22" fmla="*/ 10 w 10"/>
                    <a:gd name="T23" fmla="*/ 7 h 10"/>
                    <a:gd name="T24" fmla="*/ 10 w 10"/>
                    <a:gd name="T25" fmla="*/ 5 h 10"/>
                    <a:gd name="T26" fmla="*/ 10 w 10"/>
                    <a:gd name="T27" fmla="*/ 4 h 10"/>
                    <a:gd name="T28" fmla="*/ 9 w 10"/>
                    <a:gd name="T29" fmla="*/ 2 h 10"/>
                    <a:gd name="T30" fmla="*/ 7 w 10"/>
                    <a:gd name="T31" fmla="*/ 0 h 10"/>
                    <a:gd name="T32" fmla="*/ 5 w 10"/>
                    <a:gd name="T33" fmla="*/ 0 h 10"/>
                    <a:gd name="T34" fmla="*/ 4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2"/>
                      </a:moveTo>
                      <a:lnTo>
                        <a:pt x="2" y="4"/>
                      </a:lnTo>
                      <a:lnTo>
                        <a:pt x="0" y="5"/>
                      </a:lnTo>
                      <a:lnTo>
                        <a:pt x="0" y="7"/>
                      </a:lnTo>
                      <a:lnTo>
                        <a:pt x="2" y="9"/>
                      </a:lnTo>
                      <a:lnTo>
                        <a:pt x="4" y="10"/>
                      </a:lnTo>
                      <a:lnTo>
                        <a:pt x="5" y="10"/>
                      </a:lnTo>
                      <a:lnTo>
                        <a:pt x="7" y="10"/>
                      </a:lnTo>
                      <a:lnTo>
                        <a:pt x="9" y="10"/>
                      </a:lnTo>
                      <a:lnTo>
                        <a:pt x="9" y="10"/>
                      </a:lnTo>
                      <a:lnTo>
                        <a:pt x="10" y="9"/>
                      </a:lnTo>
                      <a:lnTo>
                        <a:pt x="10" y="7"/>
                      </a:lnTo>
                      <a:lnTo>
                        <a:pt x="10" y="5"/>
                      </a:lnTo>
                      <a:lnTo>
                        <a:pt x="10" y="4"/>
                      </a:lnTo>
                      <a:lnTo>
                        <a:pt x="9" y="2"/>
                      </a:lnTo>
                      <a:lnTo>
                        <a:pt x="7" y="0"/>
                      </a:lnTo>
                      <a:lnTo>
                        <a:pt x="5" y="0"/>
                      </a:lnTo>
                      <a:lnTo>
                        <a:pt x="4"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77" name="Freeform 157"/>
                <p:cNvSpPr>
                  <a:spLocks/>
                </p:cNvSpPr>
                <p:nvPr/>
              </p:nvSpPr>
              <p:spPr bwMode="auto">
                <a:xfrm>
                  <a:off x="3395" y="2538"/>
                  <a:ext cx="10" cy="10"/>
                </a:xfrm>
                <a:custGeom>
                  <a:avLst/>
                  <a:gdLst>
                    <a:gd name="T0" fmla="*/ 2 w 10"/>
                    <a:gd name="T1" fmla="*/ 0 h 10"/>
                    <a:gd name="T2" fmla="*/ 0 w 10"/>
                    <a:gd name="T3" fmla="*/ 2 h 10"/>
                    <a:gd name="T4" fmla="*/ 0 w 10"/>
                    <a:gd name="T5" fmla="*/ 4 h 10"/>
                    <a:gd name="T6" fmla="*/ 0 w 10"/>
                    <a:gd name="T7" fmla="*/ 5 h 10"/>
                    <a:gd name="T8" fmla="*/ 0 w 10"/>
                    <a:gd name="T9" fmla="*/ 7 h 10"/>
                    <a:gd name="T10" fmla="*/ 2 w 10"/>
                    <a:gd name="T11" fmla="*/ 9 h 10"/>
                    <a:gd name="T12" fmla="*/ 4 w 10"/>
                    <a:gd name="T13" fmla="*/ 10 h 10"/>
                    <a:gd name="T14" fmla="*/ 5 w 10"/>
                    <a:gd name="T15" fmla="*/ 10 h 10"/>
                    <a:gd name="T16" fmla="*/ 7 w 10"/>
                    <a:gd name="T17" fmla="*/ 9 h 10"/>
                    <a:gd name="T18" fmla="*/ 7 w 10"/>
                    <a:gd name="T19" fmla="*/ 9 h 10"/>
                    <a:gd name="T20" fmla="*/ 9 w 10"/>
                    <a:gd name="T21" fmla="*/ 7 h 10"/>
                    <a:gd name="T22" fmla="*/ 10 w 10"/>
                    <a:gd name="T23" fmla="*/ 5 h 10"/>
                    <a:gd name="T24" fmla="*/ 10 w 10"/>
                    <a:gd name="T25" fmla="*/ 4 h 10"/>
                    <a:gd name="T26" fmla="*/ 9 w 10"/>
                    <a:gd name="T27" fmla="*/ 2 h 10"/>
                    <a:gd name="T28" fmla="*/ 7 w 10"/>
                    <a:gd name="T29" fmla="*/ 0 h 10"/>
                    <a:gd name="T30" fmla="*/ 5 w 10"/>
                    <a:gd name="T31" fmla="*/ 0 h 10"/>
                    <a:gd name="T32" fmla="*/ 4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2"/>
                      </a:lnTo>
                      <a:lnTo>
                        <a:pt x="0" y="4"/>
                      </a:lnTo>
                      <a:lnTo>
                        <a:pt x="0" y="5"/>
                      </a:lnTo>
                      <a:lnTo>
                        <a:pt x="0" y="7"/>
                      </a:lnTo>
                      <a:lnTo>
                        <a:pt x="2" y="9"/>
                      </a:lnTo>
                      <a:lnTo>
                        <a:pt x="4" y="10"/>
                      </a:lnTo>
                      <a:lnTo>
                        <a:pt x="5" y="10"/>
                      </a:lnTo>
                      <a:lnTo>
                        <a:pt x="7" y="9"/>
                      </a:lnTo>
                      <a:lnTo>
                        <a:pt x="7" y="9"/>
                      </a:lnTo>
                      <a:lnTo>
                        <a:pt x="9" y="7"/>
                      </a:lnTo>
                      <a:lnTo>
                        <a:pt x="10" y="5"/>
                      </a:lnTo>
                      <a:lnTo>
                        <a:pt x="10" y="4"/>
                      </a:lnTo>
                      <a:lnTo>
                        <a:pt x="9" y="2"/>
                      </a:lnTo>
                      <a:lnTo>
                        <a:pt x="7" y="0"/>
                      </a:lnTo>
                      <a:lnTo>
                        <a:pt x="5" y="0"/>
                      </a:lnTo>
                      <a:lnTo>
                        <a:pt x="4" y="0"/>
                      </a:lnTo>
                      <a:lnTo>
                        <a:pt x="2"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78" name="Freeform 158"/>
                <p:cNvSpPr>
                  <a:spLocks/>
                </p:cNvSpPr>
                <p:nvPr/>
              </p:nvSpPr>
              <p:spPr bwMode="auto">
                <a:xfrm>
                  <a:off x="3410" y="2525"/>
                  <a:ext cx="10" cy="10"/>
                </a:xfrm>
                <a:custGeom>
                  <a:avLst/>
                  <a:gdLst>
                    <a:gd name="T0" fmla="*/ 4 w 10"/>
                    <a:gd name="T1" fmla="*/ 2 h 10"/>
                    <a:gd name="T2" fmla="*/ 2 w 10"/>
                    <a:gd name="T3" fmla="*/ 3 h 10"/>
                    <a:gd name="T4" fmla="*/ 0 w 10"/>
                    <a:gd name="T5" fmla="*/ 5 h 10"/>
                    <a:gd name="T6" fmla="*/ 0 w 10"/>
                    <a:gd name="T7" fmla="*/ 7 h 10"/>
                    <a:gd name="T8" fmla="*/ 2 w 10"/>
                    <a:gd name="T9" fmla="*/ 8 h 10"/>
                    <a:gd name="T10" fmla="*/ 4 w 10"/>
                    <a:gd name="T11" fmla="*/ 10 h 10"/>
                    <a:gd name="T12" fmla="*/ 5 w 10"/>
                    <a:gd name="T13" fmla="*/ 10 h 10"/>
                    <a:gd name="T14" fmla="*/ 7 w 10"/>
                    <a:gd name="T15" fmla="*/ 10 h 10"/>
                    <a:gd name="T16" fmla="*/ 9 w 10"/>
                    <a:gd name="T17" fmla="*/ 10 h 10"/>
                    <a:gd name="T18" fmla="*/ 9 w 10"/>
                    <a:gd name="T19" fmla="*/ 10 h 10"/>
                    <a:gd name="T20" fmla="*/ 10 w 10"/>
                    <a:gd name="T21" fmla="*/ 8 h 10"/>
                    <a:gd name="T22" fmla="*/ 10 w 10"/>
                    <a:gd name="T23" fmla="*/ 7 h 10"/>
                    <a:gd name="T24" fmla="*/ 10 w 10"/>
                    <a:gd name="T25" fmla="*/ 5 h 10"/>
                    <a:gd name="T26" fmla="*/ 10 w 10"/>
                    <a:gd name="T27" fmla="*/ 3 h 10"/>
                    <a:gd name="T28" fmla="*/ 9 w 10"/>
                    <a:gd name="T29" fmla="*/ 2 h 10"/>
                    <a:gd name="T30" fmla="*/ 7 w 10"/>
                    <a:gd name="T31" fmla="*/ 0 h 10"/>
                    <a:gd name="T32" fmla="*/ 5 w 10"/>
                    <a:gd name="T33" fmla="*/ 0 h 10"/>
                    <a:gd name="T34" fmla="*/ 4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2"/>
                      </a:moveTo>
                      <a:lnTo>
                        <a:pt x="2" y="3"/>
                      </a:lnTo>
                      <a:lnTo>
                        <a:pt x="0" y="5"/>
                      </a:lnTo>
                      <a:lnTo>
                        <a:pt x="0" y="7"/>
                      </a:lnTo>
                      <a:lnTo>
                        <a:pt x="2" y="8"/>
                      </a:lnTo>
                      <a:lnTo>
                        <a:pt x="4" y="10"/>
                      </a:lnTo>
                      <a:lnTo>
                        <a:pt x="5" y="10"/>
                      </a:lnTo>
                      <a:lnTo>
                        <a:pt x="7" y="10"/>
                      </a:lnTo>
                      <a:lnTo>
                        <a:pt x="9" y="10"/>
                      </a:lnTo>
                      <a:lnTo>
                        <a:pt x="9" y="10"/>
                      </a:lnTo>
                      <a:lnTo>
                        <a:pt x="10" y="8"/>
                      </a:lnTo>
                      <a:lnTo>
                        <a:pt x="10" y="7"/>
                      </a:lnTo>
                      <a:lnTo>
                        <a:pt x="10" y="5"/>
                      </a:lnTo>
                      <a:lnTo>
                        <a:pt x="10" y="3"/>
                      </a:lnTo>
                      <a:lnTo>
                        <a:pt x="9" y="2"/>
                      </a:lnTo>
                      <a:lnTo>
                        <a:pt x="7" y="0"/>
                      </a:lnTo>
                      <a:lnTo>
                        <a:pt x="5" y="0"/>
                      </a:lnTo>
                      <a:lnTo>
                        <a:pt x="4"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79" name="Freeform 159"/>
                <p:cNvSpPr>
                  <a:spLocks/>
                </p:cNvSpPr>
                <p:nvPr/>
              </p:nvSpPr>
              <p:spPr bwMode="auto">
                <a:xfrm>
                  <a:off x="3426" y="2513"/>
                  <a:ext cx="10" cy="10"/>
                </a:xfrm>
                <a:custGeom>
                  <a:avLst/>
                  <a:gdLst>
                    <a:gd name="T0" fmla="*/ 3 w 10"/>
                    <a:gd name="T1" fmla="*/ 0 h 10"/>
                    <a:gd name="T2" fmla="*/ 1 w 10"/>
                    <a:gd name="T3" fmla="*/ 2 h 10"/>
                    <a:gd name="T4" fmla="*/ 0 w 10"/>
                    <a:gd name="T5" fmla="*/ 3 h 10"/>
                    <a:gd name="T6" fmla="*/ 0 w 10"/>
                    <a:gd name="T7" fmla="*/ 5 h 10"/>
                    <a:gd name="T8" fmla="*/ 1 w 10"/>
                    <a:gd name="T9" fmla="*/ 7 h 10"/>
                    <a:gd name="T10" fmla="*/ 3 w 10"/>
                    <a:gd name="T11" fmla="*/ 9 h 10"/>
                    <a:gd name="T12" fmla="*/ 5 w 10"/>
                    <a:gd name="T13" fmla="*/ 10 h 10"/>
                    <a:gd name="T14" fmla="*/ 6 w 10"/>
                    <a:gd name="T15" fmla="*/ 10 h 10"/>
                    <a:gd name="T16" fmla="*/ 8 w 10"/>
                    <a:gd name="T17" fmla="*/ 9 h 10"/>
                    <a:gd name="T18" fmla="*/ 8 w 10"/>
                    <a:gd name="T19" fmla="*/ 9 h 10"/>
                    <a:gd name="T20" fmla="*/ 10 w 10"/>
                    <a:gd name="T21" fmla="*/ 7 h 10"/>
                    <a:gd name="T22" fmla="*/ 10 w 10"/>
                    <a:gd name="T23" fmla="*/ 5 h 10"/>
                    <a:gd name="T24" fmla="*/ 10 w 10"/>
                    <a:gd name="T25" fmla="*/ 3 h 10"/>
                    <a:gd name="T26" fmla="*/ 10 w 10"/>
                    <a:gd name="T27" fmla="*/ 2 h 10"/>
                    <a:gd name="T28" fmla="*/ 8 w 10"/>
                    <a:gd name="T29" fmla="*/ 0 h 10"/>
                    <a:gd name="T30" fmla="*/ 6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2"/>
                      </a:lnTo>
                      <a:lnTo>
                        <a:pt x="0" y="3"/>
                      </a:lnTo>
                      <a:lnTo>
                        <a:pt x="0" y="5"/>
                      </a:lnTo>
                      <a:lnTo>
                        <a:pt x="1" y="7"/>
                      </a:lnTo>
                      <a:lnTo>
                        <a:pt x="3" y="9"/>
                      </a:lnTo>
                      <a:lnTo>
                        <a:pt x="5" y="10"/>
                      </a:lnTo>
                      <a:lnTo>
                        <a:pt x="6" y="10"/>
                      </a:lnTo>
                      <a:lnTo>
                        <a:pt x="8" y="9"/>
                      </a:lnTo>
                      <a:lnTo>
                        <a:pt x="8" y="9"/>
                      </a:lnTo>
                      <a:lnTo>
                        <a:pt x="10" y="7"/>
                      </a:lnTo>
                      <a:lnTo>
                        <a:pt x="10" y="5"/>
                      </a:lnTo>
                      <a:lnTo>
                        <a:pt x="10" y="3"/>
                      </a:lnTo>
                      <a:lnTo>
                        <a:pt x="10" y="2"/>
                      </a:lnTo>
                      <a:lnTo>
                        <a:pt x="8" y="0"/>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80" name="Freeform 160"/>
                <p:cNvSpPr>
                  <a:spLocks/>
                </p:cNvSpPr>
                <p:nvPr/>
              </p:nvSpPr>
              <p:spPr bwMode="auto">
                <a:xfrm>
                  <a:off x="3441" y="2500"/>
                  <a:ext cx="10" cy="10"/>
                </a:xfrm>
                <a:custGeom>
                  <a:avLst/>
                  <a:gdLst>
                    <a:gd name="T0" fmla="*/ 3 w 10"/>
                    <a:gd name="T1" fmla="*/ 0 h 10"/>
                    <a:gd name="T2" fmla="*/ 1 w 10"/>
                    <a:gd name="T3" fmla="*/ 1 h 10"/>
                    <a:gd name="T4" fmla="*/ 0 w 10"/>
                    <a:gd name="T5" fmla="*/ 3 h 10"/>
                    <a:gd name="T6" fmla="*/ 0 w 10"/>
                    <a:gd name="T7" fmla="*/ 5 h 10"/>
                    <a:gd name="T8" fmla="*/ 1 w 10"/>
                    <a:gd name="T9" fmla="*/ 6 h 10"/>
                    <a:gd name="T10" fmla="*/ 3 w 10"/>
                    <a:gd name="T11" fmla="*/ 8 h 10"/>
                    <a:gd name="T12" fmla="*/ 5 w 10"/>
                    <a:gd name="T13" fmla="*/ 10 h 10"/>
                    <a:gd name="T14" fmla="*/ 6 w 10"/>
                    <a:gd name="T15" fmla="*/ 10 h 10"/>
                    <a:gd name="T16" fmla="*/ 8 w 10"/>
                    <a:gd name="T17" fmla="*/ 8 h 10"/>
                    <a:gd name="T18" fmla="*/ 8 w 10"/>
                    <a:gd name="T19" fmla="*/ 8 h 10"/>
                    <a:gd name="T20" fmla="*/ 10 w 10"/>
                    <a:gd name="T21" fmla="*/ 6 h 10"/>
                    <a:gd name="T22" fmla="*/ 10 w 10"/>
                    <a:gd name="T23" fmla="*/ 5 h 10"/>
                    <a:gd name="T24" fmla="*/ 10 w 10"/>
                    <a:gd name="T25" fmla="*/ 3 h 10"/>
                    <a:gd name="T26" fmla="*/ 10 w 10"/>
                    <a:gd name="T27" fmla="*/ 1 h 10"/>
                    <a:gd name="T28" fmla="*/ 8 w 10"/>
                    <a:gd name="T29" fmla="*/ 0 h 10"/>
                    <a:gd name="T30" fmla="*/ 6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1" y="1"/>
                      </a:lnTo>
                      <a:lnTo>
                        <a:pt x="0" y="3"/>
                      </a:lnTo>
                      <a:lnTo>
                        <a:pt x="0" y="5"/>
                      </a:lnTo>
                      <a:lnTo>
                        <a:pt x="1" y="6"/>
                      </a:lnTo>
                      <a:lnTo>
                        <a:pt x="3" y="8"/>
                      </a:lnTo>
                      <a:lnTo>
                        <a:pt x="5" y="10"/>
                      </a:lnTo>
                      <a:lnTo>
                        <a:pt x="6" y="10"/>
                      </a:lnTo>
                      <a:lnTo>
                        <a:pt x="8" y="8"/>
                      </a:lnTo>
                      <a:lnTo>
                        <a:pt x="8" y="8"/>
                      </a:lnTo>
                      <a:lnTo>
                        <a:pt x="10" y="6"/>
                      </a:lnTo>
                      <a:lnTo>
                        <a:pt x="10" y="5"/>
                      </a:lnTo>
                      <a:lnTo>
                        <a:pt x="10" y="3"/>
                      </a:lnTo>
                      <a:lnTo>
                        <a:pt x="10" y="1"/>
                      </a:lnTo>
                      <a:lnTo>
                        <a:pt x="8" y="0"/>
                      </a:lnTo>
                      <a:lnTo>
                        <a:pt x="6"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81" name="Freeform 161"/>
                <p:cNvSpPr>
                  <a:spLocks/>
                </p:cNvSpPr>
                <p:nvPr/>
              </p:nvSpPr>
              <p:spPr bwMode="auto">
                <a:xfrm>
                  <a:off x="3458" y="2486"/>
                  <a:ext cx="10" cy="10"/>
                </a:xfrm>
                <a:custGeom>
                  <a:avLst/>
                  <a:gdLst>
                    <a:gd name="T0" fmla="*/ 1 w 10"/>
                    <a:gd name="T1" fmla="*/ 2 h 10"/>
                    <a:gd name="T2" fmla="*/ 0 w 10"/>
                    <a:gd name="T3" fmla="*/ 3 h 10"/>
                    <a:gd name="T4" fmla="*/ 0 w 10"/>
                    <a:gd name="T5" fmla="*/ 5 h 10"/>
                    <a:gd name="T6" fmla="*/ 0 w 10"/>
                    <a:gd name="T7" fmla="*/ 7 h 10"/>
                    <a:gd name="T8" fmla="*/ 0 w 10"/>
                    <a:gd name="T9" fmla="*/ 9 h 10"/>
                    <a:gd name="T10" fmla="*/ 1 w 10"/>
                    <a:gd name="T11" fmla="*/ 10 h 10"/>
                    <a:gd name="T12" fmla="*/ 3 w 10"/>
                    <a:gd name="T13" fmla="*/ 10 h 10"/>
                    <a:gd name="T14" fmla="*/ 5 w 10"/>
                    <a:gd name="T15" fmla="*/ 10 h 10"/>
                    <a:gd name="T16" fmla="*/ 6 w 10"/>
                    <a:gd name="T17" fmla="*/ 10 h 10"/>
                    <a:gd name="T18" fmla="*/ 6 w 10"/>
                    <a:gd name="T19" fmla="*/ 10 h 10"/>
                    <a:gd name="T20" fmla="*/ 8 w 10"/>
                    <a:gd name="T21" fmla="*/ 9 h 10"/>
                    <a:gd name="T22" fmla="*/ 10 w 10"/>
                    <a:gd name="T23" fmla="*/ 7 h 10"/>
                    <a:gd name="T24" fmla="*/ 10 w 10"/>
                    <a:gd name="T25" fmla="*/ 5 h 10"/>
                    <a:gd name="T26" fmla="*/ 8 w 10"/>
                    <a:gd name="T27" fmla="*/ 3 h 10"/>
                    <a:gd name="T28" fmla="*/ 6 w 10"/>
                    <a:gd name="T29" fmla="*/ 2 h 10"/>
                    <a:gd name="T30" fmla="*/ 5 w 10"/>
                    <a:gd name="T31" fmla="*/ 0 h 10"/>
                    <a:gd name="T32" fmla="*/ 3 w 10"/>
                    <a:gd name="T33" fmla="*/ 0 h 10"/>
                    <a:gd name="T34" fmla="*/ 1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2"/>
                      </a:moveTo>
                      <a:lnTo>
                        <a:pt x="0" y="3"/>
                      </a:lnTo>
                      <a:lnTo>
                        <a:pt x="0" y="5"/>
                      </a:lnTo>
                      <a:lnTo>
                        <a:pt x="0" y="7"/>
                      </a:lnTo>
                      <a:lnTo>
                        <a:pt x="0" y="9"/>
                      </a:lnTo>
                      <a:lnTo>
                        <a:pt x="1" y="10"/>
                      </a:lnTo>
                      <a:lnTo>
                        <a:pt x="3" y="10"/>
                      </a:lnTo>
                      <a:lnTo>
                        <a:pt x="5" y="10"/>
                      </a:lnTo>
                      <a:lnTo>
                        <a:pt x="6" y="10"/>
                      </a:lnTo>
                      <a:lnTo>
                        <a:pt x="6" y="10"/>
                      </a:lnTo>
                      <a:lnTo>
                        <a:pt x="8" y="9"/>
                      </a:lnTo>
                      <a:lnTo>
                        <a:pt x="10" y="7"/>
                      </a:lnTo>
                      <a:lnTo>
                        <a:pt x="10" y="5"/>
                      </a:lnTo>
                      <a:lnTo>
                        <a:pt x="8" y="3"/>
                      </a:lnTo>
                      <a:lnTo>
                        <a:pt x="6" y="2"/>
                      </a:lnTo>
                      <a:lnTo>
                        <a:pt x="5" y="0"/>
                      </a:lnTo>
                      <a:lnTo>
                        <a:pt x="3" y="0"/>
                      </a:lnTo>
                      <a:lnTo>
                        <a:pt x="1"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82" name="Freeform 162"/>
                <p:cNvSpPr>
                  <a:spLocks/>
                </p:cNvSpPr>
                <p:nvPr/>
              </p:nvSpPr>
              <p:spPr bwMode="auto">
                <a:xfrm>
                  <a:off x="3473" y="2473"/>
                  <a:ext cx="10" cy="10"/>
                </a:xfrm>
                <a:custGeom>
                  <a:avLst/>
                  <a:gdLst>
                    <a:gd name="T0" fmla="*/ 1 w 10"/>
                    <a:gd name="T1" fmla="*/ 1 h 10"/>
                    <a:gd name="T2" fmla="*/ 0 w 10"/>
                    <a:gd name="T3" fmla="*/ 3 h 10"/>
                    <a:gd name="T4" fmla="*/ 0 w 10"/>
                    <a:gd name="T5" fmla="*/ 5 h 10"/>
                    <a:gd name="T6" fmla="*/ 0 w 10"/>
                    <a:gd name="T7" fmla="*/ 6 h 10"/>
                    <a:gd name="T8" fmla="*/ 0 w 10"/>
                    <a:gd name="T9" fmla="*/ 8 h 10"/>
                    <a:gd name="T10" fmla="*/ 1 w 10"/>
                    <a:gd name="T11" fmla="*/ 10 h 10"/>
                    <a:gd name="T12" fmla="*/ 3 w 10"/>
                    <a:gd name="T13" fmla="*/ 10 h 10"/>
                    <a:gd name="T14" fmla="*/ 5 w 10"/>
                    <a:gd name="T15" fmla="*/ 10 h 10"/>
                    <a:gd name="T16" fmla="*/ 6 w 10"/>
                    <a:gd name="T17" fmla="*/ 10 h 10"/>
                    <a:gd name="T18" fmla="*/ 6 w 10"/>
                    <a:gd name="T19" fmla="*/ 10 h 10"/>
                    <a:gd name="T20" fmla="*/ 8 w 10"/>
                    <a:gd name="T21" fmla="*/ 8 h 10"/>
                    <a:gd name="T22" fmla="*/ 10 w 10"/>
                    <a:gd name="T23" fmla="*/ 6 h 10"/>
                    <a:gd name="T24" fmla="*/ 10 w 10"/>
                    <a:gd name="T25" fmla="*/ 5 h 10"/>
                    <a:gd name="T26" fmla="*/ 8 w 10"/>
                    <a:gd name="T27" fmla="*/ 3 h 10"/>
                    <a:gd name="T28" fmla="*/ 6 w 10"/>
                    <a:gd name="T29" fmla="*/ 1 h 10"/>
                    <a:gd name="T30" fmla="*/ 5 w 10"/>
                    <a:gd name="T31" fmla="*/ 0 h 10"/>
                    <a:gd name="T32" fmla="*/ 3 w 10"/>
                    <a:gd name="T33" fmla="*/ 0 h 10"/>
                    <a:gd name="T34" fmla="*/ 1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1"/>
                      </a:moveTo>
                      <a:lnTo>
                        <a:pt x="0" y="3"/>
                      </a:lnTo>
                      <a:lnTo>
                        <a:pt x="0" y="5"/>
                      </a:lnTo>
                      <a:lnTo>
                        <a:pt x="0" y="6"/>
                      </a:lnTo>
                      <a:lnTo>
                        <a:pt x="0" y="8"/>
                      </a:lnTo>
                      <a:lnTo>
                        <a:pt x="1" y="10"/>
                      </a:lnTo>
                      <a:lnTo>
                        <a:pt x="3" y="10"/>
                      </a:lnTo>
                      <a:lnTo>
                        <a:pt x="5" y="10"/>
                      </a:lnTo>
                      <a:lnTo>
                        <a:pt x="6" y="10"/>
                      </a:lnTo>
                      <a:lnTo>
                        <a:pt x="6" y="10"/>
                      </a:lnTo>
                      <a:lnTo>
                        <a:pt x="8" y="8"/>
                      </a:lnTo>
                      <a:lnTo>
                        <a:pt x="10" y="6"/>
                      </a:lnTo>
                      <a:lnTo>
                        <a:pt x="10" y="5"/>
                      </a:lnTo>
                      <a:lnTo>
                        <a:pt x="8" y="3"/>
                      </a:lnTo>
                      <a:lnTo>
                        <a:pt x="6" y="1"/>
                      </a:lnTo>
                      <a:lnTo>
                        <a:pt x="5" y="0"/>
                      </a:lnTo>
                      <a:lnTo>
                        <a:pt x="3" y="0"/>
                      </a:lnTo>
                      <a:lnTo>
                        <a:pt x="1" y="1"/>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83" name="Freeform 163"/>
                <p:cNvSpPr>
                  <a:spLocks/>
                </p:cNvSpPr>
                <p:nvPr/>
              </p:nvSpPr>
              <p:spPr bwMode="auto">
                <a:xfrm>
                  <a:off x="3488" y="2459"/>
                  <a:ext cx="10" cy="10"/>
                </a:xfrm>
                <a:custGeom>
                  <a:avLst/>
                  <a:gdLst>
                    <a:gd name="T0" fmla="*/ 2 w 10"/>
                    <a:gd name="T1" fmla="*/ 2 h 10"/>
                    <a:gd name="T2" fmla="*/ 0 w 10"/>
                    <a:gd name="T3" fmla="*/ 4 h 10"/>
                    <a:gd name="T4" fmla="*/ 0 w 10"/>
                    <a:gd name="T5" fmla="*/ 5 h 10"/>
                    <a:gd name="T6" fmla="*/ 0 w 10"/>
                    <a:gd name="T7" fmla="*/ 7 h 10"/>
                    <a:gd name="T8" fmla="*/ 0 w 10"/>
                    <a:gd name="T9" fmla="*/ 9 h 10"/>
                    <a:gd name="T10" fmla="*/ 2 w 10"/>
                    <a:gd name="T11" fmla="*/ 10 h 10"/>
                    <a:gd name="T12" fmla="*/ 3 w 10"/>
                    <a:gd name="T13" fmla="*/ 10 h 10"/>
                    <a:gd name="T14" fmla="*/ 5 w 10"/>
                    <a:gd name="T15" fmla="*/ 10 h 10"/>
                    <a:gd name="T16" fmla="*/ 7 w 10"/>
                    <a:gd name="T17" fmla="*/ 10 h 10"/>
                    <a:gd name="T18" fmla="*/ 7 w 10"/>
                    <a:gd name="T19" fmla="*/ 10 h 10"/>
                    <a:gd name="T20" fmla="*/ 8 w 10"/>
                    <a:gd name="T21" fmla="*/ 9 h 10"/>
                    <a:gd name="T22" fmla="*/ 10 w 10"/>
                    <a:gd name="T23" fmla="*/ 7 h 10"/>
                    <a:gd name="T24" fmla="*/ 10 w 10"/>
                    <a:gd name="T25" fmla="*/ 5 h 10"/>
                    <a:gd name="T26" fmla="*/ 8 w 10"/>
                    <a:gd name="T27" fmla="*/ 4 h 10"/>
                    <a:gd name="T28" fmla="*/ 7 w 10"/>
                    <a:gd name="T29" fmla="*/ 2 h 10"/>
                    <a:gd name="T30" fmla="*/ 5 w 10"/>
                    <a:gd name="T31" fmla="*/ 0 h 10"/>
                    <a:gd name="T32" fmla="*/ 3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4"/>
                      </a:lnTo>
                      <a:lnTo>
                        <a:pt x="0" y="5"/>
                      </a:lnTo>
                      <a:lnTo>
                        <a:pt x="0" y="7"/>
                      </a:lnTo>
                      <a:lnTo>
                        <a:pt x="0" y="9"/>
                      </a:lnTo>
                      <a:lnTo>
                        <a:pt x="2" y="10"/>
                      </a:lnTo>
                      <a:lnTo>
                        <a:pt x="3" y="10"/>
                      </a:lnTo>
                      <a:lnTo>
                        <a:pt x="5" y="10"/>
                      </a:lnTo>
                      <a:lnTo>
                        <a:pt x="7" y="10"/>
                      </a:lnTo>
                      <a:lnTo>
                        <a:pt x="7" y="10"/>
                      </a:lnTo>
                      <a:lnTo>
                        <a:pt x="8" y="9"/>
                      </a:lnTo>
                      <a:lnTo>
                        <a:pt x="10" y="7"/>
                      </a:lnTo>
                      <a:lnTo>
                        <a:pt x="10" y="5"/>
                      </a:lnTo>
                      <a:lnTo>
                        <a:pt x="8" y="4"/>
                      </a:lnTo>
                      <a:lnTo>
                        <a:pt x="7" y="2"/>
                      </a:lnTo>
                      <a:lnTo>
                        <a:pt x="5" y="0"/>
                      </a:lnTo>
                      <a:lnTo>
                        <a:pt x="3" y="0"/>
                      </a:lnTo>
                      <a:lnTo>
                        <a:pt x="2"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84" name="Freeform 164"/>
                <p:cNvSpPr>
                  <a:spLocks/>
                </p:cNvSpPr>
                <p:nvPr/>
              </p:nvSpPr>
              <p:spPr bwMode="auto">
                <a:xfrm>
                  <a:off x="3503" y="2446"/>
                  <a:ext cx="10" cy="10"/>
                </a:xfrm>
                <a:custGeom>
                  <a:avLst/>
                  <a:gdLst>
                    <a:gd name="T0" fmla="*/ 2 w 10"/>
                    <a:gd name="T1" fmla="*/ 1 h 10"/>
                    <a:gd name="T2" fmla="*/ 0 w 10"/>
                    <a:gd name="T3" fmla="*/ 3 h 10"/>
                    <a:gd name="T4" fmla="*/ 0 w 10"/>
                    <a:gd name="T5" fmla="*/ 5 h 10"/>
                    <a:gd name="T6" fmla="*/ 0 w 10"/>
                    <a:gd name="T7" fmla="*/ 6 h 10"/>
                    <a:gd name="T8" fmla="*/ 0 w 10"/>
                    <a:gd name="T9" fmla="*/ 8 h 10"/>
                    <a:gd name="T10" fmla="*/ 2 w 10"/>
                    <a:gd name="T11" fmla="*/ 10 h 10"/>
                    <a:gd name="T12" fmla="*/ 3 w 10"/>
                    <a:gd name="T13" fmla="*/ 10 h 10"/>
                    <a:gd name="T14" fmla="*/ 5 w 10"/>
                    <a:gd name="T15" fmla="*/ 10 h 10"/>
                    <a:gd name="T16" fmla="*/ 7 w 10"/>
                    <a:gd name="T17" fmla="*/ 10 h 10"/>
                    <a:gd name="T18" fmla="*/ 7 w 10"/>
                    <a:gd name="T19" fmla="*/ 10 h 10"/>
                    <a:gd name="T20" fmla="*/ 9 w 10"/>
                    <a:gd name="T21" fmla="*/ 8 h 10"/>
                    <a:gd name="T22" fmla="*/ 10 w 10"/>
                    <a:gd name="T23" fmla="*/ 6 h 10"/>
                    <a:gd name="T24" fmla="*/ 10 w 10"/>
                    <a:gd name="T25" fmla="*/ 5 h 10"/>
                    <a:gd name="T26" fmla="*/ 9 w 10"/>
                    <a:gd name="T27" fmla="*/ 3 h 10"/>
                    <a:gd name="T28" fmla="*/ 7 w 10"/>
                    <a:gd name="T29" fmla="*/ 1 h 10"/>
                    <a:gd name="T30" fmla="*/ 5 w 10"/>
                    <a:gd name="T31" fmla="*/ 0 h 10"/>
                    <a:gd name="T32" fmla="*/ 3 w 10"/>
                    <a:gd name="T33" fmla="*/ 0 h 10"/>
                    <a:gd name="T34" fmla="*/ 2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1"/>
                      </a:moveTo>
                      <a:lnTo>
                        <a:pt x="0" y="3"/>
                      </a:lnTo>
                      <a:lnTo>
                        <a:pt x="0" y="5"/>
                      </a:lnTo>
                      <a:lnTo>
                        <a:pt x="0" y="6"/>
                      </a:lnTo>
                      <a:lnTo>
                        <a:pt x="0" y="8"/>
                      </a:lnTo>
                      <a:lnTo>
                        <a:pt x="2" y="10"/>
                      </a:lnTo>
                      <a:lnTo>
                        <a:pt x="3" y="10"/>
                      </a:lnTo>
                      <a:lnTo>
                        <a:pt x="5" y="10"/>
                      </a:lnTo>
                      <a:lnTo>
                        <a:pt x="7" y="10"/>
                      </a:lnTo>
                      <a:lnTo>
                        <a:pt x="7" y="10"/>
                      </a:lnTo>
                      <a:lnTo>
                        <a:pt x="9" y="8"/>
                      </a:lnTo>
                      <a:lnTo>
                        <a:pt x="10" y="6"/>
                      </a:lnTo>
                      <a:lnTo>
                        <a:pt x="10" y="5"/>
                      </a:lnTo>
                      <a:lnTo>
                        <a:pt x="9" y="3"/>
                      </a:lnTo>
                      <a:lnTo>
                        <a:pt x="7" y="1"/>
                      </a:lnTo>
                      <a:lnTo>
                        <a:pt x="5" y="0"/>
                      </a:lnTo>
                      <a:lnTo>
                        <a:pt x="3" y="0"/>
                      </a:lnTo>
                      <a:lnTo>
                        <a:pt x="2" y="1"/>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85" name="Freeform 165"/>
                <p:cNvSpPr>
                  <a:spLocks/>
                </p:cNvSpPr>
                <p:nvPr/>
              </p:nvSpPr>
              <p:spPr bwMode="auto">
                <a:xfrm>
                  <a:off x="3517" y="2432"/>
                  <a:ext cx="10" cy="10"/>
                </a:xfrm>
                <a:custGeom>
                  <a:avLst/>
                  <a:gdLst>
                    <a:gd name="T0" fmla="*/ 3 w 10"/>
                    <a:gd name="T1" fmla="*/ 2 h 10"/>
                    <a:gd name="T2" fmla="*/ 1 w 10"/>
                    <a:gd name="T3" fmla="*/ 4 h 10"/>
                    <a:gd name="T4" fmla="*/ 0 w 10"/>
                    <a:gd name="T5" fmla="*/ 5 h 10"/>
                    <a:gd name="T6" fmla="*/ 0 w 10"/>
                    <a:gd name="T7" fmla="*/ 7 h 10"/>
                    <a:gd name="T8" fmla="*/ 1 w 10"/>
                    <a:gd name="T9" fmla="*/ 9 h 10"/>
                    <a:gd name="T10" fmla="*/ 3 w 10"/>
                    <a:gd name="T11" fmla="*/ 10 h 10"/>
                    <a:gd name="T12" fmla="*/ 5 w 10"/>
                    <a:gd name="T13" fmla="*/ 10 h 10"/>
                    <a:gd name="T14" fmla="*/ 6 w 10"/>
                    <a:gd name="T15" fmla="*/ 10 h 10"/>
                    <a:gd name="T16" fmla="*/ 8 w 10"/>
                    <a:gd name="T17" fmla="*/ 10 h 10"/>
                    <a:gd name="T18" fmla="*/ 8 w 10"/>
                    <a:gd name="T19" fmla="*/ 10 h 10"/>
                    <a:gd name="T20" fmla="*/ 10 w 10"/>
                    <a:gd name="T21" fmla="*/ 9 h 10"/>
                    <a:gd name="T22" fmla="*/ 10 w 10"/>
                    <a:gd name="T23" fmla="*/ 7 h 10"/>
                    <a:gd name="T24" fmla="*/ 10 w 10"/>
                    <a:gd name="T25" fmla="*/ 5 h 10"/>
                    <a:gd name="T26" fmla="*/ 10 w 10"/>
                    <a:gd name="T27" fmla="*/ 4 h 10"/>
                    <a:gd name="T28" fmla="*/ 8 w 10"/>
                    <a:gd name="T29" fmla="*/ 2 h 10"/>
                    <a:gd name="T30" fmla="*/ 6 w 10"/>
                    <a:gd name="T31" fmla="*/ 0 h 10"/>
                    <a:gd name="T32" fmla="*/ 5 w 10"/>
                    <a:gd name="T33" fmla="*/ 0 h 10"/>
                    <a:gd name="T34" fmla="*/ 3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2"/>
                      </a:moveTo>
                      <a:lnTo>
                        <a:pt x="1" y="4"/>
                      </a:lnTo>
                      <a:lnTo>
                        <a:pt x="0" y="5"/>
                      </a:lnTo>
                      <a:lnTo>
                        <a:pt x="0" y="7"/>
                      </a:lnTo>
                      <a:lnTo>
                        <a:pt x="1" y="9"/>
                      </a:lnTo>
                      <a:lnTo>
                        <a:pt x="3" y="10"/>
                      </a:lnTo>
                      <a:lnTo>
                        <a:pt x="5" y="10"/>
                      </a:lnTo>
                      <a:lnTo>
                        <a:pt x="6" y="10"/>
                      </a:lnTo>
                      <a:lnTo>
                        <a:pt x="8" y="10"/>
                      </a:lnTo>
                      <a:lnTo>
                        <a:pt x="8" y="10"/>
                      </a:lnTo>
                      <a:lnTo>
                        <a:pt x="10" y="9"/>
                      </a:lnTo>
                      <a:lnTo>
                        <a:pt x="10" y="7"/>
                      </a:lnTo>
                      <a:lnTo>
                        <a:pt x="10" y="5"/>
                      </a:lnTo>
                      <a:lnTo>
                        <a:pt x="10" y="4"/>
                      </a:lnTo>
                      <a:lnTo>
                        <a:pt x="8" y="2"/>
                      </a:lnTo>
                      <a:lnTo>
                        <a:pt x="6" y="0"/>
                      </a:lnTo>
                      <a:lnTo>
                        <a:pt x="5" y="0"/>
                      </a:lnTo>
                      <a:lnTo>
                        <a:pt x="3"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86" name="Freeform 166"/>
                <p:cNvSpPr>
                  <a:spLocks/>
                </p:cNvSpPr>
                <p:nvPr/>
              </p:nvSpPr>
              <p:spPr bwMode="auto">
                <a:xfrm>
                  <a:off x="3532" y="2419"/>
                  <a:ext cx="10" cy="10"/>
                </a:xfrm>
                <a:custGeom>
                  <a:avLst/>
                  <a:gdLst>
                    <a:gd name="T0" fmla="*/ 3 w 10"/>
                    <a:gd name="T1" fmla="*/ 1 h 10"/>
                    <a:gd name="T2" fmla="*/ 1 w 10"/>
                    <a:gd name="T3" fmla="*/ 3 h 10"/>
                    <a:gd name="T4" fmla="*/ 0 w 10"/>
                    <a:gd name="T5" fmla="*/ 5 h 10"/>
                    <a:gd name="T6" fmla="*/ 0 w 10"/>
                    <a:gd name="T7" fmla="*/ 6 h 10"/>
                    <a:gd name="T8" fmla="*/ 1 w 10"/>
                    <a:gd name="T9" fmla="*/ 8 h 10"/>
                    <a:gd name="T10" fmla="*/ 3 w 10"/>
                    <a:gd name="T11" fmla="*/ 10 h 10"/>
                    <a:gd name="T12" fmla="*/ 5 w 10"/>
                    <a:gd name="T13" fmla="*/ 10 h 10"/>
                    <a:gd name="T14" fmla="*/ 7 w 10"/>
                    <a:gd name="T15" fmla="*/ 10 h 10"/>
                    <a:gd name="T16" fmla="*/ 8 w 10"/>
                    <a:gd name="T17" fmla="*/ 10 h 10"/>
                    <a:gd name="T18" fmla="*/ 8 w 10"/>
                    <a:gd name="T19" fmla="*/ 10 h 10"/>
                    <a:gd name="T20" fmla="*/ 10 w 10"/>
                    <a:gd name="T21" fmla="*/ 8 h 10"/>
                    <a:gd name="T22" fmla="*/ 10 w 10"/>
                    <a:gd name="T23" fmla="*/ 6 h 10"/>
                    <a:gd name="T24" fmla="*/ 10 w 10"/>
                    <a:gd name="T25" fmla="*/ 5 h 10"/>
                    <a:gd name="T26" fmla="*/ 10 w 10"/>
                    <a:gd name="T27" fmla="*/ 3 h 10"/>
                    <a:gd name="T28" fmla="*/ 8 w 10"/>
                    <a:gd name="T29" fmla="*/ 1 h 10"/>
                    <a:gd name="T30" fmla="*/ 7 w 10"/>
                    <a:gd name="T31" fmla="*/ 0 h 10"/>
                    <a:gd name="T32" fmla="*/ 5 w 10"/>
                    <a:gd name="T33" fmla="*/ 0 h 10"/>
                    <a:gd name="T34" fmla="*/ 3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1"/>
                      </a:moveTo>
                      <a:lnTo>
                        <a:pt x="1" y="3"/>
                      </a:lnTo>
                      <a:lnTo>
                        <a:pt x="0" y="5"/>
                      </a:lnTo>
                      <a:lnTo>
                        <a:pt x="0" y="6"/>
                      </a:lnTo>
                      <a:lnTo>
                        <a:pt x="1" y="8"/>
                      </a:lnTo>
                      <a:lnTo>
                        <a:pt x="3" y="10"/>
                      </a:lnTo>
                      <a:lnTo>
                        <a:pt x="5" y="10"/>
                      </a:lnTo>
                      <a:lnTo>
                        <a:pt x="7" y="10"/>
                      </a:lnTo>
                      <a:lnTo>
                        <a:pt x="8" y="10"/>
                      </a:lnTo>
                      <a:lnTo>
                        <a:pt x="8" y="10"/>
                      </a:lnTo>
                      <a:lnTo>
                        <a:pt x="10" y="8"/>
                      </a:lnTo>
                      <a:lnTo>
                        <a:pt x="10" y="6"/>
                      </a:lnTo>
                      <a:lnTo>
                        <a:pt x="10" y="5"/>
                      </a:lnTo>
                      <a:lnTo>
                        <a:pt x="10" y="3"/>
                      </a:lnTo>
                      <a:lnTo>
                        <a:pt x="8" y="1"/>
                      </a:lnTo>
                      <a:lnTo>
                        <a:pt x="7" y="0"/>
                      </a:lnTo>
                      <a:lnTo>
                        <a:pt x="5" y="0"/>
                      </a:lnTo>
                      <a:lnTo>
                        <a:pt x="3" y="1"/>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87" name="Freeform 167"/>
                <p:cNvSpPr>
                  <a:spLocks/>
                </p:cNvSpPr>
                <p:nvPr/>
              </p:nvSpPr>
              <p:spPr bwMode="auto">
                <a:xfrm>
                  <a:off x="3547" y="2405"/>
                  <a:ext cx="10" cy="10"/>
                </a:xfrm>
                <a:custGeom>
                  <a:avLst/>
                  <a:gdLst>
                    <a:gd name="T0" fmla="*/ 3 w 10"/>
                    <a:gd name="T1" fmla="*/ 0 h 10"/>
                    <a:gd name="T2" fmla="*/ 2 w 10"/>
                    <a:gd name="T3" fmla="*/ 2 h 10"/>
                    <a:gd name="T4" fmla="*/ 0 w 10"/>
                    <a:gd name="T5" fmla="*/ 4 h 10"/>
                    <a:gd name="T6" fmla="*/ 0 w 10"/>
                    <a:gd name="T7" fmla="*/ 5 h 10"/>
                    <a:gd name="T8" fmla="*/ 2 w 10"/>
                    <a:gd name="T9" fmla="*/ 7 h 10"/>
                    <a:gd name="T10" fmla="*/ 3 w 10"/>
                    <a:gd name="T11" fmla="*/ 9 h 10"/>
                    <a:gd name="T12" fmla="*/ 5 w 10"/>
                    <a:gd name="T13" fmla="*/ 10 h 10"/>
                    <a:gd name="T14" fmla="*/ 7 w 10"/>
                    <a:gd name="T15" fmla="*/ 10 h 10"/>
                    <a:gd name="T16" fmla="*/ 8 w 10"/>
                    <a:gd name="T17" fmla="*/ 9 h 10"/>
                    <a:gd name="T18" fmla="*/ 8 w 10"/>
                    <a:gd name="T19" fmla="*/ 9 h 10"/>
                    <a:gd name="T20" fmla="*/ 10 w 10"/>
                    <a:gd name="T21" fmla="*/ 7 h 10"/>
                    <a:gd name="T22" fmla="*/ 10 w 10"/>
                    <a:gd name="T23" fmla="*/ 5 h 10"/>
                    <a:gd name="T24" fmla="*/ 10 w 10"/>
                    <a:gd name="T25" fmla="*/ 4 h 10"/>
                    <a:gd name="T26" fmla="*/ 10 w 10"/>
                    <a:gd name="T27" fmla="*/ 2 h 10"/>
                    <a:gd name="T28" fmla="*/ 8 w 10"/>
                    <a:gd name="T29" fmla="*/ 0 h 10"/>
                    <a:gd name="T30" fmla="*/ 7 w 10"/>
                    <a:gd name="T31" fmla="*/ 0 h 10"/>
                    <a:gd name="T32" fmla="*/ 5 w 10"/>
                    <a:gd name="T33" fmla="*/ 0 h 10"/>
                    <a:gd name="T34" fmla="*/ 3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0"/>
                      </a:moveTo>
                      <a:lnTo>
                        <a:pt x="2" y="2"/>
                      </a:lnTo>
                      <a:lnTo>
                        <a:pt x="0" y="4"/>
                      </a:lnTo>
                      <a:lnTo>
                        <a:pt x="0" y="5"/>
                      </a:lnTo>
                      <a:lnTo>
                        <a:pt x="2" y="7"/>
                      </a:lnTo>
                      <a:lnTo>
                        <a:pt x="3" y="9"/>
                      </a:lnTo>
                      <a:lnTo>
                        <a:pt x="5" y="10"/>
                      </a:lnTo>
                      <a:lnTo>
                        <a:pt x="7" y="10"/>
                      </a:lnTo>
                      <a:lnTo>
                        <a:pt x="8" y="9"/>
                      </a:lnTo>
                      <a:lnTo>
                        <a:pt x="8" y="9"/>
                      </a:lnTo>
                      <a:lnTo>
                        <a:pt x="10" y="7"/>
                      </a:lnTo>
                      <a:lnTo>
                        <a:pt x="10" y="5"/>
                      </a:lnTo>
                      <a:lnTo>
                        <a:pt x="10" y="4"/>
                      </a:lnTo>
                      <a:lnTo>
                        <a:pt x="10" y="2"/>
                      </a:lnTo>
                      <a:lnTo>
                        <a:pt x="8" y="0"/>
                      </a:lnTo>
                      <a:lnTo>
                        <a:pt x="7" y="0"/>
                      </a:lnTo>
                      <a:lnTo>
                        <a:pt x="5" y="0"/>
                      </a:lnTo>
                      <a:lnTo>
                        <a:pt x="3"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88" name="Freeform 168"/>
                <p:cNvSpPr>
                  <a:spLocks/>
                </p:cNvSpPr>
                <p:nvPr/>
              </p:nvSpPr>
              <p:spPr bwMode="auto">
                <a:xfrm>
                  <a:off x="3562" y="2392"/>
                  <a:ext cx="10" cy="10"/>
                </a:xfrm>
                <a:custGeom>
                  <a:avLst/>
                  <a:gdLst>
                    <a:gd name="T0" fmla="*/ 2 w 10"/>
                    <a:gd name="T1" fmla="*/ 0 h 10"/>
                    <a:gd name="T2" fmla="*/ 0 w 10"/>
                    <a:gd name="T3" fmla="*/ 1 h 10"/>
                    <a:gd name="T4" fmla="*/ 0 w 10"/>
                    <a:gd name="T5" fmla="*/ 3 h 10"/>
                    <a:gd name="T6" fmla="*/ 0 w 10"/>
                    <a:gd name="T7" fmla="*/ 5 h 10"/>
                    <a:gd name="T8" fmla="*/ 0 w 10"/>
                    <a:gd name="T9" fmla="*/ 6 h 10"/>
                    <a:gd name="T10" fmla="*/ 2 w 10"/>
                    <a:gd name="T11" fmla="*/ 8 h 10"/>
                    <a:gd name="T12" fmla="*/ 3 w 10"/>
                    <a:gd name="T13" fmla="*/ 10 h 10"/>
                    <a:gd name="T14" fmla="*/ 5 w 10"/>
                    <a:gd name="T15" fmla="*/ 10 h 10"/>
                    <a:gd name="T16" fmla="*/ 7 w 10"/>
                    <a:gd name="T17" fmla="*/ 8 h 10"/>
                    <a:gd name="T18" fmla="*/ 7 w 10"/>
                    <a:gd name="T19" fmla="*/ 8 h 10"/>
                    <a:gd name="T20" fmla="*/ 9 w 10"/>
                    <a:gd name="T21" fmla="*/ 6 h 10"/>
                    <a:gd name="T22" fmla="*/ 10 w 10"/>
                    <a:gd name="T23" fmla="*/ 5 h 10"/>
                    <a:gd name="T24" fmla="*/ 10 w 10"/>
                    <a:gd name="T25" fmla="*/ 3 h 10"/>
                    <a:gd name="T26" fmla="*/ 9 w 10"/>
                    <a:gd name="T27" fmla="*/ 1 h 10"/>
                    <a:gd name="T28" fmla="*/ 7 w 10"/>
                    <a:gd name="T29" fmla="*/ 0 h 10"/>
                    <a:gd name="T30" fmla="*/ 5 w 10"/>
                    <a:gd name="T31" fmla="*/ 0 h 10"/>
                    <a:gd name="T32" fmla="*/ 3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1"/>
                      </a:lnTo>
                      <a:lnTo>
                        <a:pt x="0" y="3"/>
                      </a:lnTo>
                      <a:lnTo>
                        <a:pt x="0" y="5"/>
                      </a:lnTo>
                      <a:lnTo>
                        <a:pt x="0" y="6"/>
                      </a:lnTo>
                      <a:lnTo>
                        <a:pt x="2" y="8"/>
                      </a:lnTo>
                      <a:lnTo>
                        <a:pt x="3" y="10"/>
                      </a:lnTo>
                      <a:lnTo>
                        <a:pt x="5" y="10"/>
                      </a:lnTo>
                      <a:lnTo>
                        <a:pt x="7" y="8"/>
                      </a:lnTo>
                      <a:lnTo>
                        <a:pt x="7" y="8"/>
                      </a:lnTo>
                      <a:lnTo>
                        <a:pt x="9" y="6"/>
                      </a:lnTo>
                      <a:lnTo>
                        <a:pt x="10" y="5"/>
                      </a:lnTo>
                      <a:lnTo>
                        <a:pt x="10" y="3"/>
                      </a:lnTo>
                      <a:lnTo>
                        <a:pt x="9" y="1"/>
                      </a:lnTo>
                      <a:lnTo>
                        <a:pt x="7" y="0"/>
                      </a:lnTo>
                      <a:lnTo>
                        <a:pt x="5" y="0"/>
                      </a:lnTo>
                      <a:lnTo>
                        <a:pt x="3" y="0"/>
                      </a:lnTo>
                      <a:lnTo>
                        <a:pt x="2"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89" name="Freeform 169"/>
                <p:cNvSpPr>
                  <a:spLocks/>
                </p:cNvSpPr>
                <p:nvPr/>
              </p:nvSpPr>
              <p:spPr bwMode="auto">
                <a:xfrm>
                  <a:off x="3576" y="2377"/>
                  <a:ext cx="11" cy="10"/>
                </a:xfrm>
                <a:custGeom>
                  <a:avLst/>
                  <a:gdLst>
                    <a:gd name="T0" fmla="*/ 3 w 11"/>
                    <a:gd name="T1" fmla="*/ 1 h 10"/>
                    <a:gd name="T2" fmla="*/ 1 w 11"/>
                    <a:gd name="T3" fmla="*/ 3 h 10"/>
                    <a:gd name="T4" fmla="*/ 0 w 11"/>
                    <a:gd name="T5" fmla="*/ 5 h 10"/>
                    <a:gd name="T6" fmla="*/ 0 w 11"/>
                    <a:gd name="T7" fmla="*/ 6 h 10"/>
                    <a:gd name="T8" fmla="*/ 1 w 11"/>
                    <a:gd name="T9" fmla="*/ 8 h 10"/>
                    <a:gd name="T10" fmla="*/ 3 w 11"/>
                    <a:gd name="T11" fmla="*/ 10 h 10"/>
                    <a:gd name="T12" fmla="*/ 5 w 11"/>
                    <a:gd name="T13" fmla="*/ 10 h 10"/>
                    <a:gd name="T14" fmla="*/ 6 w 11"/>
                    <a:gd name="T15" fmla="*/ 10 h 10"/>
                    <a:gd name="T16" fmla="*/ 8 w 11"/>
                    <a:gd name="T17" fmla="*/ 10 h 10"/>
                    <a:gd name="T18" fmla="*/ 8 w 11"/>
                    <a:gd name="T19" fmla="*/ 10 h 10"/>
                    <a:gd name="T20" fmla="*/ 10 w 11"/>
                    <a:gd name="T21" fmla="*/ 8 h 10"/>
                    <a:gd name="T22" fmla="*/ 11 w 11"/>
                    <a:gd name="T23" fmla="*/ 6 h 10"/>
                    <a:gd name="T24" fmla="*/ 11 w 11"/>
                    <a:gd name="T25" fmla="*/ 5 h 10"/>
                    <a:gd name="T26" fmla="*/ 10 w 11"/>
                    <a:gd name="T27" fmla="*/ 3 h 10"/>
                    <a:gd name="T28" fmla="*/ 8 w 11"/>
                    <a:gd name="T29" fmla="*/ 1 h 10"/>
                    <a:gd name="T30" fmla="*/ 6 w 11"/>
                    <a:gd name="T31" fmla="*/ 0 h 10"/>
                    <a:gd name="T32" fmla="*/ 5 w 11"/>
                    <a:gd name="T33" fmla="*/ 0 h 10"/>
                    <a:gd name="T34" fmla="*/ 3 w 11"/>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3" y="1"/>
                      </a:moveTo>
                      <a:lnTo>
                        <a:pt x="1" y="3"/>
                      </a:lnTo>
                      <a:lnTo>
                        <a:pt x="0" y="5"/>
                      </a:lnTo>
                      <a:lnTo>
                        <a:pt x="0" y="6"/>
                      </a:lnTo>
                      <a:lnTo>
                        <a:pt x="1" y="8"/>
                      </a:lnTo>
                      <a:lnTo>
                        <a:pt x="3" y="10"/>
                      </a:lnTo>
                      <a:lnTo>
                        <a:pt x="5" y="10"/>
                      </a:lnTo>
                      <a:lnTo>
                        <a:pt x="6" y="10"/>
                      </a:lnTo>
                      <a:lnTo>
                        <a:pt x="8" y="10"/>
                      </a:lnTo>
                      <a:lnTo>
                        <a:pt x="8" y="10"/>
                      </a:lnTo>
                      <a:lnTo>
                        <a:pt x="10" y="8"/>
                      </a:lnTo>
                      <a:lnTo>
                        <a:pt x="11" y="6"/>
                      </a:lnTo>
                      <a:lnTo>
                        <a:pt x="11" y="5"/>
                      </a:lnTo>
                      <a:lnTo>
                        <a:pt x="10" y="3"/>
                      </a:lnTo>
                      <a:lnTo>
                        <a:pt x="8" y="1"/>
                      </a:lnTo>
                      <a:lnTo>
                        <a:pt x="6" y="0"/>
                      </a:lnTo>
                      <a:lnTo>
                        <a:pt x="5" y="0"/>
                      </a:lnTo>
                      <a:lnTo>
                        <a:pt x="3" y="1"/>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90" name="Freeform 170"/>
                <p:cNvSpPr>
                  <a:spLocks/>
                </p:cNvSpPr>
                <p:nvPr/>
              </p:nvSpPr>
              <p:spPr bwMode="auto">
                <a:xfrm>
                  <a:off x="3591" y="2363"/>
                  <a:ext cx="10" cy="10"/>
                </a:xfrm>
                <a:custGeom>
                  <a:avLst/>
                  <a:gdLst>
                    <a:gd name="T0" fmla="*/ 3 w 10"/>
                    <a:gd name="T1" fmla="*/ 2 h 10"/>
                    <a:gd name="T2" fmla="*/ 1 w 10"/>
                    <a:gd name="T3" fmla="*/ 3 h 10"/>
                    <a:gd name="T4" fmla="*/ 0 w 10"/>
                    <a:gd name="T5" fmla="*/ 5 h 10"/>
                    <a:gd name="T6" fmla="*/ 0 w 10"/>
                    <a:gd name="T7" fmla="*/ 7 h 10"/>
                    <a:gd name="T8" fmla="*/ 1 w 10"/>
                    <a:gd name="T9" fmla="*/ 8 h 10"/>
                    <a:gd name="T10" fmla="*/ 3 w 10"/>
                    <a:gd name="T11" fmla="*/ 10 h 10"/>
                    <a:gd name="T12" fmla="*/ 5 w 10"/>
                    <a:gd name="T13" fmla="*/ 10 h 10"/>
                    <a:gd name="T14" fmla="*/ 7 w 10"/>
                    <a:gd name="T15" fmla="*/ 10 h 10"/>
                    <a:gd name="T16" fmla="*/ 8 w 10"/>
                    <a:gd name="T17" fmla="*/ 10 h 10"/>
                    <a:gd name="T18" fmla="*/ 8 w 10"/>
                    <a:gd name="T19" fmla="*/ 10 h 10"/>
                    <a:gd name="T20" fmla="*/ 10 w 10"/>
                    <a:gd name="T21" fmla="*/ 8 h 10"/>
                    <a:gd name="T22" fmla="*/ 10 w 10"/>
                    <a:gd name="T23" fmla="*/ 7 h 10"/>
                    <a:gd name="T24" fmla="*/ 10 w 10"/>
                    <a:gd name="T25" fmla="*/ 5 h 10"/>
                    <a:gd name="T26" fmla="*/ 10 w 10"/>
                    <a:gd name="T27" fmla="*/ 3 h 10"/>
                    <a:gd name="T28" fmla="*/ 8 w 10"/>
                    <a:gd name="T29" fmla="*/ 2 h 10"/>
                    <a:gd name="T30" fmla="*/ 7 w 10"/>
                    <a:gd name="T31" fmla="*/ 0 h 10"/>
                    <a:gd name="T32" fmla="*/ 5 w 10"/>
                    <a:gd name="T33" fmla="*/ 0 h 10"/>
                    <a:gd name="T34" fmla="*/ 3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3" y="2"/>
                      </a:moveTo>
                      <a:lnTo>
                        <a:pt x="1" y="3"/>
                      </a:lnTo>
                      <a:lnTo>
                        <a:pt x="0" y="5"/>
                      </a:lnTo>
                      <a:lnTo>
                        <a:pt x="0" y="7"/>
                      </a:lnTo>
                      <a:lnTo>
                        <a:pt x="1" y="8"/>
                      </a:lnTo>
                      <a:lnTo>
                        <a:pt x="3" y="10"/>
                      </a:lnTo>
                      <a:lnTo>
                        <a:pt x="5" y="10"/>
                      </a:lnTo>
                      <a:lnTo>
                        <a:pt x="7" y="10"/>
                      </a:lnTo>
                      <a:lnTo>
                        <a:pt x="8" y="10"/>
                      </a:lnTo>
                      <a:lnTo>
                        <a:pt x="8" y="10"/>
                      </a:lnTo>
                      <a:lnTo>
                        <a:pt x="10" y="8"/>
                      </a:lnTo>
                      <a:lnTo>
                        <a:pt x="10" y="7"/>
                      </a:lnTo>
                      <a:lnTo>
                        <a:pt x="10" y="5"/>
                      </a:lnTo>
                      <a:lnTo>
                        <a:pt x="10" y="3"/>
                      </a:lnTo>
                      <a:lnTo>
                        <a:pt x="8" y="2"/>
                      </a:lnTo>
                      <a:lnTo>
                        <a:pt x="7" y="0"/>
                      </a:lnTo>
                      <a:lnTo>
                        <a:pt x="5" y="0"/>
                      </a:lnTo>
                      <a:lnTo>
                        <a:pt x="3"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91" name="Freeform 171"/>
                <p:cNvSpPr>
                  <a:spLocks/>
                </p:cNvSpPr>
                <p:nvPr/>
              </p:nvSpPr>
              <p:spPr bwMode="auto">
                <a:xfrm>
                  <a:off x="3606" y="2350"/>
                  <a:ext cx="10" cy="10"/>
                </a:xfrm>
                <a:custGeom>
                  <a:avLst/>
                  <a:gdLst>
                    <a:gd name="T0" fmla="*/ 2 w 10"/>
                    <a:gd name="T1" fmla="*/ 0 h 10"/>
                    <a:gd name="T2" fmla="*/ 0 w 10"/>
                    <a:gd name="T3" fmla="*/ 1 h 10"/>
                    <a:gd name="T4" fmla="*/ 0 w 10"/>
                    <a:gd name="T5" fmla="*/ 3 h 10"/>
                    <a:gd name="T6" fmla="*/ 0 w 10"/>
                    <a:gd name="T7" fmla="*/ 5 h 10"/>
                    <a:gd name="T8" fmla="*/ 0 w 10"/>
                    <a:gd name="T9" fmla="*/ 6 h 10"/>
                    <a:gd name="T10" fmla="*/ 2 w 10"/>
                    <a:gd name="T11" fmla="*/ 8 h 10"/>
                    <a:gd name="T12" fmla="*/ 3 w 10"/>
                    <a:gd name="T13" fmla="*/ 10 h 10"/>
                    <a:gd name="T14" fmla="*/ 5 w 10"/>
                    <a:gd name="T15" fmla="*/ 10 h 10"/>
                    <a:gd name="T16" fmla="*/ 7 w 10"/>
                    <a:gd name="T17" fmla="*/ 8 h 10"/>
                    <a:gd name="T18" fmla="*/ 7 w 10"/>
                    <a:gd name="T19" fmla="*/ 8 h 10"/>
                    <a:gd name="T20" fmla="*/ 8 w 10"/>
                    <a:gd name="T21" fmla="*/ 6 h 10"/>
                    <a:gd name="T22" fmla="*/ 10 w 10"/>
                    <a:gd name="T23" fmla="*/ 5 h 10"/>
                    <a:gd name="T24" fmla="*/ 10 w 10"/>
                    <a:gd name="T25" fmla="*/ 3 h 10"/>
                    <a:gd name="T26" fmla="*/ 8 w 10"/>
                    <a:gd name="T27" fmla="*/ 1 h 10"/>
                    <a:gd name="T28" fmla="*/ 7 w 10"/>
                    <a:gd name="T29" fmla="*/ 0 h 10"/>
                    <a:gd name="T30" fmla="*/ 5 w 10"/>
                    <a:gd name="T31" fmla="*/ 0 h 10"/>
                    <a:gd name="T32" fmla="*/ 3 w 10"/>
                    <a:gd name="T33" fmla="*/ 0 h 10"/>
                    <a:gd name="T34" fmla="*/ 2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0"/>
                      </a:moveTo>
                      <a:lnTo>
                        <a:pt x="0" y="1"/>
                      </a:lnTo>
                      <a:lnTo>
                        <a:pt x="0" y="3"/>
                      </a:lnTo>
                      <a:lnTo>
                        <a:pt x="0" y="5"/>
                      </a:lnTo>
                      <a:lnTo>
                        <a:pt x="0" y="6"/>
                      </a:lnTo>
                      <a:lnTo>
                        <a:pt x="2" y="8"/>
                      </a:lnTo>
                      <a:lnTo>
                        <a:pt x="3" y="10"/>
                      </a:lnTo>
                      <a:lnTo>
                        <a:pt x="5" y="10"/>
                      </a:lnTo>
                      <a:lnTo>
                        <a:pt x="7" y="8"/>
                      </a:lnTo>
                      <a:lnTo>
                        <a:pt x="7" y="8"/>
                      </a:lnTo>
                      <a:lnTo>
                        <a:pt x="8" y="6"/>
                      </a:lnTo>
                      <a:lnTo>
                        <a:pt x="10" y="5"/>
                      </a:lnTo>
                      <a:lnTo>
                        <a:pt x="10" y="3"/>
                      </a:lnTo>
                      <a:lnTo>
                        <a:pt x="8" y="1"/>
                      </a:lnTo>
                      <a:lnTo>
                        <a:pt x="7" y="0"/>
                      </a:lnTo>
                      <a:lnTo>
                        <a:pt x="5" y="0"/>
                      </a:lnTo>
                      <a:lnTo>
                        <a:pt x="3" y="0"/>
                      </a:lnTo>
                      <a:lnTo>
                        <a:pt x="2"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92" name="Freeform 172"/>
                <p:cNvSpPr>
                  <a:spLocks/>
                </p:cNvSpPr>
                <p:nvPr/>
              </p:nvSpPr>
              <p:spPr bwMode="auto">
                <a:xfrm>
                  <a:off x="3619" y="2334"/>
                  <a:ext cx="11" cy="11"/>
                </a:xfrm>
                <a:custGeom>
                  <a:avLst/>
                  <a:gdLst>
                    <a:gd name="T0" fmla="*/ 4 w 11"/>
                    <a:gd name="T1" fmla="*/ 2 h 11"/>
                    <a:gd name="T2" fmla="*/ 2 w 11"/>
                    <a:gd name="T3" fmla="*/ 4 h 11"/>
                    <a:gd name="T4" fmla="*/ 0 w 11"/>
                    <a:gd name="T5" fmla="*/ 5 h 11"/>
                    <a:gd name="T6" fmla="*/ 0 w 11"/>
                    <a:gd name="T7" fmla="*/ 7 h 11"/>
                    <a:gd name="T8" fmla="*/ 2 w 11"/>
                    <a:gd name="T9" fmla="*/ 9 h 11"/>
                    <a:gd name="T10" fmla="*/ 4 w 11"/>
                    <a:gd name="T11" fmla="*/ 11 h 11"/>
                    <a:gd name="T12" fmla="*/ 6 w 11"/>
                    <a:gd name="T13" fmla="*/ 11 h 11"/>
                    <a:gd name="T14" fmla="*/ 7 w 11"/>
                    <a:gd name="T15" fmla="*/ 11 h 11"/>
                    <a:gd name="T16" fmla="*/ 9 w 11"/>
                    <a:gd name="T17" fmla="*/ 11 h 11"/>
                    <a:gd name="T18" fmla="*/ 9 w 11"/>
                    <a:gd name="T19" fmla="*/ 11 h 11"/>
                    <a:gd name="T20" fmla="*/ 11 w 11"/>
                    <a:gd name="T21" fmla="*/ 9 h 11"/>
                    <a:gd name="T22" fmla="*/ 11 w 11"/>
                    <a:gd name="T23" fmla="*/ 7 h 11"/>
                    <a:gd name="T24" fmla="*/ 11 w 11"/>
                    <a:gd name="T25" fmla="*/ 5 h 11"/>
                    <a:gd name="T26" fmla="*/ 11 w 11"/>
                    <a:gd name="T27" fmla="*/ 4 h 11"/>
                    <a:gd name="T28" fmla="*/ 9 w 11"/>
                    <a:gd name="T29" fmla="*/ 2 h 11"/>
                    <a:gd name="T30" fmla="*/ 7 w 11"/>
                    <a:gd name="T31" fmla="*/ 0 h 11"/>
                    <a:gd name="T32" fmla="*/ 6 w 11"/>
                    <a:gd name="T33" fmla="*/ 0 h 11"/>
                    <a:gd name="T34" fmla="*/ 4 w 11"/>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1">
                      <a:moveTo>
                        <a:pt x="4" y="2"/>
                      </a:moveTo>
                      <a:lnTo>
                        <a:pt x="2" y="4"/>
                      </a:lnTo>
                      <a:lnTo>
                        <a:pt x="0" y="5"/>
                      </a:lnTo>
                      <a:lnTo>
                        <a:pt x="0" y="7"/>
                      </a:lnTo>
                      <a:lnTo>
                        <a:pt x="2" y="9"/>
                      </a:lnTo>
                      <a:lnTo>
                        <a:pt x="4" y="11"/>
                      </a:lnTo>
                      <a:lnTo>
                        <a:pt x="6" y="11"/>
                      </a:lnTo>
                      <a:lnTo>
                        <a:pt x="7" y="11"/>
                      </a:lnTo>
                      <a:lnTo>
                        <a:pt x="9" y="11"/>
                      </a:lnTo>
                      <a:lnTo>
                        <a:pt x="9" y="11"/>
                      </a:lnTo>
                      <a:lnTo>
                        <a:pt x="11" y="9"/>
                      </a:lnTo>
                      <a:lnTo>
                        <a:pt x="11" y="7"/>
                      </a:lnTo>
                      <a:lnTo>
                        <a:pt x="11" y="5"/>
                      </a:lnTo>
                      <a:lnTo>
                        <a:pt x="11" y="4"/>
                      </a:lnTo>
                      <a:lnTo>
                        <a:pt x="9" y="2"/>
                      </a:lnTo>
                      <a:lnTo>
                        <a:pt x="7" y="0"/>
                      </a:lnTo>
                      <a:lnTo>
                        <a:pt x="6" y="0"/>
                      </a:lnTo>
                      <a:lnTo>
                        <a:pt x="4"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93" name="Freeform 173"/>
                <p:cNvSpPr>
                  <a:spLocks/>
                </p:cNvSpPr>
                <p:nvPr/>
              </p:nvSpPr>
              <p:spPr bwMode="auto">
                <a:xfrm>
                  <a:off x="3635" y="2321"/>
                  <a:ext cx="10" cy="10"/>
                </a:xfrm>
                <a:custGeom>
                  <a:avLst/>
                  <a:gdLst>
                    <a:gd name="T0" fmla="*/ 1 w 10"/>
                    <a:gd name="T1" fmla="*/ 2 h 10"/>
                    <a:gd name="T2" fmla="*/ 0 w 10"/>
                    <a:gd name="T3" fmla="*/ 3 h 10"/>
                    <a:gd name="T4" fmla="*/ 0 w 10"/>
                    <a:gd name="T5" fmla="*/ 5 h 10"/>
                    <a:gd name="T6" fmla="*/ 0 w 10"/>
                    <a:gd name="T7" fmla="*/ 7 h 10"/>
                    <a:gd name="T8" fmla="*/ 0 w 10"/>
                    <a:gd name="T9" fmla="*/ 8 h 10"/>
                    <a:gd name="T10" fmla="*/ 1 w 10"/>
                    <a:gd name="T11" fmla="*/ 10 h 10"/>
                    <a:gd name="T12" fmla="*/ 3 w 10"/>
                    <a:gd name="T13" fmla="*/ 10 h 10"/>
                    <a:gd name="T14" fmla="*/ 5 w 10"/>
                    <a:gd name="T15" fmla="*/ 10 h 10"/>
                    <a:gd name="T16" fmla="*/ 6 w 10"/>
                    <a:gd name="T17" fmla="*/ 10 h 10"/>
                    <a:gd name="T18" fmla="*/ 6 w 10"/>
                    <a:gd name="T19" fmla="*/ 10 h 10"/>
                    <a:gd name="T20" fmla="*/ 8 w 10"/>
                    <a:gd name="T21" fmla="*/ 8 h 10"/>
                    <a:gd name="T22" fmla="*/ 10 w 10"/>
                    <a:gd name="T23" fmla="*/ 7 h 10"/>
                    <a:gd name="T24" fmla="*/ 10 w 10"/>
                    <a:gd name="T25" fmla="*/ 5 h 10"/>
                    <a:gd name="T26" fmla="*/ 8 w 10"/>
                    <a:gd name="T27" fmla="*/ 3 h 10"/>
                    <a:gd name="T28" fmla="*/ 6 w 10"/>
                    <a:gd name="T29" fmla="*/ 2 h 10"/>
                    <a:gd name="T30" fmla="*/ 5 w 10"/>
                    <a:gd name="T31" fmla="*/ 0 h 10"/>
                    <a:gd name="T32" fmla="*/ 3 w 10"/>
                    <a:gd name="T33" fmla="*/ 0 h 10"/>
                    <a:gd name="T34" fmla="*/ 1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2"/>
                      </a:moveTo>
                      <a:lnTo>
                        <a:pt x="0" y="3"/>
                      </a:lnTo>
                      <a:lnTo>
                        <a:pt x="0" y="5"/>
                      </a:lnTo>
                      <a:lnTo>
                        <a:pt x="0" y="7"/>
                      </a:lnTo>
                      <a:lnTo>
                        <a:pt x="0" y="8"/>
                      </a:lnTo>
                      <a:lnTo>
                        <a:pt x="1" y="10"/>
                      </a:lnTo>
                      <a:lnTo>
                        <a:pt x="3" y="10"/>
                      </a:lnTo>
                      <a:lnTo>
                        <a:pt x="5" y="10"/>
                      </a:lnTo>
                      <a:lnTo>
                        <a:pt x="6" y="10"/>
                      </a:lnTo>
                      <a:lnTo>
                        <a:pt x="6" y="10"/>
                      </a:lnTo>
                      <a:lnTo>
                        <a:pt x="8" y="8"/>
                      </a:lnTo>
                      <a:lnTo>
                        <a:pt x="10" y="7"/>
                      </a:lnTo>
                      <a:lnTo>
                        <a:pt x="10" y="5"/>
                      </a:lnTo>
                      <a:lnTo>
                        <a:pt x="8" y="3"/>
                      </a:lnTo>
                      <a:lnTo>
                        <a:pt x="6" y="2"/>
                      </a:lnTo>
                      <a:lnTo>
                        <a:pt x="5" y="0"/>
                      </a:lnTo>
                      <a:lnTo>
                        <a:pt x="3" y="0"/>
                      </a:lnTo>
                      <a:lnTo>
                        <a:pt x="1"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94" name="Freeform 174"/>
                <p:cNvSpPr>
                  <a:spLocks/>
                </p:cNvSpPr>
                <p:nvPr/>
              </p:nvSpPr>
              <p:spPr bwMode="auto">
                <a:xfrm>
                  <a:off x="3648" y="2307"/>
                  <a:ext cx="10" cy="11"/>
                </a:xfrm>
                <a:custGeom>
                  <a:avLst/>
                  <a:gdLst>
                    <a:gd name="T0" fmla="*/ 4 w 10"/>
                    <a:gd name="T1" fmla="*/ 0 h 11"/>
                    <a:gd name="T2" fmla="*/ 2 w 10"/>
                    <a:gd name="T3" fmla="*/ 2 h 11"/>
                    <a:gd name="T4" fmla="*/ 0 w 10"/>
                    <a:gd name="T5" fmla="*/ 4 h 11"/>
                    <a:gd name="T6" fmla="*/ 0 w 10"/>
                    <a:gd name="T7" fmla="*/ 5 h 11"/>
                    <a:gd name="T8" fmla="*/ 2 w 10"/>
                    <a:gd name="T9" fmla="*/ 7 h 11"/>
                    <a:gd name="T10" fmla="*/ 4 w 10"/>
                    <a:gd name="T11" fmla="*/ 9 h 11"/>
                    <a:gd name="T12" fmla="*/ 5 w 10"/>
                    <a:gd name="T13" fmla="*/ 11 h 11"/>
                    <a:gd name="T14" fmla="*/ 7 w 10"/>
                    <a:gd name="T15" fmla="*/ 11 h 11"/>
                    <a:gd name="T16" fmla="*/ 9 w 10"/>
                    <a:gd name="T17" fmla="*/ 9 h 11"/>
                    <a:gd name="T18" fmla="*/ 9 w 10"/>
                    <a:gd name="T19" fmla="*/ 9 h 11"/>
                    <a:gd name="T20" fmla="*/ 10 w 10"/>
                    <a:gd name="T21" fmla="*/ 7 h 11"/>
                    <a:gd name="T22" fmla="*/ 10 w 10"/>
                    <a:gd name="T23" fmla="*/ 5 h 11"/>
                    <a:gd name="T24" fmla="*/ 10 w 10"/>
                    <a:gd name="T25" fmla="*/ 4 h 11"/>
                    <a:gd name="T26" fmla="*/ 10 w 10"/>
                    <a:gd name="T27" fmla="*/ 2 h 11"/>
                    <a:gd name="T28" fmla="*/ 9 w 10"/>
                    <a:gd name="T29" fmla="*/ 0 h 11"/>
                    <a:gd name="T30" fmla="*/ 7 w 10"/>
                    <a:gd name="T31" fmla="*/ 0 h 11"/>
                    <a:gd name="T32" fmla="*/ 5 w 10"/>
                    <a:gd name="T33" fmla="*/ 0 h 11"/>
                    <a:gd name="T34" fmla="*/ 4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4" y="0"/>
                      </a:moveTo>
                      <a:lnTo>
                        <a:pt x="2" y="2"/>
                      </a:lnTo>
                      <a:lnTo>
                        <a:pt x="0" y="4"/>
                      </a:lnTo>
                      <a:lnTo>
                        <a:pt x="0" y="5"/>
                      </a:lnTo>
                      <a:lnTo>
                        <a:pt x="2" y="7"/>
                      </a:lnTo>
                      <a:lnTo>
                        <a:pt x="4" y="9"/>
                      </a:lnTo>
                      <a:lnTo>
                        <a:pt x="5" y="11"/>
                      </a:lnTo>
                      <a:lnTo>
                        <a:pt x="7" y="11"/>
                      </a:lnTo>
                      <a:lnTo>
                        <a:pt x="9" y="9"/>
                      </a:lnTo>
                      <a:lnTo>
                        <a:pt x="9" y="9"/>
                      </a:lnTo>
                      <a:lnTo>
                        <a:pt x="10" y="7"/>
                      </a:lnTo>
                      <a:lnTo>
                        <a:pt x="10" y="5"/>
                      </a:lnTo>
                      <a:lnTo>
                        <a:pt x="10" y="4"/>
                      </a:lnTo>
                      <a:lnTo>
                        <a:pt x="10" y="2"/>
                      </a:lnTo>
                      <a:lnTo>
                        <a:pt x="9" y="0"/>
                      </a:lnTo>
                      <a:lnTo>
                        <a:pt x="7" y="0"/>
                      </a:lnTo>
                      <a:lnTo>
                        <a:pt x="5" y="0"/>
                      </a:lnTo>
                      <a:lnTo>
                        <a:pt x="4" y="0"/>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95" name="Freeform 175"/>
                <p:cNvSpPr>
                  <a:spLocks/>
                </p:cNvSpPr>
                <p:nvPr/>
              </p:nvSpPr>
              <p:spPr bwMode="auto">
                <a:xfrm>
                  <a:off x="3663" y="2292"/>
                  <a:ext cx="10" cy="10"/>
                </a:xfrm>
                <a:custGeom>
                  <a:avLst/>
                  <a:gdLst>
                    <a:gd name="T0" fmla="*/ 2 w 10"/>
                    <a:gd name="T1" fmla="*/ 2 h 10"/>
                    <a:gd name="T2" fmla="*/ 0 w 10"/>
                    <a:gd name="T3" fmla="*/ 4 h 10"/>
                    <a:gd name="T4" fmla="*/ 0 w 10"/>
                    <a:gd name="T5" fmla="*/ 5 h 10"/>
                    <a:gd name="T6" fmla="*/ 0 w 10"/>
                    <a:gd name="T7" fmla="*/ 7 h 10"/>
                    <a:gd name="T8" fmla="*/ 0 w 10"/>
                    <a:gd name="T9" fmla="*/ 9 h 10"/>
                    <a:gd name="T10" fmla="*/ 2 w 10"/>
                    <a:gd name="T11" fmla="*/ 10 h 10"/>
                    <a:gd name="T12" fmla="*/ 4 w 10"/>
                    <a:gd name="T13" fmla="*/ 10 h 10"/>
                    <a:gd name="T14" fmla="*/ 5 w 10"/>
                    <a:gd name="T15" fmla="*/ 10 h 10"/>
                    <a:gd name="T16" fmla="*/ 7 w 10"/>
                    <a:gd name="T17" fmla="*/ 10 h 10"/>
                    <a:gd name="T18" fmla="*/ 7 w 10"/>
                    <a:gd name="T19" fmla="*/ 10 h 10"/>
                    <a:gd name="T20" fmla="*/ 9 w 10"/>
                    <a:gd name="T21" fmla="*/ 9 h 10"/>
                    <a:gd name="T22" fmla="*/ 10 w 10"/>
                    <a:gd name="T23" fmla="*/ 7 h 10"/>
                    <a:gd name="T24" fmla="*/ 10 w 10"/>
                    <a:gd name="T25" fmla="*/ 5 h 10"/>
                    <a:gd name="T26" fmla="*/ 9 w 10"/>
                    <a:gd name="T27" fmla="*/ 4 h 10"/>
                    <a:gd name="T28" fmla="*/ 7 w 10"/>
                    <a:gd name="T29" fmla="*/ 2 h 10"/>
                    <a:gd name="T30" fmla="*/ 5 w 10"/>
                    <a:gd name="T31" fmla="*/ 0 h 10"/>
                    <a:gd name="T32" fmla="*/ 4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4"/>
                      </a:lnTo>
                      <a:lnTo>
                        <a:pt x="0" y="5"/>
                      </a:lnTo>
                      <a:lnTo>
                        <a:pt x="0" y="7"/>
                      </a:lnTo>
                      <a:lnTo>
                        <a:pt x="0" y="9"/>
                      </a:lnTo>
                      <a:lnTo>
                        <a:pt x="2" y="10"/>
                      </a:lnTo>
                      <a:lnTo>
                        <a:pt x="4" y="10"/>
                      </a:lnTo>
                      <a:lnTo>
                        <a:pt x="5" y="10"/>
                      </a:lnTo>
                      <a:lnTo>
                        <a:pt x="7" y="10"/>
                      </a:lnTo>
                      <a:lnTo>
                        <a:pt x="7" y="10"/>
                      </a:lnTo>
                      <a:lnTo>
                        <a:pt x="9" y="9"/>
                      </a:lnTo>
                      <a:lnTo>
                        <a:pt x="10" y="7"/>
                      </a:lnTo>
                      <a:lnTo>
                        <a:pt x="10" y="5"/>
                      </a:lnTo>
                      <a:lnTo>
                        <a:pt x="9" y="4"/>
                      </a:lnTo>
                      <a:lnTo>
                        <a:pt x="7" y="2"/>
                      </a:lnTo>
                      <a:lnTo>
                        <a:pt x="5" y="0"/>
                      </a:lnTo>
                      <a:lnTo>
                        <a:pt x="4" y="0"/>
                      </a:lnTo>
                      <a:lnTo>
                        <a:pt x="2"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96" name="Freeform 176"/>
                <p:cNvSpPr>
                  <a:spLocks/>
                </p:cNvSpPr>
                <p:nvPr/>
              </p:nvSpPr>
              <p:spPr bwMode="auto">
                <a:xfrm>
                  <a:off x="3677" y="2279"/>
                  <a:ext cx="10" cy="10"/>
                </a:xfrm>
                <a:custGeom>
                  <a:avLst/>
                  <a:gdLst>
                    <a:gd name="T0" fmla="*/ 1 w 10"/>
                    <a:gd name="T1" fmla="*/ 1 h 10"/>
                    <a:gd name="T2" fmla="*/ 0 w 10"/>
                    <a:gd name="T3" fmla="*/ 3 h 10"/>
                    <a:gd name="T4" fmla="*/ 0 w 10"/>
                    <a:gd name="T5" fmla="*/ 5 h 10"/>
                    <a:gd name="T6" fmla="*/ 1 w 10"/>
                    <a:gd name="T7" fmla="*/ 7 h 10"/>
                    <a:gd name="T8" fmla="*/ 3 w 10"/>
                    <a:gd name="T9" fmla="*/ 8 h 10"/>
                    <a:gd name="T10" fmla="*/ 5 w 10"/>
                    <a:gd name="T11" fmla="*/ 10 h 10"/>
                    <a:gd name="T12" fmla="*/ 7 w 10"/>
                    <a:gd name="T13" fmla="*/ 10 h 10"/>
                    <a:gd name="T14" fmla="*/ 8 w 10"/>
                    <a:gd name="T15" fmla="*/ 8 h 10"/>
                    <a:gd name="T16" fmla="*/ 10 w 10"/>
                    <a:gd name="T17" fmla="*/ 7 h 10"/>
                    <a:gd name="T18" fmla="*/ 10 w 10"/>
                    <a:gd name="T19" fmla="*/ 7 h 10"/>
                    <a:gd name="T20" fmla="*/ 10 w 10"/>
                    <a:gd name="T21" fmla="*/ 5 h 10"/>
                    <a:gd name="T22" fmla="*/ 10 w 10"/>
                    <a:gd name="T23" fmla="*/ 3 h 10"/>
                    <a:gd name="T24" fmla="*/ 10 w 10"/>
                    <a:gd name="T25" fmla="*/ 1 h 10"/>
                    <a:gd name="T26" fmla="*/ 8 w 10"/>
                    <a:gd name="T27" fmla="*/ 0 h 10"/>
                    <a:gd name="T28" fmla="*/ 7 w 10"/>
                    <a:gd name="T29" fmla="*/ 0 h 10"/>
                    <a:gd name="T30" fmla="*/ 5 w 10"/>
                    <a:gd name="T31" fmla="*/ 0 h 10"/>
                    <a:gd name="T32" fmla="*/ 3 w 10"/>
                    <a:gd name="T33" fmla="*/ 0 h 10"/>
                    <a:gd name="T34" fmla="*/ 1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1"/>
                      </a:moveTo>
                      <a:lnTo>
                        <a:pt x="0" y="3"/>
                      </a:lnTo>
                      <a:lnTo>
                        <a:pt x="0" y="5"/>
                      </a:lnTo>
                      <a:lnTo>
                        <a:pt x="1" y="7"/>
                      </a:lnTo>
                      <a:lnTo>
                        <a:pt x="3" y="8"/>
                      </a:lnTo>
                      <a:lnTo>
                        <a:pt x="5" y="10"/>
                      </a:lnTo>
                      <a:lnTo>
                        <a:pt x="7" y="10"/>
                      </a:lnTo>
                      <a:lnTo>
                        <a:pt x="8" y="8"/>
                      </a:lnTo>
                      <a:lnTo>
                        <a:pt x="10" y="7"/>
                      </a:lnTo>
                      <a:lnTo>
                        <a:pt x="10" y="7"/>
                      </a:lnTo>
                      <a:lnTo>
                        <a:pt x="10" y="5"/>
                      </a:lnTo>
                      <a:lnTo>
                        <a:pt x="10" y="3"/>
                      </a:lnTo>
                      <a:lnTo>
                        <a:pt x="10" y="1"/>
                      </a:lnTo>
                      <a:lnTo>
                        <a:pt x="8" y="0"/>
                      </a:lnTo>
                      <a:lnTo>
                        <a:pt x="7" y="0"/>
                      </a:lnTo>
                      <a:lnTo>
                        <a:pt x="5" y="0"/>
                      </a:lnTo>
                      <a:lnTo>
                        <a:pt x="3" y="0"/>
                      </a:lnTo>
                      <a:lnTo>
                        <a:pt x="1" y="1"/>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97" name="Freeform 177"/>
                <p:cNvSpPr>
                  <a:spLocks/>
                </p:cNvSpPr>
                <p:nvPr/>
              </p:nvSpPr>
              <p:spPr bwMode="auto">
                <a:xfrm>
                  <a:off x="3692" y="2264"/>
                  <a:ext cx="10" cy="10"/>
                </a:xfrm>
                <a:custGeom>
                  <a:avLst/>
                  <a:gdLst>
                    <a:gd name="T0" fmla="*/ 0 w 10"/>
                    <a:gd name="T1" fmla="*/ 3 h 10"/>
                    <a:gd name="T2" fmla="*/ 0 w 10"/>
                    <a:gd name="T3" fmla="*/ 5 h 10"/>
                    <a:gd name="T4" fmla="*/ 0 w 10"/>
                    <a:gd name="T5" fmla="*/ 6 h 10"/>
                    <a:gd name="T6" fmla="*/ 0 w 10"/>
                    <a:gd name="T7" fmla="*/ 8 h 10"/>
                    <a:gd name="T8" fmla="*/ 2 w 10"/>
                    <a:gd name="T9" fmla="*/ 10 h 10"/>
                    <a:gd name="T10" fmla="*/ 3 w 10"/>
                    <a:gd name="T11" fmla="*/ 10 h 10"/>
                    <a:gd name="T12" fmla="*/ 5 w 10"/>
                    <a:gd name="T13" fmla="*/ 10 h 10"/>
                    <a:gd name="T14" fmla="*/ 7 w 10"/>
                    <a:gd name="T15" fmla="*/ 10 h 10"/>
                    <a:gd name="T16" fmla="*/ 8 w 10"/>
                    <a:gd name="T17" fmla="*/ 8 h 10"/>
                    <a:gd name="T18" fmla="*/ 8 w 10"/>
                    <a:gd name="T19" fmla="*/ 8 h 10"/>
                    <a:gd name="T20" fmla="*/ 10 w 10"/>
                    <a:gd name="T21" fmla="*/ 6 h 10"/>
                    <a:gd name="T22" fmla="*/ 10 w 10"/>
                    <a:gd name="T23" fmla="*/ 5 h 10"/>
                    <a:gd name="T24" fmla="*/ 8 w 10"/>
                    <a:gd name="T25" fmla="*/ 3 h 10"/>
                    <a:gd name="T26" fmla="*/ 7 w 10"/>
                    <a:gd name="T27" fmla="*/ 1 h 10"/>
                    <a:gd name="T28" fmla="*/ 5 w 10"/>
                    <a:gd name="T29" fmla="*/ 0 h 10"/>
                    <a:gd name="T30" fmla="*/ 3 w 10"/>
                    <a:gd name="T31" fmla="*/ 0 h 10"/>
                    <a:gd name="T32" fmla="*/ 2 w 10"/>
                    <a:gd name="T33" fmla="*/ 1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6"/>
                      </a:lnTo>
                      <a:lnTo>
                        <a:pt x="0" y="8"/>
                      </a:lnTo>
                      <a:lnTo>
                        <a:pt x="2" y="10"/>
                      </a:lnTo>
                      <a:lnTo>
                        <a:pt x="3" y="10"/>
                      </a:lnTo>
                      <a:lnTo>
                        <a:pt x="5" y="10"/>
                      </a:lnTo>
                      <a:lnTo>
                        <a:pt x="7" y="10"/>
                      </a:lnTo>
                      <a:lnTo>
                        <a:pt x="8" y="8"/>
                      </a:lnTo>
                      <a:lnTo>
                        <a:pt x="8" y="8"/>
                      </a:lnTo>
                      <a:lnTo>
                        <a:pt x="10" y="6"/>
                      </a:lnTo>
                      <a:lnTo>
                        <a:pt x="10" y="5"/>
                      </a:lnTo>
                      <a:lnTo>
                        <a:pt x="8" y="3"/>
                      </a:lnTo>
                      <a:lnTo>
                        <a:pt x="7" y="1"/>
                      </a:lnTo>
                      <a:lnTo>
                        <a:pt x="5" y="0"/>
                      </a:lnTo>
                      <a:lnTo>
                        <a:pt x="3" y="0"/>
                      </a:lnTo>
                      <a:lnTo>
                        <a:pt x="2" y="1"/>
                      </a:lnTo>
                      <a:lnTo>
                        <a:pt x="0"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98" name="Freeform 178"/>
                <p:cNvSpPr>
                  <a:spLocks/>
                </p:cNvSpPr>
                <p:nvPr/>
              </p:nvSpPr>
              <p:spPr bwMode="auto">
                <a:xfrm>
                  <a:off x="3705" y="2248"/>
                  <a:ext cx="11" cy="11"/>
                </a:xfrm>
                <a:custGeom>
                  <a:avLst/>
                  <a:gdLst>
                    <a:gd name="T0" fmla="*/ 2 w 11"/>
                    <a:gd name="T1" fmla="*/ 4 h 11"/>
                    <a:gd name="T2" fmla="*/ 0 w 11"/>
                    <a:gd name="T3" fmla="*/ 5 h 11"/>
                    <a:gd name="T4" fmla="*/ 0 w 11"/>
                    <a:gd name="T5" fmla="*/ 7 h 11"/>
                    <a:gd name="T6" fmla="*/ 2 w 11"/>
                    <a:gd name="T7" fmla="*/ 9 h 11"/>
                    <a:gd name="T8" fmla="*/ 4 w 11"/>
                    <a:gd name="T9" fmla="*/ 11 h 11"/>
                    <a:gd name="T10" fmla="*/ 6 w 11"/>
                    <a:gd name="T11" fmla="*/ 11 h 11"/>
                    <a:gd name="T12" fmla="*/ 7 w 11"/>
                    <a:gd name="T13" fmla="*/ 11 h 11"/>
                    <a:gd name="T14" fmla="*/ 9 w 11"/>
                    <a:gd name="T15" fmla="*/ 11 h 11"/>
                    <a:gd name="T16" fmla="*/ 11 w 11"/>
                    <a:gd name="T17" fmla="*/ 9 h 11"/>
                    <a:gd name="T18" fmla="*/ 11 w 11"/>
                    <a:gd name="T19" fmla="*/ 9 h 11"/>
                    <a:gd name="T20" fmla="*/ 11 w 11"/>
                    <a:gd name="T21" fmla="*/ 7 h 11"/>
                    <a:gd name="T22" fmla="*/ 11 w 11"/>
                    <a:gd name="T23" fmla="*/ 5 h 11"/>
                    <a:gd name="T24" fmla="*/ 11 w 11"/>
                    <a:gd name="T25" fmla="*/ 4 h 11"/>
                    <a:gd name="T26" fmla="*/ 9 w 11"/>
                    <a:gd name="T27" fmla="*/ 2 h 11"/>
                    <a:gd name="T28" fmla="*/ 7 w 11"/>
                    <a:gd name="T29" fmla="*/ 0 h 11"/>
                    <a:gd name="T30" fmla="*/ 6 w 11"/>
                    <a:gd name="T31" fmla="*/ 0 h 11"/>
                    <a:gd name="T32" fmla="*/ 4 w 11"/>
                    <a:gd name="T33" fmla="*/ 2 h 11"/>
                    <a:gd name="T34" fmla="*/ 2 w 11"/>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1">
                      <a:moveTo>
                        <a:pt x="2" y="4"/>
                      </a:moveTo>
                      <a:lnTo>
                        <a:pt x="0" y="5"/>
                      </a:lnTo>
                      <a:lnTo>
                        <a:pt x="0" y="7"/>
                      </a:lnTo>
                      <a:lnTo>
                        <a:pt x="2" y="9"/>
                      </a:lnTo>
                      <a:lnTo>
                        <a:pt x="4" y="11"/>
                      </a:lnTo>
                      <a:lnTo>
                        <a:pt x="6" y="11"/>
                      </a:lnTo>
                      <a:lnTo>
                        <a:pt x="7" y="11"/>
                      </a:lnTo>
                      <a:lnTo>
                        <a:pt x="9" y="11"/>
                      </a:lnTo>
                      <a:lnTo>
                        <a:pt x="11" y="9"/>
                      </a:lnTo>
                      <a:lnTo>
                        <a:pt x="11" y="9"/>
                      </a:lnTo>
                      <a:lnTo>
                        <a:pt x="11" y="7"/>
                      </a:lnTo>
                      <a:lnTo>
                        <a:pt x="11" y="5"/>
                      </a:lnTo>
                      <a:lnTo>
                        <a:pt x="11" y="4"/>
                      </a:lnTo>
                      <a:lnTo>
                        <a:pt x="9" y="2"/>
                      </a:lnTo>
                      <a:lnTo>
                        <a:pt x="7" y="0"/>
                      </a:lnTo>
                      <a:lnTo>
                        <a:pt x="6" y="0"/>
                      </a:lnTo>
                      <a:lnTo>
                        <a:pt x="4" y="2"/>
                      </a:lnTo>
                      <a:lnTo>
                        <a:pt x="2" y="4"/>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299" name="Freeform 179"/>
                <p:cNvSpPr>
                  <a:spLocks/>
                </p:cNvSpPr>
                <p:nvPr/>
              </p:nvSpPr>
              <p:spPr bwMode="auto">
                <a:xfrm>
                  <a:off x="3721" y="2235"/>
                  <a:ext cx="10" cy="10"/>
                </a:xfrm>
                <a:custGeom>
                  <a:avLst/>
                  <a:gdLst>
                    <a:gd name="T0" fmla="*/ 0 w 10"/>
                    <a:gd name="T1" fmla="*/ 2 h 10"/>
                    <a:gd name="T2" fmla="*/ 0 w 10"/>
                    <a:gd name="T3" fmla="*/ 3 h 10"/>
                    <a:gd name="T4" fmla="*/ 0 w 10"/>
                    <a:gd name="T5" fmla="*/ 5 h 10"/>
                    <a:gd name="T6" fmla="*/ 0 w 10"/>
                    <a:gd name="T7" fmla="*/ 7 h 10"/>
                    <a:gd name="T8" fmla="*/ 1 w 10"/>
                    <a:gd name="T9" fmla="*/ 8 h 10"/>
                    <a:gd name="T10" fmla="*/ 3 w 10"/>
                    <a:gd name="T11" fmla="*/ 10 h 10"/>
                    <a:gd name="T12" fmla="*/ 5 w 10"/>
                    <a:gd name="T13" fmla="*/ 10 h 10"/>
                    <a:gd name="T14" fmla="*/ 6 w 10"/>
                    <a:gd name="T15" fmla="*/ 8 h 10"/>
                    <a:gd name="T16" fmla="*/ 8 w 10"/>
                    <a:gd name="T17" fmla="*/ 7 h 10"/>
                    <a:gd name="T18" fmla="*/ 8 w 10"/>
                    <a:gd name="T19" fmla="*/ 7 h 10"/>
                    <a:gd name="T20" fmla="*/ 10 w 10"/>
                    <a:gd name="T21" fmla="*/ 5 h 10"/>
                    <a:gd name="T22" fmla="*/ 10 w 10"/>
                    <a:gd name="T23" fmla="*/ 3 h 10"/>
                    <a:gd name="T24" fmla="*/ 8 w 10"/>
                    <a:gd name="T25" fmla="*/ 2 h 10"/>
                    <a:gd name="T26" fmla="*/ 6 w 10"/>
                    <a:gd name="T27" fmla="*/ 0 h 10"/>
                    <a:gd name="T28" fmla="*/ 5 w 10"/>
                    <a:gd name="T29" fmla="*/ 0 h 10"/>
                    <a:gd name="T30" fmla="*/ 3 w 10"/>
                    <a:gd name="T31" fmla="*/ 0 h 10"/>
                    <a:gd name="T32" fmla="*/ 1 w 10"/>
                    <a:gd name="T33" fmla="*/ 0 h 10"/>
                    <a:gd name="T34" fmla="*/ 0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2"/>
                      </a:moveTo>
                      <a:lnTo>
                        <a:pt x="0" y="3"/>
                      </a:lnTo>
                      <a:lnTo>
                        <a:pt x="0" y="5"/>
                      </a:lnTo>
                      <a:lnTo>
                        <a:pt x="0" y="7"/>
                      </a:lnTo>
                      <a:lnTo>
                        <a:pt x="1" y="8"/>
                      </a:lnTo>
                      <a:lnTo>
                        <a:pt x="3" y="10"/>
                      </a:lnTo>
                      <a:lnTo>
                        <a:pt x="5" y="10"/>
                      </a:lnTo>
                      <a:lnTo>
                        <a:pt x="6" y="8"/>
                      </a:lnTo>
                      <a:lnTo>
                        <a:pt x="8" y="7"/>
                      </a:lnTo>
                      <a:lnTo>
                        <a:pt x="8" y="7"/>
                      </a:lnTo>
                      <a:lnTo>
                        <a:pt x="10" y="5"/>
                      </a:lnTo>
                      <a:lnTo>
                        <a:pt x="10" y="3"/>
                      </a:lnTo>
                      <a:lnTo>
                        <a:pt x="8" y="2"/>
                      </a:lnTo>
                      <a:lnTo>
                        <a:pt x="6" y="0"/>
                      </a:lnTo>
                      <a:lnTo>
                        <a:pt x="5" y="0"/>
                      </a:lnTo>
                      <a:lnTo>
                        <a:pt x="3" y="0"/>
                      </a:lnTo>
                      <a:lnTo>
                        <a:pt x="1" y="0"/>
                      </a:lnTo>
                      <a:lnTo>
                        <a:pt x="0"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00" name="Freeform 180"/>
                <p:cNvSpPr>
                  <a:spLocks/>
                </p:cNvSpPr>
                <p:nvPr/>
              </p:nvSpPr>
              <p:spPr bwMode="auto">
                <a:xfrm>
                  <a:off x="3734" y="2220"/>
                  <a:ext cx="10" cy="10"/>
                </a:xfrm>
                <a:custGeom>
                  <a:avLst/>
                  <a:gdLst>
                    <a:gd name="T0" fmla="*/ 0 w 10"/>
                    <a:gd name="T1" fmla="*/ 3 h 10"/>
                    <a:gd name="T2" fmla="*/ 0 w 10"/>
                    <a:gd name="T3" fmla="*/ 5 h 10"/>
                    <a:gd name="T4" fmla="*/ 0 w 10"/>
                    <a:gd name="T5" fmla="*/ 7 h 10"/>
                    <a:gd name="T6" fmla="*/ 0 w 10"/>
                    <a:gd name="T7" fmla="*/ 8 h 10"/>
                    <a:gd name="T8" fmla="*/ 2 w 10"/>
                    <a:gd name="T9" fmla="*/ 10 h 10"/>
                    <a:gd name="T10" fmla="*/ 4 w 10"/>
                    <a:gd name="T11" fmla="*/ 10 h 10"/>
                    <a:gd name="T12" fmla="*/ 5 w 10"/>
                    <a:gd name="T13" fmla="*/ 10 h 10"/>
                    <a:gd name="T14" fmla="*/ 7 w 10"/>
                    <a:gd name="T15" fmla="*/ 10 h 10"/>
                    <a:gd name="T16" fmla="*/ 9 w 10"/>
                    <a:gd name="T17" fmla="*/ 8 h 10"/>
                    <a:gd name="T18" fmla="*/ 9 w 10"/>
                    <a:gd name="T19" fmla="*/ 8 h 10"/>
                    <a:gd name="T20" fmla="*/ 10 w 10"/>
                    <a:gd name="T21" fmla="*/ 7 h 10"/>
                    <a:gd name="T22" fmla="*/ 10 w 10"/>
                    <a:gd name="T23" fmla="*/ 5 h 10"/>
                    <a:gd name="T24" fmla="*/ 9 w 10"/>
                    <a:gd name="T25" fmla="*/ 3 h 10"/>
                    <a:gd name="T26" fmla="*/ 7 w 10"/>
                    <a:gd name="T27" fmla="*/ 1 h 10"/>
                    <a:gd name="T28" fmla="*/ 5 w 10"/>
                    <a:gd name="T29" fmla="*/ 0 h 10"/>
                    <a:gd name="T30" fmla="*/ 4 w 10"/>
                    <a:gd name="T31" fmla="*/ 0 h 10"/>
                    <a:gd name="T32" fmla="*/ 2 w 10"/>
                    <a:gd name="T33" fmla="*/ 1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7"/>
                      </a:lnTo>
                      <a:lnTo>
                        <a:pt x="0" y="8"/>
                      </a:lnTo>
                      <a:lnTo>
                        <a:pt x="2" y="10"/>
                      </a:lnTo>
                      <a:lnTo>
                        <a:pt x="4" y="10"/>
                      </a:lnTo>
                      <a:lnTo>
                        <a:pt x="5" y="10"/>
                      </a:lnTo>
                      <a:lnTo>
                        <a:pt x="7" y="10"/>
                      </a:lnTo>
                      <a:lnTo>
                        <a:pt x="9" y="8"/>
                      </a:lnTo>
                      <a:lnTo>
                        <a:pt x="9" y="8"/>
                      </a:lnTo>
                      <a:lnTo>
                        <a:pt x="10" y="7"/>
                      </a:lnTo>
                      <a:lnTo>
                        <a:pt x="10" y="5"/>
                      </a:lnTo>
                      <a:lnTo>
                        <a:pt x="9" y="3"/>
                      </a:lnTo>
                      <a:lnTo>
                        <a:pt x="7" y="1"/>
                      </a:lnTo>
                      <a:lnTo>
                        <a:pt x="5" y="0"/>
                      </a:lnTo>
                      <a:lnTo>
                        <a:pt x="4" y="0"/>
                      </a:lnTo>
                      <a:lnTo>
                        <a:pt x="2" y="1"/>
                      </a:lnTo>
                      <a:lnTo>
                        <a:pt x="0"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01" name="Freeform 181"/>
                <p:cNvSpPr>
                  <a:spLocks/>
                </p:cNvSpPr>
                <p:nvPr/>
              </p:nvSpPr>
              <p:spPr bwMode="auto">
                <a:xfrm>
                  <a:off x="3748" y="2205"/>
                  <a:ext cx="10" cy="10"/>
                </a:xfrm>
                <a:custGeom>
                  <a:avLst/>
                  <a:gdLst>
                    <a:gd name="T0" fmla="*/ 1 w 10"/>
                    <a:gd name="T1" fmla="*/ 3 h 10"/>
                    <a:gd name="T2" fmla="*/ 0 w 10"/>
                    <a:gd name="T3" fmla="*/ 5 h 10"/>
                    <a:gd name="T4" fmla="*/ 0 w 10"/>
                    <a:gd name="T5" fmla="*/ 6 h 10"/>
                    <a:gd name="T6" fmla="*/ 1 w 10"/>
                    <a:gd name="T7" fmla="*/ 8 h 10"/>
                    <a:gd name="T8" fmla="*/ 3 w 10"/>
                    <a:gd name="T9" fmla="*/ 10 h 10"/>
                    <a:gd name="T10" fmla="*/ 5 w 10"/>
                    <a:gd name="T11" fmla="*/ 10 h 10"/>
                    <a:gd name="T12" fmla="*/ 6 w 10"/>
                    <a:gd name="T13" fmla="*/ 10 h 10"/>
                    <a:gd name="T14" fmla="*/ 8 w 10"/>
                    <a:gd name="T15" fmla="*/ 10 h 10"/>
                    <a:gd name="T16" fmla="*/ 10 w 10"/>
                    <a:gd name="T17" fmla="*/ 8 h 10"/>
                    <a:gd name="T18" fmla="*/ 10 w 10"/>
                    <a:gd name="T19" fmla="*/ 8 h 10"/>
                    <a:gd name="T20" fmla="*/ 10 w 10"/>
                    <a:gd name="T21" fmla="*/ 6 h 10"/>
                    <a:gd name="T22" fmla="*/ 10 w 10"/>
                    <a:gd name="T23" fmla="*/ 5 h 10"/>
                    <a:gd name="T24" fmla="*/ 10 w 10"/>
                    <a:gd name="T25" fmla="*/ 3 h 10"/>
                    <a:gd name="T26" fmla="*/ 8 w 10"/>
                    <a:gd name="T27" fmla="*/ 1 h 10"/>
                    <a:gd name="T28" fmla="*/ 6 w 10"/>
                    <a:gd name="T29" fmla="*/ 0 h 10"/>
                    <a:gd name="T30" fmla="*/ 5 w 10"/>
                    <a:gd name="T31" fmla="*/ 0 h 10"/>
                    <a:gd name="T32" fmla="*/ 3 w 10"/>
                    <a:gd name="T33" fmla="*/ 1 h 10"/>
                    <a:gd name="T34" fmla="*/ 1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3"/>
                      </a:moveTo>
                      <a:lnTo>
                        <a:pt x="0" y="5"/>
                      </a:lnTo>
                      <a:lnTo>
                        <a:pt x="0" y="6"/>
                      </a:lnTo>
                      <a:lnTo>
                        <a:pt x="1" y="8"/>
                      </a:lnTo>
                      <a:lnTo>
                        <a:pt x="3" y="10"/>
                      </a:lnTo>
                      <a:lnTo>
                        <a:pt x="5" y="10"/>
                      </a:lnTo>
                      <a:lnTo>
                        <a:pt x="6" y="10"/>
                      </a:lnTo>
                      <a:lnTo>
                        <a:pt x="8" y="10"/>
                      </a:lnTo>
                      <a:lnTo>
                        <a:pt x="10" y="8"/>
                      </a:lnTo>
                      <a:lnTo>
                        <a:pt x="10" y="8"/>
                      </a:lnTo>
                      <a:lnTo>
                        <a:pt x="10" y="6"/>
                      </a:lnTo>
                      <a:lnTo>
                        <a:pt x="10" y="5"/>
                      </a:lnTo>
                      <a:lnTo>
                        <a:pt x="10" y="3"/>
                      </a:lnTo>
                      <a:lnTo>
                        <a:pt x="8" y="1"/>
                      </a:lnTo>
                      <a:lnTo>
                        <a:pt x="6" y="0"/>
                      </a:lnTo>
                      <a:lnTo>
                        <a:pt x="5" y="0"/>
                      </a:lnTo>
                      <a:lnTo>
                        <a:pt x="3" y="1"/>
                      </a:lnTo>
                      <a:lnTo>
                        <a:pt x="1"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02" name="Freeform 182"/>
                <p:cNvSpPr>
                  <a:spLocks/>
                </p:cNvSpPr>
                <p:nvPr/>
              </p:nvSpPr>
              <p:spPr bwMode="auto">
                <a:xfrm>
                  <a:off x="3761" y="2191"/>
                  <a:ext cx="10" cy="10"/>
                </a:xfrm>
                <a:custGeom>
                  <a:avLst/>
                  <a:gdLst>
                    <a:gd name="T0" fmla="*/ 2 w 10"/>
                    <a:gd name="T1" fmla="*/ 2 h 10"/>
                    <a:gd name="T2" fmla="*/ 0 w 10"/>
                    <a:gd name="T3" fmla="*/ 3 h 10"/>
                    <a:gd name="T4" fmla="*/ 0 w 10"/>
                    <a:gd name="T5" fmla="*/ 5 h 10"/>
                    <a:gd name="T6" fmla="*/ 2 w 10"/>
                    <a:gd name="T7" fmla="*/ 7 h 10"/>
                    <a:gd name="T8" fmla="*/ 4 w 10"/>
                    <a:gd name="T9" fmla="*/ 9 h 10"/>
                    <a:gd name="T10" fmla="*/ 5 w 10"/>
                    <a:gd name="T11" fmla="*/ 10 h 10"/>
                    <a:gd name="T12" fmla="*/ 7 w 10"/>
                    <a:gd name="T13" fmla="*/ 10 h 10"/>
                    <a:gd name="T14" fmla="*/ 9 w 10"/>
                    <a:gd name="T15" fmla="*/ 9 h 10"/>
                    <a:gd name="T16" fmla="*/ 10 w 10"/>
                    <a:gd name="T17" fmla="*/ 7 h 10"/>
                    <a:gd name="T18" fmla="*/ 10 w 10"/>
                    <a:gd name="T19" fmla="*/ 7 h 10"/>
                    <a:gd name="T20" fmla="*/ 10 w 10"/>
                    <a:gd name="T21" fmla="*/ 5 h 10"/>
                    <a:gd name="T22" fmla="*/ 10 w 10"/>
                    <a:gd name="T23" fmla="*/ 3 h 10"/>
                    <a:gd name="T24" fmla="*/ 10 w 10"/>
                    <a:gd name="T25" fmla="*/ 2 h 10"/>
                    <a:gd name="T26" fmla="*/ 9 w 10"/>
                    <a:gd name="T27" fmla="*/ 0 h 10"/>
                    <a:gd name="T28" fmla="*/ 7 w 10"/>
                    <a:gd name="T29" fmla="*/ 0 h 10"/>
                    <a:gd name="T30" fmla="*/ 5 w 10"/>
                    <a:gd name="T31" fmla="*/ 0 h 10"/>
                    <a:gd name="T32" fmla="*/ 4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3"/>
                      </a:lnTo>
                      <a:lnTo>
                        <a:pt x="0" y="5"/>
                      </a:lnTo>
                      <a:lnTo>
                        <a:pt x="2" y="7"/>
                      </a:lnTo>
                      <a:lnTo>
                        <a:pt x="4" y="9"/>
                      </a:lnTo>
                      <a:lnTo>
                        <a:pt x="5" y="10"/>
                      </a:lnTo>
                      <a:lnTo>
                        <a:pt x="7" y="10"/>
                      </a:lnTo>
                      <a:lnTo>
                        <a:pt x="9" y="9"/>
                      </a:lnTo>
                      <a:lnTo>
                        <a:pt x="10" y="7"/>
                      </a:lnTo>
                      <a:lnTo>
                        <a:pt x="10" y="7"/>
                      </a:lnTo>
                      <a:lnTo>
                        <a:pt x="10" y="5"/>
                      </a:lnTo>
                      <a:lnTo>
                        <a:pt x="10" y="3"/>
                      </a:lnTo>
                      <a:lnTo>
                        <a:pt x="10" y="2"/>
                      </a:lnTo>
                      <a:lnTo>
                        <a:pt x="9" y="0"/>
                      </a:lnTo>
                      <a:lnTo>
                        <a:pt x="7" y="0"/>
                      </a:lnTo>
                      <a:lnTo>
                        <a:pt x="5" y="0"/>
                      </a:lnTo>
                      <a:lnTo>
                        <a:pt x="4" y="0"/>
                      </a:lnTo>
                      <a:lnTo>
                        <a:pt x="2"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03" name="Freeform 183"/>
                <p:cNvSpPr>
                  <a:spLocks/>
                </p:cNvSpPr>
                <p:nvPr/>
              </p:nvSpPr>
              <p:spPr bwMode="auto">
                <a:xfrm>
                  <a:off x="3776" y="2176"/>
                  <a:ext cx="10" cy="10"/>
                </a:xfrm>
                <a:custGeom>
                  <a:avLst/>
                  <a:gdLst>
                    <a:gd name="T0" fmla="*/ 0 w 10"/>
                    <a:gd name="T1" fmla="*/ 3 h 10"/>
                    <a:gd name="T2" fmla="*/ 0 w 10"/>
                    <a:gd name="T3" fmla="*/ 5 h 10"/>
                    <a:gd name="T4" fmla="*/ 0 w 10"/>
                    <a:gd name="T5" fmla="*/ 7 h 10"/>
                    <a:gd name="T6" fmla="*/ 0 w 10"/>
                    <a:gd name="T7" fmla="*/ 8 h 10"/>
                    <a:gd name="T8" fmla="*/ 2 w 10"/>
                    <a:gd name="T9" fmla="*/ 10 h 10"/>
                    <a:gd name="T10" fmla="*/ 4 w 10"/>
                    <a:gd name="T11" fmla="*/ 10 h 10"/>
                    <a:gd name="T12" fmla="*/ 5 w 10"/>
                    <a:gd name="T13" fmla="*/ 10 h 10"/>
                    <a:gd name="T14" fmla="*/ 7 w 10"/>
                    <a:gd name="T15" fmla="*/ 10 h 10"/>
                    <a:gd name="T16" fmla="*/ 9 w 10"/>
                    <a:gd name="T17" fmla="*/ 8 h 10"/>
                    <a:gd name="T18" fmla="*/ 9 w 10"/>
                    <a:gd name="T19" fmla="*/ 8 h 10"/>
                    <a:gd name="T20" fmla="*/ 10 w 10"/>
                    <a:gd name="T21" fmla="*/ 7 h 10"/>
                    <a:gd name="T22" fmla="*/ 10 w 10"/>
                    <a:gd name="T23" fmla="*/ 5 h 10"/>
                    <a:gd name="T24" fmla="*/ 9 w 10"/>
                    <a:gd name="T25" fmla="*/ 3 h 10"/>
                    <a:gd name="T26" fmla="*/ 7 w 10"/>
                    <a:gd name="T27" fmla="*/ 2 h 10"/>
                    <a:gd name="T28" fmla="*/ 5 w 10"/>
                    <a:gd name="T29" fmla="*/ 0 h 10"/>
                    <a:gd name="T30" fmla="*/ 4 w 10"/>
                    <a:gd name="T31" fmla="*/ 0 h 10"/>
                    <a:gd name="T32" fmla="*/ 2 w 10"/>
                    <a:gd name="T33" fmla="*/ 2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7"/>
                      </a:lnTo>
                      <a:lnTo>
                        <a:pt x="0" y="8"/>
                      </a:lnTo>
                      <a:lnTo>
                        <a:pt x="2" y="10"/>
                      </a:lnTo>
                      <a:lnTo>
                        <a:pt x="4" y="10"/>
                      </a:lnTo>
                      <a:lnTo>
                        <a:pt x="5" y="10"/>
                      </a:lnTo>
                      <a:lnTo>
                        <a:pt x="7" y="10"/>
                      </a:lnTo>
                      <a:lnTo>
                        <a:pt x="9" y="8"/>
                      </a:lnTo>
                      <a:lnTo>
                        <a:pt x="9" y="8"/>
                      </a:lnTo>
                      <a:lnTo>
                        <a:pt x="10" y="7"/>
                      </a:lnTo>
                      <a:lnTo>
                        <a:pt x="10" y="5"/>
                      </a:lnTo>
                      <a:lnTo>
                        <a:pt x="9" y="3"/>
                      </a:lnTo>
                      <a:lnTo>
                        <a:pt x="7" y="2"/>
                      </a:lnTo>
                      <a:lnTo>
                        <a:pt x="5" y="0"/>
                      </a:lnTo>
                      <a:lnTo>
                        <a:pt x="4" y="0"/>
                      </a:lnTo>
                      <a:lnTo>
                        <a:pt x="2" y="2"/>
                      </a:lnTo>
                      <a:lnTo>
                        <a:pt x="0"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04" name="Freeform 184"/>
                <p:cNvSpPr>
                  <a:spLocks/>
                </p:cNvSpPr>
                <p:nvPr/>
              </p:nvSpPr>
              <p:spPr bwMode="auto">
                <a:xfrm>
                  <a:off x="3790" y="2161"/>
                  <a:ext cx="10" cy="10"/>
                </a:xfrm>
                <a:custGeom>
                  <a:avLst/>
                  <a:gdLst>
                    <a:gd name="T0" fmla="*/ 0 w 10"/>
                    <a:gd name="T1" fmla="*/ 3 h 10"/>
                    <a:gd name="T2" fmla="*/ 0 w 10"/>
                    <a:gd name="T3" fmla="*/ 5 h 10"/>
                    <a:gd name="T4" fmla="*/ 0 w 10"/>
                    <a:gd name="T5" fmla="*/ 7 h 10"/>
                    <a:gd name="T6" fmla="*/ 0 w 10"/>
                    <a:gd name="T7" fmla="*/ 8 h 10"/>
                    <a:gd name="T8" fmla="*/ 1 w 10"/>
                    <a:gd name="T9" fmla="*/ 10 h 10"/>
                    <a:gd name="T10" fmla="*/ 3 w 10"/>
                    <a:gd name="T11" fmla="*/ 10 h 10"/>
                    <a:gd name="T12" fmla="*/ 5 w 10"/>
                    <a:gd name="T13" fmla="*/ 10 h 10"/>
                    <a:gd name="T14" fmla="*/ 7 w 10"/>
                    <a:gd name="T15" fmla="*/ 10 h 10"/>
                    <a:gd name="T16" fmla="*/ 8 w 10"/>
                    <a:gd name="T17" fmla="*/ 8 h 10"/>
                    <a:gd name="T18" fmla="*/ 8 w 10"/>
                    <a:gd name="T19" fmla="*/ 8 h 10"/>
                    <a:gd name="T20" fmla="*/ 10 w 10"/>
                    <a:gd name="T21" fmla="*/ 7 h 10"/>
                    <a:gd name="T22" fmla="*/ 10 w 10"/>
                    <a:gd name="T23" fmla="*/ 5 h 10"/>
                    <a:gd name="T24" fmla="*/ 8 w 10"/>
                    <a:gd name="T25" fmla="*/ 3 h 10"/>
                    <a:gd name="T26" fmla="*/ 7 w 10"/>
                    <a:gd name="T27" fmla="*/ 1 h 10"/>
                    <a:gd name="T28" fmla="*/ 5 w 10"/>
                    <a:gd name="T29" fmla="*/ 0 h 10"/>
                    <a:gd name="T30" fmla="*/ 3 w 10"/>
                    <a:gd name="T31" fmla="*/ 0 h 10"/>
                    <a:gd name="T32" fmla="*/ 1 w 10"/>
                    <a:gd name="T33" fmla="*/ 1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7"/>
                      </a:lnTo>
                      <a:lnTo>
                        <a:pt x="0" y="8"/>
                      </a:lnTo>
                      <a:lnTo>
                        <a:pt x="1" y="10"/>
                      </a:lnTo>
                      <a:lnTo>
                        <a:pt x="3" y="10"/>
                      </a:lnTo>
                      <a:lnTo>
                        <a:pt x="5" y="10"/>
                      </a:lnTo>
                      <a:lnTo>
                        <a:pt x="7" y="10"/>
                      </a:lnTo>
                      <a:lnTo>
                        <a:pt x="8" y="8"/>
                      </a:lnTo>
                      <a:lnTo>
                        <a:pt x="8" y="8"/>
                      </a:lnTo>
                      <a:lnTo>
                        <a:pt x="10" y="7"/>
                      </a:lnTo>
                      <a:lnTo>
                        <a:pt x="10" y="5"/>
                      </a:lnTo>
                      <a:lnTo>
                        <a:pt x="8" y="3"/>
                      </a:lnTo>
                      <a:lnTo>
                        <a:pt x="7" y="1"/>
                      </a:lnTo>
                      <a:lnTo>
                        <a:pt x="5" y="0"/>
                      </a:lnTo>
                      <a:lnTo>
                        <a:pt x="3" y="0"/>
                      </a:lnTo>
                      <a:lnTo>
                        <a:pt x="1" y="1"/>
                      </a:lnTo>
                      <a:lnTo>
                        <a:pt x="0"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05" name="Freeform 185"/>
                <p:cNvSpPr>
                  <a:spLocks/>
                </p:cNvSpPr>
                <p:nvPr/>
              </p:nvSpPr>
              <p:spPr bwMode="auto">
                <a:xfrm>
                  <a:off x="3803" y="2147"/>
                  <a:ext cx="10" cy="10"/>
                </a:xfrm>
                <a:custGeom>
                  <a:avLst/>
                  <a:gdLst>
                    <a:gd name="T0" fmla="*/ 2 w 10"/>
                    <a:gd name="T1" fmla="*/ 2 h 10"/>
                    <a:gd name="T2" fmla="*/ 0 w 10"/>
                    <a:gd name="T3" fmla="*/ 4 h 10"/>
                    <a:gd name="T4" fmla="*/ 0 w 10"/>
                    <a:gd name="T5" fmla="*/ 5 h 10"/>
                    <a:gd name="T6" fmla="*/ 2 w 10"/>
                    <a:gd name="T7" fmla="*/ 7 h 10"/>
                    <a:gd name="T8" fmla="*/ 4 w 10"/>
                    <a:gd name="T9" fmla="*/ 9 h 10"/>
                    <a:gd name="T10" fmla="*/ 5 w 10"/>
                    <a:gd name="T11" fmla="*/ 10 h 10"/>
                    <a:gd name="T12" fmla="*/ 7 w 10"/>
                    <a:gd name="T13" fmla="*/ 10 h 10"/>
                    <a:gd name="T14" fmla="*/ 9 w 10"/>
                    <a:gd name="T15" fmla="*/ 9 h 10"/>
                    <a:gd name="T16" fmla="*/ 10 w 10"/>
                    <a:gd name="T17" fmla="*/ 7 h 10"/>
                    <a:gd name="T18" fmla="*/ 10 w 10"/>
                    <a:gd name="T19" fmla="*/ 7 h 10"/>
                    <a:gd name="T20" fmla="*/ 10 w 10"/>
                    <a:gd name="T21" fmla="*/ 5 h 10"/>
                    <a:gd name="T22" fmla="*/ 10 w 10"/>
                    <a:gd name="T23" fmla="*/ 4 h 10"/>
                    <a:gd name="T24" fmla="*/ 10 w 10"/>
                    <a:gd name="T25" fmla="*/ 2 h 10"/>
                    <a:gd name="T26" fmla="*/ 9 w 10"/>
                    <a:gd name="T27" fmla="*/ 0 h 10"/>
                    <a:gd name="T28" fmla="*/ 7 w 10"/>
                    <a:gd name="T29" fmla="*/ 0 h 10"/>
                    <a:gd name="T30" fmla="*/ 5 w 10"/>
                    <a:gd name="T31" fmla="*/ 0 h 10"/>
                    <a:gd name="T32" fmla="*/ 4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4"/>
                      </a:lnTo>
                      <a:lnTo>
                        <a:pt x="0" y="5"/>
                      </a:lnTo>
                      <a:lnTo>
                        <a:pt x="2" y="7"/>
                      </a:lnTo>
                      <a:lnTo>
                        <a:pt x="4" y="9"/>
                      </a:lnTo>
                      <a:lnTo>
                        <a:pt x="5" y="10"/>
                      </a:lnTo>
                      <a:lnTo>
                        <a:pt x="7" y="10"/>
                      </a:lnTo>
                      <a:lnTo>
                        <a:pt x="9" y="9"/>
                      </a:lnTo>
                      <a:lnTo>
                        <a:pt x="10" y="7"/>
                      </a:lnTo>
                      <a:lnTo>
                        <a:pt x="10" y="7"/>
                      </a:lnTo>
                      <a:lnTo>
                        <a:pt x="10" y="5"/>
                      </a:lnTo>
                      <a:lnTo>
                        <a:pt x="10" y="4"/>
                      </a:lnTo>
                      <a:lnTo>
                        <a:pt x="10" y="2"/>
                      </a:lnTo>
                      <a:lnTo>
                        <a:pt x="9" y="0"/>
                      </a:lnTo>
                      <a:lnTo>
                        <a:pt x="7" y="0"/>
                      </a:lnTo>
                      <a:lnTo>
                        <a:pt x="5" y="0"/>
                      </a:lnTo>
                      <a:lnTo>
                        <a:pt x="4" y="0"/>
                      </a:lnTo>
                      <a:lnTo>
                        <a:pt x="2"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06" name="Freeform 186"/>
                <p:cNvSpPr>
                  <a:spLocks/>
                </p:cNvSpPr>
                <p:nvPr/>
              </p:nvSpPr>
              <p:spPr bwMode="auto">
                <a:xfrm>
                  <a:off x="3817" y="2132"/>
                  <a:ext cx="10" cy="10"/>
                </a:xfrm>
                <a:custGeom>
                  <a:avLst/>
                  <a:gdLst>
                    <a:gd name="T0" fmla="*/ 1 w 10"/>
                    <a:gd name="T1" fmla="*/ 2 h 10"/>
                    <a:gd name="T2" fmla="*/ 0 w 10"/>
                    <a:gd name="T3" fmla="*/ 3 h 10"/>
                    <a:gd name="T4" fmla="*/ 0 w 10"/>
                    <a:gd name="T5" fmla="*/ 5 h 10"/>
                    <a:gd name="T6" fmla="*/ 1 w 10"/>
                    <a:gd name="T7" fmla="*/ 7 h 10"/>
                    <a:gd name="T8" fmla="*/ 3 w 10"/>
                    <a:gd name="T9" fmla="*/ 9 h 10"/>
                    <a:gd name="T10" fmla="*/ 5 w 10"/>
                    <a:gd name="T11" fmla="*/ 10 h 10"/>
                    <a:gd name="T12" fmla="*/ 7 w 10"/>
                    <a:gd name="T13" fmla="*/ 10 h 10"/>
                    <a:gd name="T14" fmla="*/ 8 w 10"/>
                    <a:gd name="T15" fmla="*/ 9 h 10"/>
                    <a:gd name="T16" fmla="*/ 10 w 10"/>
                    <a:gd name="T17" fmla="*/ 7 h 10"/>
                    <a:gd name="T18" fmla="*/ 10 w 10"/>
                    <a:gd name="T19" fmla="*/ 7 h 10"/>
                    <a:gd name="T20" fmla="*/ 10 w 10"/>
                    <a:gd name="T21" fmla="*/ 5 h 10"/>
                    <a:gd name="T22" fmla="*/ 10 w 10"/>
                    <a:gd name="T23" fmla="*/ 3 h 10"/>
                    <a:gd name="T24" fmla="*/ 10 w 10"/>
                    <a:gd name="T25" fmla="*/ 2 h 10"/>
                    <a:gd name="T26" fmla="*/ 8 w 10"/>
                    <a:gd name="T27" fmla="*/ 0 h 10"/>
                    <a:gd name="T28" fmla="*/ 7 w 10"/>
                    <a:gd name="T29" fmla="*/ 0 h 10"/>
                    <a:gd name="T30" fmla="*/ 5 w 10"/>
                    <a:gd name="T31" fmla="*/ 0 h 10"/>
                    <a:gd name="T32" fmla="*/ 3 w 10"/>
                    <a:gd name="T33" fmla="*/ 0 h 10"/>
                    <a:gd name="T34" fmla="*/ 1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1" y="2"/>
                      </a:moveTo>
                      <a:lnTo>
                        <a:pt x="0" y="3"/>
                      </a:lnTo>
                      <a:lnTo>
                        <a:pt x="0" y="5"/>
                      </a:lnTo>
                      <a:lnTo>
                        <a:pt x="1" y="7"/>
                      </a:lnTo>
                      <a:lnTo>
                        <a:pt x="3" y="9"/>
                      </a:lnTo>
                      <a:lnTo>
                        <a:pt x="5" y="10"/>
                      </a:lnTo>
                      <a:lnTo>
                        <a:pt x="7" y="10"/>
                      </a:lnTo>
                      <a:lnTo>
                        <a:pt x="8" y="9"/>
                      </a:lnTo>
                      <a:lnTo>
                        <a:pt x="10" y="7"/>
                      </a:lnTo>
                      <a:lnTo>
                        <a:pt x="10" y="7"/>
                      </a:lnTo>
                      <a:lnTo>
                        <a:pt x="10" y="5"/>
                      </a:lnTo>
                      <a:lnTo>
                        <a:pt x="10" y="3"/>
                      </a:lnTo>
                      <a:lnTo>
                        <a:pt x="10" y="2"/>
                      </a:lnTo>
                      <a:lnTo>
                        <a:pt x="8" y="0"/>
                      </a:lnTo>
                      <a:lnTo>
                        <a:pt x="7" y="0"/>
                      </a:lnTo>
                      <a:lnTo>
                        <a:pt x="5" y="0"/>
                      </a:lnTo>
                      <a:lnTo>
                        <a:pt x="3" y="0"/>
                      </a:lnTo>
                      <a:lnTo>
                        <a:pt x="1"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07" name="Freeform 187"/>
                <p:cNvSpPr>
                  <a:spLocks/>
                </p:cNvSpPr>
                <p:nvPr/>
              </p:nvSpPr>
              <p:spPr bwMode="auto">
                <a:xfrm>
                  <a:off x="3832" y="2117"/>
                  <a:ext cx="10" cy="10"/>
                </a:xfrm>
                <a:custGeom>
                  <a:avLst/>
                  <a:gdLst>
                    <a:gd name="T0" fmla="*/ 0 w 10"/>
                    <a:gd name="T1" fmla="*/ 3 h 10"/>
                    <a:gd name="T2" fmla="*/ 0 w 10"/>
                    <a:gd name="T3" fmla="*/ 5 h 10"/>
                    <a:gd name="T4" fmla="*/ 0 w 10"/>
                    <a:gd name="T5" fmla="*/ 7 h 10"/>
                    <a:gd name="T6" fmla="*/ 0 w 10"/>
                    <a:gd name="T7" fmla="*/ 8 h 10"/>
                    <a:gd name="T8" fmla="*/ 2 w 10"/>
                    <a:gd name="T9" fmla="*/ 10 h 10"/>
                    <a:gd name="T10" fmla="*/ 3 w 10"/>
                    <a:gd name="T11" fmla="*/ 10 h 10"/>
                    <a:gd name="T12" fmla="*/ 5 w 10"/>
                    <a:gd name="T13" fmla="*/ 10 h 10"/>
                    <a:gd name="T14" fmla="*/ 7 w 10"/>
                    <a:gd name="T15" fmla="*/ 10 h 10"/>
                    <a:gd name="T16" fmla="*/ 8 w 10"/>
                    <a:gd name="T17" fmla="*/ 8 h 10"/>
                    <a:gd name="T18" fmla="*/ 8 w 10"/>
                    <a:gd name="T19" fmla="*/ 8 h 10"/>
                    <a:gd name="T20" fmla="*/ 10 w 10"/>
                    <a:gd name="T21" fmla="*/ 7 h 10"/>
                    <a:gd name="T22" fmla="*/ 10 w 10"/>
                    <a:gd name="T23" fmla="*/ 5 h 10"/>
                    <a:gd name="T24" fmla="*/ 8 w 10"/>
                    <a:gd name="T25" fmla="*/ 3 h 10"/>
                    <a:gd name="T26" fmla="*/ 7 w 10"/>
                    <a:gd name="T27" fmla="*/ 2 h 10"/>
                    <a:gd name="T28" fmla="*/ 5 w 10"/>
                    <a:gd name="T29" fmla="*/ 0 h 10"/>
                    <a:gd name="T30" fmla="*/ 3 w 10"/>
                    <a:gd name="T31" fmla="*/ 0 h 10"/>
                    <a:gd name="T32" fmla="*/ 2 w 10"/>
                    <a:gd name="T33" fmla="*/ 2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7"/>
                      </a:lnTo>
                      <a:lnTo>
                        <a:pt x="0" y="8"/>
                      </a:lnTo>
                      <a:lnTo>
                        <a:pt x="2" y="10"/>
                      </a:lnTo>
                      <a:lnTo>
                        <a:pt x="3" y="10"/>
                      </a:lnTo>
                      <a:lnTo>
                        <a:pt x="5" y="10"/>
                      </a:lnTo>
                      <a:lnTo>
                        <a:pt x="7" y="10"/>
                      </a:lnTo>
                      <a:lnTo>
                        <a:pt x="8" y="8"/>
                      </a:lnTo>
                      <a:lnTo>
                        <a:pt x="8" y="8"/>
                      </a:lnTo>
                      <a:lnTo>
                        <a:pt x="10" y="7"/>
                      </a:lnTo>
                      <a:lnTo>
                        <a:pt x="10" y="5"/>
                      </a:lnTo>
                      <a:lnTo>
                        <a:pt x="8" y="3"/>
                      </a:lnTo>
                      <a:lnTo>
                        <a:pt x="7" y="2"/>
                      </a:lnTo>
                      <a:lnTo>
                        <a:pt x="5" y="0"/>
                      </a:lnTo>
                      <a:lnTo>
                        <a:pt x="3" y="0"/>
                      </a:lnTo>
                      <a:lnTo>
                        <a:pt x="2" y="2"/>
                      </a:lnTo>
                      <a:lnTo>
                        <a:pt x="0"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08" name="Freeform 188"/>
                <p:cNvSpPr>
                  <a:spLocks/>
                </p:cNvSpPr>
                <p:nvPr/>
              </p:nvSpPr>
              <p:spPr bwMode="auto">
                <a:xfrm>
                  <a:off x="3845" y="2102"/>
                  <a:ext cx="11" cy="10"/>
                </a:xfrm>
                <a:custGeom>
                  <a:avLst/>
                  <a:gdLst>
                    <a:gd name="T0" fmla="*/ 0 w 11"/>
                    <a:gd name="T1" fmla="*/ 3 h 10"/>
                    <a:gd name="T2" fmla="*/ 0 w 11"/>
                    <a:gd name="T3" fmla="*/ 5 h 10"/>
                    <a:gd name="T4" fmla="*/ 0 w 11"/>
                    <a:gd name="T5" fmla="*/ 7 h 10"/>
                    <a:gd name="T6" fmla="*/ 0 w 11"/>
                    <a:gd name="T7" fmla="*/ 8 h 10"/>
                    <a:gd name="T8" fmla="*/ 2 w 11"/>
                    <a:gd name="T9" fmla="*/ 10 h 10"/>
                    <a:gd name="T10" fmla="*/ 4 w 11"/>
                    <a:gd name="T11" fmla="*/ 10 h 10"/>
                    <a:gd name="T12" fmla="*/ 6 w 11"/>
                    <a:gd name="T13" fmla="*/ 10 h 10"/>
                    <a:gd name="T14" fmla="*/ 7 w 11"/>
                    <a:gd name="T15" fmla="*/ 10 h 10"/>
                    <a:gd name="T16" fmla="*/ 9 w 11"/>
                    <a:gd name="T17" fmla="*/ 8 h 10"/>
                    <a:gd name="T18" fmla="*/ 9 w 11"/>
                    <a:gd name="T19" fmla="*/ 8 h 10"/>
                    <a:gd name="T20" fmla="*/ 11 w 11"/>
                    <a:gd name="T21" fmla="*/ 7 h 10"/>
                    <a:gd name="T22" fmla="*/ 11 w 11"/>
                    <a:gd name="T23" fmla="*/ 5 h 10"/>
                    <a:gd name="T24" fmla="*/ 9 w 11"/>
                    <a:gd name="T25" fmla="*/ 3 h 10"/>
                    <a:gd name="T26" fmla="*/ 7 w 11"/>
                    <a:gd name="T27" fmla="*/ 1 h 10"/>
                    <a:gd name="T28" fmla="*/ 6 w 11"/>
                    <a:gd name="T29" fmla="*/ 0 h 10"/>
                    <a:gd name="T30" fmla="*/ 4 w 11"/>
                    <a:gd name="T31" fmla="*/ 0 h 10"/>
                    <a:gd name="T32" fmla="*/ 2 w 11"/>
                    <a:gd name="T33" fmla="*/ 1 h 10"/>
                    <a:gd name="T34" fmla="*/ 0 w 11"/>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0" y="3"/>
                      </a:moveTo>
                      <a:lnTo>
                        <a:pt x="0" y="5"/>
                      </a:lnTo>
                      <a:lnTo>
                        <a:pt x="0" y="7"/>
                      </a:lnTo>
                      <a:lnTo>
                        <a:pt x="0" y="8"/>
                      </a:lnTo>
                      <a:lnTo>
                        <a:pt x="2" y="10"/>
                      </a:lnTo>
                      <a:lnTo>
                        <a:pt x="4" y="10"/>
                      </a:lnTo>
                      <a:lnTo>
                        <a:pt x="6" y="10"/>
                      </a:lnTo>
                      <a:lnTo>
                        <a:pt x="7" y="10"/>
                      </a:lnTo>
                      <a:lnTo>
                        <a:pt x="9" y="8"/>
                      </a:lnTo>
                      <a:lnTo>
                        <a:pt x="9" y="8"/>
                      </a:lnTo>
                      <a:lnTo>
                        <a:pt x="11" y="7"/>
                      </a:lnTo>
                      <a:lnTo>
                        <a:pt x="11" y="5"/>
                      </a:lnTo>
                      <a:lnTo>
                        <a:pt x="9" y="3"/>
                      </a:lnTo>
                      <a:lnTo>
                        <a:pt x="7" y="1"/>
                      </a:lnTo>
                      <a:lnTo>
                        <a:pt x="6" y="0"/>
                      </a:lnTo>
                      <a:lnTo>
                        <a:pt x="4" y="0"/>
                      </a:lnTo>
                      <a:lnTo>
                        <a:pt x="2" y="1"/>
                      </a:lnTo>
                      <a:lnTo>
                        <a:pt x="0"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09" name="Freeform 189"/>
                <p:cNvSpPr>
                  <a:spLocks/>
                </p:cNvSpPr>
                <p:nvPr/>
              </p:nvSpPr>
              <p:spPr bwMode="auto">
                <a:xfrm>
                  <a:off x="3859" y="2088"/>
                  <a:ext cx="10" cy="10"/>
                </a:xfrm>
                <a:custGeom>
                  <a:avLst/>
                  <a:gdLst>
                    <a:gd name="T0" fmla="*/ 0 w 10"/>
                    <a:gd name="T1" fmla="*/ 2 h 10"/>
                    <a:gd name="T2" fmla="*/ 0 w 10"/>
                    <a:gd name="T3" fmla="*/ 4 h 10"/>
                    <a:gd name="T4" fmla="*/ 0 w 10"/>
                    <a:gd name="T5" fmla="*/ 5 h 10"/>
                    <a:gd name="T6" fmla="*/ 0 w 10"/>
                    <a:gd name="T7" fmla="*/ 7 h 10"/>
                    <a:gd name="T8" fmla="*/ 2 w 10"/>
                    <a:gd name="T9" fmla="*/ 9 h 10"/>
                    <a:gd name="T10" fmla="*/ 3 w 10"/>
                    <a:gd name="T11" fmla="*/ 10 h 10"/>
                    <a:gd name="T12" fmla="*/ 5 w 10"/>
                    <a:gd name="T13" fmla="*/ 10 h 10"/>
                    <a:gd name="T14" fmla="*/ 7 w 10"/>
                    <a:gd name="T15" fmla="*/ 9 h 10"/>
                    <a:gd name="T16" fmla="*/ 8 w 10"/>
                    <a:gd name="T17" fmla="*/ 7 h 10"/>
                    <a:gd name="T18" fmla="*/ 8 w 10"/>
                    <a:gd name="T19" fmla="*/ 7 h 10"/>
                    <a:gd name="T20" fmla="*/ 10 w 10"/>
                    <a:gd name="T21" fmla="*/ 5 h 10"/>
                    <a:gd name="T22" fmla="*/ 10 w 10"/>
                    <a:gd name="T23" fmla="*/ 4 h 10"/>
                    <a:gd name="T24" fmla="*/ 8 w 10"/>
                    <a:gd name="T25" fmla="*/ 2 h 10"/>
                    <a:gd name="T26" fmla="*/ 7 w 10"/>
                    <a:gd name="T27" fmla="*/ 0 h 10"/>
                    <a:gd name="T28" fmla="*/ 5 w 10"/>
                    <a:gd name="T29" fmla="*/ 0 h 10"/>
                    <a:gd name="T30" fmla="*/ 3 w 10"/>
                    <a:gd name="T31" fmla="*/ 0 h 10"/>
                    <a:gd name="T32" fmla="*/ 2 w 10"/>
                    <a:gd name="T33" fmla="*/ 0 h 10"/>
                    <a:gd name="T34" fmla="*/ 0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2"/>
                      </a:moveTo>
                      <a:lnTo>
                        <a:pt x="0" y="4"/>
                      </a:lnTo>
                      <a:lnTo>
                        <a:pt x="0" y="5"/>
                      </a:lnTo>
                      <a:lnTo>
                        <a:pt x="0" y="7"/>
                      </a:lnTo>
                      <a:lnTo>
                        <a:pt x="2" y="9"/>
                      </a:lnTo>
                      <a:lnTo>
                        <a:pt x="3" y="10"/>
                      </a:lnTo>
                      <a:lnTo>
                        <a:pt x="5" y="10"/>
                      </a:lnTo>
                      <a:lnTo>
                        <a:pt x="7" y="9"/>
                      </a:lnTo>
                      <a:lnTo>
                        <a:pt x="8" y="7"/>
                      </a:lnTo>
                      <a:lnTo>
                        <a:pt x="8" y="7"/>
                      </a:lnTo>
                      <a:lnTo>
                        <a:pt x="10" y="5"/>
                      </a:lnTo>
                      <a:lnTo>
                        <a:pt x="10" y="4"/>
                      </a:lnTo>
                      <a:lnTo>
                        <a:pt x="8" y="2"/>
                      </a:lnTo>
                      <a:lnTo>
                        <a:pt x="7" y="0"/>
                      </a:lnTo>
                      <a:lnTo>
                        <a:pt x="5" y="0"/>
                      </a:lnTo>
                      <a:lnTo>
                        <a:pt x="3" y="0"/>
                      </a:lnTo>
                      <a:lnTo>
                        <a:pt x="2" y="0"/>
                      </a:lnTo>
                      <a:lnTo>
                        <a:pt x="0"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10" name="Freeform 190"/>
                <p:cNvSpPr>
                  <a:spLocks/>
                </p:cNvSpPr>
                <p:nvPr/>
              </p:nvSpPr>
              <p:spPr bwMode="auto">
                <a:xfrm>
                  <a:off x="3872" y="2073"/>
                  <a:ext cx="11" cy="10"/>
                </a:xfrm>
                <a:custGeom>
                  <a:avLst/>
                  <a:gdLst>
                    <a:gd name="T0" fmla="*/ 0 w 11"/>
                    <a:gd name="T1" fmla="*/ 2 h 10"/>
                    <a:gd name="T2" fmla="*/ 0 w 11"/>
                    <a:gd name="T3" fmla="*/ 3 h 10"/>
                    <a:gd name="T4" fmla="*/ 0 w 11"/>
                    <a:gd name="T5" fmla="*/ 5 h 10"/>
                    <a:gd name="T6" fmla="*/ 0 w 11"/>
                    <a:gd name="T7" fmla="*/ 7 h 10"/>
                    <a:gd name="T8" fmla="*/ 2 w 11"/>
                    <a:gd name="T9" fmla="*/ 9 h 10"/>
                    <a:gd name="T10" fmla="*/ 4 w 11"/>
                    <a:gd name="T11" fmla="*/ 10 h 10"/>
                    <a:gd name="T12" fmla="*/ 6 w 11"/>
                    <a:gd name="T13" fmla="*/ 10 h 10"/>
                    <a:gd name="T14" fmla="*/ 7 w 11"/>
                    <a:gd name="T15" fmla="*/ 9 h 10"/>
                    <a:gd name="T16" fmla="*/ 9 w 11"/>
                    <a:gd name="T17" fmla="*/ 7 h 10"/>
                    <a:gd name="T18" fmla="*/ 9 w 11"/>
                    <a:gd name="T19" fmla="*/ 7 h 10"/>
                    <a:gd name="T20" fmla="*/ 11 w 11"/>
                    <a:gd name="T21" fmla="*/ 5 h 10"/>
                    <a:gd name="T22" fmla="*/ 11 w 11"/>
                    <a:gd name="T23" fmla="*/ 3 h 10"/>
                    <a:gd name="T24" fmla="*/ 9 w 11"/>
                    <a:gd name="T25" fmla="*/ 2 h 10"/>
                    <a:gd name="T26" fmla="*/ 7 w 11"/>
                    <a:gd name="T27" fmla="*/ 0 h 10"/>
                    <a:gd name="T28" fmla="*/ 6 w 11"/>
                    <a:gd name="T29" fmla="*/ 0 h 10"/>
                    <a:gd name="T30" fmla="*/ 4 w 11"/>
                    <a:gd name="T31" fmla="*/ 0 h 10"/>
                    <a:gd name="T32" fmla="*/ 2 w 11"/>
                    <a:gd name="T33" fmla="*/ 0 h 10"/>
                    <a:gd name="T34" fmla="*/ 0 w 11"/>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0" y="2"/>
                      </a:moveTo>
                      <a:lnTo>
                        <a:pt x="0" y="3"/>
                      </a:lnTo>
                      <a:lnTo>
                        <a:pt x="0" y="5"/>
                      </a:lnTo>
                      <a:lnTo>
                        <a:pt x="0" y="7"/>
                      </a:lnTo>
                      <a:lnTo>
                        <a:pt x="2" y="9"/>
                      </a:lnTo>
                      <a:lnTo>
                        <a:pt x="4" y="10"/>
                      </a:lnTo>
                      <a:lnTo>
                        <a:pt x="6" y="10"/>
                      </a:lnTo>
                      <a:lnTo>
                        <a:pt x="7" y="9"/>
                      </a:lnTo>
                      <a:lnTo>
                        <a:pt x="9" y="7"/>
                      </a:lnTo>
                      <a:lnTo>
                        <a:pt x="9" y="7"/>
                      </a:lnTo>
                      <a:lnTo>
                        <a:pt x="11" y="5"/>
                      </a:lnTo>
                      <a:lnTo>
                        <a:pt x="11" y="3"/>
                      </a:lnTo>
                      <a:lnTo>
                        <a:pt x="9" y="2"/>
                      </a:lnTo>
                      <a:lnTo>
                        <a:pt x="7" y="0"/>
                      </a:lnTo>
                      <a:lnTo>
                        <a:pt x="6" y="0"/>
                      </a:lnTo>
                      <a:lnTo>
                        <a:pt x="4" y="0"/>
                      </a:lnTo>
                      <a:lnTo>
                        <a:pt x="2" y="0"/>
                      </a:lnTo>
                      <a:lnTo>
                        <a:pt x="0"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11" name="Freeform 191"/>
                <p:cNvSpPr>
                  <a:spLocks/>
                </p:cNvSpPr>
                <p:nvPr/>
              </p:nvSpPr>
              <p:spPr bwMode="auto">
                <a:xfrm>
                  <a:off x="3886" y="2058"/>
                  <a:ext cx="10" cy="10"/>
                </a:xfrm>
                <a:custGeom>
                  <a:avLst/>
                  <a:gdLst>
                    <a:gd name="T0" fmla="*/ 2 w 10"/>
                    <a:gd name="T1" fmla="*/ 2 h 10"/>
                    <a:gd name="T2" fmla="*/ 0 w 10"/>
                    <a:gd name="T3" fmla="*/ 3 h 10"/>
                    <a:gd name="T4" fmla="*/ 0 w 10"/>
                    <a:gd name="T5" fmla="*/ 5 h 10"/>
                    <a:gd name="T6" fmla="*/ 2 w 10"/>
                    <a:gd name="T7" fmla="*/ 7 h 10"/>
                    <a:gd name="T8" fmla="*/ 3 w 10"/>
                    <a:gd name="T9" fmla="*/ 8 h 10"/>
                    <a:gd name="T10" fmla="*/ 5 w 10"/>
                    <a:gd name="T11" fmla="*/ 10 h 10"/>
                    <a:gd name="T12" fmla="*/ 7 w 10"/>
                    <a:gd name="T13" fmla="*/ 10 h 10"/>
                    <a:gd name="T14" fmla="*/ 8 w 10"/>
                    <a:gd name="T15" fmla="*/ 8 h 10"/>
                    <a:gd name="T16" fmla="*/ 10 w 10"/>
                    <a:gd name="T17" fmla="*/ 7 h 10"/>
                    <a:gd name="T18" fmla="*/ 10 w 10"/>
                    <a:gd name="T19" fmla="*/ 7 h 10"/>
                    <a:gd name="T20" fmla="*/ 10 w 10"/>
                    <a:gd name="T21" fmla="*/ 5 h 10"/>
                    <a:gd name="T22" fmla="*/ 10 w 10"/>
                    <a:gd name="T23" fmla="*/ 3 h 10"/>
                    <a:gd name="T24" fmla="*/ 10 w 10"/>
                    <a:gd name="T25" fmla="*/ 2 h 10"/>
                    <a:gd name="T26" fmla="*/ 8 w 10"/>
                    <a:gd name="T27" fmla="*/ 0 h 10"/>
                    <a:gd name="T28" fmla="*/ 7 w 10"/>
                    <a:gd name="T29" fmla="*/ 0 h 10"/>
                    <a:gd name="T30" fmla="*/ 5 w 10"/>
                    <a:gd name="T31" fmla="*/ 0 h 10"/>
                    <a:gd name="T32" fmla="*/ 3 w 10"/>
                    <a:gd name="T33" fmla="*/ 0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0" y="3"/>
                      </a:lnTo>
                      <a:lnTo>
                        <a:pt x="0" y="5"/>
                      </a:lnTo>
                      <a:lnTo>
                        <a:pt x="2" y="7"/>
                      </a:lnTo>
                      <a:lnTo>
                        <a:pt x="3" y="8"/>
                      </a:lnTo>
                      <a:lnTo>
                        <a:pt x="5" y="10"/>
                      </a:lnTo>
                      <a:lnTo>
                        <a:pt x="7" y="10"/>
                      </a:lnTo>
                      <a:lnTo>
                        <a:pt x="8" y="8"/>
                      </a:lnTo>
                      <a:lnTo>
                        <a:pt x="10" y="7"/>
                      </a:lnTo>
                      <a:lnTo>
                        <a:pt x="10" y="7"/>
                      </a:lnTo>
                      <a:lnTo>
                        <a:pt x="10" y="5"/>
                      </a:lnTo>
                      <a:lnTo>
                        <a:pt x="10" y="3"/>
                      </a:lnTo>
                      <a:lnTo>
                        <a:pt x="10" y="2"/>
                      </a:lnTo>
                      <a:lnTo>
                        <a:pt x="8" y="0"/>
                      </a:lnTo>
                      <a:lnTo>
                        <a:pt x="7" y="0"/>
                      </a:lnTo>
                      <a:lnTo>
                        <a:pt x="5" y="0"/>
                      </a:lnTo>
                      <a:lnTo>
                        <a:pt x="3" y="0"/>
                      </a:lnTo>
                      <a:lnTo>
                        <a:pt x="2"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12" name="Freeform 192"/>
                <p:cNvSpPr>
                  <a:spLocks/>
                </p:cNvSpPr>
                <p:nvPr/>
              </p:nvSpPr>
              <p:spPr bwMode="auto">
                <a:xfrm>
                  <a:off x="3899" y="2043"/>
                  <a:ext cx="11" cy="10"/>
                </a:xfrm>
                <a:custGeom>
                  <a:avLst/>
                  <a:gdLst>
                    <a:gd name="T0" fmla="*/ 2 w 11"/>
                    <a:gd name="T1" fmla="*/ 3 h 10"/>
                    <a:gd name="T2" fmla="*/ 0 w 11"/>
                    <a:gd name="T3" fmla="*/ 5 h 10"/>
                    <a:gd name="T4" fmla="*/ 0 w 11"/>
                    <a:gd name="T5" fmla="*/ 7 h 10"/>
                    <a:gd name="T6" fmla="*/ 2 w 11"/>
                    <a:gd name="T7" fmla="*/ 8 h 10"/>
                    <a:gd name="T8" fmla="*/ 4 w 11"/>
                    <a:gd name="T9" fmla="*/ 10 h 10"/>
                    <a:gd name="T10" fmla="*/ 5 w 11"/>
                    <a:gd name="T11" fmla="*/ 10 h 10"/>
                    <a:gd name="T12" fmla="*/ 7 w 11"/>
                    <a:gd name="T13" fmla="*/ 10 h 10"/>
                    <a:gd name="T14" fmla="*/ 9 w 11"/>
                    <a:gd name="T15" fmla="*/ 10 h 10"/>
                    <a:gd name="T16" fmla="*/ 11 w 11"/>
                    <a:gd name="T17" fmla="*/ 8 h 10"/>
                    <a:gd name="T18" fmla="*/ 11 w 11"/>
                    <a:gd name="T19" fmla="*/ 8 h 10"/>
                    <a:gd name="T20" fmla="*/ 11 w 11"/>
                    <a:gd name="T21" fmla="*/ 7 h 10"/>
                    <a:gd name="T22" fmla="*/ 11 w 11"/>
                    <a:gd name="T23" fmla="*/ 5 h 10"/>
                    <a:gd name="T24" fmla="*/ 11 w 11"/>
                    <a:gd name="T25" fmla="*/ 3 h 10"/>
                    <a:gd name="T26" fmla="*/ 9 w 11"/>
                    <a:gd name="T27" fmla="*/ 1 h 10"/>
                    <a:gd name="T28" fmla="*/ 7 w 11"/>
                    <a:gd name="T29" fmla="*/ 0 h 10"/>
                    <a:gd name="T30" fmla="*/ 5 w 11"/>
                    <a:gd name="T31" fmla="*/ 0 h 10"/>
                    <a:gd name="T32" fmla="*/ 4 w 11"/>
                    <a:gd name="T33" fmla="*/ 1 h 10"/>
                    <a:gd name="T34" fmla="*/ 2 w 11"/>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2" y="3"/>
                      </a:moveTo>
                      <a:lnTo>
                        <a:pt x="0" y="5"/>
                      </a:lnTo>
                      <a:lnTo>
                        <a:pt x="0" y="7"/>
                      </a:lnTo>
                      <a:lnTo>
                        <a:pt x="2" y="8"/>
                      </a:lnTo>
                      <a:lnTo>
                        <a:pt x="4" y="10"/>
                      </a:lnTo>
                      <a:lnTo>
                        <a:pt x="5" y="10"/>
                      </a:lnTo>
                      <a:lnTo>
                        <a:pt x="7" y="10"/>
                      </a:lnTo>
                      <a:lnTo>
                        <a:pt x="9" y="10"/>
                      </a:lnTo>
                      <a:lnTo>
                        <a:pt x="11" y="8"/>
                      </a:lnTo>
                      <a:lnTo>
                        <a:pt x="11" y="8"/>
                      </a:lnTo>
                      <a:lnTo>
                        <a:pt x="11" y="7"/>
                      </a:lnTo>
                      <a:lnTo>
                        <a:pt x="11" y="5"/>
                      </a:lnTo>
                      <a:lnTo>
                        <a:pt x="11" y="3"/>
                      </a:lnTo>
                      <a:lnTo>
                        <a:pt x="9" y="1"/>
                      </a:lnTo>
                      <a:lnTo>
                        <a:pt x="7" y="0"/>
                      </a:lnTo>
                      <a:lnTo>
                        <a:pt x="5" y="0"/>
                      </a:lnTo>
                      <a:lnTo>
                        <a:pt x="4" y="1"/>
                      </a:lnTo>
                      <a:lnTo>
                        <a:pt x="2"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13" name="Freeform 193"/>
                <p:cNvSpPr>
                  <a:spLocks/>
                </p:cNvSpPr>
                <p:nvPr/>
              </p:nvSpPr>
              <p:spPr bwMode="auto">
                <a:xfrm>
                  <a:off x="3913" y="2028"/>
                  <a:ext cx="10" cy="10"/>
                </a:xfrm>
                <a:custGeom>
                  <a:avLst/>
                  <a:gdLst>
                    <a:gd name="T0" fmla="*/ 2 w 10"/>
                    <a:gd name="T1" fmla="*/ 3 h 10"/>
                    <a:gd name="T2" fmla="*/ 0 w 10"/>
                    <a:gd name="T3" fmla="*/ 5 h 10"/>
                    <a:gd name="T4" fmla="*/ 0 w 10"/>
                    <a:gd name="T5" fmla="*/ 6 h 10"/>
                    <a:gd name="T6" fmla="*/ 2 w 10"/>
                    <a:gd name="T7" fmla="*/ 8 h 10"/>
                    <a:gd name="T8" fmla="*/ 3 w 10"/>
                    <a:gd name="T9" fmla="*/ 10 h 10"/>
                    <a:gd name="T10" fmla="*/ 5 w 10"/>
                    <a:gd name="T11" fmla="*/ 10 h 10"/>
                    <a:gd name="T12" fmla="*/ 7 w 10"/>
                    <a:gd name="T13" fmla="*/ 10 h 10"/>
                    <a:gd name="T14" fmla="*/ 8 w 10"/>
                    <a:gd name="T15" fmla="*/ 10 h 10"/>
                    <a:gd name="T16" fmla="*/ 10 w 10"/>
                    <a:gd name="T17" fmla="*/ 8 h 10"/>
                    <a:gd name="T18" fmla="*/ 10 w 10"/>
                    <a:gd name="T19" fmla="*/ 8 h 10"/>
                    <a:gd name="T20" fmla="*/ 10 w 10"/>
                    <a:gd name="T21" fmla="*/ 6 h 10"/>
                    <a:gd name="T22" fmla="*/ 10 w 10"/>
                    <a:gd name="T23" fmla="*/ 5 h 10"/>
                    <a:gd name="T24" fmla="*/ 10 w 10"/>
                    <a:gd name="T25" fmla="*/ 3 h 10"/>
                    <a:gd name="T26" fmla="*/ 8 w 10"/>
                    <a:gd name="T27" fmla="*/ 1 h 10"/>
                    <a:gd name="T28" fmla="*/ 7 w 10"/>
                    <a:gd name="T29" fmla="*/ 0 h 10"/>
                    <a:gd name="T30" fmla="*/ 5 w 10"/>
                    <a:gd name="T31" fmla="*/ 0 h 10"/>
                    <a:gd name="T32" fmla="*/ 3 w 10"/>
                    <a:gd name="T33" fmla="*/ 1 h 10"/>
                    <a:gd name="T34" fmla="*/ 2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3"/>
                      </a:moveTo>
                      <a:lnTo>
                        <a:pt x="0" y="5"/>
                      </a:lnTo>
                      <a:lnTo>
                        <a:pt x="0" y="6"/>
                      </a:lnTo>
                      <a:lnTo>
                        <a:pt x="2" y="8"/>
                      </a:lnTo>
                      <a:lnTo>
                        <a:pt x="3" y="10"/>
                      </a:lnTo>
                      <a:lnTo>
                        <a:pt x="5" y="10"/>
                      </a:lnTo>
                      <a:lnTo>
                        <a:pt x="7" y="10"/>
                      </a:lnTo>
                      <a:lnTo>
                        <a:pt x="8" y="10"/>
                      </a:lnTo>
                      <a:lnTo>
                        <a:pt x="10" y="8"/>
                      </a:lnTo>
                      <a:lnTo>
                        <a:pt x="10" y="8"/>
                      </a:lnTo>
                      <a:lnTo>
                        <a:pt x="10" y="6"/>
                      </a:lnTo>
                      <a:lnTo>
                        <a:pt x="10" y="5"/>
                      </a:lnTo>
                      <a:lnTo>
                        <a:pt x="10" y="3"/>
                      </a:lnTo>
                      <a:lnTo>
                        <a:pt x="8" y="1"/>
                      </a:lnTo>
                      <a:lnTo>
                        <a:pt x="7" y="0"/>
                      </a:lnTo>
                      <a:lnTo>
                        <a:pt x="5" y="0"/>
                      </a:lnTo>
                      <a:lnTo>
                        <a:pt x="3" y="1"/>
                      </a:lnTo>
                      <a:lnTo>
                        <a:pt x="2"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14" name="Freeform 194"/>
                <p:cNvSpPr>
                  <a:spLocks/>
                </p:cNvSpPr>
                <p:nvPr/>
              </p:nvSpPr>
              <p:spPr bwMode="auto">
                <a:xfrm>
                  <a:off x="3926" y="2012"/>
                  <a:ext cx="11" cy="11"/>
                </a:xfrm>
                <a:custGeom>
                  <a:avLst/>
                  <a:gdLst>
                    <a:gd name="T0" fmla="*/ 2 w 11"/>
                    <a:gd name="T1" fmla="*/ 4 h 11"/>
                    <a:gd name="T2" fmla="*/ 0 w 11"/>
                    <a:gd name="T3" fmla="*/ 5 h 11"/>
                    <a:gd name="T4" fmla="*/ 0 w 11"/>
                    <a:gd name="T5" fmla="*/ 7 h 11"/>
                    <a:gd name="T6" fmla="*/ 2 w 11"/>
                    <a:gd name="T7" fmla="*/ 9 h 11"/>
                    <a:gd name="T8" fmla="*/ 4 w 11"/>
                    <a:gd name="T9" fmla="*/ 11 h 11"/>
                    <a:gd name="T10" fmla="*/ 5 w 11"/>
                    <a:gd name="T11" fmla="*/ 11 h 11"/>
                    <a:gd name="T12" fmla="*/ 7 w 11"/>
                    <a:gd name="T13" fmla="*/ 11 h 11"/>
                    <a:gd name="T14" fmla="*/ 9 w 11"/>
                    <a:gd name="T15" fmla="*/ 11 h 11"/>
                    <a:gd name="T16" fmla="*/ 11 w 11"/>
                    <a:gd name="T17" fmla="*/ 9 h 11"/>
                    <a:gd name="T18" fmla="*/ 11 w 11"/>
                    <a:gd name="T19" fmla="*/ 9 h 11"/>
                    <a:gd name="T20" fmla="*/ 11 w 11"/>
                    <a:gd name="T21" fmla="*/ 7 h 11"/>
                    <a:gd name="T22" fmla="*/ 11 w 11"/>
                    <a:gd name="T23" fmla="*/ 5 h 11"/>
                    <a:gd name="T24" fmla="*/ 11 w 11"/>
                    <a:gd name="T25" fmla="*/ 4 h 11"/>
                    <a:gd name="T26" fmla="*/ 9 w 11"/>
                    <a:gd name="T27" fmla="*/ 2 h 11"/>
                    <a:gd name="T28" fmla="*/ 7 w 11"/>
                    <a:gd name="T29" fmla="*/ 0 h 11"/>
                    <a:gd name="T30" fmla="*/ 5 w 11"/>
                    <a:gd name="T31" fmla="*/ 0 h 11"/>
                    <a:gd name="T32" fmla="*/ 4 w 11"/>
                    <a:gd name="T33" fmla="*/ 2 h 11"/>
                    <a:gd name="T34" fmla="*/ 2 w 11"/>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1">
                      <a:moveTo>
                        <a:pt x="2" y="4"/>
                      </a:moveTo>
                      <a:lnTo>
                        <a:pt x="0" y="5"/>
                      </a:lnTo>
                      <a:lnTo>
                        <a:pt x="0" y="7"/>
                      </a:lnTo>
                      <a:lnTo>
                        <a:pt x="2" y="9"/>
                      </a:lnTo>
                      <a:lnTo>
                        <a:pt x="4" y="11"/>
                      </a:lnTo>
                      <a:lnTo>
                        <a:pt x="5" y="11"/>
                      </a:lnTo>
                      <a:lnTo>
                        <a:pt x="7" y="11"/>
                      </a:lnTo>
                      <a:lnTo>
                        <a:pt x="9" y="11"/>
                      </a:lnTo>
                      <a:lnTo>
                        <a:pt x="11" y="9"/>
                      </a:lnTo>
                      <a:lnTo>
                        <a:pt x="11" y="9"/>
                      </a:lnTo>
                      <a:lnTo>
                        <a:pt x="11" y="7"/>
                      </a:lnTo>
                      <a:lnTo>
                        <a:pt x="11" y="5"/>
                      </a:lnTo>
                      <a:lnTo>
                        <a:pt x="11" y="4"/>
                      </a:lnTo>
                      <a:lnTo>
                        <a:pt x="9" y="2"/>
                      </a:lnTo>
                      <a:lnTo>
                        <a:pt x="7" y="0"/>
                      </a:lnTo>
                      <a:lnTo>
                        <a:pt x="5" y="0"/>
                      </a:lnTo>
                      <a:lnTo>
                        <a:pt x="4" y="2"/>
                      </a:lnTo>
                      <a:lnTo>
                        <a:pt x="2" y="4"/>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15" name="Freeform 195"/>
                <p:cNvSpPr>
                  <a:spLocks/>
                </p:cNvSpPr>
                <p:nvPr/>
              </p:nvSpPr>
              <p:spPr bwMode="auto">
                <a:xfrm>
                  <a:off x="3942" y="1997"/>
                  <a:ext cx="10" cy="10"/>
                </a:xfrm>
                <a:custGeom>
                  <a:avLst/>
                  <a:gdLst>
                    <a:gd name="T0" fmla="*/ 0 w 10"/>
                    <a:gd name="T1" fmla="*/ 4 h 10"/>
                    <a:gd name="T2" fmla="*/ 0 w 10"/>
                    <a:gd name="T3" fmla="*/ 5 h 10"/>
                    <a:gd name="T4" fmla="*/ 0 w 10"/>
                    <a:gd name="T5" fmla="*/ 7 h 10"/>
                    <a:gd name="T6" fmla="*/ 0 w 10"/>
                    <a:gd name="T7" fmla="*/ 9 h 10"/>
                    <a:gd name="T8" fmla="*/ 1 w 10"/>
                    <a:gd name="T9" fmla="*/ 10 h 10"/>
                    <a:gd name="T10" fmla="*/ 3 w 10"/>
                    <a:gd name="T11" fmla="*/ 10 h 10"/>
                    <a:gd name="T12" fmla="*/ 5 w 10"/>
                    <a:gd name="T13" fmla="*/ 10 h 10"/>
                    <a:gd name="T14" fmla="*/ 6 w 10"/>
                    <a:gd name="T15" fmla="*/ 10 h 10"/>
                    <a:gd name="T16" fmla="*/ 8 w 10"/>
                    <a:gd name="T17" fmla="*/ 9 h 10"/>
                    <a:gd name="T18" fmla="*/ 8 w 10"/>
                    <a:gd name="T19" fmla="*/ 9 h 10"/>
                    <a:gd name="T20" fmla="*/ 10 w 10"/>
                    <a:gd name="T21" fmla="*/ 7 h 10"/>
                    <a:gd name="T22" fmla="*/ 10 w 10"/>
                    <a:gd name="T23" fmla="*/ 5 h 10"/>
                    <a:gd name="T24" fmla="*/ 8 w 10"/>
                    <a:gd name="T25" fmla="*/ 4 h 10"/>
                    <a:gd name="T26" fmla="*/ 6 w 10"/>
                    <a:gd name="T27" fmla="*/ 2 h 10"/>
                    <a:gd name="T28" fmla="*/ 5 w 10"/>
                    <a:gd name="T29" fmla="*/ 0 h 10"/>
                    <a:gd name="T30" fmla="*/ 3 w 10"/>
                    <a:gd name="T31" fmla="*/ 0 h 10"/>
                    <a:gd name="T32" fmla="*/ 1 w 10"/>
                    <a:gd name="T33" fmla="*/ 2 h 10"/>
                    <a:gd name="T34" fmla="*/ 0 w 10"/>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4"/>
                      </a:moveTo>
                      <a:lnTo>
                        <a:pt x="0" y="5"/>
                      </a:lnTo>
                      <a:lnTo>
                        <a:pt x="0" y="7"/>
                      </a:lnTo>
                      <a:lnTo>
                        <a:pt x="0" y="9"/>
                      </a:lnTo>
                      <a:lnTo>
                        <a:pt x="1" y="10"/>
                      </a:lnTo>
                      <a:lnTo>
                        <a:pt x="3" y="10"/>
                      </a:lnTo>
                      <a:lnTo>
                        <a:pt x="5" y="10"/>
                      </a:lnTo>
                      <a:lnTo>
                        <a:pt x="6" y="10"/>
                      </a:lnTo>
                      <a:lnTo>
                        <a:pt x="8" y="9"/>
                      </a:lnTo>
                      <a:lnTo>
                        <a:pt x="8" y="9"/>
                      </a:lnTo>
                      <a:lnTo>
                        <a:pt x="10" y="7"/>
                      </a:lnTo>
                      <a:lnTo>
                        <a:pt x="10" y="5"/>
                      </a:lnTo>
                      <a:lnTo>
                        <a:pt x="8" y="4"/>
                      </a:lnTo>
                      <a:lnTo>
                        <a:pt x="6" y="2"/>
                      </a:lnTo>
                      <a:lnTo>
                        <a:pt x="5" y="0"/>
                      </a:lnTo>
                      <a:lnTo>
                        <a:pt x="3" y="0"/>
                      </a:lnTo>
                      <a:lnTo>
                        <a:pt x="1" y="2"/>
                      </a:lnTo>
                      <a:lnTo>
                        <a:pt x="0" y="4"/>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16" name="Freeform 196"/>
                <p:cNvSpPr>
                  <a:spLocks/>
                </p:cNvSpPr>
                <p:nvPr/>
              </p:nvSpPr>
              <p:spPr bwMode="auto">
                <a:xfrm>
                  <a:off x="3955" y="1984"/>
                  <a:ext cx="10" cy="10"/>
                </a:xfrm>
                <a:custGeom>
                  <a:avLst/>
                  <a:gdLst>
                    <a:gd name="T0" fmla="*/ 0 w 10"/>
                    <a:gd name="T1" fmla="*/ 1 h 10"/>
                    <a:gd name="T2" fmla="*/ 0 w 10"/>
                    <a:gd name="T3" fmla="*/ 3 h 10"/>
                    <a:gd name="T4" fmla="*/ 0 w 10"/>
                    <a:gd name="T5" fmla="*/ 5 h 10"/>
                    <a:gd name="T6" fmla="*/ 0 w 10"/>
                    <a:gd name="T7" fmla="*/ 7 h 10"/>
                    <a:gd name="T8" fmla="*/ 2 w 10"/>
                    <a:gd name="T9" fmla="*/ 8 h 10"/>
                    <a:gd name="T10" fmla="*/ 3 w 10"/>
                    <a:gd name="T11" fmla="*/ 10 h 10"/>
                    <a:gd name="T12" fmla="*/ 5 w 10"/>
                    <a:gd name="T13" fmla="*/ 10 h 10"/>
                    <a:gd name="T14" fmla="*/ 7 w 10"/>
                    <a:gd name="T15" fmla="*/ 8 h 10"/>
                    <a:gd name="T16" fmla="*/ 9 w 10"/>
                    <a:gd name="T17" fmla="*/ 7 h 10"/>
                    <a:gd name="T18" fmla="*/ 9 w 10"/>
                    <a:gd name="T19" fmla="*/ 7 h 10"/>
                    <a:gd name="T20" fmla="*/ 10 w 10"/>
                    <a:gd name="T21" fmla="*/ 5 h 10"/>
                    <a:gd name="T22" fmla="*/ 10 w 10"/>
                    <a:gd name="T23" fmla="*/ 3 h 10"/>
                    <a:gd name="T24" fmla="*/ 9 w 10"/>
                    <a:gd name="T25" fmla="*/ 1 h 10"/>
                    <a:gd name="T26" fmla="*/ 7 w 10"/>
                    <a:gd name="T27" fmla="*/ 0 h 10"/>
                    <a:gd name="T28" fmla="*/ 5 w 10"/>
                    <a:gd name="T29" fmla="*/ 0 h 10"/>
                    <a:gd name="T30" fmla="*/ 3 w 10"/>
                    <a:gd name="T31" fmla="*/ 0 h 10"/>
                    <a:gd name="T32" fmla="*/ 2 w 10"/>
                    <a:gd name="T33" fmla="*/ 0 h 10"/>
                    <a:gd name="T34" fmla="*/ 0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1"/>
                      </a:moveTo>
                      <a:lnTo>
                        <a:pt x="0" y="3"/>
                      </a:lnTo>
                      <a:lnTo>
                        <a:pt x="0" y="5"/>
                      </a:lnTo>
                      <a:lnTo>
                        <a:pt x="0" y="7"/>
                      </a:lnTo>
                      <a:lnTo>
                        <a:pt x="2" y="8"/>
                      </a:lnTo>
                      <a:lnTo>
                        <a:pt x="3" y="10"/>
                      </a:lnTo>
                      <a:lnTo>
                        <a:pt x="5" y="10"/>
                      </a:lnTo>
                      <a:lnTo>
                        <a:pt x="7" y="8"/>
                      </a:lnTo>
                      <a:lnTo>
                        <a:pt x="9" y="7"/>
                      </a:lnTo>
                      <a:lnTo>
                        <a:pt x="9" y="7"/>
                      </a:lnTo>
                      <a:lnTo>
                        <a:pt x="10" y="5"/>
                      </a:lnTo>
                      <a:lnTo>
                        <a:pt x="10" y="3"/>
                      </a:lnTo>
                      <a:lnTo>
                        <a:pt x="9" y="1"/>
                      </a:lnTo>
                      <a:lnTo>
                        <a:pt x="7" y="0"/>
                      </a:lnTo>
                      <a:lnTo>
                        <a:pt x="5" y="0"/>
                      </a:lnTo>
                      <a:lnTo>
                        <a:pt x="3" y="0"/>
                      </a:lnTo>
                      <a:lnTo>
                        <a:pt x="2" y="0"/>
                      </a:lnTo>
                      <a:lnTo>
                        <a:pt x="0" y="1"/>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17" name="Freeform 197"/>
                <p:cNvSpPr>
                  <a:spLocks/>
                </p:cNvSpPr>
                <p:nvPr/>
              </p:nvSpPr>
              <p:spPr bwMode="auto">
                <a:xfrm>
                  <a:off x="3969" y="1969"/>
                  <a:ext cx="10" cy="10"/>
                </a:xfrm>
                <a:custGeom>
                  <a:avLst/>
                  <a:gdLst>
                    <a:gd name="T0" fmla="*/ 0 w 10"/>
                    <a:gd name="T1" fmla="*/ 1 h 10"/>
                    <a:gd name="T2" fmla="*/ 0 w 10"/>
                    <a:gd name="T3" fmla="*/ 3 h 10"/>
                    <a:gd name="T4" fmla="*/ 0 w 10"/>
                    <a:gd name="T5" fmla="*/ 5 h 10"/>
                    <a:gd name="T6" fmla="*/ 0 w 10"/>
                    <a:gd name="T7" fmla="*/ 6 h 10"/>
                    <a:gd name="T8" fmla="*/ 1 w 10"/>
                    <a:gd name="T9" fmla="*/ 8 h 10"/>
                    <a:gd name="T10" fmla="*/ 3 w 10"/>
                    <a:gd name="T11" fmla="*/ 10 h 10"/>
                    <a:gd name="T12" fmla="*/ 5 w 10"/>
                    <a:gd name="T13" fmla="*/ 10 h 10"/>
                    <a:gd name="T14" fmla="*/ 6 w 10"/>
                    <a:gd name="T15" fmla="*/ 8 h 10"/>
                    <a:gd name="T16" fmla="*/ 8 w 10"/>
                    <a:gd name="T17" fmla="*/ 6 h 10"/>
                    <a:gd name="T18" fmla="*/ 8 w 10"/>
                    <a:gd name="T19" fmla="*/ 6 h 10"/>
                    <a:gd name="T20" fmla="*/ 10 w 10"/>
                    <a:gd name="T21" fmla="*/ 5 h 10"/>
                    <a:gd name="T22" fmla="*/ 10 w 10"/>
                    <a:gd name="T23" fmla="*/ 3 h 10"/>
                    <a:gd name="T24" fmla="*/ 8 w 10"/>
                    <a:gd name="T25" fmla="*/ 1 h 10"/>
                    <a:gd name="T26" fmla="*/ 6 w 10"/>
                    <a:gd name="T27" fmla="*/ 0 h 10"/>
                    <a:gd name="T28" fmla="*/ 5 w 10"/>
                    <a:gd name="T29" fmla="*/ 0 h 10"/>
                    <a:gd name="T30" fmla="*/ 3 w 10"/>
                    <a:gd name="T31" fmla="*/ 0 h 10"/>
                    <a:gd name="T32" fmla="*/ 1 w 10"/>
                    <a:gd name="T33" fmla="*/ 0 h 10"/>
                    <a:gd name="T34" fmla="*/ 0 w 10"/>
                    <a:gd name="T3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1"/>
                      </a:moveTo>
                      <a:lnTo>
                        <a:pt x="0" y="3"/>
                      </a:lnTo>
                      <a:lnTo>
                        <a:pt x="0" y="5"/>
                      </a:lnTo>
                      <a:lnTo>
                        <a:pt x="0" y="6"/>
                      </a:lnTo>
                      <a:lnTo>
                        <a:pt x="1" y="8"/>
                      </a:lnTo>
                      <a:lnTo>
                        <a:pt x="3" y="10"/>
                      </a:lnTo>
                      <a:lnTo>
                        <a:pt x="5" y="10"/>
                      </a:lnTo>
                      <a:lnTo>
                        <a:pt x="6" y="8"/>
                      </a:lnTo>
                      <a:lnTo>
                        <a:pt x="8" y="6"/>
                      </a:lnTo>
                      <a:lnTo>
                        <a:pt x="8" y="6"/>
                      </a:lnTo>
                      <a:lnTo>
                        <a:pt x="10" y="5"/>
                      </a:lnTo>
                      <a:lnTo>
                        <a:pt x="10" y="3"/>
                      </a:lnTo>
                      <a:lnTo>
                        <a:pt x="8" y="1"/>
                      </a:lnTo>
                      <a:lnTo>
                        <a:pt x="6" y="0"/>
                      </a:lnTo>
                      <a:lnTo>
                        <a:pt x="5" y="0"/>
                      </a:lnTo>
                      <a:lnTo>
                        <a:pt x="3" y="0"/>
                      </a:lnTo>
                      <a:lnTo>
                        <a:pt x="1" y="0"/>
                      </a:lnTo>
                      <a:lnTo>
                        <a:pt x="0" y="1"/>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18" name="Freeform 198"/>
                <p:cNvSpPr>
                  <a:spLocks/>
                </p:cNvSpPr>
                <p:nvPr/>
              </p:nvSpPr>
              <p:spPr bwMode="auto">
                <a:xfrm>
                  <a:off x="3982" y="1953"/>
                  <a:ext cx="10" cy="11"/>
                </a:xfrm>
                <a:custGeom>
                  <a:avLst/>
                  <a:gdLst>
                    <a:gd name="T0" fmla="*/ 0 w 10"/>
                    <a:gd name="T1" fmla="*/ 2 h 11"/>
                    <a:gd name="T2" fmla="*/ 0 w 10"/>
                    <a:gd name="T3" fmla="*/ 4 h 11"/>
                    <a:gd name="T4" fmla="*/ 0 w 10"/>
                    <a:gd name="T5" fmla="*/ 5 h 11"/>
                    <a:gd name="T6" fmla="*/ 0 w 10"/>
                    <a:gd name="T7" fmla="*/ 7 h 11"/>
                    <a:gd name="T8" fmla="*/ 2 w 10"/>
                    <a:gd name="T9" fmla="*/ 9 h 11"/>
                    <a:gd name="T10" fmla="*/ 3 w 10"/>
                    <a:gd name="T11" fmla="*/ 11 h 11"/>
                    <a:gd name="T12" fmla="*/ 5 w 10"/>
                    <a:gd name="T13" fmla="*/ 11 h 11"/>
                    <a:gd name="T14" fmla="*/ 7 w 10"/>
                    <a:gd name="T15" fmla="*/ 9 h 11"/>
                    <a:gd name="T16" fmla="*/ 8 w 10"/>
                    <a:gd name="T17" fmla="*/ 7 h 11"/>
                    <a:gd name="T18" fmla="*/ 8 w 10"/>
                    <a:gd name="T19" fmla="*/ 7 h 11"/>
                    <a:gd name="T20" fmla="*/ 10 w 10"/>
                    <a:gd name="T21" fmla="*/ 5 h 11"/>
                    <a:gd name="T22" fmla="*/ 10 w 10"/>
                    <a:gd name="T23" fmla="*/ 4 h 11"/>
                    <a:gd name="T24" fmla="*/ 8 w 10"/>
                    <a:gd name="T25" fmla="*/ 2 h 11"/>
                    <a:gd name="T26" fmla="*/ 7 w 10"/>
                    <a:gd name="T27" fmla="*/ 0 h 11"/>
                    <a:gd name="T28" fmla="*/ 5 w 10"/>
                    <a:gd name="T29" fmla="*/ 0 h 11"/>
                    <a:gd name="T30" fmla="*/ 3 w 10"/>
                    <a:gd name="T31" fmla="*/ 0 h 11"/>
                    <a:gd name="T32" fmla="*/ 2 w 10"/>
                    <a:gd name="T33" fmla="*/ 0 h 11"/>
                    <a:gd name="T34" fmla="*/ 0 w 10"/>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0" y="2"/>
                      </a:moveTo>
                      <a:lnTo>
                        <a:pt x="0" y="4"/>
                      </a:lnTo>
                      <a:lnTo>
                        <a:pt x="0" y="5"/>
                      </a:lnTo>
                      <a:lnTo>
                        <a:pt x="0" y="7"/>
                      </a:lnTo>
                      <a:lnTo>
                        <a:pt x="2" y="9"/>
                      </a:lnTo>
                      <a:lnTo>
                        <a:pt x="3" y="11"/>
                      </a:lnTo>
                      <a:lnTo>
                        <a:pt x="5" y="11"/>
                      </a:lnTo>
                      <a:lnTo>
                        <a:pt x="7" y="9"/>
                      </a:lnTo>
                      <a:lnTo>
                        <a:pt x="8" y="7"/>
                      </a:lnTo>
                      <a:lnTo>
                        <a:pt x="8" y="7"/>
                      </a:lnTo>
                      <a:lnTo>
                        <a:pt x="10" y="5"/>
                      </a:lnTo>
                      <a:lnTo>
                        <a:pt x="10" y="4"/>
                      </a:lnTo>
                      <a:lnTo>
                        <a:pt x="8" y="2"/>
                      </a:lnTo>
                      <a:lnTo>
                        <a:pt x="7" y="0"/>
                      </a:lnTo>
                      <a:lnTo>
                        <a:pt x="5" y="0"/>
                      </a:lnTo>
                      <a:lnTo>
                        <a:pt x="3" y="0"/>
                      </a:lnTo>
                      <a:lnTo>
                        <a:pt x="2" y="0"/>
                      </a:lnTo>
                      <a:lnTo>
                        <a:pt x="0"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19" name="Freeform 199"/>
                <p:cNvSpPr>
                  <a:spLocks/>
                </p:cNvSpPr>
                <p:nvPr/>
              </p:nvSpPr>
              <p:spPr bwMode="auto">
                <a:xfrm>
                  <a:off x="3996" y="1938"/>
                  <a:ext cx="10" cy="10"/>
                </a:xfrm>
                <a:custGeom>
                  <a:avLst/>
                  <a:gdLst>
                    <a:gd name="T0" fmla="*/ 0 w 10"/>
                    <a:gd name="T1" fmla="*/ 2 h 10"/>
                    <a:gd name="T2" fmla="*/ 0 w 10"/>
                    <a:gd name="T3" fmla="*/ 4 h 10"/>
                    <a:gd name="T4" fmla="*/ 0 w 10"/>
                    <a:gd name="T5" fmla="*/ 5 h 10"/>
                    <a:gd name="T6" fmla="*/ 0 w 10"/>
                    <a:gd name="T7" fmla="*/ 7 h 10"/>
                    <a:gd name="T8" fmla="*/ 1 w 10"/>
                    <a:gd name="T9" fmla="*/ 9 h 10"/>
                    <a:gd name="T10" fmla="*/ 3 w 10"/>
                    <a:gd name="T11" fmla="*/ 10 h 10"/>
                    <a:gd name="T12" fmla="*/ 5 w 10"/>
                    <a:gd name="T13" fmla="*/ 10 h 10"/>
                    <a:gd name="T14" fmla="*/ 6 w 10"/>
                    <a:gd name="T15" fmla="*/ 9 h 10"/>
                    <a:gd name="T16" fmla="*/ 8 w 10"/>
                    <a:gd name="T17" fmla="*/ 7 h 10"/>
                    <a:gd name="T18" fmla="*/ 8 w 10"/>
                    <a:gd name="T19" fmla="*/ 7 h 10"/>
                    <a:gd name="T20" fmla="*/ 10 w 10"/>
                    <a:gd name="T21" fmla="*/ 5 h 10"/>
                    <a:gd name="T22" fmla="*/ 10 w 10"/>
                    <a:gd name="T23" fmla="*/ 4 h 10"/>
                    <a:gd name="T24" fmla="*/ 8 w 10"/>
                    <a:gd name="T25" fmla="*/ 2 h 10"/>
                    <a:gd name="T26" fmla="*/ 6 w 10"/>
                    <a:gd name="T27" fmla="*/ 0 h 10"/>
                    <a:gd name="T28" fmla="*/ 5 w 10"/>
                    <a:gd name="T29" fmla="*/ 0 h 10"/>
                    <a:gd name="T30" fmla="*/ 3 w 10"/>
                    <a:gd name="T31" fmla="*/ 0 h 10"/>
                    <a:gd name="T32" fmla="*/ 1 w 10"/>
                    <a:gd name="T33" fmla="*/ 0 h 10"/>
                    <a:gd name="T34" fmla="*/ 0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2"/>
                      </a:moveTo>
                      <a:lnTo>
                        <a:pt x="0" y="4"/>
                      </a:lnTo>
                      <a:lnTo>
                        <a:pt x="0" y="5"/>
                      </a:lnTo>
                      <a:lnTo>
                        <a:pt x="0" y="7"/>
                      </a:lnTo>
                      <a:lnTo>
                        <a:pt x="1" y="9"/>
                      </a:lnTo>
                      <a:lnTo>
                        <a:pt x="3" y="10"/>
                      </a:lnTo>
                      <a:lnTo>
                        <a:pt x="5" y="10"/>
                      </a:lnTo>
                      <a:lnTo>
                        <a:pt x="6" y="9"/>
                      </a:lnTo>
                      <a:lnTo>
                        <a:pt x="8" y="7"/>
                      </a:lnTo>
                      <a:lnTo>
                        <a:pt x="8" y="7"/>
                      </a:lnTo>
                      <a:lnTo>
                        <a:pt x="10" y="5"/>
                      </a:lnTo>
                      <a:lnTo>
                        <a:pt x="10" y="4"/>
                      </a:lnTo>
                      <a:lnTo>
                        <a:pt x="8" y="2"/>
                      </a:lnTo>
                      <a:lnTo>
                        <a:pt x="6" y="0"/>
                      </a:lnTo>
                      <a:lnTo>
                        <a:pt x="5" y="0"/>
                      </a:lnTo>
                      <a:lnTo>
                        <a:pt x="3" y="0"/>
                      </a:lnTo>
                      <a:lnTo>
                        <a:pt x="1" y="0"/>
                      </a:lnTo>
                      <a:lnTo>
                        <a:pt x="0"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20" name="Freeform 200"/>
                <p:cNvSpPr>
                  <a:spLocks/>
                </p:cNvSpPr>
                <p:nvPr/>
              </p:nvSpPr>
              <p:spPr bwMode="auto">
                <a:xfrm>
                  <a:off x="4009" y="1923"/>
                  <a:ext cx="10" cy="10"/>
                </a:xfrm>
                <a:custGeom>
                  <a:avLst/>
                  <a:gdLst>
                    <a:gd name="T0" fmla="*/ 0 w 10"/>
                    <a:gd name="T1" fmla="*/ 2 h 10"/>
                    <a:gd name="T2" fmla="*/ 0 w 10"/>
                    <a:gd name="T3" fmla="*/ 3 h 10"/>
                    <a:gd name="T4" fmla="*/ 0 w 10"/>
                    <a:gd name="T5" fmla="*/ 5 h 10"/>
                    <a:gd name="T6" fmla="*/ 0 w 10"/>
                    <a:gd name="T7" fmla="*/ 7 h 10"/>
                    <a:gd name="T8" fmla="*/ 2 w 10"/>
                    <a:gd name="T9" fmla="*/ 9 h 10"/>
                    <a:gd name="T10" fmla="*/ 3 w 10"/>
                    <a:gd name="T11" fmla="*/ 10 h 10"/>
                    <a:gd name="T12" fmla="*/ 5 w 10"/>
                    <a:gd name="T13" fmla="*/ 10 h 10"/>
                    <a:gd name="T14" fmla="*/ 7 w 10"/>
                    <a:gd name="T15" fmla="*/ 9 h 10"/>
                    <a:gd name="T16" fmla="*/ 8 w 10"/>
                    <a:gd name="T17" fmla="*/ 7 h 10"/>
                    <a:gd name="T18" fmla="*/ 8 w 10"/>
                    <a:gd name="T19" fmla="*/ 7 h 10"/>
                    <a:gd name="T20" fmla="*/ 10 w 10"/>
                    <a:gd name="T21" fmla="*/ 5 h 10"/>
                    <a:gd name="T22" fmla="*/ 10 w 10"/>
                    <a:gd name="T23" fmla="*/ 3 h 10"/>
                    <a:gd name="T24" fmla="*/ 8 w 10"/>
                    <a:gd name="T25" fmla="*/ 2 h 10"/>
                    <a:gd name="T26" fmla="*/ 7 w 10"/>
                    <a:gd name="T27" fmla="*/ 0 h 10"/>
                    <a:gd name="T28" fmla="*/ 5 w 10"/>
                    <a:gd name="T29" fmla="*/ 0 h 10"/>
                    <a:gd name="T30" fmla="*/ 3 w 10"/>
                    <a:gd name="T31" fmla="*/ 0 h 10"/>
                    <a:gd name="T32" fmla="*/ 2 w 10"/>
                    <a:gd name="T33" fmla="*/ 0 h 10"/>
                    <a:gd name="T34" fmla="*/ 0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2"/>
                      </a:moveTo>
                      <a:lnTo>
                        <a:pt x="0" y="3"/>
                      </a:lnTo>
                      <a:lnTo>
                        <a:pt x="0" y="5"/>
                      </a:lnTo>
                      <a:lnTo>
                        <a:pt x="0" y="7"/>
                      </a:lnTo>
                      <a:lnTo>
                        <a:pt x="2" y="9"/>
                      </a:lnTo>
                      <a:lnTo>
                        <a:pt x="3" y="10"/>
                      </a:lnTo>
                      <a:lnTo>
                        <a:pt x="5" y="10"/>
                      </a:lnTo>
                      <a:lnTo>
                        <a:pt x="7" y="9"/>
                      </a:lnTo>
                      <a:lnTo>
                        <a:pt x="8" y="7"/>
                      </a:lnTo>
                      <a:lnTo>
                        <a:pt x="8" y="7"/>
                      </a:lnTo>
                      <a:lnTo>
                        <a:pt x="10" y="5"/>
                      </a:lnTo>
                      <a:lnTo>
                        <a:pt x="10" y="3"/>
                      </a:lnTo>
                      <a:lnTo>
                        <a:pt x="8" y="2"/>
                      </a:lnTo>
                      <a:lnTo>
                        <a:pt x="7" y="0"/>
                      </a:lnTo>
                      <a:lnTo>
                        <a:pt x="5" y="0"/>
                      </a:lnTo>
                      <a:lnTo>
                        <a:pt x="3" y="0"/>
                      </a:lnTo>
                      <a:lnTo>
                        <a:pt x="2" y="0"/>
                      </a:lnTo>
                      <a:lnTo>
                        <a:pt x="0"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21" name="Freeform 201"/>
                <p:cNvSpPr>
                  <a:spLocks/>
                </p:cNvSpPr>
                <p:nvPr/>
              </p:nvSpPr>
              <p:spPr bwMode="auto">
                <a:xfrm>
                  <a:off x="4023" y="1908"/>
                  <a:ext cx="10" cy="10"/>
                </a:xfrm>
                <a:custGeom>
                  <a:avLst/>
                  <a:gdLst>
                    <a:gd name="T0" fmla="*/ 0 w 10"/>
                    <a:gd name="T1" fmla="*/ 2 h 10"/>
                    <a:gd name="T2" fmla="*/ 0 w 10"/>
                    <a:gd name="T3" fmla="*/ 3 h 10"/>
                    <a:gd name="T4" fmla="*/ 0 w 10"/>
                    <a:gd name="T5" fmla="*/ 5 h 10"/>
                    <a:gd name="T6" fmla="*/ 0 w 10"/>
                    <a:gd name="T7" fmla="*/ 7 h 10"/>
                    <a:gd name="T8" fmla="*/ 1 w 10"/>
                    <a:gd name="T9" fmla="*/ 8 h 10"/>
                    <a:gd name="T10" fmla="*/ 3 w 10"/>
                    <a:gd name="T11" fmla="*/ 10 h 10"/>
                    <a:gd name="T12" fmla="*/ 5 w 10"/>
                    <a:gd name="T13" fmla="*/ 10 h 10"/>
                    <a:gd name="T14" fmla="*/ 6 w 10"/>
                    <a:gd name="T15" fmla="*/ 8 h 10"/>
                    <a:gd name="T16" fmla="*/ 8 w 10"/>
                    <a:gd name="T17" fmla="*/ 7 h 10"/>
                    <a:gd name="T18" fmla="*/ 8 w 10"/>
                    <a:gd name="T19" fmla="*/ 7 h 10"/>
                    <a:gd name="T20" fmla="*/ 10 w 10"/>
                    <a:gd name="T21" fmla="*/ 5 h 10"/>
                    <a:gd name="T22" fmla="*/ 10 w 10"/>
                    <a:gd name="T23" fmla="*/ 3 h 10"/>
                    <a:gd name="T24" fmla="*/ 8 w 10"/>
                    <a:gd name="T25" fmla="*/ 2 h 10"/>
                    <a:gd name="T26" fmla="*/ 6 w 10"/>
                    <a:gd name="T27" fmla="*/ 0 h 10"/>
                    <a:gd name="T28" fmla="*/ 5 w 10"/>
                    <a:gd name="T29" fmla="*/ 0 h 10"/>
                    <a:gd name="T30" fmla="*/ 3 w 10"/>
                    <a:gd name="T31" fmla="*/ 0 h 10"/>
                    <a:gd name="T32" fmla="*/ 1 w 10"/>
                    <a:gd name="T33" fmla="*/ 0 h 10"/>
                    <a:gd name="T34" fmla="*/ 0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2"/>
                      </a:moveTo>
                      <a:lnTo>
                        <a:pt x="0" y="3"/>
                      </a:lnTo>
                      <a:lnTo>
                        <a:pt x="0" y="5"/>
                      </a:lnTo>
                      <a:lnTo>
                        <a:pt x="0" y="7"/>
                      </a:lnTo>
                      <a:lnTo>
                        <a:pt x="1" y="8"/>
                      </a:lnTo>
                      <a:lnTo>
                        <a:pt x="3" y="10"/>
                      </a:lnTo>
                      <a:lnTo>
                        <a:pt x="5" y="10"/>
                      </a:lnTo>
                      <a:lnTo>
                        <a:pt x="6" y="8"/>
                      </a:lnTo>
                      <a:lnTo>
                        <a:pt x="8" y="7"/>
                      </a:lnTo>
                      <a:lnTo>
                        <a:pt x="8" y="7"/>
                      </a:lnTo>
                      <a:lnTo>
                        <a:pt x="10" y="5"/>
                      </a:lnTo>
                      <a:lnTo>
                        <a:pt x="10" y="3"/>
                      </a:lnTo>
                      <a:lnTo>
                        <a:pt x="8" y="2"/>
                      </a:lnTo>
                      <a:lnTo>
                        <a:pt x="6" y="0"/>
                      </a:lnTo>
                      <a:lnTo>
                        <a:pt x="5" y="0"/>
                      </a:lnTo>
                      <a:lnTo>
                        <a:pt x="3" y="0"/>
                      </a:lnTo>
                      <a:lnTo>
                        <a:pt x="1" y="0"/>
                      </a:lnTo>
                      <a:lnTo>
                        <a:pt x="0" y="2"/>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22" name="Freeform 202"/>
                <p:cNvSpPr>
                  <a:spLocks/>
                </p:cNvSpPr>
                <p:nvPr/>
              </p:nvSpPr>
              <p:spPr bwMode="auto">
                <a:xfrm>
                  <a:off x="4036" y="1893"/>
                  <a:ext cx="10" cy="10"/>
                </a:xfrm>
                <a:custGeom>
                  <a:avLst/>
                  <a:gdLst>
                    <a:gd name="T0" fmla="*/ 0 w 10"/>
                    <a:gd name="T1" fmla="*/ 3 h 10"/>
                    <a:gd name="T2" fmla="*/ 0 w 10"/>
                    <a:gd name="T3" fmla="*/ 5 h 10"/>
                    <a:gd name="T4" fmla="*/ 0 w 10"/>
                    <a:gd name="T5" fmla="*/ 6 h 10"/>
                    <a:gd name="T6" fmla="*/ 0 w 10"/>
                    <a:gd name="T7" fmla="*/ 8 h 10"/>
                    <a:gd name="T8" fmla="*/ 2 w 10"/>
                    <a:gd name="T9" fmla="*/ 10 h 10"/>
                    <a:gd name="T10" fmla="*/ 3 w 10"/>
                    <a:gd name="T11" fmla="*/ 10 h 10"/>
                    <a:gd name="T12" fmla="*/ 5 w 10"/>
                    <a:gd name="T13" fmla="*/ 10 h 10"/>
                    <a:gd name="T14" fmla="*/ 7 w 10"/>
                    <a:gd name="T15" fmla="*/ 10 h 10"/>
                    <a:gd name="T16" fmla="*/ 8 w 10"/>
                    <a:gd name="T17" fmla="*/ 8 h 10"/>
                    <a:gd name="T18" fmla="*/ 8 w 10"/>
                    <a:gd name="T19" fmla="*/ 8 h 10"/>
                    <a:gd name="T20" fmla="*/ 10 w 10"/>
                    <a:gd name="T21" fmla="*/ 6 h 10"/>
                    <a:gd name="T22" fmla="*/ 10 w 10"/>
                    <a:gd name="T23" fmla="*/ 5 h 10"/>
                    <a:gd name="T24" fmla="*/ 8 w 10"/>
                    <a:gd name="T25" fmla="*/ 3 h 10"/>
                    <a:gd name="T26" fmla="*/ 7 w 10"/>
                    <a:gd name="T27" fmla="*/ 1 h 10"/>
                    <a:gd name="T28" fmla="*/ 5 w 10"/>
                    <a:gd name="T29" fmla="*/ 0 h 10"/>
                    <a:gd name="T30" fmla="*/ 3 w 10"/>
                    <a:gd name="T31" fmla="*/ 0 h 10"/>
                    <a:gd name="T32" fmla="*/ 2 w 10"/>
                    <a:gd name="T33" fmla="*/ 1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6"/>
                      </a:lnTo>
                      <a:lnTo>
                        <a:pt x="0" y="8"/>
                      </a:lnTo>
                      <a:lnTo>
                        <a:pt x="2" y="10"/>
                      </a:lnTo>
                      <a:lnTo>
                        <a:pt x="3" y="10"/>
                      </a:lnTo>
                      <a:lnTo>
                        <a:pt x="5" y="10"/>
                      </a:lnTo>
                      <a:lnTo>
                        <a:pt x="7" y="10"/>
                      </a:lnTo>
                      <a:lnTo>
                        <a:pt x="8" y="8"/>
                      </a:lnTo>
                      <a:lnTo>
                        <a:pt x="8" y="8"/>
                      </a:lnTo>
                      <a:lnTo>
                        <a:pt x="10" y="6"/>
                      </a:lnTo>
                      <a:lnTo>
                        <a:pt x="10" y="5"/>
                      </a:lnTo>
                      <a:lnTo>
                        <a:pt x="8" y="3"/>
                      </a:lnTo>
                      <a:lnTo>
                        <a:pt x="7" y="1"/>
                      </a:lnTo>
                      <a:lnTo>
                        <a:pt x="5" y="0"/>
                      </a:lnTo>
                      <a:lnTo>
                        <a:pt x="3" y="0"/>
                      </a:lnTo>
                      <a:lnTo>
                        <a:pt x="2" y="1"/>
                      </a:lnTo>
                      <a:lnTo>
                        <a:pt x="0"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23" name="Freeform 203"/>
                <p:cNvSpPr>
                  <a:spLocks/>
                </p:cNvSpPr>
                <p:nvPr/>
              </p:nvSpPr>
              <p:spPr bwMode="auto">
                <a:xfrm>
                  <a:off x="4050" y="1878"/>
                  <a:ext cx="10" cy="10"/>
                </a:xfrm>
                <a:custGeom>
                  <a:avLst/>
                  <a:gdLst>
                    <a:gd name="T0" fmla="*/ 0 w 10"/>
                    <a:gd name="T1" fmla="*/ 3 h 10"/>
                    <a:gd name="T2" fmla="*/ 0 w 10"/>
                    <a:gd name="T3" fmla="*/ 5 h 10"/>
                    <a:gd name="T4" fmla="*/ 0 w 10"/>
                    <a:gd name="T5" fmla="*/ 6 h 10"/>
                    <a:gd name="T6" fmla="*/ 0 w 10"/>
                    <a:gd name="T7" fmla="*/ 8 h 10"/>
                    <a:gd name="T8" fmla="*/ 1 w 10"/>
                    <a:gd name="T9" fmla="*/ 10 h 10"/>
                    <a:gd name="T10" fmla="*/ 3 w 10"/>
                    <a:gd name="T11" fmla="*/ 10 h 10"/>
                    <a:gd name="T12" fmla="*/ 5 w 10"/>
                    <a:gd name="T13" fmla="*/ 10 h 10"/>
                    <a:gd name="T14" fmla="*/ 6 w 10"/>
                    <a:gd name="T15" fmla="*/ 10 h 10"/>
                    <a:gd name="T16" fmla="*/ 8 w 10"/>
                    <a:gd name="T17" fmla="*/ 8 h 10"/>
                    <a:gd name="T18" fmla="*/ 8 w 10"/>
                    <a:gd name="T19" fmla="*/ 8 h 10"/>
                    <a:gd name="T20" fmla="*/ 10 w 10"/>
                    <a:gd name="T21" fmla="*/ 6 h 10"/>
                    <a:gd name="T22" fmla="*/ 10 w 10"/>
                    <a:gd name="T23" fmla="*/ 5 h 10"/>
                    <a:gd name="T24" fmla="*/ 8 w 10"/>
                    <a:gd name="T25" fmla="*/ 3 h 10"/>
                    <a:gd name="T26" fmla="*/ 6 w 10"/>
                    <a:gd name="T27" fmla="*/ 1 h 10"/>
                    <a:gd name="T28" fmla="*/ 5 w 10"/>
                    <a:gd name="T29" fmla="*/ 0 h 10"/>
                    <a:gd name="T30" fmla="*/ 3 w 10"/>
                    <a:gd name="T31" fmla="*/ 0 h 10"/>
                    <a:gd name="T32" fmla="*/ 1 w 10"/>
                    <a:gd name="T33" fmla="*/ 1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6"/>
                      </a:lnTo>
                      <a:lnTo>
                        <a:pt x="0" y="8"/>
                      </a:lnTo>
                      <a:lnTo>
                        <a:pt x="1" y="10"/>
                      </a:lnTo>
                      <a:lnTo>
                        <a:pt x="3" y="10"/>
                      </a:lnTo>
                      <a:lnTo>
                        <a:pt x="5" y="10"/>
                      </a:lnTo>
                      <a:lnTo>
                        <a:pt x="6" y="10"/>
                      </a:lnTo>
                      <a:lnTo>
                        <a:pt x="8" y="8"/>
                      </a:lnTo>
                      <a:lnTo>
                        <a:pt x="8" y="8"/>
                      </a:lnTo>
                      <a:lnTo>
                        <a:pt x="10" y="6"/>
                      </a:lnTo>
                      <a:lnTo>
                        <a:pt x="10" y="5"/>
                      </a:lnTo>
                      <a:lnTo>
                        <a:pt x="8" y="3"/>
                      </a:lnTo>
                      <a:lnTo>
                        <a:pt x="6" y="1"/>
                      </a:lnTo>
                      <a:lnTo>
                        <a:pt x="5" y="0"/>
                      </a:lnTo>
                      <a:lnTo>
                        <a:pt x="3" y="0"/>
                      </a:lnTo>
                      <a:lnTo>
                        <a:pt x="1" y="1"/>
                      </a:lnTo>
                      <a:lnTo>
                        <a:pt x="0"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24" name="Freeform 204"/>
                <p:cNvSpPr>
                  <a:spLocks/>
                </p:cNvSpPr>
                <p:nvPr/>
              </p:nvSpPr>
              <p:spPr bwMode="auto">
                <a:xfrm>
                  <a:off x="4063" y="1862"/>
                  <a:ext cx="10" cy="11"/>
                </a:xfrm>
                <a:custGeom>
                  <a:avLst/>
                  <a:gdLst>
                    <a:gd name="T0" fmla="*/ 0 w 10"/>
                    <a:gd name="T1" fmla="*/ 4 h 11"/>
                    <a:gd name="T2" fmla="*/ 0 w 10"/>
                    <a:gd name="T3" fmla="*/ 5 h 11"/>
                    <a:gd name="T4" fmla="*/ 0 w 10"/>
                    <a:gd name="T5" fmla="*/ 7 h 11"/>
                    <a:gd name="T6" fmla="*/ 0 w 10"/>
                    <a:gd name="T7" fmla="*/ 9 h 11"/>
                    <a:gd name="T8" fmla="*/ 2 w 10"/>
                    <a:gd name="T9" fmla="*/ 11 h 11"/>
                    <a:gd name="T10" fmla="*/ 3 w 10"/>
                    <a:gd name="T11" fmla="*/ 11 h 11"/>
                    <a:gd name="T12" fmla="*/ 5 w 10"/>
                    <a:gd name="T13" fmla="*/ 11 h 11"/>
                    <a:gd name="T14" fmla="*/ 7 w 10"/>
                    <a:gd name="T15" fmla="*/ 11 h 11"/>
                    <a:gd name="T16" fmla="*/ 8 w 10"/>
                    <a:gd name="T17" fmla="*/ 9 h 11"/>
                    <a:gd name="T18" fmla="*/ 8 w 10"/>
                    <a:gd name="T19" fmla="*/ 9 h 11"/>
                    <a:gd name="T20" fmla="*/ 10 w 10"/>
                    <a:gd name="T21" fmla="*/ 7 h 11"/>
                    <a:gd name="T22" fmla="*/ 10 w 10"/>
                    <a:gd name="T23" fmla="*/ 5 h 11"/>
                    <a:gd name="T24" fmla="*/ 8 w 10"/>
                    <a:gd name="T25" fmla="*/ 4 h 11"/>
                    <a:gd name="T26" fmla="*/ 7 w 10"/>
                    <a:gd name="T27" fmla="*/ 2 h 11"/>
                    <a:gd name="T28" fmla="*/ 5 w 10"/>
                    <a:gd name="T29" fmla="*/ 0 h 11"/>
                    <a:gd name="T30" fmla="*/ 3 w 10"/>
                    <a:gd name="T31" fmla="*/ 0 h 11"/>
                    <a:gd name="T32" fmla="*/ 2 w 10"/>
                    <a:gd name="T33" fmla="*/ 2 h 11"/>
                    <a:gd name="T34" fmla="*/ 0 w 10"/>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0" y="4"/>
                      </a:moveTo>
                      <a:lnTo>
                        <a:pt x="0" y="5"/>
                      </a:lnTo>
                      <a:lnTo>
                        <a:pt x="0" y="7"/>
                      </a:lnTo>
                      <a:lnTo>
                        <a:pt x="0" y="9"/>
                      </a:lnTo>
                      <a:lnTo>
                        <a:pt x="2" y="11"/>
                      </a:lnTo>
                      <a:lnTo>
                        <a:pt x="3" y="11"/>
                      </a:lnTo>
                      <a:lnTo>
                        <a:pt x="5" y="11"/>
                      </a:lnTo>
                      <a:lnTo>
                        <a:pt x="7" y="11"/>
                      </a:lnTo>
                      <a:lnTo>
                        <a:pt x="8" y="9"/>
                      </a:lnTo>
                      <a:lnTo>
                        <a:pt x="8" y="9"/>
                      </a:lnTo>
                      <a:lnTo>
                        <a:pt x="10" y="7"/>
                      </a:lnTo>
                      <a:lnTo>
                        <a:pt x="10" y="5"/>
                      </a:lnTo>
                      <a:lnTo>
                        <a:pt x="8" y="4"/>
                      </a:lnTo>
                      <a:lnTo>
                        <a:pt x="7" y="2"/>
                      </a:lnTo>
                      <a:lnTo>
                        <a:pt x="5" y="0"/>
                      </a:lnTo>
                      <a:lnTo>
                        <a:pt x="3" y="0"/>
                      </a:lnTo>
                      <a:lnTo>
                        <a:pt x="2" y="2"/>
                      </a:lnTo>
                      <a:lnTo>
                        <a:pt x="0" y="4"/>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25" name="Freeform 205"/>
                <p:cNvSpPr>
                  <a:spLocks/>
                </p:cNvSpPr>
                <p:nvPr/>
              </p:nvSpPr>
              <p:spPr bwMode="auto">
                <a:xfrm>
                  <a:off x="4077" y="1847"/>
                  <a:ext cx="10" cy="10"/>
                </a:xfrm>
                <a:custGeom>
                  <a:avLst/>
                  <a:gdLst>
                    <a:gd name="T0" fmla="*/ 0 w 10"/>
                    <a:gd name="T1" fmla="*/ 4 h 10"/>
                    <a:gd name="T2" fmla="*/ 0 w 10"/>
                    <a:gd name="T3" fmla="*/ 5 h 10"/>
                    <a:gd name="T4" fmla="*/ 0 w 10"/>
                    <a:gd name="T5" fmla="*/ 7 h 10"/>
                    <a:gd name="T6" fmla="*/ 0 w 10"/>
                    <a:gd name="T7" fmla="*/ 9 h 10"/>
                    <a:gd name="T8" fmla="*/ 1 w 10"/>
                    <a:gd name="T9" fmla="*/ 10 h 10"/>
                    <a:gd name="T10" fmla="*/ 3 w 10"/>
                    <a:gd name="T11" fmla="*/ 10 h 10"/>
                    <a:gd name="T12" fmla="*/ 5 w 10"/>
                    <a:gd name="T13" fmla="*/ 10 h 10"/>
                    <a:gd name="T14" fmla="*/ 6 w 10"/>
                    <a:gd name="T15" fmla="*/ 10 h 10"/>
                    <a:gd name="T16" fmla="*/ 8 w 10"/>
                    <a:gd name="T17" fmla="*/ 9 h 10"/>
                    <a:gd name="T18" fmla="*/ 8 w 10"/>
                    <a:gd name="T19" fmla="*/ 9 h 10"/>
                    <a:gd name="T20" fmla="*/ 10 w 10"/>
                    <a:gd name="T21" fmla="*/ 7 h 10"/>
                    <a:gd name="T22" fmla="*/ 10 w 10"/>
                    <a:gd name="T23" fmla="*/ 5 h 10"/>
                    <a:gd name="T24" fmla="*/ 8 w 10"/>
                    <a:gd name="T25" fmla="*/ 4 h 10"/>
                    <a:gd name="T26" fmla="*/ 6 w 10"/>
                    <a:gd name="T27" fmla="*/ 2 h 10"/>
                    <a:gd name="T28" fmla="*/ 5 w 10"/>
                    <a:gd name="T29" fmla="*/ 0 h 10"/>
                    <a:gd name="T30" fmla="*/ 3 w 10"/>
                    <a:gd name="T31" fmla="*/ 0 h 10"/>
                    <a:gd name="T32" fmla="*/ 1 w 10"/>
                    <a:gd name="T33" fmla="*/ 2 h 10"/>
                    <a:gd name="T34" fmla="*/ 0 w 10"/>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4"/>
                      </a:moveTo>
                      <a:lnTo>
                        <a:pt x="0" y="5"/>
                      </a:lnTo>
                      <a:lnTo>
                        <a:pt x="0" y="7"/>
                      </a:lnTo>
                      <a:lnTo>
                        <a:pt x="0" y="9"/>
                      </a:lnTo>
                      <a:lnTo>
                        <a:pt x="1" y="10"/>
                      </a:lnTo>
                      <a:lnTo>
                        <a:pt x="3" y="10"/>
                      </a:lnTo>
                      <a:lnTo>
                        <a:pt x="5" y="10"/>
                      </a:lnTo>
                      <a:lnTo>
                        <a:pt x="6" y="10"/>
                      </a:lnTo>
                      <a:lnTo>
                        <a:pt x="8" y="9"/>
                      </a:lnTo>
                      <a:lnTo>
                        <a:pt x="8" y="9"/>
                      </a:lnTo>
                      <a:lnTo>
                        <a:pt x="10" y="7"/>
                      </a:lnTo>
                      <a:lnTo>
                        <a:pt x="10" y="5"/>
                      </a:lnTo>
                      <a:lnTo>
                        <a:pt x="8" y="4"/>
                      </a:lnTo>
                      <a:lnTo>
                        <a:pt x="6" y="2"/>
                      </a:lnTo>
                      <a:lnTo>
                        <a:pt x="5" y="0"/>
                      </a:lnTo>
                      <a:lnTo>
                        <a:pt x="3" y="0"/>
                      </a:lnTo>
                      <a:lnTo>
                        <a:pt x="1" y="2"/>
                      </a:lnTo>
                      <a:lnTo>
                        <a:pt x="0" y="4"/>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26" name="Freeform 206"/>
                <p:cNvSpPr>
                  <a:spLocks/>
                </p:cNvSpPr>
                <p:nvPr/>
              </p:nvSpPr>
              <p:spPr bwMode="auto">
                <a:xfrm>
                  <a:off x="4090" y="1832"/>
                  <a:ext cx="10" cy="10"/>
                </a:xfrm>
                <a:custGeom>
                  <a:avLst/>
                  <a:gdLst>
                    <a:gd name="T0" fmla="*/ 0 w 10"/>
                    <a:gd name="T1" fmla="*/ 3 h 10"/>
                    <a:gd name="T2" fmla="*/ 0 w 10"/>
                    <a:gd name="T3" fmla="*/ 5 h 10"/>
                    <a:gd name="T4" fmla="*/ 0 w 10"/>
                    <a:gd name="T5" fmla="*/ 7 h 10"/>
                    <a:gd name="T6" fmla="*/ 0 w 10"/>
                    <a:gd name="T7" fmla="*/ 8 h 10"/>
                    <a:gd name="T8" fmla="*/ 2 w 10"/>
                    <a:gd name="T9" fmla="*/ 10 h 10"/>
                    <a:gd name="T10" fmla="*/ 3 w 10"/>
                    <a:gd name="T11" fmla="*/ 10 h 10"/>
                    <a:gd name="T12" fmla="*/ 5 w 10"/>
                    <a:gd name="T13" fmla="*/ 10 h 10"/>
                    <a:gd name="T14" fmla="*/ 7 w 10"/>
                    <a:gd name="T15" fmla="*/ 10 h 10"/>
                    <a:gd name="T16" fmla="*/ 8 w 10"/>
                    <a:gd name="T17" fmla="*/ 8 h 10"/>
                    <a:gd name="T18" fmla="*/ 8 w 10"/>
                    <a:gd name="T19" fmla="*/ 8 h 10"/>
                    <a:gd name="T20" fmla="*/ 10 w 10"/>
                    <a:gd name="T21" fmla="*/ 7 h 10"/>
                    <a:gd name="T22" fmla="*/ 10 w 10"/>
                    <a:gd name="T23" fmla="*/ 5 h 10"/>
                    <a:gd name="T24" fmla="*/ 8 w 10"/>
                    <a:gd name="T25" fmla="*/ 3 h 10"/>
                    <a:gd name="T26" fmla="*/ 7 w 10"/>
                    <a:gd name="T27" fmla="*/ 2 h 10"/>
                    <a:gd name="T28" fmla="*/ 5 w 10"/>
                    <a:gd name="T29" fmla="*/ 0 h 10"/>
                    <a:gd name="T30" fmla="*/ 3 w 10"/>
                    <a:gd name="T31" fmla="*/ 0 h 10"/>
                    <a:gd name="T32" fmla="*/ 2 w 10"/>
                    <a:gd name="T33" fmla="*/ 2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7"/>
                      </a:lnTo>
                      <a:lnTo>
                        <a:pt x="0" y="8"/>
                      </a:lnTo>
                      <a:lnTo>
                        <a:pt x="2" y="10"/>
                      </a:lnTo>
                      <a:lnTo>
                        <a:pt x="3" y="10"/>
                      </a:lnTo>
                      <a:lnTo>
                        <a:pt x="5" y="10"/>
                      </a:lnTo>
                      <a:lnTo>
                        <a:pt x="7" y="10"/>
                      </a:lnTo>
                      <a:lnTo>
                        <a:pt x="8" y="8"/>
                      </a:lnTo>
                      <a:lnTo>
                        <a:pt x="8" y="8"/>
                      </a:lnTo>
                      <a:lnTo>
                        <a:pt x="10" y="7"/>
                      </a:lnTo>
                      <a:lnTo>
                        <a:pt x="10" y="5"/>
                      </a:lnTo>
                      <a:lnTo>
                        <a:pt x="8" y="3"/>
                      </a:lnTo>
                      <a:lnTo>
                        <a:pt x="7" y="2"/>
                      </a:lnTo>
                      <a:lnTo>
                        <a:pt x="5" y="0"/>
                      </a:lnTo>
                      <a:lnTo>
                        <a:pt x="3" y="0"/>
                      </a:lnTo>
                      <a:lnTo>
                        <a:pt x="2" y="2"/>
                      </a:lnTo>
                      <a:lnTo>
                        <a:pt x="0"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27" name="Freeform 207"/>
                <p:cNvSpPr>
                  <a:spLocks/>
                </p:cNvSpPr>
                <p:nvPr/>
              </p:nvSpPr>
              <p:spPr bwMode="auto">
                <a:xfrm>
                  <a:off x="4103" y="1817"/>
                  <a:ext cx="11" cy="10"/>
                </a:xfrm>
                <a:custGeom>
                  <a:avLst/>
                  <a:gdLst>
                    <a:gd name="T0" fmla="*/ 0 w 11"/>
                    <a:gd name="T1" fmla="*/ 3 h 10"/>
                    <a:gd name="T2" fmla="*/ 0 w 11"/>
                    <a:gd name="T3" fmla="*/ 5 h 10"/>
                    <a:gd name="T4" fmla="*/ 0 w 11"/>
                    <a:gd name="T5" fmla="*/ 7 h 10"/>
                    <a:gd name="T6" fmla="*/ 0 w 11"/>
                    <a:gd name="T7" fmla="*/ 8 h 10"/>
                    <a:gd name="T8" fmla="*/ 2 w 11"/>
                    <a:gd name="T9" fmla="*/ 10 h 10"/>
                    <a:gd name="T10" fmla="*/ 4 w 11"/>
                    <a:gd name="T11" fmla="*/ 10 h 10"/>
                    <a:gd name="T12" fmla="*/ 6 w 11"/>
                    <a:gd name="T13" fmla="*/ 10 h 10"/>
                    <a:gd name="T14" fmla="*/ 7 w 11"/>
                    <a:gd name="T15" fmla="*/ 10 h 10"/>
                    <a:gd name="T16" fmla="*/ 9 w 11"/>
                    <a:gd name="T17" fmla="*/ 8 h 10"/>
                    <a:gd name="T18" fmla="*/ 9 w 11"/>
                    <a:gd name="T19" fmla="*/ 8 h 10"/>
                    <a:gd name="T20" fmla="*/ 11 w 11"/>
                    <a:gd name="T21" fmla="*/ 7 h 10"/>
                    <a:gd name="T22" fmla="*/ 11 w 11"/>
                    <a:gd name="T23" fmla="*/ 5 h 10"/>
                    <a:gd name="T24" fmla="*/ 9 w 11"/>
                    <a:gd name="T25" fmla="*/ 3 h 10"/>
                    <a:gd name="T26" fmla="*/ 7 w 11"/>
                    <a:gd name="T27" fmla="*/ 2 h 10"/>
                    <a:gd name="T28" fmla="*/ 6 w 11"/>
                    <a:gd name="T29" fmla="*/ 0 h 10"/>
                    <a:gd name="T30" fmla="*/ 4 w 11"/>
                    <a:gd name="T31" fmla="*/ 0 h 10"/>
                    <a:gd name="T32" fmla="*/ 2 w 11"/>
                    <a:gd name="T33" fmla="*/ 2 h 10"/>
                    <a:gd name="T34" fmla="*/ 0 w 11"/>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0" y="3"/>
                      </a:moveTo>
                      <a:lnTo>
                        <a:pt x="0" y="5"/>
                      </a:lnTo>
                      <a:lnTo>
                        <a:pt x="0" y="7"/>
                      </a:lnTo>
                      <a:lnTo>
                        <a:pt x="0" y="8"/>
                      </a:lnTo>
                      <a:lnTo>
                        <a:pt x="2" y="10"/>
                      </a:lnTo>
                      <a:lnTo>
                        <a:pt x="4" y="10"/>
                      </a:lnTo>
                      <a:lnTo>
                        <a:pt x="6" y="10"/>
                      </a:lnTo>
                      <a:lnTo>
                        <a:pt x="7" y="10"/>
                      </a:lnTo>
                      <a:lnTo>
                        <a:pt x="9" y="8"/>
                      </a:lnTo>
                      <a:lnTo>
                        <a:pt x="9" y="8"/>
                      </a:lnTo>
                      <a:lnTo>
                        <a:pt x="11" y="7"/>
                      </a:lnTo>
                      <a:lnTo>
                        <a:pt x="11" y="5"/>
                      </a:lnTo>
                      <a:lnTo>
                        <a:pt x="9" y="3"/>
                      </a:lnTo>
                      <a:lnTo>
                        <a:pt x="7" y="2"/>
                      </a:lnTo>
                      <a:lnTo>
                        <a:pt x="6" y="0"/>
                      </a:lnTo>
                      <a:lnTo>
                        <a:pt x="4" y="0"/>
                      </a:lnTo>
                      <a:lnTo>
                        <a:pt x="2" y="2"/>
                      </a:lnTo>
                      <a:lnTo>
                        <a:pt x="0"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28" name="Freeform 208"/>
                <p:cNvSpPr>
                  <a:spLocks/>
                </p:cNvSpPr>
                <p:nvPr/>
              </p:nvSpPr>
              <p:spPr bwMode="auto">
                <a:xfrm>
                  <a:off x="4117" y="1802"/>
                  <a:ext cx="10" cy="10"/>
                </a:xfrm>
                <a:custGeom>
                  <a:avLst/>
                  <a:gdLst>
                    <a:gd name="T0" fmla="*/ 0 w 10"/>
                    <a:gd name="T1" fmla="*/ 3 h 10"/>
                    <a:gd name="T2" fmla="*/ 0 w 10"/>
                    <a:gd name="T3" fmla="*/ 5 h 10"/>
                    <a:gd name="T4" fmla="*/ 0 w 10"/>
                    <a:gd name="T5" fmla="*/ 6 h 10"/>
                    <a:gd name="T6" fmla="*/ 0 w 10"/>
                    <a:gd name="T7" fmla="*/ 8 h 10"/>
                    <a:gd name="T8" fmla="*/ 2 w 10"/>
                    <a:gd name="T9" fmla="*/ 10 h 10"/>
                    <a:gd name="T10" fmla="*/ 3 w 10"/>
                    <a:gd name="T11" fmla="*/ 10 h 10"/>
                    <a:gd name="T12" fmla="*/ 5 w 10"/>
                    <a:gd name="T13" fmla="*/ 10 h 10"/>
                    <a:gd name="T14" fmla="*/ 7 w 10"/>
                    <a:gd name="T15" fmla="*/ 10 h 10"/>
                    <a:gd name="T16" fmla="*/ 8 w 10"/>
                    <a:gd name="T17" fmla="*/ 8 h 10"/>
                    <a:gd name="T18" fmla="*/ 8 w 10"/>
                    <a:gd name="T19" fmla="*/ 8 h 10"/>
                    <a:gd name="T20" fmla="*/ 10 w 10"/>
                    <a:gd name="T21" fmla="*/ 6 h 10"/>
                    <a:gd name="T22" fmla="*/ 10 w 10"/>
                    <a:gd name="T23" fmla="*/ 5 h 10"/>
                    <a:gd name="T24" fmla="*/ 8 w 10"/>
                    <a:gd name="T25" fmla="*/ 3 h 10"/>
                    <a:gd name="T26" fmla="*/ 7 w 10"/>
                    <a:gd name="T27" fmla="*/ 1 h 10"/>
                    <a:gd name="T28" fmla="*/ 5 w 10"/>
                    <a:gd name="T29" fmla="*/ 0 h 10"/>
                    <a:gd name="T30" fmla="*/ 3 w 10"/>
                    <a:gd name="T31" fmla="*/ 0 h 10"/>
                    <a:gd name="T32" fmla="*/ 2 w 10"/>
                    <a:gd name="T33" fmla="*/ 1 h 10"/>
                    <a:gd name="T34" fmla="*/ 0 w 10"/>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0" y="3"/>
                      </a:moveTo>
                      <a:lnTo>
                        <a:pt x="0" y="5"/>
                      </a:lnTo>
                      <a:lnTo>
                        <a:pt x="0" y="6"/>
                      </a:lnTo>
                      <a:lnTo>
                        <a:pt x="0" y="8"/>
                      </a:lnTo>
                      <a:lnTo>
                        <a:pt x="2" y="10"/>
                      </a:lnTo>
                      <a:lnTo>
                        <a:pt x="3" y="10"/>
                      </a:lnTo>
                      <a:lnTo>
                        <a:pt x="5" y="10"/>
                      </a:lnTo>
                      <a:lnTo>
                        <a:pt x="7" y="10"/>
                      </a:lnTo>
                      <a:lnTo>
                        <a:pt x="8" y="8"/>
                      </a:lnTo>
                      <a:lnTo>
                        <a:pt x="8" y="8"/>
                      </a:lnTo>
                      <a:lnTo>
                        <a:pt x="10" y="6"/>
                      </a:lnTo>
                      <a:lnTo>
                        <a:pt x="10" y="5"/>
                      </a:lnTo>
                      <a:lnTo>
                        <a:pt x="8" y="3"/>
                      </a:lnTo>
                      <a:lnTo>
                        <a:pt x="7" y="1"/>
                      </a:lnTo>
                      <a:lnTo>
                        <a:pt x="5" y="0"/>
                      </a:lnTo>
                      <a:lnTo>
                        <a:pt x="3" y="0"/>
                      </a:lnTo>
                      <a:lnTo>
                        <a:pt x="2" y="1"/>
                      </a:lnTo>
                      <a:lnTo>
                        <a:pt x="0"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sp>
              <p:nvSpPr>
                <p:cNvPr id="5329" name="Freeform 209"/>
                <p:cNvSpPr>
                  <a:spLocks/>
                </p:cNvSpPr>
                <p:nvPr/>
              </p:nvSpPr>
              <p:spPr bwMode="auto">
                <a:xfrm>
                  <a:off x="4130" y="1787"/>
                  <a:ext cx="11" cy="10"/>
                </a:xfrm>
                <a:custGeom>
                  <a:avLst/>
                  <a:gdLst>
                    <a:gd name="T0" fmla="*/ 0 w 11"/>
                    <a:gd name="T1" fmla="*/ 3 h 10"/>
                    <a:gd name="T2" fmla="*/ 0 w 11"/>
                    <a:gd name="T3" fmla="*/ 5 h 10"/>
                    <a:gd name="T4" fmla="*/ 0 w 11"/>
                    <a:gd name="T5" fmla="*/ 6 h 10"/>
                    <a:gd name="T6" fmla="*/ 0 w 11"/>
                    <a:gd name="T7" fmla="*/ 8 h 10"/>
                    <a:gd name="T8" fmla="*/ 2 w 11"/>
                    <a:gd name="T9" fmla="*/ 10 h 10"/>
                    <a:gd name="T10" fmla="*/ 4 w 11"/>
                    <a:gd name="T11" fmla="*/ 10 h 10"/>
                    <a:gd name="T12" fmla="*/ 6 w 11"/>
                    <a:gd name="T13" fmla="*/ 10 h 10"/>
                    <a:gd name="T14" fmla="*/ 7 w 11"/>
                    <a:gd name="T15" fmla="*/ 10 h 10"/>
                    <a:gd name="T16" fmla="*/ 9 w 11"/>
                    <a:gd name="T17" fmla="*/ 8 h 10"/>
                    <a:gd name="T18" fmla="*/ 9 w 11"/>
                    <a:gd name="T19" fmla="*/ 8 h 10"/>
                    <a:gd name="T20" fmla="*/ 11 w 11"/>
                    <a:gd name="T21" fmla="*/ 6 h 10"/>
                    <a:gd name="T22" fmla="*/ 11 w 11"/>
                    <a:gd name="T23" fmla="*/ 5 h 10"/>
                    <a:gd name="T24" fmla="*/ 9 w 11"/>
                    <a:gd name="T25" fmla="*/ 3 h 10"/>
                    <a:gd name="T26" fmla="*/ 7 w 11"/>
                    <a:gd name="T27" fmla="*/ 1 h 10"/>
                    <a:gd name="T28" fmla="*/ 6 w 11"/>
                    <a:gd name="T29" fmla="*/ 0 h 10"/>
                    <a:gd name="T30" fmla="*/ 4 w 11"/>
                    <a:gd name="T31" fmla="*/ 0 h 10"/>
                    <a:gd name="T32" fmla="*/ 2 w 11"/>
                    <a:gd name="T33" fmla="*/ 1 h 10"/>
                    <a:gd name="T34" fmla="*/ 0 w 11"/>
                    <a:gd name="T3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0" y="3"/>
                      </a:moveTo>
                      <a:lnTo>
                        <a:pt x="0" y="5"/>
                      </a:lnTo>
                      <a:lnTo>
                        <a:pt x="0" y="6"/>
                      </a:lnTo>
                      <a:lnTo>
                        <a:pt x="0" y="8"/>
                      </a:lnTo>
                      <a:lnTo>
                        <a:pt x="2" y="10"/>
                      </a:lnTo>
                      <a:lnTo>
                        <a:pt x="4" y="10"/>
                      </a:lnTo>
                      <a:lnTo>
                        <a:pt x="6" y="10"/>
                      </a:lnTo>
                      <a:lnTo>
                        <a:pt x="7" y="10"/>
                      </a:lnTo>
                      <a:lnTo>
                        <a:pt x="9" y="8"/>
                      </a:lnTo>
                      <a:lnTo>
                        <a:pt x="9" y="8"/>
                      </a:lnTo>
                      <a:lnTo>
                        <a:pt x="11" y="6"/>
                      </a:lnTo>
                      <a:lnTo>
                        <a:pt x="11" y="5"/>
                      </a:lnTo>
                      <a:lnTo>
                        <a:pt x="9" y="3"/>
                      </a:lnTo>
                      <a:lnTo>
                        <a:pt x="7" y="1"/>
                      </a:lnTo>
                      <a:lnTo>
                        <a:pt x="6" y="0"/>
                      </a:lnTo>
                      <a:lnTo>
                        <a:pt x="4" y="0"/>
                      </a:lnTo>
                      <a:lnTo>
                        <a:pt x="2" y="1"/>
                      </a:lnTo>
                      <a:lnTo>
                        <a:pt x="0" y="3"/>
                      </a:lnTo>
                      <a:close/>
                    </a:path>
                  </a:pathLst>
                </a:custGeom>
                <a:solidFill>
                  <a:srgbClr val="000000"/>
                </a:solidFill>
                <a:ln w="9525">
                  <a:solidFill>
                    <a:srgbClr val="009999"/>
                  </a:solidFill>
                  <a:round/>
                  <a:headEnd/>
                  <a:tailEnd/>
                </a:ln>
              </p:spPr>
              <p:txBody>
                <a:bodyPr/>
                <a:lstStyle/>
                <a:p>
                  <a:endParaRPr lang="th-TH" sz="2400" b="1">
                    <a:latin typeface="TH Sarabun New" panose="020B0500040200020003" pitchFamily="34" charset="-34"/>
                    <a:cs typeface="TH Sarabun New" panose="020B0500040200020003" pitchFamily="34" charset="-34"/>
                  </a:endParaRPr>
                </a:p>
              </p:txBody>
            </p:sp>
          </p:grpSp>
          <p:sp>
            <p:nvSpPr>
              <p:cNvPr id="5330" name="Rectangle 210"/>
              <p:cNvSpPr>
                <a:spLocks noChangeArrowheads="1"/>
              </p:cNvSpPr>
              <p:nvPr/>
            </p:nvSpPr>
            <p:spPr bwMode="auto">
              <a:xfrm>
                <a:off x="3910" y="2085"/>
                <a:ext cx="322"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b="1">
                    <a:solidFill>
                      <a:schemeClr val="tx2"/>
                    </a:solidFill>
                    <a:latin typeface="TH Sarabun New" panose="020B0500040200020003" pitchFamily="34" charset="-34"/>
                    <a:cs typeface="TH Sarabun New" panose="020B0500040200020003" pitchFamily="34" charset="-34"/>
                  </a:rPr>
                  <a:t>Cost of </a:t>
                </a:r>
                <a:endParaRPr lang="en-US" altLang="th-TH" sz="2400" b="1">
                  <a:solidFill>
                    <a:schemeClr val="tx2"/>
                  </a:solidFill>
                  <a:latin typeface="TH Sarabun New" panose="020B0500040200020003" pitchFamily="34" charset="-34"/>
                  <a:cs typeface="TH Sarabun New" panose="020B0500040200020003" pitchFamily="34" charset="-34"/>
                </a:endParaRPr>
              </a:p>
            </p:txBody>
          </p:sp>
          <p:sp>
            <p:nvSpPr>
              <p:cNvPr id="5331" name="Rectangle 211"/>
              <p:cNvSpPr>
                <a:spLocks noChangeArrowheads="1"/>
              </p:cNvSpPr>
              <p:nvPr/>
            </p:nvSpPr>
            <p:spPr bwMode="auto">
              <a:xfrm>
                <a:off x="3910" y="2230"/>
                <a:ext cx="28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b="1">
                    <a:solidFill>
                      <a:schemeClr val="tx2"/>
                    </a:solidFill>
                    <a:latin typeface="TH Sarabun New" panose="020B0500040200020003" pitchFamily="34" charset="-34"/>
                    <a:cs typeface="TH Sarabun New" panose="020B0500040200020003" pitchFamily="34" charset="-34"/>
                  </a:rPr>
                  <a:t>service</a:t>
                </a:r>
                <a:endParaRPr lang="en-US" altLang="th-TH" sz="2400" b="1">
                  <a:solidFill>
                    <a:schemeClr val="tx2"/>
                  </a:solidFill>
                  <a:latin typeface="TH Sarabun New" panose="020B0500040200020003" pitchFamily="34" charset="-34"/>
                  <a:cs typeface="TH Sarabun New" panose="020B0500040200020003" pitchFamily="34" charset="-34"/>
                </a:endParaRPr>
              </a:p>
            </p:txBody>
          </p:sp>
        </p:grpSp>
        <p:sp>
          <p:nvSpPr>
            <p:cNvPr id="5332" name="Rectangle 212"/>
            <p:cNvSpPr>
              <a:spLocks noChangeArrowheads="1"/>
            </p:cNvSpPr>
            <p:nvPr/>
          </p:nvSpPr>
          <p:spPr bwMode="auto">
            <a:xfrm>
              <a:off x="3164" y="1549"/>
              <a:ext cx="494"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sz="2400" b="1">
                <a:latin typeface="TH Sarabun New" panose="020B0500040200020003" pitchFamily="34" charset="-34"/>
                <a:cs typeface="TH Sarabun New" panose="020B0500040200020003" pitchFamily="34" charset="-34"/>
              </a:endParaRPr>
            </a:p>
          </p:txBody>
        </p:sp>
        <p:grpSp>
          <p:nvGrpSpPr>
            <p:cNvPr id="5333" name="Group 213"/>
            <p:cNvGrpSpPr>
              <a:grpSpLocks/>
            </p:cNvGrpSpPr>
            <p:nvPr/>
          </p:nvGrpSpPr>
          <p:grpSpPr bwMode="auto">
            <a:xfrm>
              <a:off x="1869" y="1599"/>
              <a:ext cx="2105" cy="813"/>
              <a:chOff x="1869" y="1599"/>
              <a:chExt cx="2105" cy="813"/>
            </a:xfrm>
          </p:grpSpPr>
          <p:sp>
            <p:nvSpPr>
              <p:cNvPr id="5334" name="Freeform 214"/>
              <p:cNvSpPr>
                <a:spLocks/>
              </p:cNvSpPr>
              <p:nvPr/>
            </p:nvSpPr>
            <p:spPr bwMode="auto">
              <a:xfrm>
                <a:off x="1869" y="1630"/>
                <a:ext cx="2105" cy="782"/>
              </a:xfrm>
              <a:custGeom>
                <a:avLst/>
                <a:gdLst>
                  <a:gd name="T0" fmla="*/ 0 w 2105"/>
                  <a:gd name="T1" fmla="*/ 0 h 782"/>
                  <a:gd name="T2" fmla="*/ 74 w 2105"/>
                  <a:gd name="T3" fmla="*/ 98 h 782"/>
                  <a:gd name="T4" fmla="*/ 147 w 2105"/>
                  <a:gd name="T5" fmla="*/ 195 h 782"/>
                  <a:gd name="T6" fmla="*/ 219 w 2105"/>
                  <a:gd name="T7" fmla="*/ 288 h 782"/>
                  <a:gd name="T8" fmla="*/ 292 w 2105"/>
                  <a:gd name="T9" fmla="*/ 377 h 782"/>
                  <a:gd name="T10" fmla="*/ 327 w 2105"/>
                  <a:gd name="T11" fmla="*/ 418 h 782"/>
                  <a:gd name="T12" fmla="*/ 362 w 2105"/>
                  <a:gd name="T13" fmla="*/ 458 h 782"/>
                  <a:gd name="T14" fmla="*/ 396 w 2105"/>
                  <a:gd name="T15" fmla="*/ 495 h 782"/>
                  <a:gd name="T16" fmla="*/ 432 w 2105"/>
                  <a:gd name="T17" fmla="*/ 532 h 782"/>
                  <a:gd name="T18" fmla="*/ 465 w 2105"/>
                  <a:gd name="T19" fmla="*/ 564 h 782"/>
                  <a:gd name="T20" fmla="*/ 499 w 2105"/>
                  <a:gd name="T21" fmla="*/ 595 h 782"/>
                  <a:gd name="T22" fmla="*/ 533 w 2105"/>
                  <a:gd name="T23" fmla="*/ 623 h 782"/>
                  <a:gd name="T24" fmla="*/ 567 w 2105"/>
                  <a:gd name="T25" fmla="*/ 647 h 782"/>
                  <a:gd name="T26" fmla="*/ 599 w 2105"/>
                  <a:gd name="T27" fmla="*/ 669 h 782"/>
                  <a:gd name="T28" fmla="*/ 627 w 2105"/>
                  <a:gd name="T29" fmla="*/ 689 h 782"/>
                  <a:gd name="T30" fmla="*/ 654 w 2105"/>
                  <a:gd name="T31" fmla="*/ 709 h 782"/>
                  <a:gd name="T32" fmla="*/ 681 w 2105"/>
                  <a:gd name="T33" fmla="*/ 726 h 782"/>
                  <a:gd name="T34" fmla="*/ 705 w 2105"/>
                  <a:gd name="T35" fmla="*/ 741 h 782"/>
                  <a:gd name="T36" fmla="*/ 730 w 2105"/>
                  <a:gd name="T37" fmla="*/ 755 h 782"/>
                  <a:gd name="T38" fmla="*/ 754 w 2105"/>
                  <a:gd name="T39" fmla="*/ 765 h 782"/>
                  <a:gd name="T40" fmla="*/ 779 w 2105"/>
                  <a:gd name="T41" fmla="*/ 774 h 782"/>
                  <a:gd name="T42" fmla="*/ 804 w 2105"/>
                  <a:gd name="T43" fmla="*/ 779 h 782"/>
                  <a:gd name="T44" fmla="*/ 833 w 2105"/>
                  <a:gd name="T45" fmla="*/ 782 h 782"/>
                  <a:gd name="T46" fmla="*/ 862 w 2105"/>
                  <a:gd name="T47" fmla="*/ 782 h 782"/>
                  <a:gd name="T48" fmla="*/ 894 w 2105"/>
                  <a:gd name="T49" fmla="*/ 779 h 782"/>
                  <a:gd name="T50" fmla="*/ 927 w 2105"/>
                  <a:gd name="T51" fmla="*/ 772 h 782"/>
                  <a:gd name="T52" fmla="*/ 965 w 2105"/>
                  <a:gd name="T53" fmla="*/ 760 h 782"/>
                  <a:gd name="T54" fmla="*/ 1007 w 2105"/>
                  <a:gd name="T55" fmla="*/ 747 h 782"/>
                  <a:gd name="T56" fmla="*/ 1052 w 2105"/>
                  <a:gd name="T57" fmla="*/ 728 h 782"/>
                  <a:gd name="T58" fmla="*/ 1101 w 2105"/>
                  <a:gd name="T59" fmla="*/ 706 h 782"/>
                  <a:gd name="T60" fmla="*/ 1155 w 2105"/>
                  <a:gd name="T61" fmla="*/ 679 h 782"/>
                  <a:gd name="T62" fmla="*/ 1211 w 2105"/>
                  <a:gd name="T63" fmla="*/ 647 h 782"/>
                  <a:gd name="T64" fmla="*/ 1268 w 2105"/>
                  <a:gd name="T65" fmla="*/ 612 h 782"/>
                  <a:gd name="T66" fmla="*/ 1331 w 2105"/>
                  <a:gd name="T67" fmla="*/ 575 h 782"/>
                  <a:gd name="T68" fmla="*/ 1393 w 2105"/>
                  <a:gd name="T69" fmla="*/ 532 h 782"/>
                  <a:gd name="T70" fmla="*/ 1459 w 2105"/>
                  <a:gd name="T71" fmla="*/ 487 h 782"/>
                  <a:gd name="T72" fmla="*/ 1526 w 2105"/>
                  <a:gd name="T73" fmla="*/ 440 h 782"/>
                  <a:gd name="T74" fmla="*/ 1594 w 2105"/>
                  <a:gd name="T75" fmla="*/ 389 h 782"/>
                  <a:gd name="T76" fmla="*/ 1664 w 2105"/>
                  <a:gd name="T77" fmla="*/ 339 h 782"/>
                  <a:gd name="T78" fmla="*/ 1735 w 2105"/>
                  <a:gd name="T79" fmla="*/ 285 h 782"/>
                  <a:gd name="T80" fmla="*/ 1808 w 2105"/>
                  <a:gd name="T81" fmla="*/ 229 h 782"/>
                  <a:gd name="T82" fmla="*/ 1956 w 2105"/>
                  <a:gd name="T83" fmla="*/ 116 h 782"/>
                  <a:gd name="T84" fmla="*/ 2105 w 2105"/>
                  <a:gd name="T85"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5" h="782">
                    <a:moveTo>
                      <a:pt x="0" y="0"/>
                    </a:moveTo>
                    <a:lnTo>
                      <a:pt x="74" y="98"/>
                    </a:lnTo>
                    <a:lnTo>
                      <a:pt x="147" y="195"/>
                    </a:lnTo>
                    <a:lnTo>
                      <a:pt x="219" y="288"/>
                    </a:lnTo>
                    <a:lnTo>
                      <a:pt x="292" y="377"/>
                    </a:lnTo>
                    <a:lnTo>
                      <a:pt x="327" y="418"/>
                    </a:lnTo>
                    <a:lnTo>
                      <a:pt x="362" y="458"/>
                    </a:lnTo>
                    <a:lnTo>
                      <a:pt x="396" y="495"/>
                    </a:lnTo>
                    <a:lnTo>
                      <a:pt x="432" y="532"/>
                    </a:lnTo>
                    <a:lnTo>
                      <a:pt x="465" y="564"/>
                    </a:lnTo>
                    <a:lnTo>
                      <a:pt x="499" y="595"/>
                    </a:lnTo>
                    <a:lnTo>
                      <a:pt x="533" y="623"/>
                    </a:lnTo>
                    <a:lnTo>
                      <a:pt x="567" y="647"/>
                    </a:lnTo>
                    <a:lnTo>
                      <a:pt x="599" y="669"/>
                    </a:lnTo>
                    <a:lnTo>
                      <a:pt x="627" y="689"/>
                    </a:lnTo>
                    <a:lnTo>
                      <a:pt x="654" y="709"/>
                    </a:lnTo>
                    <a:lnTo>
                      <a:pt x="681" y="726"/>
                    </a:lnTo>
                    <a:lnTo>
                      <a:pt x="705" y="741"/>
                    </a:lnTo>
                    <a:lnTo>
                      <a:pt x="730" y="755"/>
                    </a:lnTo>
                    <a:lnTo>
                      <a:pt x="754" y="765"/>
                    </a:lnTo>
                    <a:lnTo>
                      <a:pt x="779" y="774"/>
                    </a:lnTo>
                    <a:lnTo>
                      <a:pt x="804" y="779"/>
                    </a:lnTo>
                    <a:lnTo>
                      <a:pt x="833" y="782"/>
                    </a:lnTo>
                    <a:lnTo>
                      <a:pt x="862" y="782"/>
                    </a:lnTo>
                    <a:lnTo>
                      <a:pt x="894" y="779"/>
                    </a:lnTo>
                    <a:lnTo>
                      <a:pt x="927" y="772"/>
                    </a:lnTo>
                    <a:lnTo>
                      <a:pt x="965" y="760"/>
                    </a:lnTo>
                    <a:lnTo>
                      <a:pt x="1007" y="747"/>
                    </a:lnTo>
                    <a:lnTo>
                      <a:pt x="1052" y="728"/>
                    </a:lnTo>
                    <a:lnTo>
                      <a:pt x="1101" y="706"/>
                    </a:lnTo>
                    <a:lnTo>
                      <a:pt x="1155" y="679"/>
                    </a:lnTo>
                    <a:lnTo>
                      <a:pt x="1211" y="647"/>
                    </a:lnTo>
                    <a:lnTo>
                      <a:pt x="1268" y="612"/>
                    </a:lnTo>
                    <a:lnTo>
                      <a:pt x="1331" y="575"/>
                    </a:lnTo>
                    <a:lnTo>
                      <a:pt x="1393" y="532"/>
                    </a:lnTo>
                    <a:lnTo>
                      <a:pt x="1459" y="487"/>
                    </a:lnTo>
                    <a:lnTo>
                      <a:pt x="1526" y="440"/>
                    </a:lnTo>
                    <a:lnTo>
                      <a:pt x="1594" y="389"/>
                    </a:lnTo>
                    <a:lnTo>
                      <a:pt x="1664" y="339"/>
                    </a:lnTo>
                    <a:lnTo>
                      <a:pt x="1735" y="285"/>
                    </a:lnTo>
                    <a:lnTo>
                      <a:pt x="1808" y="229"/>
                    </a:lnTo>
                    <a:lnTo>
                      <a:pt x="1956" y="116"/>
                    </a:lnTo>
                    <a:lnTo>
                      <a:pt x="2105" y="0"/>
                    </a:lnTo>
                  </a:path>
                </a:pathLst>
              </a:custGeom>
              <a:noFill/>
              <a:ln w="15875">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h-TH" sz="2400" b="1">
                  <a:latin typeface="TH Sarabun New" panose="020B0500040200020003" pitchFamily="34" charset="-34"/>
                  <a:cs typeface="TH Sarabun New" panose="020B0500040200020003" pitchFamily="34" charset="-34"/>
                </a:endParaRPr>
              </a:p>
            </p:txBody>
          </p:sp>
          <p:sp>
            <p:nvSpPr>
              <p:cNvPr id="5335" name="Rectangle 215"/>
              <p:cNvSpPr>
                <a:spLocks noChangeArrowheads="1"/>
              </p:cNvSpPr>
              <p:nvPr/>
            </p:nvSpPr>
            <p:spPr bwMode="auto">
              <a:xfrm>
                <a:off x="3262" y="1599"/>
                <a:ext cx="21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b="1">
                    <a:solidFill>
                      <a:srgbClr val="000000"/>
                    </a:solidFill>
                    <a:latin typeface="TH Sarabun New" panose="020B0500040200020003" pitchFamily="34" charset="-34"/>
                    <a:cs typeface="TH Sarabun New" panose="020B0500040200020003" pitchFamily="34" charset="-34"/>
                  </a:rPr>
                  <a:t>Total</a:t>
                </a:r>
                <a:endParaRPr lang="en-US" altLang="th-TH" sz="2400" b="1">
                  <a:latin typeface="TH Sarabun New" panose="020B0500040200020003" pitchFamily="34" charset="-34"/>
                  <a:cs typeface="TH Sarabun New" panose="020B0500040200020003" pitchFamily="34" charset="-34"/>
                </a:endParaRPr>
              </a:p>
            </p:txBody>
          </p:sp>
          <p:sp>
            <p:nvSpPr>
              <p:cNvPr id="5336" name="Rectangle 216"/>
              <p:cNvSpPr>
                <a:spLocks noChangeArrowheads="1"/>
              </p:cNvSpPr>
              <p:nvPr/>
            </p:nvSpPr>
            <p:spPr bwMode="auto">
              <a:xfrm>
                <a:off x="3262" y="1744"/>
                <a:ext cx="168"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h-TH" b="1">
                    <a:solidFill>
                      <a:srgbClr val="000000"/>
                    </a:solidFill>
                    <a:latin typeface="TH Sarabun New" panose="020B0500040200020003" pitchFamily="34" charset="-34"/>
                    <a:cs typeface="TH Sarabun New" panose="020B0500040200020003" pitchFamily="34" charset="-34"/>
                  </a:rPr>
                  <a:t>cost</a:t>
                </a:r>
                <a:endParaRPr lang="en-US" altLang="th-TH" sz="2400" b="1">
                  <a:latin typeface="TH Sarabun New" panose="020B0500040200020003" pitchFamily="34" charset="-34"/>
                  <a:cs typeface="TH Sarabun New" panose="020B0500040200020003" pitchFamily="34" charset="-34"/>
                </a:endParaRPr>
              </a:p>
            </p:txBody>
          </p:sp>
        </p:grpSp>
      </p:grpSp>
      <p:sp>
        <p:nvSpPr>
          <p:cNvPr id="5337" name="Rectangle 217"/>
          <p:cNvSpPr>
            <a:spLocks noChangeArrowheads="1"/>
          </p:cNvSpPr>
          <p:nvPr/>
        </p:nvSpPr>
        <p:spPr bwMode="auto">
          <a:xfrm>
            <a:off x="228600" y="5715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A Cost/Capacity Tradeoff Model</a:t>
            </a:r>
          </a:p>
        </p:txBody>
      </p:sp>
      <p:grpSp>
        <p:nvGrpSpPr>
          <p:cNvPr id="5338" name="Group 218"/>
          <p:cNvGrpSpPr>
            <a:grpSpLocks/>
          </p:cNvGrpSpPr>
          <p:nvPr/>
        </p:nvGrpSpPr>
        <p:grpSpPr bwMode="auto">
          <a:xfrm>
            <a:off x="228600" y="790575"/>
            <a:ext cx="8686800" cy="180975"/>
            <a:chOff x="384" y="625"/>
            <a:chExt cx="4992" cy="151"/>
          </a:xfrm>
        </p:grpSpPr>
        <p:grpSp>
          <p:nvGrpSpPr>
            <p:cNvPr id="5339" name="Group 219"/>
            <p:cNvGrpSpPr>
              <a:grpSpLocks/>
            </p:cNvGrpSpPr>
            <p:nvPr/>
          </p:nvGrpSpPr>
          <p:grpSpPr bwMode="auto">
            <a:xfrm>
              <a:off x="384" y="625"/>
              <a:ext cx="4992" cy="144"/>
              <a:chOff x="384" y="625"/>
              <a:chExt cx="4992" cy="144"/>
            </a:xfrm>
          </p:grpSpPr>
          <p:pic>
            <p:nvPicPr>
              <p:cNvPr id="5340" name="Picture 220"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5341" name="Picture 221"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5342" name="Picture 222"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45303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0" fill="hold"/>
                                        <p:tgtEl>
                                          <p:spTgt spid="5122"/>
                                        </p:tgtEl>
                                        <p:attrNameLst>
                                          <p:attrName>ppt_w</p:attrName>
                                        </p:attrNameLst>
                                      </p:cBhvr>
                                      <p:tavLst>
                                        <p:tav tm="0" fmla="#ppt_w*sin(2.5*pi*$)">
                                          <p:val>
                                            <p:fltVal val="0"/>
                                          </p:val>
                                        </p:tav>
                                        <p:tav tm="100000">
                                          <p:val>
                                            <p:fltVal val="1"/>
                                          </p:val>
                                        </p:tav>
                                      </p:tavLst>
                                    </p:anim>
                                    <p:anim calcmode="lin" valueType="num">
                                      <p:cBhvr>
                                        <p:cTn id="8" dur="5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7664" y="1275606"/>
            <a:ext cx="2304256" cy="884466"/>
          </a:xfrm>
        </p:spPr>
        <p:txBody>
          <a:bodyPr/>
          <a:lstStyle/>
          <a:p>
            <a:r>
              <a:rPr lang="en-US" altLang="ko-KR" sz="4800" dirty="0" smtClean="0">
                <a:solidFill>
                  <a:schemeClr val="accent5">
                    <a:lumMod val="75000"/>
                  </a:schemeClr>
                </a:solidFill>
                <a:latin typeface="TH Sarabun New" panose="020B0500040200020003" pitchFamily="34" charset="-34"/>
                <a:cs typeface="TH Sarabun New" panose="020B0500040200020003" pitchFamily="34" charset="-34"/>
              </a:rPr>
              <a:t>The End</a:t>
            </a:r>
            <a:endParaRPr lang="ko-KR" altLang="en-US" sz="4800" dirty="0">
              <a:solidFill>
                <a:schemeClr val="accent5">
                  <a:lumMod val="75000"/>
                </a:schemeClr>
              </a:solidFill>
              <a:latin typeface="TH Sarabun New" panose="020B0500040200020003" pitchFamily="34" charset="-34"/>
              <a:cs typeface="TH Sarabun New" panose="020B0500040200020003" pitchFamily="34" charset="-34"/>
            </a:endParaRPr>
          </a:p>
        </p:txBody>
      </p:sp>
      <p:sp>
        <p:nvSpPr>
          <p:cNvPr id="2" name="Content Placeholder 1"/>
          <p:cNvSpPr>
            <a:spLocks noGrp="1"/>
          </p:cNvSpPr>
          <p:nvPr>
            <p:ph idx="1"/>
          </p:nvPr>
        </p:nvSpPr>
        <p:spPr>
          <a:xfrm>
            <a:off x="1619672" y="1995686"/>
            <a:ext cx="7344816" cy="1944216"/>
          </a:xfrm>
        </p:spPr>
        <p:txBody>
          <a:bodyPr/>
          <a:lstStyle/>
          <a:p>
            <a:r>
              <a:rPr lang="th-TH" sz="3600" b="1" dirty="0" smtClean="0">
                <a:solidFill>
                  <a:schemeClr val="accent5">
                    <a:lumMod val="75000"/>
                  </a:schemeClr>
                </a:solidFill>
                <a:latin typeface="TH Sarabun New" panose="020B0500040200020003" pitchFamily="34" charset="-34"/>
                <a:cs typeface="TH Sarabun New" panose="020B0500040200020003" pitchFamily="34" charset="-34"/>
              </a:rPr>
              <a:t>การ</a:t>
            </a:r>
            <a:r>
              <a:rPr lang="th-TH" sz="3600" b="1" dirty="0">
                <a:solidFill>
                  <a:schemeClr val="accent5">
                    <a:lumMod val="75000"/>
                  </a:schemeClr>
                </a:solidFill>
                <a:latin typeface="TH Sarabun New" panose="020B0500040200020003" pitchFamily="34" charset="-34"/>
                <a:cs typeface="TH Sarabun New" panose="020B0500040200020003" pitchFamily="34" charset="-34"/>
              </a:rPr>
              <a:t>เข้าแถวคอยและการ</a:t>
            </a:r>
            <a:r>
              <a:rPr lang="th-TH" sz="3600" b="1" dirty="0" err="1" smtClean="0">
                <a:solidFill>
                  <a:schemeClr val="accent5">
                    <a:lumMod val="75000"/>
                  </a:schemeClr>
                </a:solidFill>
                <a:latin typeface="TH Sarabun New" panose="020B0500040200020003" pitchFamily="34" charset="-34"/>
                <a:cs typeface="TH Sarabun New" panose="020B0500040200020003" pitchFamily="34" charset="-34"/>
              </a:rPr>
              <a:t>จําลอง</a:t>
            </a:r>
            <a:r>
              <a:rPr lang="en-US" sz="3600" b="1" dirty="0">
                <a:solidFill>
                  <a:schemeClr val="accent5">
                    <a:lumMod val="75000"/>
                  </a:schemeClr>
                </a:solidFill>
                <a:latin typeface="TH Sarabun New" panose="020B0500040200020003" pitchFamily="34" charset="-34"/>
                <a:cs typeface="TH Sarabun New" panose="020B0500040200020003" pitchFamily="34" charset="-34"/>
              </a:rPr>
              <a:t> </a:t>
            </a:r>
            <a:r>
              <a:rPr lang="en-US" sz="3600" b="1" dirty="0" smtClean="0">
                <a:solidFill>
                  <a:schemeClr val="accent5">
                    <a:lumMod val="75000"/>
                  </a:schemeClr>
                </a:solidFill>
                <a:latin typeface="TH Sarabun New" panose="020B0500040200020003" pitchFamily="34" charset="-34"/>
                <a:cs typeface="TH Sarabun New" panose="020B0500040200020003" pitchFamily="34" charset="-34"/>
              </a:rPr>
              <a:t>                                 Queuing </a:t>
            </a:r>
            <a:r>
              <a:rPr lang="en-US" sz="3600" b="1" dirty="0">
                <a:solidFill>
                  <a:schemeClr val="accent5">
                    <a:lumMod val="75000"/>
                  </a:schemeClr>
                </a:solidFill>
                <a:latin typeface="TH Sarabun New" panose="020B0500040200020003" pitchFamily="34" charset="-34"/>
                <a:cs typeface="TH Sarabun New" panose="020B0500040200020003" pitchFamily="34" charset="-34"/>
              </a:rPr>
              <a:t>and </a:t>
            </a:r>
            <a:r>
              <a:rPr lang="en-US" sz="3600" b="1" dirty="0" err="1" smtClean="0">
                <a:solidFill>
                  <a:schemeClr val="accent5">
                    <a:lumMod val="75000"/>
                  </a:schemeClr>
                </a:solidFill>
                <a:latin typeface="TH Sarabun New" panose="020B0500040200020003" pitchFamily="34" charset="-34"/>
                <a:cs typeface="TH Sarabun New" panose="020B0500040200020003" pitchFamily="34" charset="-34"/>
              </a:rPr>
              <a:t>Simulation</a:t>
            </a:r>
            <a:r>
              <a:rPr lang="en-US" altLang="ko-KR" sz="3600" b="1" dirty="0" err="1" smtClean="0">
                <a:solidFill>
                  <a:schemeClr val="bg1"/>
                </a:solidFill>
                <a:latin typeface="TH Sarabun New" panose="020B0500040200020003" pitchFamily="34" charset="-34"/>
                <a:ea typeface="맑은 고딕" pitchFamily="50" charset="-127"/>
                <a:cs typeface="TH Sarabun New" panose="020B0500040200020003" pitchFamily="34" charset="-34"/>
              </a:rPr>
              <a:t>ueuing</a:t>
            </a:r>
            <a:r>
              <a:rPr lang="en-US" altLang="ko-KR" sz="3600" b="1" dirty="0" smtClean="0">
                <a:solidFill>
                  <a:schemeClr val="bg1"/>
                </a:solidFill>
                <a:latin typeface="TH Sarabun New" panose="020B0500040200020003" pitchFamily="34" charset="-34"/>
                <a:ea typeface="맑은 고딕" pitchFamily="50" charset="-127"/>
                <a:cs typeface="TH Sarabun New" panose="020B0500040200020003" pitchFamily="34" charset="-34"/>
              </a:rPr>
              <a:t> </a:t>
            </a:r>
            <a:r>
              <a:rPr lang="en-US" altLang="ko-KR" sz="3600" b="1" dirty="0">
                <a:solidFill>
                  <a:schemeClr val="bg1"/>
                </a:solidFill>
                <a:latin typeface="TH Sarabun New" panose="020B0500040200020003" pitchFamily="34" charset="-34"/>
                <a:ea typeface="맑은 고딕" pitchFamily="50" charset="-127"/>
                <a:cs typeface="TH Sarabun New" panose="020B0500040200020003" pitchFamily="34" charset="-34"/>
              </a:rPr>
              <a:t>and Simulation</a:t>
            </a:r>
          </a:p>
          <a:p>
            <a:endParaRPr lang="en-US" sz="3600" b="1" dirty="0">
              <a:solidFill>
                <a:schemeClr val="accent5">
                  <a:lumMod val="75000"/>
                </a:schemeClr>
              </a:solidFill>
              <a:latin typeface="TH Sarabun New" panose="020B0500040200020003" pitchFamily="34" charset="-34"/>
              <a:cs typeface="TH Sarabun New" panose="020B0500040200020003" pitchFamily="34" charset="-34"/>
            </a:endParaRPr>
          </a:p>
        </p:txBody>
      </p:sp>
      <p:pic>
        <p:nvPicPr>
          <p:cNvPr id="6" name="Picture 2" descr="ผลการค้นหารูปภาพสำหรับ sd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222837"/>
            <a:ext cx="320446" cy="2894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p:cNvPr>
          <p:cNvSpPr txBox="1"/>
          <p:nvPr/>
        </p:nvSpPr>
        <p:spPr>
          <a:xfrm>
            <a:off x="1547664" y="4774168"/>
            <a:ext cx="7596336" cy="369332"/>
          </a:xfrm>
          <a:prstGeom prst="rect">
            <a:avLst/>
          </a:prstGeom>
          <a:solidFill>
            <a:srgbClr val="FFC000"/>
          </a:solidFill>
        </p:spPr>
        <p:txBody>
          <a:bodyPr wrap="square" rtlCol="0">
            <a:spAutoFit/>
          </a:bodyPr>
          <a:lstStyle/>
          <a:p>
            <a:pPr algn="ctr"/>
            <a:r>
              <a:rPr lang="en-US" altLang="ko-KR" dirty="0">
                <a:solidFill>
                  <a:schemeClr val="bg1"/>
                </a:solidFill>
                <a:latin typeface="TH Sarabun New" panose="020B0500040200020003" pitchFamily="34" charset="-34"/>
                <a:cs typeface="TH Sarabun New" panose="020B0500040200020003" pitchFamily="34" charset="-34"/>
              </a:rPr>
              <a:t>  Program in Computer </a:t>
            </a:r>
            <a:r>
              <a:rPr lang="en-US" altLang="ko-KR" dirty="0" smtClean="0">
                <a:solidFill>
                  <a:schemeClr val="bg1"/>
                </a:solidFill>
                <a:latin typeface="TH Sarabun New" panose="020B0500040200020003" pitchFamily="34" charset="-34"/>
                <a:cs typeface="TH Sarabun New" panose="020B0500040200020003" pitchFamily="34" charset="-34"/>
              </a:rPr>
              <a:t>Science,  Science </a:t>
            </a:r>
            <a:r>
              <a:rPr lang="en-US" altLang="ko-KR" dirty="0">
                <a:solidFill>
                  <a:schemeClr val="bg1"/>
                </a:solidFill>
                <a:latin typeface="TH Sarabun New" panose="020B0500040200020003" pitchFamily="34" charset="-34"/>
                <a:cs typeface="TH Sarabun New" panose="020B0500040200020003" pitchFamily="34" charset="-34"/>
              </a:rPr>
              <a:t>and Technology of </a:t>
            </a:r>
            <a:r>
              <a:rPr lang="en-US" altLang="ko-KR" dirty="0" smtClean="0">
                <a:solidFill>
                  <a:schemeClr val="bg1"/>
                </a:solidFill>
                <a:latin typeface="TH Sarabun New" panose="020B0500040200020003" pitchFamily="34" charset="-34"/>
                <a:cs typeface="TH Sarabun New" panose="020B0500040200020003" pitchFamily="34" charset="-34"/>
              </a:rPr>
              <a:t>Faculty, </a:t>
            </a:r>
            <a:r>
              <a:rPr lang="en-US" altLang="ko-KR" dirty="0" err="1" smtClean="0">
                <a:solidFill>
                  <a:schemeClr val="bg1"/>
                </a:solidFill>
                <a:latin typeface="TH Sarabun New" panose="020B0500040200020003" pitchFamily="34" charset="-34"/>
                <a:cs typeface="TH Sarabun New" panose="020B0500040200020003" pitchFamily="34" charset="-34"/>
              </a:rPr>
              <a:t>Suan</a:t>
            </a:r>
            <a:r>
              <a:rPr lang="en-US" altLang="ko-KR" dirty="0" smtClean="0">
                <a:solidFill>
                  <a:schemeClr val="bg1"/>
                </a:solidFill>
                <a:latin typeface="TH Sarabun New" panose="020B0500040200020003" pitchFamily="34" charset="-34"/>
                <a:cs typeface="TH Sarabun New" panose="020B0500040200020003" pitchFamily="34" charset="-34"/>
              </a:rPr>
              <a:t> </a:t>
            </a:r>
            <a:r>
              <a:rPr lang="en-US" altLang="ko-KR" dirty="0" err="1" smtClean="0">
                <a:solidFill>
                  <a:schemeClr val="bg1"/>
                </a:solidFill>
                <a:latin typeface="TH Sarabun New" panose="020B0500040200020003" pitchFamily="34" charset="-34"/>
                <a:cs typeface="TH Sarabun New" panose="020B0500040200020003" pitchFamily="34" charset="-34"/>
              </a:rPr>
              <a:t>Dusit</a:t>
            </a:r>
            <a:r>
              <a:rPr lang="en-US" altLang="ko-KR" dirty="0" smtClean="0">
                <a:solidFill>
                  <a:schemeClr val="bg1"/>
                </a:solidFill>
                <a:latin typeface="TH Sarabun New" panose="020B0500040200020003" pitchFamily="34" charset="-34"/>
                <a:cs typeface="TH Sarabun New" panose="020B0500040200020003" pitchFamily="34" charset="-34"/>
              </a:rPr>
              <a:t> University</a:t>
            </a:r>
            <a:endParaRPr lang="ko-KR" altLang="en-US" dirty="0">
              <a:solidFill>
                <a:schemeClr val="bg1"/>
              </a:solidFill>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979107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ตัวแทนหมายเลขภาพนิ่ง 5"/>
          <p:cNvSpPr>
            <a:spLocks noGrp="1"/>
          </p:cNvSpPr>
          <p:nvPr>
            <p:ph type="sldNum" sz="quarter" idx="12"/>
          </p:nvPr>
        </p:nvSpPr>
        <p:spPr>
          <a:xfrm>
            <a:off x="8388424" y="4659982"/>
            <a:ext cx="357808" cy="342900"/>
          </a:xfrm>
        </p:spPr>
        <p:txBody>
          <a:bodyPr/>
          <a:lstStyle/>
          <a:p>
            <a:fld id="{F2B73EBD-38E8-4302-B982-2AE42F13B11D}" type="slidenum">
              <a:rPr lang="en-US" altLang="th-TH" b="1">
                <a:solidFill>
                  <a:srgbClr val="0033CC"/>
                </a:solidFill>
                <a:latin typeface="TH Sarabun New" panose="020B0500040200020003" pitchFamily="34" charset="-34"/>
                <a:cs typeface="TH Sarabun New" panose="020B0500040200020003" pitchFamily="34" charset="-34"/>
              </a:rPr>
              <a:pPr/>
              <a:t>8</a:t>
            </a:fld>
            <a:endParaRPr lang="en-US" altLang="th-TH" b="1">
              <a:solidFill>
                <a:srgbClr val="0033CC"/>
              </a:solidFill>
              <a:latin typeface="TH Sarabun New" panose="020B0500040200020003" pitchFamily="34" charset="-34"/>
              <a:cs typeface="TH Sarabun New" panose="020B0500040200020003" pitchFamily="34" charset="-34"/>
            </a:endParaRPr>
          </a:p>
        </p:txBody>
      </p:sp>
      <p:sp>
        <p:nvSpPr>
          <p:cNvPr id="64515" name="Rectangle 3"/>
          <p:cNvSpPr>
            <a:spLocks noGrp="1" noChangeArrowheads="1"/>
          </p:cNvSpPr>
          <p:nvPr>
            <p:ph type="body" idx="1"/>
          </p:nvPr>
        </p:nvSpPr>
        <p:spPr>
          <a:xfrm>
            <a:off x="228600" y="914400"/>
            <a:ext cx="8458200" cy="3943350"/>
          </a:xfrm>
        </p:spPr>
        <p:txBody>
          <a:bodyPr/>
          <a:lstStyle/>
          <a:p>
            <a:r>
              <a:rPr lang="en-US" altLang="th-TH" sz="2000" dirty="0">
                <a:latin typeface="TH Sarabun New" panose="020B0500040200020003" pitchFamily="34" charset="-34"/>
                <a:cs typeface="TH Sarabun New" panose="020B0500040200020003" pitchFamily="34" charset="-34"/>
              </a:rPr>
              <a:t>Commercial Queuing Systems</a:t>
            </a:r>
          </a:p>
          <a:p>
            <a:pPr lvl="1"/>
            <a:r>
              <a:rPr lang="en-US" altLang="th-TH" sz="1800" dirty="0">
                <a:solidFill>
                  <a:schemeClr val="accent2"/>
                </a:solidFill>
                <a:latin typeface="TH Sarabun New" panose="020B0500040200020003" pitchFamily="34" charset="-34"/>
                <a:cs typeface="TH Sarabun New" panose="020B0500040200020003" pitchFamily="34" charset="-34"/>
              </a:rPr>
              <a:t>Commercial organizations serving external customers</a:t>
            </a:r>
          </a:p>
          <a:p>
            <a:pPr lvl="1"/>
            <a:r>
              <a:rPr lang="en-US" altLang="th-TH" sz="1800" dirty="0">
                <a:solidFill>
                  <a:schemeClr val="accent2"/>
                </a:solidFill>
                <a:latin typeface="TH Sarabun New" panose="020B0500040200020003" pitchFamily="34" charset="-34"/>
                <a:cs typeface="TH Sarabun New" panose="020B0500040200020003" pitchFamily="34" charset="-34"/>
              </a:rPr>
              <a:t>Ex. Dentist, bank, ATM, gas stations, plumber, garage …</a:t>
            </a:r>
            <a:endParaRPr lang="en-US" altLang="th-TH" sz="1800" dirty="0">
              <a:latin typeface="TH Sarabun New" panose="020B0500040200020003" pitchFamily="34" charset="-34"/>
              <a:cs typeface="TH Sarabun New" panose="020B0500040200020003" pitchFamily="34" charset="-34"/>
            </a:endParaRPr>
          </a:p>
          <a:p>
            <a:r>
              <a:rPr lang="en-US" altLang="th-TH" sz="2000" dirty="0">
                <a:latin typeface="TH Sarabun New" panose="020B0500040200020003" pitchFamily="34" charset="-34"/>
                <a:cs typeface="TH Sarabun New" panose="020B0500040200020003" pitchFamily="34" charset="-34"/>
              </a:rPr>
              <a:t>Transportation service systems</a:t>
            </a:r>
          </a:p>
          <a:p>
            <a:pPr lvl="1"/>
            <a:r>
              <a:rPr lang="en-US" altLang="th-TH" sz="1800" dirty="0">
                <a:solidFill>
                  <a:schemeClr val="accent2"/>
                </a:solidFill>
                <a:latin typeface="TH Sarabun New" panose="020B0500040200020003" pitchFamily="34" charset="-34"/>
                <a:cs typeface="TH Sarabun New" panose="020B0500040200020003" pitchFamily="34" charset="-34"/>
              </a:rPr>
              <a:t>Vehicles are customers or servers</a:t>
            </a:r>
          </a:p>
          <a:p>
            <a:pPr lvl="1"/>
            <a:r>
              <a:rPr lang="en-US" altLang="th-TH" sz="1800" dirty="0">
                <a:solidFill>
                  <a:schemeClr val="accent2"/>
                </a:solidFill>
                <a:latin typeface="TH Sarabun New" panose="020B0500040200020003" pitchFamily="34" charset="-34"/>
                <a:cs typeface="TH Sarabun New" panose="020B0500040200020003" pitchFamily="34" charset="-34"/>
              </a:rPr>
              <a:t>Ex. Vehicles waiting at toll stations and traffic lights, trucks or ships waiting to be loaded, taxi cabs, fire engines, elevators, buses …</a:t>
            </a:r>
          </a:p>
          <a:p>
            <a:r>
              <a:rPr lang="en-US" altLang="th-TH" sz="2000" dirty="0">
                <a:latin typeface="TH Sarabun New" panose="020B0500040200020003" pitchFamily="34" charset="-34"/>
                <a:cs typeface="TH Sarabun New" panose="020B0500040200020003" pitchFamily="34" charset="-34"/>
              </a:rPr>
              <a:t>Business-internal service systems</a:t>
            </a:r>
          </a:p>
          <a:p>
            <a:pPr lvl="1"/>
            <a:r>
              <a:rPr lang="en-US" altLang="th-TH" sz="1800" dirty="0">
                <a:solidFill>
                  <a:schemeClr val="accent2"/>
                </a:solidFill>
                <a:latin typeface="TH Sarabun New" panose="020B0500040200020003" pitchFamily="34" charset="-34"/>
                <a:cs typeface="TH Sarabun New" panose="020B0500040200020003" pitchFamily="34" charset="-34"/>
              </a:rPr>
              <a:t>Customers receiving service are internal to the organization providing the service</a:t>
            </a:r>
          </a:p>
          <a:p>
            <a:pPr lvl="1"/>
            <a:r>
              <a:rPr lang="en-US" altLang="th-TH" sz="1800" dirty="0">
                <a:solidFill>
                  <a:schemeClr val="accent2"/>
                </a:solidFill>
                <a:latin typeface="TH Sarabun New" panose="020B0500040200020003" pitchFamily="34" charset="-34"/>
                <a:cs typeface="TH Sarabun New" panose="020B0500040200020003" pitchFamily="34" charset="-34"/>
              </a:rPr>
              <a:t>Ex. Inspection stations, conveyor belts, computer support …</a:t>
            </a:r>
          </a:p>
          <a:p>
            <a:r>
              <a:rPr lang="en-US" altLang="th-TH" sz="2000" dirty="0">
                <a:latin typeface="TH Sarabun New" panose="020B0500040200020003" pitchFamily="34" charset="-34"/>
                <a:cs typeface="TH Sarabun New" panose="020B0500040200020003" pitchFamily="34" charset="-34"/>
              </a:rPr>
              <a:t>Social service systems</a:t>
            </a:r>
          </a:p>
          <a:p>
            <a:pPr lvl="1"/>
            <a:r>
              <a:rPr lang="en-US" altLang="th-TH" sz="1800" dirty="0">
                <a:solidFill>
                  <a:schemeClr val="accent2"/>
                </a:solidFill>
                <a:latin typeface="TH Sarabun New" panose="020B0500040200020003" pitchFamily="34" charset="-34"/>
                <a:cs typeface="TH Sarabun New" panose="020B0500040200020003" pitchFamily="34" charset="-34"/>
              </a:rPr>
              <a:t>Ex. Judicial process, the ER at a hospital, waiting lists for organ transplants or student dorm rooms …</a:t>
            </a:r>
          </a:p>
        </p:txBody>
      </p:sp>
      <p:sp>
        <p:nvSpPr>
          <p:cNvPr id="64516" name="Rectangle 4"/>
          <p:cNvSpPr>
            <a:spLocks noChangeArrowheads="1"/>
          </p:cNvSpPr>
          <p:nvPr/>
        </p:nvSpPr>
        <p:spPr bwMode="auto">
          <a:xfrm>
            <a:off x="685800" y="5715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endParaRPr lang="th-TH" altLang="th-TH" sz="3600" b="1">
              <a:solidFill>
                <a:schemeClr val="tx2"/>
              </a:solidFill>
              <a:latin typeface="TH Sarabun New" panose="020B0500040200020003" pitchFamily="34" charset="-34"/>
              <a:cs typeface="TH Sarabun New" panose="020B0500040200020003" pitchFamily="34" charset="-34"/>
            </a:endParaRPr>
          </a:p>
        </p:txBody>
      </p:sp>
      <p:grpSp>
        <p:nvGrpSpPr>
          <p:cNvPr id="64517" name="Group 5"/>
          <p:cNvGrpSpPr>
            <a:grpSpLocks/>
          </p:cNvGrpSpPr>
          <p:nvPr/>
        </p:nvGrpSpPr>
        <p:grpSpPr bwMode="auto">
          <a:xfrm>
            <a:off x="228600" y="676275"/>
            <a:ext cx="8686800" cy="180975"/>
            <a:chOff x="384" y="625"/>
            <a:chExt cx="4992" cy="151"/>
          </a:xfrm>
        </p:grpSpPr>
        <p:grpSp>
          <p:nvGrpSpPr>
            <p:cNvPr id="64518" name="Group 6"/>
            <p:cNvGrpSpPr>
              <a:grpSpLocks/>
            </p:cNvGrpSpPr>
            <p:nvPr/>
          </p:nvGrpSpPr>
          <p:grpSpPr bwMode="auto">
            <a:xfrm>
              <a:off x="384" y="625"/>
              <a:ext cx="4992" cy="144"/>
              <a:chOff x="384" y="625"/>
              <a:chExt cx="4992" cy="144"/>
            </a:xfrm>
          </p:grpSpPr>
          <p:pic>
            <p:nvPicPr>
              <p:cNvPr id="64519" name="Picture 7"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64521" name="Picture 9"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64522" name="Rectangle 10"/>
          <p:cNvSpPr>
            <a:spLocks noChangeArrowheads="1"/>
          </p:cNvSpPr>
          <p:nvPr/>
        </p:nvSpPr>
        <p:spPr bwMode="auto">
          <a:xfrm>
            <a:off x="228600" y="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Examples of Real World Queuing Systems?</a:t>
            </a:r>
          </a:p>
        </p:txBody>
      </p:sp>
    </p:spTree>
    <p:extLst>
      <p:ext uri="{BB962C8B-B14F-4D97-AF65-F5344CB8AC3E}">
        <p14:creationId xmlns:p14="http://schemas.microsoft.com/office/powerpoint/2010/main" val="33701388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ตัวแทนหมายเลขภาพนิ่ง 5"/>
          <p:cNvSpPr>
            <a:spLocks noGrp="1"/>
          </p:cNvSpPr>
          <p:nvPr>
            <p:ph type="sldNum" sz="quarter" idx="12"/>
          </p:nvPr>
        </p:nvSpPr>
        <p:spPr>
          <a:xfrm>
            <a:off x="8439924" y="4659982"/>
            <a:ext cx="434280" cy="342900"/>
          </a:xfrm>
        </p:spPr>
        <p:txBody>
          <a:bodyPr/>
          <a:lstStyle/>
          <a:p>
            <a:fld id="{969B2A5F-4F77-4233-9C53-CFA404AF514D}" type="slidenum">
              <a:rPr lang="en-US" altLang="th-TH" b="1">
                <a:solidFill>
                  <a:srgbClr val="0033CC"/>
                </a:solidFill>
                <a:latin typeface="TH Sarabun New" panose="020B0500040200020003" pitchFamily="34" charset="-34"/>
                <a:cs typeface="TH Sarabun New" panose="020B0500040200020003" pitchFamily="34" charset="-34"/>
              </a:rPr>
              <a:pPr/>
              <a:t>9</a:t>
            </a:fld>
            <a:endParaRPr lang="en-US" altLang="th-TH" b="1">
              <a:solidFill>
                <a:srgbClr val="0033CC"/>
              </a:solidFill>
              <a:latin typeface="TH Sarabun New" panose="020B0500040200020003" pitchFamily="34" charset="-34"/>
              <a:cs typeface="TH Sarabun New" panose="020B0500040200020003" pitchFamily="34" charset="-34"/>
            </a:endParaRPr>
          </a:p>
        </p:txBody>
      </p:sp>
      <p:sp>
        <p:nvSpPr>
          <p:cNvPr id="10244" name="Rectangle 4"/>
          <p:cNvSpPr>
            <a:spLocks noChangeArrowheads="1"/>
          </p:cNvSpPr>
          <p:nvPr/>
        </p:nvSpPr>
        <p:spPr bwMode="auto">
          <a:xfrm>
            <a:off x="304800" y="5715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th-TH" sz="3600" b="1" dirty="0">
                <a:solidFill>
                  <a:schemeClr val="tx2"/>
                </a:solidFill>
                <a:latin typeface="TH Sarabun New" panose="020B0500040200020003" pitchFamily="34" charset="-34"/>
                <a:cs typeface="TH Sarabun New" panose="020B0500040200020003" pitchFamily="34" charset="-34"/>
              </a:rPr>
              <a:t>Components of a Basic Queuing Process </a:t>
            </a:r>
          </a:p>
        </p:txBody>
      </p:sp>
      <p:grpSp>
        <p:nvGrpSpPr>
          <p:cNvPr id="10245" name="Group 5"/>
          <p:cNvGrpSpPr>
            <a:grpSpLocks/>
          </p:cNvGrpSpPr>
          <p:nvPr/>
        </p:nvGrpSpPr>
        <p:grpSpPr bwMode="auto">
          <a:xfrm>
            <a:off x="228600" y="790575"/>
            <a:ext cx="8686800" cy="180975"/>
            <a:chOff x="384" y="625"/>
            <a:chExt cx="4992" cy="151"/>
          </a:xfrm>
        </p:grpSpPr>
        <p:grpSp>
          <p:nvGrpSpPr>
            <p:cNvPr id="10246" name="Group 6"/>
            <p:cNvGrpSpPr>
              <a:grpSpLocks/>
            </p:cNvGrpSpPr>
            <p:nvPr/>
          </p:nvGrpSpPr>
          <p:grpSpPr bwMode="auto">
            <a:xfrm>
              <a:off x="384" y="625"/>
              <a:ext cx="4992" cy="144"/>
              <a:chOff x="384" y="625"/>
              <a:chExt cx="4992" cy="144"/>
            </a:xfrm>
          </p:grpSpPr>
          <p:pic>
            <p:nvPicPr>
              <p:cNvPr id="10247" name="Picture 7" descr="bd1515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25"/>
                <a:ext cx="4992" cy="8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bd1503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85"/>
                <a:ext cx="4992" cy="84"/>
              </a:xfrm>
              <a:prstGeom prst="rect">
                <a:avLst/>
              </a:prstGeom>
              <a:noFill/>
              <a:extLst>
                <a:ext uri="{909E8E84-426E-40DD-AFC4-6F175D3DCCD1}">
                  <a14:hiddenFill xmlns:a14="http://schemas.microsoft.com/office/drawing/2010/main">
                    <a:solidFill>
                      <a:srgbClr val="FFFFFF"/>
                    </a:solidFill>
                  </a14:hiddenFill>
                </a:ext>
              </a:extLst>
            </p:spPr>
          </p:pic>
        </p:grpSp>
        <p:pic>
          <p:nvPicPr>
            <p:cNvPr id="10249" name="Picture 9" descr="bd213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728"/>
              <a:ext cx="4992" cy="48"/>
            </a:xfrm>
            <a:prstGeom prst="rect">
              <a:avLst/>
            </a:prstGeom>
            <a:noFill/>
            <a:extLst>
              <a:ext uri="{909E8E84-426E-40DD-AFC4-6F175D3DCCD1}">
                <a14:hiddenFill xmlns:a14="http://schemas.microsoft.com/office/drawing/2010/main">
                  <a:solidFill>
                    <a:srgbClr val="FFFFFF"/>
                  </a:solidFill>
                </a14:hiddenFill>
              </a:ext>
            </a:extLst>
          </p:spPr>
        </p:pic>
      </p:grpSp>
      <p:sp>
        <p:nvSpPr>
          <p:cNvPr id="10252" name="Oval 12"/>
          <p:cNvSpPr>
            <a:spLocks noChangeArrowheads="1"/>
          </p:cNvSpPr>
          <p:nvPr/>
        </p:nvSpPr>
        <p:spPr bwMode="auto">
          <a:xfrm>
            <a:off x="251520" y="1730524"/>
            <a:ext cx="1600200" cy="9144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10251" name="Text Box 11"/>
          <p:cNvSpPr txBox="1">
            <a:spLocks noChangeArrowheads="1"/>
          </p:cNvSpPr>
          <p:nvPr/>
        </p:nvSpPr>
        <p:spPr bwMode="auto">
          <a:xfrm>
            <a:off x="301653" y="2047022"/>
            <a:ext cx="1447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h-TH" sz="1600" b="1" dirty="0">
                <a:latin typeface="TH Sarabun New" panose="020B0500040200020003" pitchFamily="34" charset="-34"/>
                <a:cs typeface="TH Sarabun New" panose="020B0500040200020003" pitchFamily="34" charset="-34"/>
              </a:rPr>
              <a:t>Calling Population</a:t>
            </a:r>
          </a:p>
        </p:txBody>
      </p:sp>
      <p:sp>
        <p:nvSpPr>
          <p:cNvPr id="10255" name="Rectangle 15"/>
          <p:cNvSpPr>
            <a:spLocks noChangeArrowheads="1"/>
          </p:cNvSpPr>
          <p:nvPr/>
        </p:nvSpPr>
        <p:spPr bwMode="auto">
          <a:xfrm>
            <a:off x="3070920" y="1932930"/>
            <a:ext cx="1295400" cy="51435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10254" name="Text Box 14"/>
          <p:cNvSpPr txBox="1">
            <a:spLocks noChangeArrowheads="1"/>
          </p:cNvSpPr>
          <p:nvPr/>
        </p:nvSpPr>
        <p:spPr bwMode="auto">
          <a:xfrm>
            <a:off x="3147120" y="2016275"/>
            <a:ext cx="1079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th-TH" sz="2000" b="1" dirty="0">
                <a:latin typeface="TH Sarabun New" panose="020B0500040200020003" pitchFamily="34" charset="-34"/>
                <a:cs typeface="TH Sarabun New" panose="020B0500040200020003" pitchFamily="34" charset="-34"/>
              </a:rPr>
              <a:t>Queue</a:t>
            </a:r>
          </a:p>
        </p:txBody>
      </p:sp>
      <p:sp>
        <p:nvSpPr>
          <p:cNvPr id="10258" name="Rectangle 18"/>
          <p:cNvSpPr>
            <a:spLocks noChangeArrowheads="1"/>
          </p:cNvSpPr>
          <p:nvPr/>
        </p:nvSpPr>
        <p:spPr bwMode="auto">
          <a:xfrm>
            <a:off x="5509320" y="1590030"/>
            <a:ext cx="1600200" cy="1200150"/>
          </a:xfrm>
          <a:prstGeom prst="rect">
            <a:avLst/>
          </a:prstGeom>
          <a:solidFill>
            <a:srgbClr val="FF818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10257" name="Text Box 17"/>
          <p:cNvSpPr txBox="1">
            <a:spLocks noChangeArrowheads="1"/>
          </p:cNvSpPr>
          <p:nvPr/>
        </p:nvSpPr>
        <p:spPr bwMode="auto">
          <a:xfrm>
            <a:off x="5614275" y="2049403"/>
            <a:ext cx="1447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h-TH" sz="1600" b="1" dirty="0">
                <a:latin typeface="TH Sarabun New" panose="020B0500040200020003" pitchFamily="34" charset="-34"/>
                <a:cs typeface="TH Sarabun New" panose="020B0500040200020003" pitchFamily="34" charset="-34"/>
              </a:rPr>
              <a:t>Service Mechanism</a:t>
            </a:r>
          </a:p>
        </p:txBody>
      </p:sp>
      <p:sp>
        <p:nvSpPr>
          <p:cNvPr id="10260" name="Line 20"/>
          <p:cNvSpPr>
            <a:spLocks noChangeShapeType="1"/>
          </p:cNvSpPr>
          <p:nvPr/>
        </p:nvSpPr>
        <p:spPr bwMode="auto">
          <a:xfrm>
            <a:off x="1851720" y="2187724"/>
            <a:ext cx="12192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10261" name="Line 21"/>
          <p:cNvSpPr>
            <a:spLocks noChangeShapeType="1"/>
          </p:cNvSpPr>
          <p:nvPr/>
        </p:nvSpPr>
        <p:spPr bwMode="auto">
          <a:xfrm>
            <a:off x="4366320" y="2218680"/>
            <a:ext cx="11430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10262" name="Line 22"/>
          <p:cNvSpPr>
            <a:spLocks noChangeShapeType="1"/>
          </p:cNvSpPr>
          <p:nvPr/>
        </p:nvSpPr>
        <p:spPr bwMode="auto">
          <a:xfrm flipV="1">
            <a:off x="7109520" y="2187724"/>
            <a:ext cx="16002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10263" name="Text Box 23"/>
          <p:cNvSpPr txBox="1">
            <a:spLocks noChangeArrowheads="1"/>
          </p:cNvSpPr>
          <p:nvPr/>
        </p:nvSpPr>
        <p:spPr bwMode="auto">
          <a:xfrm>
            <a:off x="251520" y="987574"/>
            <a:ext cx="1905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u="sng">
                <a:latin typeface="TH Sarabun New" panose="020B0500040200020003" pitchFamily="34" charset="-34"/>
                <a:cs typeface="TH Sarabun New" panose="020B0500040200020003" pitchFamily="34" charset="-34"/>
              </a:rPr>
              <a:t>Input Source</a:t>
            </a:r>
          </a:p>
        </p:txBody>
      </p:sp>
      <p:sp>
        <p:nvSpPr>
          <p:cNvPr id="10264" name="Text Box 24"/>
          <p:cNvSpPr txBox="1">
            <a:spLocks noChangeArrowheads="1"/>
          </p:cNvSpPr>
          <p:nvPr/>
        </p:nvSpPr>
        <p:spPr bwMode="auto">
          <a:xfrm>
            <a:off x="3604320" y="987574"/>
            <a:ext cx="297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b="1" u="sng">
                <a:latin typeface="TH Sarabun New" panose="020B0500040200020003" pitchFamily="34" charset="-34"/>
                <a:cs typeface="TH Sarabun New" panose="020B0500040200020003" pitchFamily="34" charset="-34"/>
              </a:rPr>
              <a:t>The Queuing System</a:t>
            </a:r>
          </a:p>
        </p:txBody>
      </p:sp>
      <p:sp>
        <p:nvSpPr>
          <p:cNvPr id="10265" name="Rectangle 25"/>
          <p:cNvSpPr>
            <a:spLocks noChangeArrowheads="1"/>
          </p:cNvSpPr>
          <p:nvPr/>
        </p:nvSpPr>
        <p:spPr bwMode="auto">
          <a:xfrm>
            <a:off x="2766120" y="1387624"/>
            <a:ext cx="4495800" cy="165735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10266" name="Text Box 26"/>
          <p:cNvSpPr txBox="1">
            <a:spLocks noChangeArrowheads="1"/>
          </p:cNvSpPr>
          <p:nvPr/>
        </p:nvSpPr>
        <p:spPr bwMode="auto">
          <a:xfrm>
            <a:off x="2080320" y="1912690"/>
            <a:ext cx="7064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1800">
                <a:latin typeface="TH Sarabun New" panose="020B0500040200020003" pitchFamily="34" charset="-34"/>
                <a:cs typeface="TH Sarabun New" panose="020B0500040200020003" pitchFamily="34" charset="-34"/>
              </a:rPr>
              <a:t>Jobs</a:t>
            </a:r>
          </a:p>
        </p:txBody>
      </p:sp>
      <p:sp>
        <p:nvSpPr>
          <p:cNvPr id="10268" name="AutoShape 28"/>
          <p:cNvSpPr>
            <a:spLocks noChangeArrowheads="1"/>
          </p:cNvSpPr>
          <p:nvPr/>
        </p:nvSpPr>
        <p:spPr bwMode="auto">
          <a:xfrm rot="10800000">
            <a:off x="327720" y="3159274"/>
            <a:ext cx="1981200" cy="800100"/>
          </a:xfrm>
          <a:prstGeom prst="cloudCallout">
            <a:avLst>
              <a:gd name="adj1" fmla="val -45676"/>
              <a:gd name="adj2" fmla="val 162051"/>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th-TH" altLang="th-TH">
              <a:latin typeface="TH Sarabun New" panose="020B0500040200020003" pitchFamily="34" charset="-34"/>
              <a:cs typeface="TH Sarabun New" panose="020B0500040200020003" pitchFamily="34" charset="-34"/>
            </a:endParaRPr>
          </a:p>
        </p:txBody>
      </p:sp>
      <p:sp>
        <p:nvSpPr>
          <p:cNvPr id="10269" name="Text Box 29"/>
          <p:cNvSpPr txBox="1">
            <a:spLocks noChangeArrowheads="1"/>
          </p:cNvSpPr>
          <p:nvPr/>
        </p:nvSpPr>
        <p:spPr bwMode="auto">
          <a:xfrm>
            <a:off x="632520" y="3454152"/>
            <a:ext cx="144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th-TH" sz="2000" b="1" dirty="0">
                <a:latin typeface="TH Sarabun New" panose="020B0500040200020003" pitchFamily="34" charset="-34"/>
                <a:cs typeface="TH Sarabun New" panose="020B0500040200020003" pitchFamily="34" charset="-34"/>
              </a:rPr>
              <a:t>Arrival Process</a:t>
            </a:r>
            <a:endParaRPr lang="en-US" altLang="th-TH" dirty="0">
              <a:latin typeface="TH Sarabun New" panose="020B0500040200020003" pitchFamily="34" charset="-34"/>
              <a:cs typeface="TH Sarabun New" panose="020B0500040200020003" pitchFamily="34" charset="-34"/>
            </a:endParaRPr>
          </a:p>
        </p:txBody>
      </p:sp>
      <p:sp>
        <p:nvSpPr>
          <p:cNvPr id="10271" name="AutoShape 31"/>
          <p:cNvSpPr>
            <a:spLocks noChangeArrowheads="1"/>
          </p:cNvSpPr>
          <p:nvPr/>
        </p:nvSpPr>
        <p:spPr bwMode="auto">
          <a:xfrm rot="10800000">
            <a:off x="2004120" y="3730774"/>
            <a:ext cx="2133600" cy="857250"/>
          </a:xfrm>
          <a:prstGeom prst="cloudCallout">
            <a:avLst>
              <a:gd name="adj1" fmla="val -18306"/>
              <a:gd name="adj2" fmla="val 193472"/>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th-TH" altLang="th-TH">
              <a:latin typeface="TH Sarabun New" panose="020B0500040200020003" pitchFamily="34" charset="-34"/>
              <a:cs typeface="TH Sarabun New" panose="020B0500040200020003" pitchFamily="34" charset="-34"/>
            </a:endParaRPr>
          </a:p>
        </p:txBody>
      </p:sp>
      <p:sp>
        <p:nvSpPr>
          <p:cNvPr id="10272" name="Text Box 32"/>
          <p:cNvSpPr txBox="1">
            <a:spLocks noChangeArrowheads="1"/>
          </p:cNvSpPr>
          <p:nvPr/>
        </p:nvSpPr>
        <p:spPr bwMode="auto">
          <a:xfrm>
            <a:off x="2210272" y="4092932"/>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h-TH" b="1" dirty="0">
                <a:latin typeface="TH Sarabun New" panose="020B0500040200020003" pitchFamily="34" charset="-34"/>
                <a:cs typeface="TH Sarabun New" panose="020B0500040200020003" pitchFamily="34" charset="-34"/>
              </a:rPr>
              <a:t>Queue Configuration</a:t>
            </a:r>
          </a:p>
        </p:txBody>
      </p:sp>
      <p:sp>
        <p:nvSpPr>
          <p:cNvPr id="10273" name="AutoShape 33"/>
          <p:cNvSpPr>
            <a:spLocks noChangeArrowheads="1"/>
          </p:cNvSpPr>
          <p:nvPr/>
        </p:nvSpPr>
        <p:spPr bwMode="auto">
          <a:xfrm rot="10800000">
            <a:off x="4061520" y="3159274"/>
            <a:ext cx="2133600" cy="857250"/>
          </a:xfrm>
          <a:prstGeom prst="cloudCallout">
            <a:avLst>
              <a:gd name="adj1" fmla="val 25444"/>
              <a:gd name="adj2" fmla="val 151523"/>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th-TH" altLang="th-TH">
              <a:latin typeface="TH Sarabun New" panose="020B0500040200020003" pitchFamily="34" charset="-34"/>
              <a:cs typeface="TH Sarabun New" panose="020B0500040200020003" pitchFamily="34" charset="-34"/>
            </a:endParaRPr>
          </a:p>
        </p:txBody>
      </p:sp>
      <p:sp>
        <p:nvSpPr>
          <p:cNvPr id="10274" name="Text Box 34"/>
          <p:cNvSpPr txBox="1">
            <a:spLocks noChangeArrowheads="1"/>
          </p:cNvSpPr>
          <p:nvPr/>
        </p:nvSpPr>
        <p:spPr bwMode="auto">
          <a:xfrm>
            <a:off x="4154488" y="3486090"/>
            <a:ext cx="175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h-TH" sz="2000" b="1" dirty="0">
                <a:latin typeface="TH Sarabun New" panose="020B0500040200020003" pitchFamily="34" charset="-34"/>
                <a:cs typeface="TH Sarabun New" panose="020B0500040200020003" pitchFamily="34" charset="-34"/>
              </a:rPr>
              <a:t>Queue Discipline</a:t>
            </a:r>
          </a:p>
        </p:txBody>
      </p:sp>
      <p:sp>
        <p:nvSpPr>
          <p:cNvPr id="10275" name="Text Box 35"/>
          <p:cNvSpPr txBox="1">
            <a:spLocks noChangeArrowheads="1"/>
          </p:cNvSpPr>
          <p:nvPr/>
        </p:nvSpPr>
        <p:spPr bwMode="auto">
          <a:xfrm>
            <a:off x="7338120" y="1673375"/>
            <a:ext cx="1371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h-TH" sz="2000">
                <a:latin typeface="TH Sarabun New" panose="020B0500040200020003" pitchFamily="34" charset="-34"/>
                <a:cs typeface="TH Sarabun New" panose="020B0500040200020003" pitchFamily="34" charset="-34"/>
              </a:rPr>
              <a:t>Served Jobs</a:t>
            </a:r>
          </a:p>
        </p:txBody>
      </p:sp>
      <p:sp>
        <p:nvSpPr>
          <p:cNvPr id="10276" name="AutoShape 36"/>
          <p:cNvSpPr>
            <a:spLocks noChangeArrowheads="1"/>
          </p:cNvSpPr>
          <p:nvPr/>
        </p:nvSpPr>
        <p:spPr bwMode="auto">
          <a:xfrm rot="10800000">
            <a:off x="6347520" y="3616474"/>
            <a:ext cx="2133600" cy="857250"/>
          </a:xfrm>
          <a:prstGeom prst="cloudCallout">
            <a:avLst>
              <a:gd name="adj1" fmla="val 45981"/>
              <a:gd name="adj2" fmla="val 141250"/>
            </a:avLst>
          </a:prstGeom>
          <a:solidFill>
            <a:srgbClr val="FF818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th-TH" altLang="th-TH">
              <a:latin typeface="TH Sarabun New" panose="020B0500040200020003" pitchFamily="34" charset="-34"/>
              <a:cs typeface="TH Sarabun New" panose="020B0500040200020003" pitchFamily="34" charset="-34"/>
            </a:endParaRPr>
          </a:p>
        </p:txBody>
      </p:sp>
      <p:sp>
        <p:nvSpPr>
          <p:cNvPr id="10277" name="Text Box 37"/>
          <p:cNvSpPr txBox="1">
            <a:spLocks noChangeArrowheads="1"/>
          </p:cNvSpPr>
          <p:nvPr/>
        </p:nvSpPr>
        <p:spPr bwMode="auto">
          <a:xfrm>
            <a:off x="6530752" y="3990146"/>
            <a:ext cx="175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h-TH" sz="2000" b="1" dirty="0">
                <a:latin typeface="TH Sarabun New" panose="020B0500040200020003" pitchFamily="34" charset="-34"/>
                <a:cs typeface="TH Sarabun New" panose="020B0500040200020003" pitchFamily="34" charset="-34"/>
              </a:rPr>
              <a:t>Service Process</a:t>
            </a:r>
          </a:p>
        </p:txBody>
      </p:sp>
      <p:sp>
        <p:nvSpPr>
          <p:cNvPr id="10278" name="Text Box 38"/>
          <p:cNvSpPr txBox="1">
            <a:spLocks noChangeArrowheads="1"/>
          </p:cNvSpPr>
          <p:nvPr/>
        </p:nvSpPr>
        <p:spPr bwMode="auto">
          <a:xfrm>
            <a:off x="7331770" y="2244875"/>
            <a:ext cx="15752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th-TH" sz="2000" dirty="0">
                <a:latin typeface="TH Sarabun New" panose="020B0500040200020003" pitchFamily="34" charset="-34"/>
                <a:cs typeface="TH Sarabun New" panose="020B0500040200020003" pitchFamily="34" charset="-34"/>
              </a:rPr>
              <a:t>leave the system</a:t>
            </a:r>
          </a:p>
        </p:txBody>
      </p:sp>
    </p:spTree>
    <p:extLst>
      <p:ext uri="{BB962C8B-B14F-4D97-AF65-F5344CB8AC3E}">
        <p14:creationId xmlns:p14="http://schemas.microsoft.com/office/powerpoint/2010/main" val="40228545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63"/>
                                        </p:tgtEl>
                                        <p:attrNameLst>
                                          <p:attrName>style.visibility</p:attrName>
                                        </p:attrNameLst>
                                      </p:cBhvr>
                                      <p:to>
                                        <p:strVal val="visible"/>
                                      </p:to>
                                    </p:set>
                                    <p:anim calcmode="lin" valueType="num">
                                      <p:cBhvr additive="base">
                                        <p:cTn id="7" dur="500" fill="hold"/>
                                        <p:tgtEl>
                                          <p:spTgt spid="10263"/>
                                        </p:tgtEl>
                                        <p:attrNameLst>
                                          <p:attrName>ppt_x</p:attrName>
                                        </p:attrNameLst>
                                      </p:cBhvr>
                                      <p:tavLst>
                                        <p:tav tm="0">
                                          <p:val>
                                            <p:strVal val="0-#ppt_w/2"/>
                                          </p:val>
                                        </p:tav>
                                        <p:tav tm="100000">
                                          <p:val>
                                            <p:strVal val="#ppt_x"/>
                                          </p:val>
                                        </p:tav>
                                      </p:tavLst>
                                    </p:anim>
                                    <p:anim calcmode="lin" valueType="num">
                                      <p:cBhvr additive="base">
                                        <p:cTn id="8" dur="500" fill="hold"/>
                                        <p:tgtEl>
                                          <p:spTgt spid="102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251"/>
                                        </p:tgtEl>
                                        <p:attrNameLst>
                                          <p:attrName>style.visibility</p:attrName>
                                        </p:attrNameLst>
                                      </p:cBhvr>
                                      <p:to>
                                        <p:strVal val="visible"/>
                                      </p:to>
                                    </p:set>
                                    <p:animEffect transition="in" filter="dissolve">
                                      <p:cBhvr>
                                        <p:cTn id="13" dur="500"/>
                                        <p:tgtEl>
                                          <p:spTgt spid="102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266"/>
                                        </p:tgtEl>
                                        <p:attrNameLst>
                                          <p:attrName>style.visibility</p:attrName>
                                        </p:attrNameLst>
                                      </p:cBhvr>
                                      <p:to>
                                        <p:strVal val="visible"/>
                                      </p:to>
                                    </p:set>
                                    <p:anim calcmode="lin" valueType="num">
                                      <p:cBhvr additive="base">
                                        <p:cTn id="18" dur="500" fill="hold"/>
                                        <p:tgtEl>
                                          <p:spTgt spid="10266"/>
                                        </p:tgtEl>
                                        <p:attrNameLst>
                                          <p:attrName>ppt_x</p:attrName>
                                        </p:attrNameLst>
                                      </p:cBhvr>
                                      <p:tavLst>
                                        <p:tav tm="0">
                                          <p:val>
                                            <p:strVal val="0-#ppt_w/2"/>
                                          </p:val>
                                        </p:tav>
                                        <p:tav tm="100000">
                                          <p:val>
                                            <p:strVal val="#ppt_x"/>
                                          </p:val>
                                        </p:tav>
                                      </p:tavLst>
                                    </p:anim>
                                    <p:anim calcmode="lin" valueType="num">
                                      <p:cBhvr additive="base">
                                        <p:cTn id="19" dur="500" fill="hold"/>
                                        <p:tgtEl>
                                          <p:spTgt spid="10266"/>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254"/>
                                        </p:tgtEl>
                                        <p:attrNameLst>
                                          <p:attrName>style.visibility</p:attrName>
                                        </p:attrNameLst>
                                      </p:cBhvr>
                                      <p:to>
                                        <p:strVal val="visible"/>
                                      </p:to>
                                    </p:set>
                                    <p:animEffect transition="in" filter="dissolve">
                                      <p:cBhvr>
                                        <p:cTn id="24" dur="500"/>
                                        <p:tgtEl>
                                          <p:spTgt spid="1025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257"/>
                                        </p:tgtEl>
                                        <p:attrNameLst>
                                          <p:attrName>style.visibility</p:attrName>
                                        </p:attrNameLst>
                                      </p:cBhvr>
                                      <p:to>
                                        <p:strVal val="visible"/>
                                      </p:to>
                                    </p:set>
                                    <p:animEffect transition="in" filter="dissolve">
                                      <p:cBhvr>
                                        <p:cTn id="29" dur="500"/>
                                        <p:tgtEl>
                                          <p:spTgt spid="1025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0275"/>
                                        </p:tgtEl>
                                        <p:attrNameLst>
                                          <p:attrName>style.visibility</p:attrName>
                                        </p:attrNameLst>
                                      </p:cBhvr>
                                      <p:to>
                                        <p:strVal val="visible"/>
                                      </p:to>
                                    </p:set>
                                    <p:anim calcmode="lin" valueType="num">
                                      <p:cBhvr additive="base">
                                        <p:cTn id="34" dur="500" fill="hold"/>
                                        <p:tgtEl>
                                          <p:spTgt spid="10275"/>
                                        </p:tgtEl>
                                        <p:attrNameLst>
                                          <p:attrName>ppt_x</p:attrName>
                                        </p:attrNameLst>
                                      </p:cBhvr>
                                      <p:tavLst>
                                        <p:tav tm="0">
                                          <p:val>
                                            <p:strVal val="0-#ppt_w/2"/>
                                          </p:val>
                                        </p:tav>
                                        <p:tav tm="100000">
                                          <p:val>
                                            <p:strVal val="#ppt_x"/>
                                          </p:val>
                                        </p:tav>
                                      </p:tavLst>
                                    </p:anim>
                                    <p:anim calcmode="lin" valueType="num">
                                      <p:cBhvr additive="base">
                                        <p:cTn id="35" dur="500" fill="hold"/>
                                        <p:tgtEl>
                                          <p:spTgt spid="10275"/>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10278"/>
                                        </p:tgtEl>
                                        <p:attrNameLst>
                                          <p:attrName>style.visibility</p:attrName>
                                        </p:attrNameLst>
                                      </p:cBhvr>
                                      <p:to>
                                        <p:strVal val="visible"/>
                                      </p:to>
                                    </p:set>
                                    <p:anim calcmode="lin" valueType="num">
                                      <p:cBhvr additive="base">
                                        <p:cTn id="39" dur="500" fill="hold"/>
                                        <p:tgtEl>
                                          <p:spTgt spid="10278"/>
                                        </p:tgtEl>
                                        <p:attrNameLst>
                                          <p:attrName>ppt_x</p:attrName>
                                        </p:attrNameLst>
                                      </p:cBhvr>
                                      <p:tavLst>
                                        <p:tav tm="0">
                                          <p:val>
                                            <p:strVal val="0-#ppt_w/2"/>
                                          </p:val>
                                        </p:tav>
                                        <p:tav tm="100000">
                                          <p:val>
                                            <p:strVal val="#ppt_x"/>
                                          </p:val>
                                        </p:tav>
                                      </p:tavLst>
                                    </p:anim>
                                    <p:anim calcmode="lin" valueType="num">
                                      <p:cBhvr additive="base">
                                        <p:cTn id="40" dur="500" fill="hold"/>
                                        <p:tgtEl>
                                          <p:spTgt spid="10278"/>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0264"/>
                                        </p:tgtEl>
                                        <p:attrNameLst>
                                          <p:attrName>style.visibility</p:attrName>
                                        </p:attrNameLst>
                                      </p:cBhvr>
                                      <p:to>
                                        <p:strVal val="visible"/>
                                      </p:to>
                                    </p:set>
                                    <p:anim calcmode="lin" valueType="num">
                                      <p:cBhvr additive="base">
                                        <p:cTn id="45" dur="500" fill="hold"/>
                                        <p:tgtEl>
                                          <p:spTgt spid="10264"/>
                                        </p:tgtEl>
                                        <p:attrNameLst>
                                          <p:attrName>ppt_x</p:attrName>
                                        </p:attrNameLst>
                                      </p:cBhvr>
                                      <p:tavLst>
                                        <p:tav tm="0">
                                          <p:val>
                                            <p:strVal val="1+#ppt_w/2"/>
                                          </p:val>
                                        </p:tav>
                                        <p:tav tm="100000">
                                          <p:val>
                                            <p:strVal val="#ppt_x"/>
                                          </p:val>
                                        </p:tav>
                                      </p:tavLst>
                                    </p:anim>
                                    <p:anim calcmode="lin" valueType="num">
                                      <p:cBhvr additive="base">
                                        <p:cTn id="46" dur="500" fill="hold"/>
                                        <p:tgtEl>
                                          <p:spTgt spid="10264"/>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0268"/>
                                        </p:tgtEl>
                                        <p:attrNameLst>
                                          <p:attrName>style.visibility</p:attrName>
                                        </p:attrNameLst>
                                      </p:cBhvr>
                                      <p:to>
                                        <p:strVal val="visible"/>
                                      </p:to>
                                    </p:set>
                                    <p:anim calcmode="lin" valueType="num">
                                      <p:cBhvr>
                                        <p:cTn id="51" dur="500" fill="hold"/>
                                        <p:tgtEl>
                                          <p:spTgt spid="10268"/>
                                        </p:tgtEl>
                                        <p:attrNameLst>
                                          <p:attrName>ppt_w</p:attrName>
                                        </p:attrNameLst>
                                      </p:cBhvr>
                                      <p:tavLst>
                                        <p:tav tm="0">
                                          <p:val>
                                            <p:fltVal val="0"/>
                                          </p:val>
                                        </p:tav>
                                        <p:tav tm="100000">
                                          <p:val>
                                            <p:strVal val="#ppt_w"/>
                                          </p:val>
                                        </p:tav>
                                      </p:tavLst>
                                    </p:anim>
                                    <p:anim calcmode="lin" valueType="num">
                                      <p:cBhvr>
                                        <p:cTn id="52" dur="500" fill="hold"/>
                                        <p:tgtEl>
                                          <p:spTgt spid="10268"/>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269"/>
                                        </p:tgtEl>
                                        <p:attrNameLst>
                                          <p:attrName>style.visibility</p:attrName>
                                        </p:attrNameLst>
                                      </p:cBhvr>
                                      <p:to>
                                        <p:strVal val="visible"/>
                                      </p:to>
                                    </p:set>
                                    <p:animEffect transition="in" filter="dissolve">
                                      <p:cBhvr>
                                        <p:cTn id="57" dur="500"/>
                                        <p:tgtEl>
                                          <p:spTgt spid="1026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10271"/>
                                        </p:tgtEl>
                                        <p:attrNameLst>
                                          <p:attrName>style.visibility</p:attrName>
                                        </p:attrNameLst>
                                      </p:cBhvr>
                                      <p:to>
                                        <p:strVal val="visible"/>
                                      </p:to>
                                    </p:set>
                                    <p:anim calcmode="lin" valueType="num">
                                      <p:cBhvr>
                                        <p:cTn id="62" dur="500" fill="hold"/>
                                        <p:tgtEl>
                                          <p:spTgt spid="10271"/>
                                        </p:tgtEl>
                                        <p:attrNameLst>
                                          <p:attrName>ppt_w</p:attrName>
                                        </p:attrNameLst>
                                      </p:cBhvr>
                                      <p:tavLst>
                                        <p:tav tm="0">
                                          <p:val>
                                            <p:fltVal val="0"/>
                                          </p:val>
                                        </p:tav>
                                        <p:tav tm="100000">
                                          <p:val>
                                            <p:strVal val="#ppt_w"/>
                                          </p:val>
                                        </p:tav>
                                      </p:tavLst>
                                    </p:anim>
                                    <p:anim calcmode="lin" valueType="num">
                                      <p:cBhvr>
                                        <p:cTn id="63" dur="500" fill="hold"/>
                                        <p:tgtEl>
                                          <p:spTgt spid="10271"/>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0272"/>
                                        </p:tgtEl>
                                        <p:attrNameLst>
                                          <p:attrName>style.visibility</p:attrName>
                                        </p:attrNameLst>
                                      </p:cBhvr>
                                      <p:to>
                                        <p:strVal val="visible"/>
                                      </p:to>
                                    </p:set>
                                    <p:animEffect transition="in" filter="dissolve">
                                      <p:cBhvr>
                                        <p:cTn id="68" dur="500"/>
                                        <p:tgtEl>
                                          <p:spTgt spid="102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0273"/>
                                        </p:tgtEl>
                                        <p:attrNameLst>
                                          <p:attrName>style.visibility</p:attrName>
                                        </p:attrNameLst>
                                      </p:cBhvr>
                                      <p:to>
                                        <p:strVal val="visible"/>
                                      </p:to>
                                    </p:set>
                                    <p:anim calcmode="lin" valueType="num">
                                      <p:cBhvr>
                                        <p:cTn id="73" dur="500" fill="hold"/>
                                        <p:tgtEl>
                                          <p:spTgt spid="10273"/>
                                        </p:tgtEl>
                                        <p:attrNameLst>
                                          <p:attrName>ppt_w</p:attrName>
                                        </p:attrNameLst>
                                      </p:cBhvr>
                                      <p:tavLst>
                                        <p:tav tm="0">
                                          <p:val>
                                            <p:fltVal val="0"/>
                                          </p:val>
                                        </p:tav>
                                        <p:tav tm="100000">
                                          <p:val>
                                            <p:strVal val="#ppt_w"/>
                                          </p:val>
                                        </p:tav>
                                      </p:tavLst>
                                    </p:anim>
                                    <p:anim calcmode="lin" valueType="num">
                                      <p:cBhvr>
                                        <p:cTn id="74" dur="500" fill="hold"/>
                                        <p:tgtEl>
                                          <p:spTgt spid="10273"/>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0274"/>
                                        </p:tgtEl>
                                        <p:attrNameLst>
                                          <p:attrName>style.visibility</p:attrName>
                                        </p:attrNameLst>
                                      </p:cBhvr>
                                      <p:to>
                                        <p:strVal val="visible"/>
                                      </p:to>
                                    </p:set>
                                    <p:animEffect transition="in" filter="dissolve">
                                      <p:cBhvr>
                                        <p:cTn id="79" dur="500"/>
                                        <p:tgtEl>
                                          <p:spTgt spid="1027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10276"/>
                                        </p:tgtEl>
                                        <p:attrNameLst>
                                          <p:attrName>style.visibility</p:attrName>
                                        </p:attrNameLst>
                                      </p:cBhvr>
                                      <p:to>
                                        <p:strVal val="visible"/>
                                      </p:to>
                                    </p:set>
                                    <p:anim calcmode="lin" valueType="num">
                                      <p:cBhvr>
                                        <p:cTn id="84" dur="500" fill="hold"/>
                                        <p:tgtEl>
                                          <p:spTgt spid="10276"/>
                                        </p:tgtEl>
                                        <p:attrNameLst>
                                          <p:attrName>ppt_w</p:attrName>
                                        </p:attrNameLst>
                                      </p:cBhvr>
                                      <p:tavLst>
                                        <p:tav tm="0">
                                          <p:val>
                                            <p:fltVal val="0"/>
                                          </p:val>
                                        </p:tav>
                                        <p:tav tm="100000">
                                          <p:val>
                                            <p:strVal val="#ppt_w"/>
                                          </p:val>
                                        </p:tav>
                                      </p:tavLst>
                                    </p:anim>
                                    <p:anim calcmode="lin" valueType="num">
                                      <p:cBhvr>
                                        <p:cTn id="85" dur="500" fill="hold"/>
                                        <p:tgtEl>
                                          <p:spTgt spid="10276"/>
                                        </p:tgtEl>
                                        <p:attrNameLst>
                                          <p:attrName>ppt_h</p:attrName>
                                        </p:attrNameLst>
                                      </p:cBhvr>
                                      <p:tavLst>
                                        <p:tav tm="0">
                                          <p:val>
                                            <p:fltVal val="0"/>
                                          </p:val>
                                        </p:tav>
                                        <p:tav tm="100000">
                                          <p:val>
                                            <p:strVal val="#ppt_h"/>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10277"/>
                                        </p:tgtEl>
                                        <p:attrNameLst>
                                          <p:attrName>style.visibility</p:attrName>
                                        </p:attrNameLst>
                                      </p:cBhvr>
                                      <p:to>
                                        <p:strVal val="visible"/>
                                      </p:to>
                                    </p:set>
                                    <p:animEffect transition="in" filter="dissolve">
                                      <p:cBhvr>
                                        <p:cTn id="90" dur="500"/>
                                        <p:tgtEl>
                                          <p:spTgt spid="10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utoUpdateAnimBg="0"/>
      <p:bldP spid="10254" grpId="0" autoUpdateAnimBg="0"/>
      <p:bldP spid="10257" grpId="0" autoUpdateAnimBg="0"/>
      <p:bldP spid="10263" grpId="0" autoUpdateAnimBg="0"/>
      <p:bldP spid="10264" grpId="0" autoUpdateAnimBg="0"/>
      <p:bldP spid="10266" grpId="0" autoUpdateAnimBg="0"/>
      <p:bldP spid="10268" grpId="0" animBg="1" autoUpdateAnimBg="0"/>
      <p:bldP spid="10269" grpId="0" autoUpdateAnimBg="0"/>
      <p:bldP spid="10271" grpId="0" animBg="1" autoUpdateAnimBg="0"/>
      <p:bldP spid="10272" grpId="0" autoUpdateAnimBg="0"/>
      <p:bldP spid="10273" grpId="0" animBg="1" autoUpdateAnimBg="0"/>
      <p:bldP spid="10274" grpId="0" autoUpdateAnimBg="0"/>
      <p:bldP spid="10275" grpId="0" autoUpdateAnimBg="0"/>
      <p:bldP spid="10276" grpId="0" animBg="1" autoUpdateAnimBg="0"/>
      <p:bldP spid="10277" grpId="0" autoUpdateAnimBg="0"/>
      <p:bldP spid="10278"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2112</TotalTime>
  <Words>4284</Words>
  <Application>Microsoft Office PowerPoint</Application>
  <PresentationFormat>นำเสนอทางหน้าจอ (16:9)</PresentationFormat>
  <Paragraphs>824</Paragraphs>
  <Slides>70</Slides>
  <Notes>1</Notes>
  <HiddenSlides>0</HiddenSlides>
  <MMClips>0</MMClips>
  <ScaleCrop>false</ScaleCrop>
  <HeadingPairs>
    <vt:vector size="6" baseType="variant">
      <vt:variant>
        <vt:lpstr>ชุดรูปแบบ</vt:lpstr>
      </vt:variant>
      <vt:variant>
        <vt:i4>2</vt:i4>
      </vt:variant>
      <vt:variant>
        <vt:lpstr>เซิร์ฟเวอร์ OLE ฝังตัว</vt:lpstr>
      </vt:variant>
      <vt:variant>
        <vt:i4>1</vt:i4>
      </vt:variant>
      <vt:variant>
        <vt:lpstr>ชื่อเรื่องภาพนิ่ง</vt:lpstr>
      </vt:variant>
      <vt:variant>
        <vt:i4>70</vt:i4>
      </vt:variant>
    </vt:vector>
  </HeadingPairs>
  <TitlesOfParts>
    <vt:vector size="73" baseType="lpstr">
      <vt:lpstr>Office Theme</vt:lpstr>
      <vt:lpstr>Custom Design</vt:lpstr>
      <vt:lpstr>Equation</vt:lpstr>
      <vt:lpstr>งานนำเสนอ PowerPoint</vt:lpstr>
      <vt:lpstr>Overview (I)</vt:lpstr>
      <vt:lpstr>งานนำเสนอ PowerPoint</vt:lpstr>
      <vt:lpstr>งานนำเสนอ PowerPoint</vt:lpstr>
      <vt:lpstr>What is Queuing Theory?</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The End</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lab11</cp:lastModifiedBy>
  <cp:revision>284</cp:revision>
  <dcterms:created xsi:type="dcterms:W3CDTF">2014-04-01T16:27:38Z</dcterms:created>
  <dcterms:modified xsi:type="dcterms:W3CDTF">2018-03-23T05:46:36Z</dcterms:modified>
</cp:coreProperties>
</file>