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7" r:id="rId2"/>
    <p:sldId id="263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2" r:id="rId18"/>
    <p:sldId id="281" r:id="rId19"/>
    <p:sldId id="26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00FF"/>
    <a:srgbClr val="3ED61A"/>
    <a:srgbClr val="0401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E24EEBF-CDA0-449E-94BC-87044071AE22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EBF-CDA0-449E-94BC-87044071AE22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/>
          <a:p>
            <a:fld id="{0E24EEBF-CDA0-449E-94BC-87044071AE22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EBF-CDA0-449E-94BC-87044071AE22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E24EEBF-CDA0-449E-94BC-87044071AE22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/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EBF-CDA0-449E-94BC-87044071AE22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EBF-CDA0-449E-94BC-87044071AE22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EBF-CDA0-449E-94BC-87044071AE22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E24EEBF-CDA0-449E-94BC-87044071AE22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EBF-CDA0-449E-94BC-87044071AE22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EBF-CDA0-449E-94BC-87044071AE22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E24EEBF-CDA0-449E-94BC-87044071AE22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4E20B50-8B29-46BD-A5CF-F9171785549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ED4FA00-DB5F-4B1C-8C60-057C958908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8170" y="683046"/>
            <a:ext cx="10493809" cy="4034723"/>
          </a:xfrm>
        </p:spPr>
        <p:txBody>
          <a:bodyPr>
            <a:normAutofit/>
          </a:bodyPr>
          <a:lstStyle/>
          <a:p>
            <a:pPr algn="l"/>
            <a:r>
              <a:rPr lang="th-TH" sz="8900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บทที่ 1</a:t>
            </a:r>
            <a:r>
              <a:rPr lang="th-TH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 SUAN DUSIT" panose="02000000000000000000" pitchFamily="2" charset="0"/>
                <a:cs typeface="SP SUAN DUSIT" panose="02000000000000000000" pitchFamily="2" charset="0"/>
              </a:rPr>
              <a:t>  </a:t>
            </a:r>
            <a:r>
              <a:rPr lang="th-TH" sz="73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 SUAN DUSIT" panose="02000000000000000000" pitchFamily="2" charset="0"/>
                <a:cs typeface="SP SUAN DUSIT" panose="02000000000000000000" pitchFamily="2" charset="0"/>
              </a:rPr>
              <a:t>ความรู้พื้นฐานเรื่องการออกแบบ</a:t>
            </a:r>
            <a:br>
              <a:rPr lang="th-TH" sz="73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 SUAN DUSIT" panose="02000000000000000000" pitchFamily="2" charset="0"/>
                <a:cs typeface="SP SUAN DUSIT" panose="02000000000000000000" pitchFamily="2" charset="0"/>
              </a:rPr>
            </a:br>
            <a:r>
              <a:rPr lang="th-TH" sz="73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 SUAN DUSIT" panose="02000000000000000000" pitchFamily="2" charset="0"/>
                <a:cs typeface="SP SUAN DUSIT" panose="02000000000000000000" pitchFamily="2" charset="0"/>
              </a:rPr>
              <a:t>          และนวัตกรรมธุรกิจดิจิทัล</a:t>
            </a:r>
            <a:br>
              <a:rPr lang="en-US" sz="73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 SUAN DUSIT" panose="02000000000000000000" pitchFamily="2" charset="0"/>
                <a:cs typeface="SP SUAN DUSIT" panose="02000000000000000000" pitchFamily="2" charset="0"/>
              </a:rPr>
            </a:br>
            <a:endParaRPr lang="th-TH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5" name="Rectangle 110">
            <a:extLst>
              <a:ext uri="{FF2B5EF4-FFF2-40B4-BE49-F238E27FC236}">
                <a16:creationId xmlns:a16="http://schemas.microsoft.com/office/drawing/2014/main" id="{19FA6729-7BA9-4DBC-8116-164273AF6825}"/>
              </a:ext>
            </a:extLst>
          </p:cNvPr>
          <p:cNvSpPr txBox="1">
            <a:spLocks noChangeArrowheads="1"/>
          </p:cNvSpPr>
          <p:nvPr/>
        </p:nvSpPr>
        <p:spPr>
          <a:xfrm>
            <a:off x="279480" y="5047316"/>
            <a:ext cx="8567737" cy="544512"/>
          </a:xfrm>
          <a:prstGeom prst="rect">
            <a:avLst/>
          </a:prstGeom>
          <a:noFill/>
        </p:spPr>
        <p:txBody>
          <a:bodyPr vert="horz" lIns="45720" tIns="0" rIns="45720" bIns="0" anchor="b" anchorCtr="0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2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l"/>
            <a:r>
              <a:rPr lang="th-TH" altLang="th-TH" sz="4000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ผู้ช่วยศาสตราจารย์จุฑาวุฒิ จันทรมาลี</a:t>
            </a:r>
            <a:endParaRPr lang="es-ES" altLang="th-TH" sz="4000" dirty="0">
              <a:solidFill>
                <a:schemeClr val="bg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6" name="Rectangle 127">
            <a:extLst>
              <a:ext uri="{FF2B5EF4-FFF2-40B4-BE49-F238E27FC236}">
                <a16:creationId xmlns:a16="http://schemas.microsoft.com/office/drawing/2014/main" id="{EEB60113-2585-4FC0-96A7-7613521E4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79" y="5768041"/>
            <a:ext cx="8496300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h-TH" altLang="th-TH" sz="28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หลักสูตรวิทยา</a:t>
            </a:r>
            <a:r>
              <a:rPr lang="th-TH" altLang="th-TH" sz="2800" b="1" dirty="0" err="1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ศา</a:t>
            </a:r>
            <a:r>
              <a:rPr lang="th-TH" altLang="th-TH" sz="28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สตรบัณฑิต สาขาวิทยาการคอมพิวเตอร์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h-TH" altLang="th-TH" sz="28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คณะวิทยาศาสตร์และเทคโนโลยี มหาวิทยาลัย</a:t>
            </a:r>
            <a:r>
              <a:rPr lang="th-TH" altLang="th-TH" sz="2800" b="1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สวนดุสิต</a:t>
            </a:r>
            <a:endParaRPr lang="es-ES" altLang="th-TH" sz="2800" b="1" dirty="0">
              <a:solidFill>
                <a:srgbClr val="FF000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B2104CE-31DE-D8D6-8533-AADE59560A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6044" y="4122057"/>
            <a:ext cx="4767955" cy="2582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215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A3D295-6650-45B7-A66A-FAF9C9D5B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537047"/>
            <a:ext cx="9652000" cy="1143000"/>
          </a:xfrm>
        </p:spPr>
        <p:txBody>
          <a:bodyPr>
            <a:normAutofit fontScale="90000"/>
          </a:bodyPr>
          <a:lstStyle/>
          <a:p>
            <a:r>
              <a:rPr lang="th-TH" sz="4400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แนวคิดที่นําไปสู่การคิดเชิงออกแบบ </a:t>
            </a:r>
            <a:r>
              <a:rPr lang="en-US" sz="4400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Participatory Design </a:t>
            </a:r>
            <a:br>
              <a:rPr lang="en-US" sz="4400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</a:br>
            <a:r>
              <a:rPr lang="en-US" sz="4400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(</a:t>
            </a:r>
            <a:r>
              <a:rPr lang="th-TH" sz="4400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การออกแบบโยงให้ผู้อื่นมีส่วนร่วม)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99771"/>
            <a:ext cx="10116458" cy="4669003"/>
          </a:xfrm>
        </p:spPr>
        <p:txBody>
          <a:bodyPr>
            <a:normAutofit fontScale="92500" lnSpcReduction="10000"/>
          </a:bodyPr>
          <a:lstStyle/>
          <a:p>
            <a:pPr marL="0" lvl="0" indent="0" algn="thaiDist">
              <a:buNone/>
            </a:pP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ในช่วงต้นของวิวัฒนาการ วิธีคิดและกรอบการทำงานในลักษณะนี้ถูกนำมาใช้มากในสายงาน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Urban Planning (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การออกแบบผังเมือง) จากนั้นค่อย ๆ แพร่ขยายสู่ศาสตร์สาขาอื่น และถูกบัญญัติเป็นชื่อกลางว่า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Participatory Design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ในที่สุด ซึ่งอันที่จริง ประวัติความเป็นมาของแนวคิดนี้สามารถเชื่อมโยงกลับไปได้ถึงยุคของเพลโต (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Plato)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ในยุคกรีกเลยทีเดียว เพราะกระบวนการคิดและตัดสินใจร่วมกันกับผู้อื่น คือ รากเหง้าของสังคมประชาธิปไตยที่เราคุ้นเคยกันในทุกวันนี้ ในทศวรรษที่ 1960 - 1970 เป็นช่วงเวลาที่โลกการออกแบบเริ่มเปิดประตูให้กับแนวคิดและทฤษฎีใหม่ ๆ อันเป็นบ่อเกิดของ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Design Thinking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แรกเริ่มนั้น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Participatory Design 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ก้าวสู่ความสนใจในแวดวงการวิจัยก่อน ขณะนั้นเรียกกันว่า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Scandinavian Approach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ซึ่งแนวคิดหลักของมันหมายถึงการที่ฝ่ายวิจัยและออกแบบได้เปิดรับผู้เกี่ยวข้องทุกฝ่ายให้เข้ามาเป็นส่วนหนึ่งของกระบวนการพัฒนาโครงการหรือผลิตภัณฑ์ต้นแบบ (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Prototyping)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กระทั่งในช่วงปลายยุค 60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เมื่อเทคโนโลยีพัฒนาก้าวหน้าขึ้นอีก แนวคิด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Participatory Design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ได้ถูกนำมาใช้ในงานพัฒนาระบบหรือ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Systems Design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ซึ่งก่อนหน้านี้ถือเป็นกระบวนการที่ใช้แต่ทีมวิศวกรเท่านั้น ต่อเนื่องมาจนถึงยุค 1980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 Participatory Design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ได้หลอมหลวมเข้ากับศาสตร์สมัยใหม่อย่าง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Interaction Design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อีกครั้ง มีการหยิบยืมเทคนิคจากกระบวนการทางวิทยาศาสตร์มาใช้มากมาย เช่น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Usability Testing, Mockups, Prototyping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ไปจนถึง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Role Playing</a:t>
            </a:r>
          </a:p>
          <a:p>
            <a:pPr marL="0" lvl="0" indent="0" algn="thaiDist">
              <a:buNone/>
            </a:pPr>
            <a:endParaRPr lang="th-TH" sz="28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0" indent="0" algn="thaiDist">
              <a:buNone/>
            </a:pPr>
            <a:endParaRPr lang="th-TH" sz="28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558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A3D295-6650-45B7-A66A-FAF9C9D5B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537047"/>
            <a:ext cx="9652000" cy="1143000"/>
          </a:xfrm>
        </p:spPr>
        <p:txBody>
          <a:bodyPr>
            <a:normAutofit/>
          </a:bodyPr>
          <a:lstStyle/>
          <a:p>
            <a:r>
              <a:rPr lang="th-TH" sz="4000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จุดอ่อนของ </a:t>
            </a:r>
            <a:r>
              <a:rPr lang="en-US" sz="4000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Participatory Design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99771"/>
            <a:ext cx="10261600" cy="4669003"/>
          </a:xfrm>
        </p:spPr>
        <p:txBody>
          <a:bodyPr>
            <a:normAutofit/>
          </a:bodyPr>
          <a:lstStyle/>
          <a:p>
            <a:pPr marL="0" lvl="0" indent="0" algn="thaiDist">
              <a:buNone/>
            </a:pPr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จุดอ่อนของ </a:t>
            </a:r>
            <a:r>
              <a:rPr lang="en-US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Participatory Design </a:t>
            </a:r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คือ การที่ในท้ายที่สุดแล้วมันไม่ได้ให้ความสําคัญกับประสบการณ์ของผู้บริโภค (</a:t>
            </a:r>
            <a:r>
              <a:rPr lang="en-US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User Experience) </a:t>
            </a:r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เท่าที่ควร หัวใจของมันเน้นหนักอยู่แต่เรื่องความสามารถในการใช้งาน (</a:t>
            </a:r>
            <a:r>
              <a:rPr lang="en-US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Usability) </a:t>
            </a:r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จนกระทั่งละเลยเรื่องของอารมณ์ความรู้สึกไปจนหมด เพื่อจะผ่าทางตันอันนี้ วงการออกแบบยุคต่อมาจึงเริ่มพูดถึงวิธีการใหม่ ๆ อย่าง </a:t>
            </a:r>
            <a:r>
              <a:rPr lang="en-US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Co–Design </a:t>
            </a:r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หรือ </a:t>
            </a:r>
            <a:r>
              <a:rPr lang="en-US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Collaborative Design </a:t>
            </a:r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โดยพวกเขามีความมุ่งหวังที่จะยกระดับผู้ใช้ตัวจริงหรือ </a:t>
            </a:r>
            <a:r>
              <a:rPr lang="en-US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End-User </a:t>
            </a:r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ที่ไม่มีปากเสียงให้เข้าสู่ฐานะความเป็นผู้ร่วมออกแบบให้ได้มากที่สุด</a:t>
            </a:r>
          </a:p>
          <a:p>
            <a:pPr marL="0" lvl="0" indent="0" algn="thaiDist">
              <a:buNone/>
            </a:pPr>
            <a:endParaRPr lang="th-TH" sz="30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0" indent="0" algn="thaiDist">
              <a:buNone/>
            </a:pPr>
            <a:endParaRPr lang="th-TH" sz="30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203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A3D295-6650-45B7-A66A-FAF9C9D5B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537047"/>
            <a:ext cx="9652000" cy="1030496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User-Centered Design (</a:t>
            </a:r>
            <a:r>
              <a:rPr lang="th-TH" sz="4400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การออกแบบโดยยึดผู้ใช้เป็นศูนย์กลาง)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99771"/>
            <a:ext cx="10261600" cy="4669003"/>
          </a:xfrm>
        </p:spPr>
        <p:txBody>
          <a:bodyPr>
            <a:normAutofit lnSpcReduction="10000"/>
          </a:bodyPr>
          <a:lstStyle/>
          <a:p>
            <a:pPr marL="0" lvl="0" indent="0" algn="thaiDist">
              <a:buNone/>
            </a:pP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   ผู้ที่มีบทบาทสำคัญอย่างสูงในการเชื่อมโยงผู้ใช้เข้ากับกระบวนการออกแบบ คือ นักทฤษฎี นามว่า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Donald Norman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เขาผู้นี้ได้พลิกนิยามของ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Participatory Design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และตั้งชื่อใหม่ให้กับมันว่า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User-Centered Design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ภายใต้แนวคิดนี้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Norman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ได้ลดบทบาทของ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Usability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ในกระบวนการ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Usability Testing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ลง และหันไปให้ความสำคัญกับความต้องการและความ  พึงพอใจของผู้ใช้แทน (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User’s Need &amp; User’s Interest)</a:t>
            </a:r>
          </a:p>
          <a:p>
            <a:pPr marL="0" lvl="0" indent="0" algn="thaiDist">
              <a:buNone/>
            </a:pP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Donald Norman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พยายามทำให้ทั้งกระบวนการ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Participatory Design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System Design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มีความเป็นมนุษย์ (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Humanized)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มากขึ้นด้วยวิธีทำให้ทุกรายละเอียดมองเห็นได้ชัดเจน ทั้งนี้เพื่อให้ผู้ใช้ธรรมดาทั่วไปสามารถระบุข้อบกพร่อง (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Errors)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และเสนอหนทางแก้ไขได้ด้วยตัวเขาเอง</a:t>
            </a:r>
          </a:p>
          <a:p>
            <a:pPr marL="0" lvl="0" indent="0" algn="thaiDist">
              <a:buNone/>
            </a:pP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   อีกความต่างสำคัญระหว่าง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Participatory Design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User-Centered Design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คือ การที่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User-Centered Design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กำหนดให้ผู้ใช้เป็นหัวใจของกระบวนการออกแบบและพัฒนาอย่างแท้จริงนั่นหมายถึงว่า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User Experience (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ที่ได้จากการวัดผลความพึงพอใจของผู้ใช้) ได้ก้าวขึ้นมามีความสำคัญมากกว่า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User Testing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ที่เน้นแค่การสังเกตประสิทธิภาพการใช้งานโดยผู้ใช้</a:t>
            </a:r>
          </a:p>
          <a:p>
            <a:pPr marL="0" lvl="0" indent="0" algn="thaiDist">
              <a:buNone/>
            </a:pPr>
            <a:endParaRPr lang="th-TH" sz="28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0" indent="0" algn="thaiDist">
              <a:buNone/>
            </a:pPr>
            <a:endParaRPr lang="th-TH" sz="28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766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A3D295-6650-45B7-A66A-FAF9C9D5B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537047"/>
            <a:ext cx="9652000" cy="1030496"/>
          </a:xfrm>
        </p:spPr>
        <p:txBody>
          <a:bodyPr>
            <a:normAutofit/>
          </a:bodyPr>
          <a:lstStyle/>
          <a:p>
            <a:r>
              <a:rPr lang="th-TH" sz="4400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การออกแบบบริการ (</a:t>
            </a:r>
            <a:r>
              <a:rPr lang="en-US" sz="4400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Service Design)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99771"/>
            <a:ext cx="10261600" cy="4669003"/>
          </a:xfrm>
        </p:spPr>
        <p:txBody>
          <a:bodyPr>
            <a:normAutofit/>
          </a:bodyPr>
          <a:lstStyle/>
          <a:p>
            <a:pPr marL="0" lvl="0" indent="0" algn="thaiDist">
              <a:buNone/>
            </a:pP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   การออกแบบบริการเป็นแนวคิดที่เพิ่งเกิดขึ้นในช่วงหลังการเปลี่ยนผ่านสู่สหัสวรรษใหม่โดยได้ผสมผสานแนวคิด   ของการออกแบบอย่างมีส่วนร่วมและการออกแบบโดยให้ผู้ใช้เป็นศูนย์กลางเข้าด้วยกัน รวมทั้งเชื่อมโยงศาสตร์การออกแบบผลิตภัณฑ์ (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Product)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สภาพแวดล้อม (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Environment)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ประสบการณ์ (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Experience)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และปฏิสัมพันธ์ (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Interaction)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เข้าหากันทั้งหมด</a:t>
            </a:r>
          </a:p>
          <a:p>
            <a:pPr marL="0" lvl="0" indent="0" algn="thaiDist">
              <a:buNone/>
            </a:pPr>
            <a:r>
              <a:rPr lang="en-US" sz="28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Luck Kimbell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และนักวิชาการด้านการออกแบบอีกหลายท่านได้นำเสนอมุมมองใหม่ให้กับโลกของการพัฒนาธุรกิจ จากวิธีคิดเดิม ๆ ที่ว่าสร้างสินค้าตัวหนึ่งขึ้นมาเสร็จแล้วก็เอาไปทดสอบกับหนูทดลอง (ผู้ใช้) ถ้าหนูทดลองกลุ่มนี้ดูจะใช้งานมันได้ก็เป็นอันจบเรื่อง มาสู่แนวคิดใหม่ที่ว่า เราควรต้องรับรู้ว่าผู้บริโภคใช้หรือทำอะไรกับสินค้าและบริการ  ของเรา เช่น เขาใช้มันอย่างที่เราคาดคิดไว้หรือไม่ เขาพอใจกับวิธีการที่เขาใช้มันอยู่หรือไม่ เขามีประสบการณ์อย่างไรกับมันบ้างตั้งแต่ต้นจนจบ </a:t>
            </a:r>
          </a:p>
          <a:p>
            <a:pPr marL="0" lvl="0" indent="0" algn="thaiDist">
              <a:buNone/>
            </a:pPr>
            <a:endParaRPr lang="th-TH" sz="28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0" indent="0" algn="thaiDist">
              <a:buNone/>
            </a:pPr>
            <a:endParaRPr lang="th-TH" sz="28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54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A3D295-6650-45B7-A66A-FAF9C9D5B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dirty="0">
                <a:solidFill>
                  <a:schemeClr val="accent5">
                    <a:lumMod val="7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ความหมายและความสำคัญของกระบวนการคิดเชิงออกแบบ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2" y="1609416"/>
            <a:ext cx="10450284" cy="4928544"/>
          </a:xfrm>
        </p:spPr>
        <p:txBody>
          <a:bodyPr>
            <a:normAutofit fontScale="85000" lnSpcReduction="20000"/>
          </a:bodyPr>
          <a:lstStyle/>
          <a:p>
            <a:pPr marL="0" lvl="0" indent="0" algn="thaiDist">
              <a:buNone/>
            </a:pPr>
            <a:r>
              <a:rPr lang="th-TH" sz="36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ความหมายของกระบวนการคิดเชิงออกแบบ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กระบวนการคิดเชิงออกแบบ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Design Thinking)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คือ กระบวนการคิดเพื่อแก้ไขปัญหาหรือโจทย์ให้ถูกจุด ตลอดจนพัฒนาแนวคิดใหม่ ๆ เพื่อแก้ไขปัญหาหรือโจทย์ที่ตั้งไว้ เพื่อที่จะหาวิถีทางที่ดีที่สุดและเหมาะสมที่สุด การแก้ปัญหาบนพื้นฐานกระบวนการนี้จะเน้นยึดไปที่หลักของผู้ใช้และผู้บริโภค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User-Centered)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เป็นหลัก โดยมีเจตนาในการสร้างผลลัพธ์ในอนาคตที่เป็นรูปธรรมเพื่อให้ตอบโจทย์ตลอดจนแก้ปัญหาได้อย่างมีประสิทธิภาพ รวมไปถึงเกิดนวัตกรรมใหม่ ๆ ที่เป็นประโยชน์อีกด้วย</a:t>
            </a:r>
          </a:p>
          <a:p>
            <a:pPr marL="0" lvl="0" indent="0" algn="thaiDist">
              <a:buNone/>
            </a:pPr>
            <a:r>
              <a:rPr lang="th-TH" sz="36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ความสำคัญของกระบวนการคิดเชิงออกแบบ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การคิดโดยนําเอากระบวนการคิดเชิงออกแบบมาใช้ให้เกิดประโยชน์นี้จะทำให้เข้าใจปัญหาอย่างถ่องแท้ และผลิตสินค้าหรือบริการเพื่อตอบโจทย์ตลาดและแก้ไขปัญหาได้อย่างแท้จริง และจะทำให้มองเห็นวิธีการใหม่ ๆ ในการแก้ไขปัญหา สร้างสรรค์สิ่งใหม่ ๆ ตลอดจนสร้างนวัตกรรมตอบโจทย์ผู้บริโภคได้ อีกทั้งทำให้ได้รู้จักมองปัญหาและโจทย์ของการทำงานต่าง ๆ ได้รอบทิศและรอบคอบขึ้นและฝึกให้มีการคิดอย่างเป็นระบบ เป็นขั้นตอน และมีลำดับการบริหารจัดการที่ดี</a:t>
            </a:r>
          </a:p>
          <a:p>
            <a:pPr marL="0" lvl="0" indent="0" algn="thaiDist">
              <a:buNone/>
            </a:pP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0" indent="0" algn="thaiDist">
              <a:buNone/>
            </a:pP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4563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A3D295-6650-45B7-A66A-FAF9C9D5B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dirty="0">
                <a:solidFill>
                  <a:schemeClr val="accent5">
                    <a:lumMod val="7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กระบวนการคิดเชิงออกแบบ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2" y="1609416"/>
            <a:ext cx="10450284" cy="3267384"/>
          </a:xfrm>
        </p:spPr>
        <p:txBody>
          <a:bodyPr>
            <a:normAutofit fontScale="77500" lnSpcReduction="20000"/>
          </a:bodyPr>
          <a:lstStyle/>
          <a:p>
            <a:pPr marL="0" lvl="0" indent="0" algn="thaiDist">
              <a:buNone/>
            </a:pPr>
            <a:r>
              <a:rPr lang="th-TH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กระบวนการของการคิดเชิงออกแบบ (</a:t>
            </a:r>
            <a:r>
              <a:rPr lang="en-US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Design Thinking Process) </a:t>
            </a:r>
            <a:r>
              <a:rPr lang="th-TH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ในรูปแบบสากลนั้นมีการสร้างสรรค์ขึ้นมาเป็นขั้นตอนดังนี้</a:t>
            </a:r>
          </a:p>
          <a:p>
            <a:pPr marL="0" lvl="0" indent="0" algn="thaiDist">
              <a:buNone/>
            </a:pPr>
            <a:r>
              <a:rPr lang="en-US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Empathize : </a:t>
            </a:r>
            <a:r>
              <a:rPr lang="th-TH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การทำความเข้าใจกลุ่มเป้าหมายลูกค้า</a:t>
            </a:r>
          </a:p>
          <a:p>
            <a:pPr marL="0" lvl="0" indent="0" algn="thaiDist">
              <a:buNone/>
            </a:pPr>
            <a:r>
              <a:rPr lang="en-US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Define : </a:t>
            </a:r>
            <a:r>
              <a:rPr lang="th-TH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การกำหนดปัญหา</a:t>
            </a:r>
          </a:p>
          <a:p>
            <a:pPr marL="0" lvl="0" indent="0" algn="thaiDist">
              <a:buNone/>
            </a:pPr>
            <a:r>
              <a:rPr lang="en-US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Ideate : </a:t>
            </a:r>
            <a:r>
              <a:rPr lang="th-TH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การร่วมกันสร้างความคิดและแนวทางการแก้ปัญหา</a:t>
            </a:r>
          </a:p>
          <a:p>
            <a:pPr marL="0" lvl="0" indent="0" algn="thaiDist">
              <a:buNone/>
            </a:pPr>
            <a:r>
              <a:rPr lang="en-US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Prototype : </a:t>
            </a:r>
            <a:r>
              <a:rPr lang="th-TH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การสร้างแบบจําลอง</a:t>
            </a:r>
          </a:p>
          <a:p>
            <a:pPr marL="0" lvl="0" indent="0" algn="thaiDist">
              <a:buNone/>
            </a:pPr>
            <a:r>
              <a:rPr lang="en-US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Test : </a:t>
            </a:r>
            <a:r>
              <a:rPr lang="th-TH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การทดลอง</a:t>
            </a:r>
          </a:p>
          <a:p>
            <a:pPr marL="0" lvl="0" indent="0" algn="thaiDist">
              <a:buNone/>
            </a:pP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0" indent="0" algn="thaiDist">
              <a:buNone/>
            </a:pP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7548D1-8E1B-276B-49B2-B0043AD7EF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5543" y="3340428"/>
            <a:ext cx="7576457" cy="3365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318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F0C2C58-CF31-14BA-94B3-15B6309B73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3187" y="2191215"/>
            <a:ext cx="5409956" cy="3603115"/>
          </a:xfrm>
          <a:prstGeom prst="rect">
            <a:avLst/>
          </a:prstGeom>
        </p:spPr>
      </p:pic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A3D295-6650-45B7-A66A-FAF9C9D5B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dirty="0">
                <a:solidFill>
                  <a:schemeClr val="accent5">
                    <a:lumMod val="7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ประโยชน์ของระบบการคิดเชิงออกแบบ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2" y="1609416"/>
            <a:ext cx="10450284" cy="4928544"/>
          </a:xfrm>
        </p:spPr>
        <p:txBody>
          <a:bodyPr>
            <a:normAutofit/>
          </a:bodyPr>
          <a:lstStyle/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ฝึกกระบวนการแก้ไขปัญหาและหาทางออกที่เป็นลำดับขั้นตอน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มีทางเลือกที่หลากหลาย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มีตัวเลือกที่ดีที่สุด เหมาะสมที่สุด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ฝึกความคิดสร้างสรรค์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5. เกิดกระบวนการใหม่และนวัตกรรมใหม่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6. มีแผนสํารองในการแก้ปัญหา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7. องค์กรมีการทำงานอย่างเป็นระบบ</a:t>
            </a:r>
          </a:p>
          <a:p>
            <a:pPr marL="0" lvl="0" indent="0" algn="thaiDist">
              <a:buNone/>
            </a:pP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0" indent="0" algn="thaiDist">
              <a:buNone/>
            </a:pP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066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A3D295-6650-45B7-A66A-FAF9C9D5B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537047"/>
            <a:ext cx="9652000" cy="1030496"/>
          </a:xfrm>
        </p:spPr>
        <p:txBody>
          <a:bodyPr>
            <a:normAutofit/>
          </a:bodyPr>
          <a:lstStyle/>
          <a:p>
            <a:r>
              <a:rPr lang="th-TH" sz="4400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ความหมายและความสำคัญของนวัตกรรมธุรกิจดิจิทัล</a:t>
            </a:r>
            <a:endParaRPr lang="en-US" sz="4400" dirty="0">
              <a:solidFill>
                <a:srgbClr val="00990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99771"/>
            <a:ext cx="10174515" cy="4669003"/>
          </a:xfrm>
        </p:spPr>
        <p:txBody>
          <a:bodyPr>
            <a:normAutofit fontScale="92500" lnSpcReduction="10000"/>
          </a:bodyPr>
          <a:lstStyle/>
          <a:p>
            <a:pPr marL="0" lvl="0" indent="0" algn="thaiDist">
              <a:buNone/>
            </a:pPr>
            <a:r>
              <a:rPr lang="th-TH" sz="30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ความหมายของนวัตกรรมธุรกิจดิจิทัล</a:t>
            </a:r>
          </a:p>
          <a:p>
            <a:pPr marL="0" lvl="0" indent="0" algn="thaiDist">
              <a:buNone/>
            </a:pP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นวัตกรรมธุรกิจดิจิทัล (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Digital Business Innovation)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หมายถึง ผลิตภัณฑ์และบริการใหม่ ๆ ที่เกิดจากการประยุกต์ใช้เทคโนโลยีดิจิทัลที่ตอบสนองความต้องการและพฤติกรรมของผู้บริโภคที่ปรับเปลี่ยนไปตามบริบทของเทคโนโลยีที่มีการเปลี่ยนแปลงอย่างรวดเร็ว ซึ่งก่อให้เกิดการสร้างสรรค์ธุรกิจใหม่ที่ไม่เคยมีมาก่อนบนพื้นฐานของการหลอมรวมเทคโนโลยี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Digital Supply Chain (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ห่วงโซ่อุปทานดิจิทัล) ซึ่งหมายถึง ขั้นตอนการดำเนินธุรกิจดิจิทัลซึ่งครอบคลุมตั้งแต่ผลิตภัณฑ์และบริการต้นน้ำไปจนกระทั่งผลิตภัณฑ์และบริการปลายน้ำ</a:t>
            </a:r>
          </a:p>
          <a:p>
            <a:pPr marL="0" lvl="0" indent="0" algn="thaiDist">
              <a:buNone/>
            </a:pPr>
            <a:r>
              <a:rPr lang="th-TH" sz="30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ความสำคัญของนวัตกรรม</a:t>
            </a:r>
          </a:p>
          <a:p>
            <a:pPr marL="0" lvl="0" indent="0" algn="thaiDist">
              <a:buNone/>
            </a:pP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ในการดำเนินธุรกิจสมัยใหม่ที่เป็นยุคของธุรกิจดิจิทัลนั้นมีความจําเป็นและมีความสำคัญที่จะต้องใช้นวัตกรรมในการดำเนินธุรกิจเพื่อความรวดเร็วและมีประสิทธิภาพ ผลิตภัณฑ์และบริการใหม่ ๆ ที่เกิดจากการประยุกต์ใช้เทคโนโลยีดิจิทัลที่ตอบสนองความต้องการและพฤติกรรมของผู้บริโภคที่ปรับเปลี่ยนไปตามบริบทของเทคโนโลยีที่มีการเปลี่ยนแปลงอย่างรวดเร็ว ก่อให้เกิดการสร้างสรรค์ธุรกิจใหม่ที่ไม่เคยมีมาก่อนบนพื้นฐานของการหลอมรวมเทคโนโลยี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Digital Supply Chain (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ห่วงโซ่อุปทานดิจิทัล)</a:t>
            </a:r>
          </a:p>
          <a:p>
            <a:pPr marL="0" lvl="0" indent="0" algn="thaiDist">
              <a:buNone/>
            </a:pPr>
            <a:endParaRPr lang="th-TH" sz="28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0" indent="0" algn="thaiDist">
              <a:buNone/>
            </a:pPr>
            <a:endParaRPr lang="th-TH" sz="28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4368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A3D295-6650-45B7-A66A-FAF9C9D5B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537047"/>
            <a:ext cx="9652000" cy="1030496"/>
          </a:xfrm>
        </p:spPr>
        <p:txBody>
          <a:bodyPr>
            <a:normAutofit/>
          </a:bodyPr>
          <a:lstStyle/>
          <a:p>
            <a:r>
              <a:rPr lang="th-TH" sz="4400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พื้นฐานแนวคิดนวัตกรรมธุรกิจดิจิทัล</a:t>
            </a:r>
            <a:endParaRPr lang="en-US" sz="4400" dirty="0">
              <a:solidFill>
                <a:srgbClr val="00990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99771"/>
            <a:ext cx="10174515" cy="4669003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นวัตกรรมถือเป็นกลยุทธ์สำคัญที่จะทำให้องค์กรสร้างความแตกต่างที่นําไปสู่ความได้เปรียบทางการแข่งขันได้ การสร้างนวัตกรรมตามแนวคิดจะทำให้องค์กรสามารถสร้างนวัตกรรมเฉพาะขององค์กรได้เองตามบริบทแวดล้อมเฉพาะขององค์กร อันส่งผลให้องค์กรสามารถสร้างความแตกต่างทางธุรกิจจากคู่แข่งขัน</a:t>
            </a:r>
          </a:p>
          <a:p>
            <a:pPr marL="0" lvl="0" indent="0" algn="just">
              <a:buNone/>
            </a:pPr>
            <a: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  นวัตกรรมดิจิทัล (</a:t>
            </a:r>
            <a:r>
              <a:rPr lang="en-US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Digital Innovation)</a:t>
            </a:r>
            <a: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หมายถึง ผลิตภัณฑ์และบริการใหม่ ๆ ที่เกิดจากการประยุกต์ใช้เทคโนโลยีดิจิทัลที่ตอบสนองความต้องการและพฤติกรรมของผู้บริโภคที่ปรับเปลี่ยนไปตามบริบทของเทคโนโลยีที่มีการเปลี่ยนแปลงอย่างรวดเร็ว ก่อให้เกิดการสร้างสรรค์ธุรกิจใหม่ที่ไม่เคยมีมาก่อนบนพื้นฐานของการหลอมรวมเทคโนโลยี</a:t>
            </a:r>
          </a:p>
          <a:p>
            <a:pPr marL="0" lvl="0" indent="0" algn="just">
              <a:buNone/>
            </a:pPr>
            <a:r>
              <a:rPr lang="th-TH" sz="2800" b="1">
                <a:latin typeface="SP SUAN DUSIT" panose="02000000000000000000" pitchFamily="2" charset="0"/>
                <a:cs typeface="SP SUAN DUSIT" panose="02000000000000000000" pitchFamily="2" charset="0"/>
              </a:rPr>
              <a:t>    เทคโนโลยี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ที่สำคัญในโลกการทำงานยุคนี้ คือ เทคโนโลยีคลาวด์และโมบายล์ ที่ช่วยให้องค์กรและผู้ใช้งานทั่วไปสามารถจัดเก็บข้อมูลต่าง ๆ เป็นไฟล์ดิจิทัลได้สะดวกยิ่งขึ้น เข้าถึงงานได้ทุกที่ ทุกเวลา ทำให้การทำงานไม่จำกัดอยู่แค่ที่ออฟฟิศอีกต่อไป </a:t>
            </a:r>
          </a:p>
          <a:p>
            <a:pPr marL="0" lvl="0" indent="0" algn="just">
              <a:buNone/>
            </a:pPr>
            <a:endParaRPr lang="th-TH" sz="28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0" indent="0" algn="just">
              <a:buNone/>
            </a:pPr>
            <a:endParaRPr lang="th-TH" sz="28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0099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is Question and Answers Submissions in SEO?">
            <a:extLst>
              <a:ext uri="{FF2B5EF4-FFF2-40B4-BE49-F238E27FC236}">
                <a16:creationId xmlns:a16="http://schemas.microsoft.com/office/drawing/2014/main" id="{60DC008B-7F0D-46B4-A0E1-A124D87234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08626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6485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A3D295-6650-45B7-A66A-FAF9C9D5B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dirty="0">
                <a:solidFill>
                  <a:schemeClr val="accent5">
                    <a:lumMod val="7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บทนำ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09416"/>
            <a:ext cx="10271759" cy="4928544"/>
          </a:xfrm>
        </p:spPr>
        <p:txBody>
          <a:bodyPr>
            <a:normAutofit fontScale="92500" lnSpcReduction="10000"/>
          </a:bodyPr>
          <a:lstStyle/>
          <a:p>
            <a:pPr marL="0" lvl="0" indent="0" algn="ju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โดยทั่วไปแล้ว เมื่อกล่าวถึงการออกแบบ จะหมายถึง การสร้างแผน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Plan)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หรือรูปแบบ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Convention)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เพื่อนําไปสู่การสร้างวัตถุ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Object)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ระบบ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System)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หรือปฏิสัมพันธ์ระหว่างมนุษย์ที่ชี้วัดได้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Measurable Human Interaction)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ซึ่งจะปรากฏในภาพร้างเชิงสถาปัตยกรรม การเขียนแบบเชิงวิศวกรรม กระบวนการธุรกิจ แผนผังวงจร รูปแบบการปกเย็บ รวมไปถึงโครงสร้างขององค์กร ความสัมพันธ์ระหว่างหน่วยย่อยต่าง ๆ ภายในองค์กร ฯลฯ ด้วยเหตุนี้การออกแบบจึงมีนัยยะที่แตกต่างกันออกไปในแต่ละสาขา ตัวอย่างความหมายของการออกแบบ เช่น</a:t>
            </a:r>
          </a:p>
          <a:p>
            <a:pPr marL="0" lvl="0" indent="0" algn="just">
              <a:buNone/>
            </a:pPr>
            <a:r>
              <a:rPr lang="th-TH" sz="36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การออกแบบ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หมายถึง กระบวนการที่สนองความต้องการในสิ่งใหม่ ๆ ของมนุษย์ ซึ่งส่วนใหญ่ทำเพื่อการดำรงชีวิตให้ อยู่รอดและสร้างความสะดวกสบายมากยิ่งขึ้น</a:t>
            </a:r>
          </a:p>
          <a:p>
            <a:pPr marL="0" lvl="0" indent="0" algn="just">
              <a:buNone/>
            </a:pPr>
            <a:r>
              <a:rPr lang="th-TH" sz="3600" b="1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การออกแบบ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หมายถึง ศาสตร์แห่งความคิดและต้องใช้ศิลป์ร่วมด้วย เป็นการสร้างสรรค์และการแก้ไขปัญหาที่มีอยู่เพื่อสนองต่อจุดมุ่งหมายและนำกลับมาใช้งานได้อย่างน่าพอใจ</a:t>
            </a:r>
          </a:p>
          <a:p>
            <a:pPr marL="0" lvl="0" indent="0" algn="just">
              <a:buNone/>
            </a:pP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0" indent="0" algn="just">
              <a:buNone/>
            </a:pP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597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A3D295-6650-45B7-A66A-FAF9C9D5B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dirty="0">
                <a:solidFill>
                  <a:schemeClr val="accent5">
                    <a:lumMod val="7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แหล่งกำเนิดของการคิดเชิงออกแบบ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2" y="1609416"/>
            <a:ext cx="10450284" cy="4928544"/>
          </a:xfrm>
        </p:spPr>
        <p:txBody>
          <a:bodyPr>
            <a:normAutofit fontScale="92500" lnSpcReduction="20000"/>
          </a:bodyPr>
          <a:lstStyle/>
          <a:p>
            <a:pPr marL="0" lvl="0" indent="0" algn="thaiDist">
              <a:buNone/>
            </a:pPr>
            <a:r>
              <a:rPr lang="th-TH" sz="3600" b="1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การคิดเชิงออกแบบ (</a:t>
            </a:r>
            <a:r>
              <a:rPr lang="en-US" sz="3600" b="1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Design Thinking)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เป็นกระบวนการคิดที่ใช้การทำความเข้าใจในปัญหาต่าง ๆ อย่างลึกซึ้ง โดยมีผู้ใช้เป็นศูนย์กลาง และนําเอาความคิดสร้างสรรค์และมุมมองที่หลากหลายมาพัฒนาเป็นแนวทางในการแก้ไขปัญหา แนวคิดนี้กําลังได้รับความสนใจและถูกนําไปใช้ในหลายบริบท ไม่ว่าเป็นภาคธุรกิจ การศึกษา เศรษฐกิจ และสังคมอย่างกว้างขวาง ถึงจะดูเหมือนว่าเป็นสิ่งใหม่แต่อันที่จริงแล้ว การคิดเชิงออกแบบมีจุดเริ่มต้นอย่างชัดเจนตั้งแต่ในทศวรรษที่ 1960 ผ่านพัฒนาการมาอย่างต่อเนื่องจนกระทั่งกลายเป็นแนวคิดและเครื่องมือที่ได้รับการใช้อย่างแพร่หลายในปัจจุบัน</a:t>
            </a:r>
          </a:p>
          <a:p>
            <a:pPr marL="0" lvl="0" indent="0"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เพื่อให้เข้าใจถึงภาพรวมวิวัฒนาการรวมถึงช่วงเวลาสำคัญ ๆ ที่การคิดเชิงออกแบบถูกนำมาใช้ในฐานะเครื่องมือ วิธีการ หรือวิธีคิดในการแก้ไขปัญหาต่าง ๆ ตั้งแต่ยุคทศวรรษที่ 1980 ถึงปัจจุบัน ต้องมีความเข้าใจก่อนว่าเส้นทางการพัฒนาองค์ความรู้ชนิดนี้ไม่ได้เกิดขึ้นในช่วงเวลาใกล้เคียงกันโดยกลุ่มคนหลาย ๆ กลุ่มในหลากหลายแวดวงอุตสาหกรรม</a:t>
            </a:r>
          </a:p>
          <a:p>
            <a:pPr marL="0" lvl="0" indent="0" algn="thaiDist">
              <a:buNone/>
            </a:pP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0" indent="0" algn="thaiDist">
              <a:buNone/>
            </a:pP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754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A3D295-6650-45B7-A66A-FAF9C9D5B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แนวคิดในยุคเริ่มต้น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543385"/>
            <a:ext cx="10271759" cy="3925389"/>
          </a:xfrm>
        </p:spPr>
        <p:txBody>
          <a:bodyPr>
            <a:normAutofit fontScale="77500" lnSpcReduction="20000"/>
          </a:bodyPr>
          <a:lstStyle/>
          <a:p>
            <a:pPr marL="0" lvl="0" indent="0" algn="just">
              <a:buNone/>
            </a:pPr>
            <a:r>
              <a:rPr lang="en-US" sz="36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Herbert A. Simon 1916s - 2001s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เชื่อว่า โลกปัจจุบัน คือ ส่วนผสมของทักษะความชํานาญและความเฉลียวฉลาด และทุกสิ่งที่เราเห็นบนโลกเกิดขึ้นจากฝีมือการสร้างสรรค์ของมนุษย์ทั้งนั้นและได้อธิบายว่า การออกแบบ คือ กระบวนการที่มีจุดมุ่งหมายเพื่อปรับปรุงสภาพแวดล้อมในปัจจุบันให้เป็นที่น่าพึงพอใจ</a:t>
            </a:r>
          </a:p>
          <a:p>
            <a:pPr marL="0" lvl="0" indent="0" algn="just">
              <a:buNone/>
            </a:pPr>
            <a:r>
              <a:rPr lang="en-US" sz="36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Herbert Simon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กล่าวว่า </a:t>
            </a:r>
            <a:r>
              <a:rPr lang="th-TH" sz="36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สิ่งประดิษฐ์ที่ยิ่งใหญ่ที่สุดในโลก คือ สมองของมนุษย์เอง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เขาพยายามเปรียบเทียบการทำงานสมองกับเครื่องคอมพิวเตอร์เพื่อจะนําไปสู่บทสรุปที่ว่า 2 ความฉลาดนั้นมีขีดจํากัด ซึ่งมีลักษณะการทำงานแบบเดียวกับคอมพิวเตอร์เนื่องจากไม่สามารถประมวลตัวแปรภายนอกซึ่งมีความซับซ้อนมากได้ทั้งหมด ดังนั้นเป้าหมายในการออกแบบทั้งปวง จึงเป็นไปเพื่อความพึงพอใจของมนุษย์เท่านั้น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Simon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เน้นว่าปัจจัยสำคัญที่จะทำให้การออกแบบและการแก้ปัญหาใด ๆ ให้ประสบความสำเร็จ คือ ความเข้าใจที่ตรงกันของผู้เกี่ยวข้องทุกฝ่าย นอกจากนั้นเขายังเชื่อว่าเป้าหมายของการแก้ปัญหาที่ซับซ้อนในลักษณะนี้จะต้องเป็นอะไรที่เปิดกว้างและพัฒนาเติบโตได้เรื่อย ๆ ดังนั้นแล้วจึงไม่มีคําว่าคําตอบสุดท้ายในกระบวนการออกแบบเพื่อสังคมและสิ่งแวดล้อม</a:t>
            </a:r>
          </a:p>
          <a:p>
            <a:pPr marL="0" lvl="0" indent="0" algn="just">
              <a:buNone/>
            </a:pP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0" indent="0" algn="just">
              <a:buNone/>
            </a:pP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691C28-FCF4-DF64-5105-3BFCC283AC0A}"/>
              </a:ext>
            </a:extLst>
          </p:cNvPr>
          <p:cNvSpPr txBox="1"/>
          <p:nvPr/>
        </p:nvSpPr>
        <p:spPr>
          <a:xfrm>
            <a:off x="609599" y="1680047"/>
            <a:ext cx="664754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Herbert A. Simon : </a:t>
            </a:r>
            <a:r>
              <a:rPr lang="th-TH" sz="3600" b="1" dirty="0">
                <a:solidFill>
                  <a:schemeClr val="accent6">
                    <a:lumMod val="50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การออกแบบ คือ วิทยาศาสตร์</a:t>
            </a:r>
          </a:p>
        </p:txBody>
      </p:sp>
    </p:spTree>
    <p:extLst>
      <p:ext uri="{BB962C8B-B14F-4D97-AF65-F5344CB8AC3E}">
        <p14:creationId xmlns:p14="http://schemas.microsoft.com/office/powerpoint/2010/main" val="1545272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A3D295-6650-45B7-A66A-FAF9C9D5B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แนวคิดในยุคเริ่มต้น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543385"/>
            <a:ext cx="10271759" cy="3925389"/>
          </a:xfrm>
        </p:spPr>
        <p:txBody>
          <a:bodyPr>
            <a:normAutofit fontScale="77500" lnSpcReduction="20000"/>
          </a:bodyPr>
          <a:lstStyle/>
          <a:p>
            <a:pPr marL="0" lvl="0" indent="0" algn="just">
              <a:buNone/>
            </a:pPr>
            <a:r>
              <a:rPr lang="en-US" sz="36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Horst </a:t>
            </a:r>
            <a:r>
              <a:rPr lang="en-US" sz="3600" b="1" dirty="0" err="1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Rittel</a:t>
            </a:r>
            <a:r>
              <a:rPr lang="en-US" sz="36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เป็นนักทฤษฎีการออกแบบชาวเยอรมันและเป็นอาจารย์ที่มหาวิทยาลัยแคลิฟอร์เนีย เบิร์กลีย์ เขาเป็นผู้บัญญัติ  คำว่า ปัญหาพยศ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Wicked Problem)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ซึ่งหมายถึง ปัญหาที่มีโครงสร้างซับซ้อนมาก ๆ ซึ่งแต่เดิมนั้นเขาหมายถึงข้อปัญหาในเชิงนโยบายเท่านั้น มิได้รวมถึงโจทย์เชิงรูปแบบหรือฟังก์ชันแต่อย่างใด </a:t>
            </a:r>
            <a:r>
              <a:rPr lang="en-US" sz="36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Rittel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Simon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ดูจะมีกรอบความคิดที่คล้ายคลึงกัน ซึ่งเห็นได้ชัดเมื่อ </a:t>
            </a:r>
            <a:r>
              <a:rPr lang="en-US" sz="36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Rittel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อธิบายถึงลักษณะของปัญหาพยศว่า มีความไม่แน่นอน มีลักษณะเฉพาะตัว และไม่มีทางออกสุดท้ายที่แน่ชัด นอกจากนั้นเขายังกล่าวด้วยว่าการแก้ปัญหาหนึ่ง ๆ ให้แล้วเสร็จ คือ การเปิดฉากให้กับปัญหาลำดับต่อไป ซึ่งในกระบวนการแก้ปัญหาทั้งหมดนี้ไม่มีใครตัดสินใจได้แน่นอนว่าคำตอบใดถูกหรือคําตอบใดผิด ซึ่งคล้ายคลึงกับแนวคิดของ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Simon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ที่ว่าไม่มีคําว่าคําตอบสุดท้ายในกระบวนการออกแบบ</a:t>
            </a:r>
          </a:p>
          <a:p>
            <a:pPr marL="0" lvl="0" indent="0" algn="just">
              <a:buNone/>
            </a:pPr>
            <a:r>
              <a:rPr lang="en-US" sz="3600" b="1" dirty="0" err="1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Rittel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เสนอว่า ศิลปะอย่างหนึ่งในการแก้ปัญหาที่มีความซับซ้อนมาก ๆ นั้น คือ ศิลปะแห่งการไม่รู้คำตอบเร็วเกินไป ดังนั้น     คงไม่ผิดหากจะกล่าวว่าปัจจัยความไม่ชัดเจนและไม่แน่นอนในปัญหาต่าง ๆ คือ ต้นตอที่นํามาสู่การพัฒนาแนวคิดด้านการคิดเชิงออกแบบ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Design Thinking)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ในปัจจุบันนั่นเอง</a:t>
            </a:r>
          </a:p>
          <a:p>
            <a:pPr marL="0" lvl="0" indent="0" algn="just">
              <a:buNone/>
            </a:pP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0" indent="0" algn="just">
              <a:buNone/>
            </a:pP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691C28-FCF4-DF64-5105-3BFCC283AC0A}"/>
              </a:ext>
            </a:extLst>
          </p:cNvPr>
          <p:cNvSpPr txBox="1"/>
          <p:nvPr/>
        </p:nvSpPr>
        <p:spPr>
          <a:xfrm>
            <a:off x="609599" y="1680047"/>
            <a:ext cx="946331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Horst </a:t>
            </a:r>
            <a:r>
              <a:rPr lang="en-US" sz="3600" b="1" dirty="0" err="1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Rittel</a:t>
            </a:r>
            <a:r>
              <a:rPr lang="en-US" sz="3600" b="1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: </a:t>
            </a:r>
            <a:r>
              <a:rPr lang="th-TH" sz="3600" b="1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ผู้บัญญัติคําว่า </a:t>
            </a:r>
            <a:r>
              <a:rPr lang="en-US" sz="3600" b="1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Wicked Problem </a:t>
            </a:r>
            <a:r>
              <a:rPr lang="th-TH" sz="3600" b="1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สุดยอดปัญหาในการออกแบบ</a:t>
            </a:r>
          </a:p>
        </p:txBody>
      </p:sp>
    </p:spTree>
    <p:extLst>
      <p:ext uri="{BB962C8B-B14F-4D97-AF65-F5344CB8AC3E}">
        <p14:creationId xmlns:p14="http://schemas.microsoft.com/office/powerpoint/2010/main" val="2787377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A3D295-6650-45B7-A66A-FAF9C9D5B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แนวคิดในยุคเริ่มต้น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543385"/>
            <a:ext cx="10271759" cy="3925389"/>
          </a:xfrm>
        </p:spPr>
        <p:txBody>
          <a:bodyPr>
            <a:normAutofit fontScale="77500" lnSpcReduction="20000"/>
          </a:bodyPr>
          <a:lstStyle/>
          <a:p>
            <a:pPr marL="0" lvl="0" indent="0" algn="just">
              <a:buNone/>
            </a:pPr>
            <a:r>
              <a:rPr lang="en-US" sz="36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Victor Papanek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นักออกแบบอุตสาหกรรมที่มีการทุ่มเทผลักดันให้งานออกแบบแสดงบทบาทในเชิงสังคมและสิ่งแวดล้อมได้อย่างยาวนาน หนังสือ </a:t>
            </a:r>
            <a:r>
              <a:rPr lang="en-US" sz="36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Design for the Real World : Human Ecology and Social Change </a:t>
            </a:r>
            <a:r>
              <a:rPr lang="th-TH" sz="36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ของ </a:t>
            </a:r>
            <a:r>
              <a:rPr lang="en-US" sz="36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Papanek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ได้รับการยกย่องในฐานะสุดยอดตําราแห่งการออกแบบเพื่อความยั่งยืนมาจนถึงปัจจุบัน ในหนังสือเล่มนี้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Papanek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แสดงจุดยืนว่าโลกแห่งการออกแบบนั้นมีหน้าที่และความรับผิดชอบต่อสังคมเป็นประเด็นหลัก แต่ที่น่าเศร้า คือ บทบาทในเชิงจริยธรรมนี้กําลังถูกละเลยไป นักออกแบบส่วนมากมัวแต่หมกมุ่นอยู่กับความต้องการชั่ววูบของผู้บริโภค ในขณะที่ความต้องการที่จริงแท้ในระยะยาวกลับไม่มีใครสนใจ</a:t>
            </a:r>
          </a:p>
          <a:p>
            <a:pPr marL="0" lvl="0" indent="0" algn="ju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  แนวคิดข้างต้นได้นํามาสู่การพัฒนาองค์ความรู้ใหม่ ๆ ทั้งทางด้าน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Service Design, Human Centered Design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และอื่น ๆ ในปัจจุบัน นอกจากนั้นหนังสือของ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Papanek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ยังแสดงทรรศนะต่อคําว่า นวัตกรรม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Innovation)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ว่าหมายถึง ผลลัพธ์ของการทำเรื่องยากให้เป็นเรื่องง่าย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Simplifying Complexity)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ซึ่งในกระบวนการนี้จะต้องอาศัยทั้งประสบการณ์ องค์ความรู้และสัญชาตญาณประกอบกัน</a:t>
            </a:r>
          </a:p>
          <a:p>
            <a:pPr marL="0" lvl="0" indent="0" algn="just">
              <a:buNone/>
            </a:pP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0" indent="0" algn="just">
              <a:buNone/>
            </a:pP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691C28-FCF4-DF64-5105-3BFCC283AC0A}"/>
              </a:ext>
            </a:extLst>
          </p:cNvPr>
          <p:cNvSpPr txBox="1"/>
          <p:nvPr/>
        </p:nvSpPr>
        <p:spPr>
          <a:xfrm>
            <a:off x="609599" y="1680047"/>
            <a:ext cx="946331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Victor Papanek : </a:t>
            </a:r>
            <a:r>
              <a:rPr lang="th-TH" sz="3600" b="1" dirty="0">
                <a:solidFill>
                  <a:srgbClr val="FF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ปรมาจารย์คนแรกของการออกแบบเพื่อความยั่งยืน</a:t>
            </a:r>
          </a:p>
        </p:txBody>
      </p:sp>
    </p:spTree>
    <p:extLst>
      <p:ext uri="{BB962C8B-B14F-4D97-AF65-F5344CB8AC3E}">
        <p14:creationId xmlns:p14="http://schemas.microsoft.com/office/powerpoint/2010/main" val="378611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A3D295-6650-45B7-A66A-FAF9C9D5B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แนวคิดในยุคที่สอง (1980</a:t>
            </a:r>
            <a:r>
              <a:rPr lang="en-US" sz="4400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 - 1990s) : </a:t>
            </a:r>
            <a:r>
              <a:rPr lang="th-TH" sz="4400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การค้นหาตัวตน 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543385"/>
            <a:ext cx="10271759" cy="3925389"/>
          </a:xfrm>
        </p:spPr>
        <p:txBody>
          <a:bodyPr>
            <a:normAutofit fontScale="77500" lnSpcReduction="20000"/>
          </a:bodyPr>
          <a:lstStyle/>
          <a:p>
            <a:pPr marL="0" lvl="0" indent="0" algn="just">
              <a:buNone/>
            </a:pPr>
            <a:r>
              <a:rPr lang="en-US" sz="36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Nigel Cross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เป็นนักวิชาการ นักวิจัยเรื่องการออกแบบ และนักการศึกษาชาวอังกฤษ ณ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Open University Cross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มองกระบวนการออกแบบว่าเป็นเรื่องของความพิเศษเฉพาะตน สัญชาตญาณ และทักษะที่ไม่สามารถอธิบายเป็นคําพูด นอกจากนั้น เขายังเชื่อว่างานออกแบบมีความเป็นงานฝีมือ ซึ่งสามารถดำรงอยู่ได้โดยอิสระ ไม่จำเป็นต้องพึ่งพาอาศัยองค์ความรู้แขนงอื่นใดโดยเฉพาะอย่างยิ่งวิทยาศาสตร์ เขากล่าวว่า “เราเดินมาถึงจุดที่เรารู้ว่าดีไซน์ไม่ใช่ภาพสะท้อนหรือผลผลิตของวิทยาศาสตร์ และในขณะเดียวกันมันก็ไม่ใช่เรื่องของศิลปะที่ลึกลับอธิบายไม่ได้ด้วย ดีไซน์มีเหตุผล มีวัฒนธรรม และมีวิถีของมันเอง ซึ่งนักออกแบบจะรู้ได้เองว่าอะไรคือสิ่งที่เขาต้องการรู้และเขาจะรู้มันได้ด้วยวิธีการหรือหนทางใด”</a:t>
            </a:r>
          </a:p>
          <a:p>
            <a:pPr marL="0" lvl="0" indent="0" algn="just">
              <a:buNone/>
            </a:pPr>
            <a:r>
              <a:rPr lang="en-US" sz="36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Cross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เชื่อว่า ตัวนักออกแบบ คือ หัวใจที่สำคัญที่สุดในกระบวนการออกแบบ และมันสมองอันสูงส่งของนักออกแบบ คือ สิ่งที่กำหนดชะตาของงานออกแบบทั้งหมดได้ ซึ่งสิ่งเหล่านี้เป็นเรื่องของสัญชาตญาณเฉพาะบุคคลล้วน ๆ</a:t>
            </a:r>
          </a:p>
          <a:p>
            <a:pPr marL="0" lvl="0" indent="0" algn="just">
              <a:buNone/>
            </a:pP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0" indent="0" algn="just">
              <a:buNone/>
            </a:pP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691C28-FCF4-DF64-5105-3BFCC283AC0A}"/>
              </a:ext>
            </a:extLst>
          </p:cNvPr>
          <p:cNvSpPr txBox="1"/>
          <p:nvPr/>
        </p:nvSpPr>
        <p:spPr>
          <a:xfrm>
            <a:off x="609599" y="1680047"/>
            <a:ext cx="946331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Nigel Cross : </a:t>
            </a:r>
            <a:r>
              <a:rPr lang="th-TH" sz="3600" b="1" dirty="0">
                <a:solidFill>
                  <a:srgbClr val="FF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ผู้เชื่อมั่นในสัญชาตญาณ</a:t>
            </a:r>
          </a:p>
        </p:txBody>
      </p:sp>
    </p:spTree>
    <p:extLst>
      <p:ext uri="{BB962C8B-B14F-4D97-AF65-F5344CB8AC3E}">
        <p14:creationId xmlns:p14="http://schemas.microsoft.com/office/powerpoint/2010/main" val="3948259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A3D295-6650-45B7-A66A-FAF9C9D5B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แนวคิดในยุคที่สอง (1980</a:t>
            </a:r>
            <a:r>
              <a:rPr lang="en-US" sz="4400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 - 1990s) : </a:t>
            </a:r>
            <a:r>
              <a:rPr lang="th-TH" sz="4400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การค้นหาตัวตน 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43385"/>
            <a:ext cx="10116458" cy="3925389"/>
          </a:xfrm>
        </p:spPr>
        <p:txBody>
          <a:bodyPr>
            <a:normAutofit fontScale="77500" lnSpcReduction="20000"/>
          </a:bodyPr>
          <a:lstStyle/>
          <a:p>
            <a:pPr marL="0" lvl="0" indent="0" algn="thaiDist">
              <a:buNone/>
            </a:pPr>
            <a:r>
              <a:rPr lang="en-US" sz="36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Richard Buchanan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เป็นศาสตราจารย์ด้านการออกแบบ บริหาร และระบบจัดการข้อมูลที่ </a:t>
            </a:r>
            <a:r>
              <a:rPr lang="en-US" sz="36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Weatherhead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School of Management, Case Western Reserve University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ก่อนหน้านี้เขาดำรงตำแหน่งเป็น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Head of the Carnegie Mellon School of Design</a:t>
            </a:r>
          </a:p>
          <a:p>
            <a:pPr marL="0" lvl="0" indent="0" algn="thaiDist">
              <a:buNone/>
            </a:pP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Wicked Problems in Design Thinking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คือ หัวข้องานเขียนของ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Buchanan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ในปี ค.ศ. 1992 ที่ช่วยผลักดันคําว่า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Wicked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Design Thinking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เข้าสู่กระแสหลักของวัฒนธรรมการออกแบบ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Buchanan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คืออีกคนหนึ่งที่ต่อต้านการผูกโยงงานออกแบบเข้ากับวิทยาศาสตร์ เขามีมุมมองต่อ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Design Thinking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ว่าเป็นเหมือน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Liberal Art (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ศิลปศาสตร์) ที่สะท้อนให้เห็นถึงวัฒนธรรมร่วมสมัย และสามารถถูกใช้งานในฐานะ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Insight (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ข้อมูลความเข้าใจ) ในการแก้ไขปัญหาพยศต่าง ๆ ในสังคม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Wicked Problems)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ได หนึ่งในสาเหตุสำคัญที่ทำให้งานเขียนของ </a:t>
            </a:r>
            <a:r>
              <a:rPr lang="en-US" sz="36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Buchanan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มีอิทธิพลอย่างมากมายในยุคนี้น่าจะเป็นการที่เขาเชื่อมโยง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Design Thinking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เข้ากับเรื่องนวัตกรรม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Innovation)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โดย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Buchanan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เชื่อว่า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Design Thinking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นั้นเป็นแนวคิดที่มีลักษณะระหว่างวิชา(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Multidisciplinary)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ซึ่งประกอบขึ้นจากศาสตร์ที่หลากหลาย</a:t>
            </a:r>
          </a:p>
          <a:p>
            <a:pPr marL="0" lvl="0" indent="0" algn="thaiDist">
              <a:buNone/>
            </a:pP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0" indent="0" algn="thaiDist">
              <a:buNone/>
            </a:pP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691C28-FCF4-DF64-5105-3BFCC283AC0A}"/>
              </a:ext>
            </a:extLst>
          </p:cNvPr>
          <p:cNvSpPr txBox="1"/>
          <p:nvPr/>
        </p:nvSpPr>
        <p:spPr>
          <a:xfrm>
            <a:off x="609599" y="1680047"/>
            <a:ext cx="946331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Richard Buchanan : </a:t>
            </a:r>
            <a:r>
              <a:rPr lang="th-TH" sz="3600" b="1" dirty="0">
                <a:solidFill>
                  <a:schemeClr val="accent1">
                    <a:lumMod val="50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ผู้ทําให้คำว่า 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Wicked Problem </a:t>
            </a:r>
            <a:r>
              <a:rPr lang="th-TH" sz="3600" b="1" dirty="0">
                <a:solidFill>
                  <a:schemeClr val="accent1">
                    <a:lumMod val="50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เป็นที่รู้จักทั่วไป</a:t>
            </a:r>
          </a:p>
        </p:txBody>
      </p:sp>
    </p:spTree>
    <p:extLst>
      <p:ext uri="{BB962C8B-B14F-4D97-AF65-F5344CB8AC3E}">
        <p14:creationId xmlns:p14="http://schemas.microsoft.com/office/powerpoint/2010/main" val="709632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A3D295-6650-45B7-A66A-FAF9C9D5B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แนวคิดในยุคที่สอง (1980</a:t>
            </a:r>
            <a:r>
              <a:rPr lang="en-US" sz="4400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 - 1990s) : </a:t>
            </a:r>
            <a:r>
              <a:rPr lang="th-TH" sz="4400" dirty="0">
                <a:solidFill>
                  <a:srgbClr val="0099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การค้นหาตัวตน 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AE0A252-5E8B-4276-8D6A-556B55299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43385"/>
            <a:ext cx="10116458" cy="3925389"/>
          </a:xfrm>
        </p:spPr>
        <p:txBody>
          <a:bodyPr>
            <a:normAutofit fontScale="92500" lnSpcReduction="10000"/>
          </a:bodyPr>
          <a:lstStyle/>
          <a:p>
            <a:pPr marL="0" lvl="0" indent="0" algn="thaiDist">
              <a:buNone/>
            </a:pPr>
            <a:r>
              <a:rPr lang="en-US" sz="28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Donald Schon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เป็นนักปรัชญาและศาสตราจารย์ในสาขาการวางผังเมืองที่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Massachusetts Institute of Technology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ในหนังสือ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The Reflective Practitioner Schon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มีมุมมองที่หักล้างอย่างรุนแรงต่อแนวคิดที่ว่างานออกแบบจำเป็นต้องผูกโยงเข้ากับวิทยาศาสตร์เสมอ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Schon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กล่าวชัดว่า ด้วยกระบวนการคิดและการอธิบายที่มีเหตุมีผลในตัวเอง งานออกแบบถือเป็นศาสตร์อีกประเภทหนึ่งซึ่งมีลักษณะเฉพาะและไม่จำเป็นต้องขึ้นอยู่กับชุดความรู้อื่นใด</a:t>
            </a:r>
          </a:p>
          <a:p>
            <a:pPr marL="0" lvl="0" indent="0" algn="thaiDist">
              <a:buNone/>
            </a:pP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ความโดดเด่นของ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Schon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คือ เขาไม่ได้สนใจที่จะวิเคราะห์ถึงรายละเอียดในกระบวนการออกแบบ หากแต่ต้องการจะสร้างกรอบและบริบทที่ชัดเจนให้กับปัญหาหนึ่ง ๆ มากกว่า เขาอธิบายว่า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Problem Setting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คือ องค์ประกอบสำคัญที่จะผูกโยงกระบวนการออกแบบทั้งหมดเข้าด้วยกัน ซึ่งหากนักออกแบบคนใดหันมาให้ความสำคัญกับสิ่งนี้ เขาคนนั้นก็จะสามารถรูซึ้งถึงปัญหาและสามารถระบุวิธีการแก้ไขปัญหาได้อย่างมีประสิทธิภาพสูงสุด</a:t>
            </a:r>
          </a:p>
          <a:p>
            <a:pPr marL="0" lvl="0" indent="0" algn="thaiDist">
              <a:buNone/>
            </a:pP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เขากล่าวว่า </a:t>
            </a:r>
            <a:r>
              <a:rPr lang="th-TH" sz="28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เมื่อใดที่โครงสร้างหรือบริบทมีความชัดเจนแน่นอน เมื่อนั้นทางออกหรือหนทางแก้ปัญหาก็จะปรากฏขึ้นเอง แต่ถ้าโครงสร้างหรือบริบทยังคงสับสน ขัดแย้ง และไม่แน่นอนนั่นก็เท่ากับว่ายังไม่มีปัญหาจริง ๆ ให้แก้</a:t>
            </a:r>
          </a:p>
          <a:p>
            <a:pPr marL="0" lvl="0" indent="0" algn="thaiDist">
              <a:buNone/>
            </a:pPr>
            <a:endParaRPr lang="th-TH" sz="28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0" indent="0" algn="thaiDist">
              <a:buNone/>
            </a:pPr>
            <a:endParaRPr lang="th-TH" sz="28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691C28-FCF4-DF64-5105-3BFCC283AC0A}"/>
              </a:ext>
            </a:extLst>
          </p:cNvPr>
          <p:cNvSpPr txBox="1"/>
          <p:nvPr/>
        </p:nvSpPr>
        <p:spPr>
          <a:xfrm>
            <a:off x="609599" y="1680047"/>
            <a:ext cx="946331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Donald Schon : </a:t>
            </a:r>
            <a:r>
              <a:rPr lang="th-TH" sz="36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มองรูปให้มองที่กรอบรูป</a:t>
            </a:r>
          </a:p>
        </p:txBody>
      </p:sp>
    </p:spTree>
    <p:extLst>
      <p:ext uri="{BB962C8B-B14F-4D97-AF65-F5344CB8AC3E}">
        <p14:creationId xmlns:p14="http://schemas.microsoft.com/office/powerpoint/2010/main" val="2243581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1285</TotalTime>
  <Words>3186</Words>
  <Application>Microsoft Office PowerPoint</Application>
  <PresentationFormat>Widescreen</PresentationFormat>
  <Paragraphs>76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SP SUAN DUSIT</vt:lpstr>
      <vt:lpstr>Trebuchet MS</vt:lpstr>
      <vt:lpstr>Wingdings</vt:lpstr>
      <vt:lpstr>Wingdings 2</vt:lpstr>
      <vt:lpstr>Opulent</vt:lpstr>
      <vt:lpstr>บทที่ 1  ความรู้พื้นฐานเรื่องการออกแบบ           และนวัตกรรมธุรกิจดิจิทัล </vt:lpstr>
      <vt:lpstr>บทนำ</vt:lpstr>
      <vt:lpstr>แหล่งกำเนิดของการคิดเชิงออกแบบ</vt:lpstr>
      <vt:lpstr>แนวคิดในยุคเริ่มต้น</vt:lpstr>
      <vt:lpstr>แนวคิดในยุคเริ่มต้น</vt:lpstr>
      <vt:lpstr>แนวคิดในยุคเริ่มต้น</vt:lpstr>
      <vt:lpstr>แนวคิดในยุคที่สอง (1980s - 1990s) : การค้นหาตัวตน </vt:lpstr>
      <vt:lpstr>แนวคิดในยุคที่สอง (1980s - 1990s) : การค้นหาตัวตน </vt:lpstr>
      <vt:lpstr>แนวคิดในยุคที่สอง (1980s - 1990s) : การค้นหาตัวตน </vt:lpstr>
      <vt:lpstr>แนวคิดที่นําไปสู่การคิดเชิงออกแบบ Participatory Design  (การออกแบบโยงให้ผู้อื่นมีส่วนร่วม)</vt:lpstr>
      <vt:lpstr>จุดอ่อนของ Participatory Design</vt:lpstr>
      <vt:lpstr>User-Centered Design (การออกแบบโดยยึดผู้ใช้เป็นศูนย์กลาง)</vt:lpstr>
      <vt:lpstr>การออกแบบบริการ (Service Design)</vt:lpstr>
      <vt:lpstr>ความหมายและความสำคัญของกระบวนการคิดเชิงออกแบบ</vt:lpstr>
      <vt:lpstr>กระบวนการคิดเชิงออกแบบ</vt:lpstr>
      <vt:lpstr>ประโยชน์ของระบบการคิดเชิงออกแบบ</vt:lpstr>
      <vt:lpstr>ความหมายและความสำคัญของนวัตกรรมธุรกิจดิจิทัล</vt:lpstr>
      <vt:lpstr>พื้นฐานแนวคิดนวัตกรรมธุรกิจดิจิทัล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วิชาพื้นฐานธุรกิจดิจิทัล (Business Digital Basic)</dc:title>
  <dc:creator>admin</dc:creator>
  <cp:lastModifiedBy>Juthawut Chantaramalee</cp:lastModifiedBy>
  <cp:revision>130</cp:revision>
  <dcterms:created xsi:type="dcterms:W3CDTF">2020-08-10T02:59:24Z</dcterms:created>
  <dcterms:modified xsi:type="dcterms:W3CDTF">2024-06-07T06:20:59Z</dcterms:modified>
</cp:coreProperties>
</file>