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63" r:id="rId3"/>
    <p:sldId id="267" r:id="rId4"/>
    <p:sldId id="283" r:id="rId5"/>
    <p:sldId id="286" r:id="rId6"/>
    <p:sldId id="287" r:id="rId7"/>
    <p:sldId id="288" r:id="rId8"/>
    <p:sldId id="289" r:id="rId9"/>
    <p:sldId id="29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  <a:srgbClr val="6600FF"/>
    <a:srgbClr val="FF00FF"/>
    <a:srgbClr val="FF6600"/>
    <a:srgbClr val="040119"/>
    <a:srgbClr val="3ED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92C092-E64E-4BDA-85EC-0490917663F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A7CE7DE-067F-41FE-93C3-0C78F065906D}">
      <dgm:prSet phldrT="[Text]" phldr="1"/>
      <dgm:spPr/>
      <dgm:t>
        <a:bodyPr/>
        <a:lstStyle/>
        <a:p>
          <a:endParaRPr lang="th-TH"/>
        </a:p>
      </dgm:t>
    </dgm:pt>
    <dgm:pt modelId="{6D1CEBAF-4F09-4733-BE0C-5DE2283A7B39}" type="parTrans" cxnId="{8E7DE316-2BF8-4D39-BE92-A3BBA87EBB03}">
      <dgm:prSet/>
      <dgm:spPr/>
      <dgm:t>
        <a:bodyPr/>
        <a:lstStyle/>
        <a:p>
          <a:endParaRPr lang="th-TH"/>
        </a:p>
      </dgm:t>
    </dgm:pt>
    <dgm:pt modelId="{5090CE73-B42A-4AC6-AD94-9C5A0818424D}" type="sibTrans" cxnId="{8E7DE316-2BF8-4D39-BE92-A3BBA87EBB03}">
      <dgm:prSet/>
      <dgm:spPr/>
      <dgm:t>
        <a:bodyPr/>
        <a:lstStyle/>
        <a:p>
          <a:endParaRPr lang="th-TH"/>
        </a:p>
      </dgm:t>
    </dgm:pt>
    <dgm:pt modelId="{5529AEE7-9FB2-4847-BD81-A7B8BFD28B0D}">
      <dgm:prSet phldrT="[Text]" custT="1"/>
      <dgm:spPr>
        <a:solidFill>
          <a:srgbClr val="FF0000"/>
        </a:solidFill>
      </dgm:spPr>
      <dgm:t>
        <a:bodyPr/>
        <a:lstStyle/>
        <a:p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ปฏิภาณในการคิดแบบไม่มีแบบแผน (</a:t>
          </a:r>
          <a:r>
            <a:rPr lang="en-US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Improvisation) </a:t>
          </a:r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ซึ่งทักษะนี้จะช่วยให้ทีมสามารถระดมความคิดได้หลากหลายและได้ปริมาณมากในเวลาสั้น ๆ การระดมความคิดโดยไม่ได้มีการตระเตรียมมาก่อนจะทำให้เกิดความคิดสร้างสรรค์ได้มากมาย</a:t>
          </a:r>
        </a:p>
      </dgm:t>
    </dgm:pt>
    <dgm:pt modelId="{C6798782-FF05-473F-8242-4BAD978F3B8C}" type="parTrans" cxnId="{7FB2C8E9-048D-4931-84C7-3A0DFE4937B0}">
      <dgm:prSet/>
      <dgm:spPr/>
      <dgm:t>
        <a:bodyPr/>
        <a:lstStyle/>
        <a:p>
          <a:endParaRPr lang="th-TH"/>
        </a:p>
      </dgm:t>
    </dgm:pt>
    <dgm:pt modelId="{774D9254-393E-4546-90EA-6BC9B4A00B5C}" type="sibTrans" cxnId="{7FB2C8E9-048D-4931-84C7-3A0DFE4937B0}">
      <dgm:prSet/>
      <dgm:spPr/>
      <dgm:t>
        <a:bodyPr/>
        <a:lstStyle/>
        <a:p>
          <a:endParaRPr lang="th-TH"/>
        </a:p>
      </dgm:t>
    </dgm:pt>
    <dgm:pt modelId="{AAA12AC1-93A1-4BDD-8945-2E2F34BE9341}">
      <dgm:prSet phldrT="[Text]" phldr="1"/>
      <dgm:spPr/>
      <dgm:t>
        <a:bodyPr/>
        <a:lstStyle/>
        <a:p>
          <a:endParaRPr lang="th-TH"/>
        </a:p>
      </dgm:t>
    </dgm:pt>
    <dgm:pt modelId="{ACD9603B-1185-42F1-BFC9-3A3FA9C01DF0}" type="parTrans" cxnId="{5C14C1D6-2946-40A7-8BA6-067C23FB8A0A}">
      <dgm:prSet/>
      <dgm:spPr/>
      <dgm:t>
        <a:bodyPr/>
        <a:lstStyle/>
        <a:p>
          <a:endParaRPr lang="th-TH"/>
        </a:p>
      </dgm:t>
    </dgm:pt>
    <dgm:pt modelId="{E936D1C1-F9B2-4F81-BEC3-99004621076C}" type="sibTrans" cxnId="{5C14C1D6-2946-40A7-8BA6-067C23FB8A0A}">
      <dgm:prSet/>
      <dgm:spPr/>
      <dgm:t>
        <a:bodyPr/>
        <a:lstStyle/>
        <a:p>
          <a:endParaRPr lang="th-TH"/>
        </a:p>
      </dgm:t>
    </dgm:pt>
    <dgm:pt modelId="{EFCB2930-4F44-4355-8E6C-5EABC0561AC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ทักษะการคิดนอกกรอบ (</a:t>
          </a:r>
          <a:r>
            <a:rPr lang="en-US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Thinking Out of the Box) </a:t>
          </a:r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การคิดนอกกรอบจะสามารถทำให้ทีมนักออกแบบสามารถคิดค้นไอเดียใหม่ ๆ ที่มีความสร้างสรรค์ได้ดียิ่งขึ้น ดังนั้น ในการหาทางออกให้กับปัญหา การคิดนอกกรอบจึงเป็นเรื่องสำคั</a:t>
          </a:r>
        </a:p>
      </dgm:t>
    </dgm:pt>
    <dgm:pt modelId="{45612B08-31F6-4615-9CF2-16AF083FA1C3}" type="parTrans" cxnId="{09B79045-04F0-44D3-9509-70740AE8494A}">
      <dgm:prSet/>
      <dgm:spPr/>
      <dgm:t>
        <a:bodyPr/>
        <a:lstStyle/>
        <a:p>
          <a:endParaRPr lang="th-TH"/>
        </a:p>
      </dgm:t>
    </dgm:pt>
    <dgm:pt modelId="{50EC5A8D-35C8-4202-857C-366BE5E4FAB1}" type="sibTrans" cxnId="{09B79045-04F0-44D3-9509-70740AE8494A}">
      <dgm:prSet/>
      <dgm:spPr/>
      <dgm:t>
        <a:bodyPr/>
        <a:lstStyle/>
        <a:p>
          <a:endParaRPr lang="th-TH"/>
        </a:p>
      </dgm:t>
    </dgm:pt>
    <dgm:pt modelId="{4EE5C6A7-58F7-46B5-B76F-34EC60F78D97}">
      <dgm:prSet phldrT="[Text]" phldr="1"/>
      <dgm:spPr/>
      <dgm:t>
        <a:bodyPr/>
        <a:lstStyle/>
        <a:p>
          <a:endParaRPr lang="th-TH"/>
        </a:p>
      </dgm:t>
    </dgm:pt>
    <dgm:pt modelId="{3E6EAA5F-8C5C-42EA-A0F8-E8894182CCCA}" type="parTrans" cxnId="{91C5C093-0452-4C68-B851-E62E2C38F4B4}">
      <dgm:prSet/>
      <dgm:spPr/>
      <dgm:t>
        <a:bodyPr/>
        <a:lstStyle/>
        <a:p>
          <a:endParaRPr lang="th-TH"/>
        </a:p>
      </dgm:t>
    </dgm:pt>
    <dgm:pt modelId="{63659C30-5C4F-43AD-8005-8539D51DC766}" type="sibTrans" cxnId="{91C5C093-0452-4C68-B851-E62E2C38F4B4}">
      <dgm:prSet/>
      <dgm:spPr/>
      <dgm:t>
        <a:bodyPr/>
        <a:lstStyle/>
        <a:p>
          <a:endParaRPr lang="th-TH"/>
        </a:p>
      </dgm:t>
    </dgm:pt>
    <dgm:pt modelId="{E1A7CE45-6FEB-4BBF-85E9-CC5AFDAB0E8E}">
      <dgm:prSet phldrT="[Text]" custT="1"/>
      <dgm:spPr>
        <a:solidFill>
          <a:srgbClr val="002060"/>
        </a:solidFill>
      </dgm:spPr>
      <dgm:t>
        <a:bodyPr/>
        <a:lstStyle/>
        <a:p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ความสร้างสรรค์ (</a:t>
          </a:r>
          <a:r>
            <a:rPr lang="en-US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Creativity) </a:t>
          </a:r>
          <a:r>
            <a:rPr lang="th-TH" sz="2400" b="1" dirty="0">
              <a:latin typeface="SP SUAN DUSIT" panose="02000000000000000000" pitchFamily="2" charset="0"/>
              <a:cs typeface="SP SUAN DUSIT" panose="02000000000000000000" pitchFamily="2" charset="0"/>
            </a:rPr>
            <a:t>ความคิดสร้างสรรค์ของทีมนักออกแบบ คือ กุญแจสำคัญในการคิดค้นไอเดียใหม่ ๆ เพื่อตอบโจทย์ปัญหาของผู้ใช้งานได้อย่างสร้างสรรค์ ควรส่งเสริมให้สมาชิกในทีมได้ออกไปรับอิทธิพลจากผลงานศิลปะหรือธรรมชาติ และบรรยากาศที่ผ่อนคลาย</a:t>
          </a:r>
        </a:p>
      </dgm:t>
    </dgm:pt>
    <dgm:pt modelId="{49B89FD7-9F45-4F62-B464-B0F545718B88}" type="parTrans" cxnId="{2A075603-2D28-4543-B814-44AC621FFC9C}">
      <dgm:prSet/>
      <dgm:spPr/>
      <dgm:t>
        <a:bodyPr/>
        <a:lstStyle/>
        <a:p>
          <a:endParaRPr lang="th-TH"/>
        </a:p>
      </dgm:t>
    </dgm:pt>
    <dgm:pt modelId="{DEDB695B-0D5E-4891-8607-FDD6088258FD}" type="sibTrans" cxnId="{2A075603-2D28-4543-B814-44AC621FFC9C}">
      <dgm:prSet/>
      <dgm:spPr/>
      <dgm:t>
        <a:bodyPr/>
        <a:lstStyle/>
        <a:p>
          <a:endParaRPr lang="th-TH"/>
        </a:p>
      </dgm:t>
    </dgm:pt>
    <dgm:pt modelId="{D6FC4A38-5C59-4945-8A92-F9BF95B83390}">
      <dgm:prSet custT="1"/>
      <dgm:spPr>
        <a:solidFill>
          <a:srgbClr val="FF0000"/>
        </a:solidFill>
      </dgm:spPr>
      <dgm:t>
        <a:bodyPr/>
        <a:lstStyle/>
        <a:p>
          <a:endParaRPr lang="th-TH" sz="2400" b="1" dirty="0">
            <a:latin typeface="SP SUAN DUSIT" panose="02000000000000000000" pitchFamily="2" charset="0"/>
            <a:cs typeface="SP SUAN DUSIT" panose="02000000000000000000" pitchFamily="2" charset="0"/>
          </a:endParaRPr>
        </a:p>
      </dgm:t>
    </dgm:pt>
    <dgm:pt modelId="{C493D50C-70EF-476D-971F-8CDD9357A913}" type="parTrans" cxnId="{8C02A8F1-A9A5-49C0-9232-F600A3FA226A}">
      <dgm:prSet/>
      <dgm:spPr/>
      <dgm:t>
        <a:bodyPr/>
        <a:lstStyle/>
        <a:p>
          <a:endParaRPr lang="th-TH"/>
        </a:p>
      </dgm:t>
    </dgm:pt>
    <dgm:pt modelId="{7558D0D3-D54E-4228-BF5D-303E8EF65689}" type="sibTrans" cxnId="{8C02A8F1-A9A5-49C0-9232-F600A3FA226A}">
      <dgm:prSet/>
      <dgm:spPr/>
      <dgm:t>
        <a:bodyPr/>
        <a:lstStyle/>
        <a:p>
          <a:endParaRPr lang="th-TH"/>
        </a:p>
      </dgm:t>
    </dgm:pt>
    <dgm:pt modelId="{E6DEBA74-FEA7-4BCC-B0ED-DD457B0195F5}">
      <dgm:prSet custT="1"/>
      <dgm:spPr>
        <a:solidFill>
          <a:srgbClr val="002060"/>
        </a:solidFill>
      </dgm:spPr>
      <dgm:t>
        <a:bodyPr/>
        <a:lstStyle/>
        <a:p>
          <a:endParaRPr lang="th-TH" sz="2400" b="1" dirty="0">
            <a:latin typeface="SP SUAN DUSIT" panose="02000000000000000000" pitchFamily="2" charset="0"/>
            <a:cs typeface="SP SUAN DUSIT" panose="02000000000000000000" pitchFamily="2" charset="0"/>
          </a:endParaRPr>
        </a:p>
      </dgm:t>
    </dgm:pt>
    <dgm:pt modelId="{21535506-D63E-46DF-B2BB-A25353B52B33}" type="parTrans" cxnId="{29F93BFE-9457-42A2-AE4B-0E2B692F2874}">
      <dgm:prSet/>
      <dgm:spPr/>
      <dgm:t>
        <a:bodyPr/>
        <a:lstStyle/>
        <a:p>
          <a:endParaRPr lang="th-TH"/>
        </a:p>
      </dgm:t>
    </dgm:pt>
    <dgm:pt modelId="{274EC9AF-22BB-4065-B86E-45CAA3187E19}" type="sibTrans" cxnId="{29F93BFE-9457-42A2-AE4B-0E2B692F2874}">
      <dgm:prSet/>
      <dgm:spPr/>
      <dgm:t>
        <a:bodyPr/>
        <a:lstStyle/>
        <a:p>
          <a:endParaRPr lang="th-TH"/>
        </a:p>
      </dgm:t>
    </dgm:pt>
    <dgm:pt modelId="{006556DE-9179-40B0-9CF5-EF99487D724D}" type="pres">
      <dgm:prSet presAssocID="{E092C092-E64E-4BDA-85EC-0490917663F5}" presName="linearFlow" presStyleCnt="0">
        <dgm:presLayoutVars>
          <dgm:dir/>
          <dgm:animLvl val="lvl"/>
          <dgm:resizeHandles/>
        </dgm:presLayoutVars>
      </dgm:prSet>
      <dgm:spPr/>
    </dgm:pt>
    <dgm:pt modelId="{43B7BB55-29F7-4BAA-8388-03B48AA7CC0E}" type="pres">
      <dgm:prSet presAssocID="{4A7CE7DE-067F-41FE-93C3-0C78F065906D}" presName="compositeNode" presStyleCnt="0">
        <dgm:presLayoutVars>
          <dgm:bulletEnabled val="1"/>
        </dgm:presLayoutVars>
      </dgm:prSet>
      <dgm:spPr/>
    </dgm:pt>
    <dgm:pt modelId="{BF45C91A-A3F9-400C-BA2A-A10B9945C184}" type="pres">
      <dgm:prSet presAssocID="{4A7CE7DE-067F-41FE-93C3-0C78F065906D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 male with solid fill"/>
        </a:ext>
      </dgm:extLst>
    </dgm:pt>
    <dgm:pt modelId="{6A7F31B5-891F-4EB2-9850-4C3DF03DAF37}" type="pres">
      <dgm:prSet presAssocID="{4A7CE7DE-067F-41FE-93C3-0C78F065906D}" presName="childNode" presStyleLbl="node1" presStyleIdx="0" presStyleCnt="3" custScaleX="160280" custScaleY="109599">
        <dgm:presLayoutVars>
          <dgm:bulletEnabled val="1"/>
        </dgm:presLayoutVars>
      </dgm:prSet>
      <dgm:spPr/>
    </dgm:pt>
    <dgm:pt modelId="{CCDB8111-FC7E-4FC5-ABF1-CC1B0EC77AD2}" type="pres">
      <dgm:prSet presAssocID="{4A7CE7DE-067F-41FE-93C3-0C78F065906D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419B6F58-C828-44B1-91A2-C8CC56943699}" type="pres">
      <dgm:prSet presAssocID="{5090CE73-B42A-4AC6-AD94-9C5A0818424D}" presName="sibTrans" presStyleCnt="0"/>
      <dgm:spPr/>
    </dgm:pt>
    <dgm:pt modelId="{CDE7A255-9F4C-4693-9F26-851D4E48E513}" type="pres">
      <dgm:prSet presAssocID="{AAA12AC1-93A1-4BDD-8945-2E2F34BE9341}" presName="compositeNode" presStyleCnt="0">
        <dgm:presLayoutVars>
          <dgm:bulletEnabled val="1"/>
        </dgm:presLayoutVars>
      </dgm:prSet>
      <dgm:spPr/>
    </dgm:pt>
    <dgm:pt modelId="{AE629AC2-348C-4528-B6E0-D576002E1174}" type="pres">
      <dgm:prSet presAssocID="{AAA12AC1-93A1-4BDD-8945-2E2F34BE934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tificial Intelligence with solid fill"/>
        </a:ext>
      </dgm:extLst>
    </dgm:pt>
    <dgm:pt modelId="{E3D6E26E-0E0A-4822-B59A-6D5F50066A9F}" type="pres">
      <dgm:prSet presAssocID="{AAA12AC1-93A1-4BDD-8945-2E2F34BE9341}" presName="childNode" presStyleLbl="node1" presStyleIdx="1" presStyleCnt="3" custScaleX="160444" custScaleY="109599">
        <dgm:presLayoutVars>
          <dgm:bulletEnabled val="1"/>
        </dgm:presLayoutVars>
      </dgm:prSet>
      <dgm:spPr/>
    </dgm:pt>
    <dgm:pt modelId="{BB2756EB-757C-4287-A7BB-B0B037B86C34}" type="pres">
      <dgm:prSet presAssocID="{AAA12AC1-93A1-4BDD-8945-2E2F34BE934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4BD5F509-CFA4-468C-B85C-776DBBB30238}" type="pres">
      <dgm:prSet presAssocID="{E936D1C1-F9B2-4F81-BEC3-99004621076C}" presName="sibTrans" presStyleCnt="0"/>
      <dgm:spPr/>
    </dgm:pt>
    <dgm:pt modelId="{1A9BFBC0-531A-406B-8077-220EBD0E69E4}" type="pres">
      <dgm:prSet presAssocID="{4EE5C6A7-58F7-46B5-B76F-34EC60F78D97}" presName="compositeNode" presStyleCnt="0">
        <dgm:presLayoutVars>
          <dgm:bulletEnabled val="1"/>
        </dgm:presLayoutVars>
      </dgm:prSet>
      <dgm:spPr/>
    </dgm:pt>
    <dgm:pt modelId="{A49F096E-C157-49BD-81AE-BA216F93F2E7}" type="pres">
      <dgm:prSet presAssocID="{4EE5C6A7-58F7-46B5-B76F-34EC60F78D97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 Ringing with solid fill"/>
        </a:ext>
      </dgm:extLst>
    </dgm:pt>
    <dgm:pt modelId="{D1FECE26-8A14-4EC3-B564-861484579A32}" type="pres">
      <dgm:prSet presAssocID="{4EE5C6A7-58F7-46B5-B76F-34EC60F78D97}" presName="childNode" presStyleLbl="node1" presStyleIdx="2" presStyleCnt="3" custScaleX="167352" custScaleY="109599">
        <dgm:presLayoutVars>
          <dgm:bulletEnabled val="1"/>
        </dgm:presLayoutVars>
      </dgm:prSet>
      <dgm:spPr/>
    </dgm:pt>
    <dgm:pt modelId="{364D2D1B-1039-489F-8E63-E9EC6ED7603D}" type="pres">
      <dgm:prSet presAssocID="{4EE5C6A7-58F7-46B5-B76F-34EC60F78D97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2A075603-2D28-4543-B814-44AC621FFC9C}" srcId="{4EE5C6A7-58F7-46B5-B76F-34EC60F78D97}" destId="{E1A7CE45-6FEB-4BBF-85E9-CC5AFDAB0E8E}" srcOrd="0" destOrd="0" parTransId="{49B89FD7-9F45-4F62-B464-B0F545718B88}" sibTransId="{DEDB695B-0D5E-4891-8607-FDD6088258FD}"/>
    <dgm:cxn modelId="{8E7DE316-2BF8-4D39-BE92-A3BBA87EBB03}" srcId="{E092C092-E64E-4BDA-85EC-0490917663F5}" destId="{4A7CE7DE-067F-41FE-93C3-0C78F065906D}" srcOrd="0" destOrd="0" parTransId="{6D1CEBAF-4F09-4733-BE0C-5DE2283A7B39}" sibTransId="{5090CE73-B42A-4AC6-AD94-9C5A0818424D}"/>
    <dgm:cxn modelId="{7B492835-7112-49E3-92CF-18D6FF048109}" type="presOf" srcId="{D6FC4A38-5C59-4945-8A92-F9BF95B83390}" destId="{6A7F31B5-891F-4EB2-9850-4C3DF03DAF37}" srcOrd="0" destOrd="1" presId="urn:microsoft.com/office/officeart/2005/8/layout/hList2"/>
    <dgm:cxn modelId="{09B79045-04F0-44D3-9509-70740AE8494A}" srcId="{AAA12AC1-93A1-4BDD-8945-2E2F34BE9341}" destId="{EFCB2930-4F44-4355-8E6C-5EABC0561AC4}" srcOrd="0" destOrd="0" parTransId="{45612B08-31F6-4615-9CF2-16AF083FA1C3}" sibTransId="{50EC5A8D-35C8-4202-857C-366BE5E4FAB1}"/>
    <dgm:cxn modelId="{2BB5F46C-7EA7-478C-8280-3539F8F508BF}" type="presOf" srcId="{E6DEBA74-FEA7-4BCC-B0ED-DD457B0195F5}" destId="{D1FECE26-8A14-4EC3-B564-861484579A32}" srcOrd="0" destOrd="1" presId="urn:microsoft.com/office/officeart/2005/8/layout/hList2"/>
    <dgm:cxn modelId="{6599E75A-3976-40B5-B592-87BFB95101FF}" type="presOf" srcId="{EFCB2930-4F44-4355-8E6C-5EABC0561AC4}" destId="{E3D6E26E-0E0A-4822-B59A-6D5F50066A9F}" srcOrd="0" destOrd="0" presId="urn:microsoft.com/office/officeart/2005/8/layout/hList2"/>
    <dgm:cxn modelId="{0A42617B-0096-4130-A5E5-404F52E25E9C}" type="presOf" srcId="{5529AEE7-9FB2-4847-BD81-A7B8BFD28B0D}" destId="{6A7F31B5-891F-4EB2-9850-4C3DF03DAF37}" srcOrd="0" destOrd="0" presId="urn:microsoft.com/office/officeart/2005/8/layout/hList2"/>
    <dgm:cxn modelId="{91C5C093-0452-4C68-B851-E62E2C38F4B4}" srcId="{E092C092-E64E-4BDA-85EC-0490917663F5}" destId="{4EE5C6A7-58F7-46B5-B76F-34EC60F78D97}" srcOrd="2" destOrd="0" parTransId="{3E6EAA5F-8C5C-42EA-A0F8-E8894182CCCA}" sibTransId="{63659C30-5C4F-43AD-8005-8539D51DC766}"/>
    <dgm:cxn modelId="{1DBE94B2-CD03-4935-955E-A0C9327AC395}" type="presOf" srcId="{4EE5C6A7-58F7-46B5-B76F-34EC60F78D97}" destId="{364D2D1B-1039-489F-8E63-E9EC6ED7603D}" srcOrd="0" destOrd="0" presId="urn:microsoft.com/office/officeart/2005/8/layout/hList2"/>
    <dgm:cxn modelId="{2FEFC5B6-F816-4AF8-8128-95A5B878301C}" type="presOf" srcId="{E092C092-E64E-4BDA-85EC-0490917663F5}" destId="{006556DE-9179-40B0-9CF5-EF99487D724D}" srcOrd="0" destOrd="0" presId="urn:microsoft.com/office/officeart/2005/8/layout/hList2"/>
    <dgm:cxn modelId="{24E6EBBC-6266-4F15-A847-78343D0D1A26}" type="presOf" srcId="{AAA12AC1-93A1-4BDD-8945-2E2F34BE9341}" destId="{BB2756EB-757C-4287-A7BB-B0B037B86C34}" srcOrd="0" destOrd="0" presId="urn:microsoft.com/office/officeart/2005/8/layout/hList2"/>
    <dgm:cxn modelId="{5C14C1D6-2946-40A7-8BA6-067C23FB8A0A}" srcId="{E092C092-E64E-4BDA-85EC-0490917663F5}" destId="{AAA12AC1-93A1-4BDD-8945-2E2F34BE9341}" srcOrd="1" destOrd="0" parTransId="{ACD9603B-1185-42F1-BFC9-3A3FA9C01DF0}" sibTransId="{E936D1C1-F9B2-4F81-BEC3-99004621076C}"/>
    <dgm:cxn modelId="{D16709DA-2101-4E16-98AE-9453C7F2CBDE}" type="presOf" srcId="{E1A7CE45-6FEB-4BBF-85E9-CC5AFDAB0E8E}" destId="{D1FECE26-8A14-4EC3-B564-861484579A32}" srcOrd="0" destOrd="0" presId="urn:microsoft.com/office/officeart/2005/8/layout/hList2"/>
    <dgm:cxn modelId="{768EC0E4-9E99-46AE-8525-55CAD2F68C96}" type="presOf" srcId="{4A7CE7DE-067F-41FE-93C3-0C78F065906D}" destId="{CCDB8111-FC7E-4FC5-ABF1-CC1B0EC77AD2}" srcOrd="0" destOrd="0" presId="urn:microsoft.com/office/officeart/2005/8/layout/hList2"/>
    <dgm:cxn modelId="{7FB2C8E9-048D-4931-84C7-3A0DFE4937B0}" srcId="{4A7CE7DE-067F-41FE-93C3-0C78F065906D}" destId="{5529AEE7-9FB2-4847-BD81-A7B8BFD28B0D}" srcOrd="0" destOrd="0" parTransId="{C6798782-FF05-473F-8242-4BAD978F3B8C}" sibTransId="{774D9254-393E-4546-90EA-6BC9B4A00B5C}"/>
    <dgm:cxn modelId="{8C02A8F1-A9A5-49C0-9232-F600A3FA226A}" srcId="{4A7CE7DE-067F-41FE-93C3-0C78F065906D}" destId="{D6FC4A38-5C59-4945-8A92-F9BF95B83390}" srcOrd="1" destOrd="0" parTransId="{C493D50C-70EF-476D-971F-8CDD9357A913}" sibTransId="{7558D0D3-D54E-4228-BF5D-303E8EF65689}"/>
    <dgm:cxn modelId="{29F93BFE-9457-42A2-AE4B-0E2B692F2874}" srcId="{4EE5C6A7-58F7-46B5-B76F-34EC60F78D97}" destId="{E6DEBA74-FEA7-4BCC-B0ED-DD457B0195F5}" srcOrd="1" destOrd="0" parTransId="{21535506-D63E-46DF-B2BB-A25353B52B33}" sibTransId="{274EC9AF-22BB-4065-B86E-45CAA3187E19}"/>
    <dgm:cxn modelId="{E58321B1-D84F-40AE-8B3C-E2CB4CC445F3}" type="presParOf" srcId="{006556DE-9179-40B0-9CF5-EF99487D724D}" destId="{43B7BB55-29F7-4BAA-8388-03B48AA7CC0E}" srcOrd="0" destOrd="0" presId="urn:microsoft.com/office/officeart/2005/8/layout/hList2"/>
    <dgm:cxn modelId="{59406ED2-F942-486A-9A1E-EC6788C2DF94}" type="presParOf" srcId="{43B7BB55-29F7-4BAA-8388-03B48AA7CC0E}" destId="{BF45C91A-A3F9-400C-BA2A-A10B9945C184}" srcOrd="0" destOrd="0" presId="urn:microsoft.com/office/officeart/2005/8/layout/hList2"/>
    <dgm:cxn modelId="{EEDA5FD1-66CB-4C3E-9AAB-88DB7304636B}" type="presParOf" srcId="{43B7BB55-29F7-4BAA-8388-03B48AA7CC0E}" destId="{6A7F31B5-891F-4EB2-9850-4C3DF03DAF37}" srcOrd="1" destOrd="0" presId="urn:microsoft.com/office/officeart/2005/8/layout/hList2"/>
    <dgm:cxn modelId="{5E5DA987-9A3C-4BC0-851C-040134C02E7E}" type="presParOf" srcId="{43B7BB55-29F7-4BAA-8388-03B48AA7CC0E}" destId="{CCDB8111-FC7E-4FC5-ABF1-CC1B0EC77AD2}" srcOrd="2" destOrd="0" presId="urn:microsoft.com/office/officeart/2005/8/layout/hList2"/>
    <dgm:cxn modelId="{F9E3FA4A-15BA-45C0-A0B8-2DB3766AA507}" type="presParOf" srcId="{006556DE-9179-40B0-9CF5-EF99487D724D}" destId="{419B6F58-C828-44B1-91A2-C8CC56943699}" srcOrd="1" destOrd="0" presId="urn:microsoft.com/office/officeart/2005/8/layout/hList2"/>
    <dgm:cxn modelId="{B79EA5C1-D15B-42D5-996E-26CB20DF2F99}" type="presParOf" srcId="{006556DE-9179-40B0-9CF5-EF99487D724D}" destId="{CDE7A255-9F4C-4693-9F26-851D4E48E513}" srcOrd="2" destOrd="0" presId="urn:microsoft.com/office/officeart/2005/8/layout/hList2"/>
    <dgm:cxn modelId="{04E66CAA-2418-4720-AC2D-2B9397399464}" type="presParOf" srcId="{CDE7A255-9F4C-4693-9F26-851D4E48E513}" destId="{AE629AC2-348C-4528-B6E0-D576002E1174}" srcOrd="0" destOrd="0" presId="urn:microsoft.com/office/officeart/2005/8/layout/hList2"/>
    <dgm:cxn modelId="{EBB3D756-EFBF-4BE6-B304-A9CC8B5E49E8}" type="presParOf" srcId="{CDE7A255-9F4C-4693-9F26-851D4E48E513}" destId="{E3D6E26E-0E0A-4822-B59A-6D5F50066A9F}" srcOrd="1" destOrd="0" presId="urn:microsoft.com/office/officeart/2005/8/layout/hList2"/>
    <dgm:cxn modelId="{27DEB785-457B-448E-91EA-8140CD244888}" type="presParOf" srcId="{CDE7A255-9F4C-4693-9F26-851D4E48E513}" destId="{BB2756EB-757C-4287-A7BB-B0B037B86C34}" srcOrd="2" destOrd="0" presId="urn:microsoft.com/office/officeart/2005/8/layout/hList2"/>
    <dgm:cxn modelId="{BA32ED08-8677-42A3-8D18-54F917B81630}" type="presParOf" srcId="{006556DE-9179-40B0-9CF5-EF99487D724D}" destId="{4BD5F509-CFA4-468C-B85C-776DBBB30238}" srcOrd="3" destOrd="0" presId="urn:microsoft.com/office/officeart/2005/8/layout/hList2"/>
    <dgm:cxn modelId="{3A66F0CD-61CD-42F4-828C-6806B142E170}" type="presParOf" srcId="{006556DE-9179-40B0-9CF5-EF99487D724D}" destId="{1A9BFBC0-531A-406B-8077-220EBD0E69E4}" srcOrd="4" destOrd="0" presId="urn:microsoft.com/office/officeart/2005/8/layout/hList2"/>
    <dgm:cxn modelId="{911C1C7B-0CC6-470A-820A-E8A450C02FCC}" type="presParOf" srcId="{1A9BFBC0-531A-406B-8077-220EBD0E69E4}" destId="{A49F096E-C157-49BD-81AE-BA216F93F2E7}" srcOrd="0" destOrd="0" presId="urn:microsoft.com/office/officeart/2005/8/layout/hList2"/>
    <dgm:cxn modelId="{B8D476FB-8C86-4E5D-B1D4-18ED9CFB1AE9}" type="presParOf" srcId="{1A9BFBC0-531A-406B-8077-220EBD0E69E4}" destId="{D1FECE26-8A14-4EC3-B564-861484579A32}" srcOrd="1" destOrd="0" presId="urn:microsoft.com/office/officeart/2005/8/layout/hList2"/>
    <dgm:cxn modelId="{05BE3ED9-958B-4C40-8714-4FF674C7E9A5}" type="presParOf" srcId="{1A9BFBC0-531A-406B-8077-220EBD0E69E4}" destId="{364D2D1B-1039-489F-8E63-E9EC6ED7603D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B8111-FC7E-4FC5-ABF1-CC1B0EC77AD2}">
      <dsp:nvSpPr>
        <dsp:cNvPr id="0" name=""/>
        <dsp:cNvSpPr/>
      </dsp:nvSpPr>
      <dsp:spPr>
        <a:xfrm rot="16200000">
          <a:off x="-1071305" y="2405815"/>
          <a:ext cx="3808998" cy="347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6237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100" kern="1200"/>
        </a:p>
      </dsp:txBody>
      <dsp:txXfrm>
        <a:off x="-1071305" y="2405815"/>
        <a:ext cx="3808998" cy="347229"/>
      </dsp:txXfrm>
    </dsp:sp>
    <dsp:sp modelId="{6A7F31B5-891F-4EB2-9850-4C3DF03DAF37}">
      <dsp:nvSpPr>
        <dsp:cNvPr id="0" name=""/>
        <dsp:cNvSpPr/>
      </dsp:nvSpPr>
      <dsp:spPr>
        <a:xfrm>
          <a:off x="485515" y="492118"/>
          <a:ext cx="2772157" cy="4174623"/>
        </a:xfrm>
        <a:prstGeom prst="rect">
          <a:avLst/>
        </a:prstGeom>
        <a:solidFill>
          <a:srgbClr val="FF00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06237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ปฏิภาณในการคิดแบบไม่มีแบบแผน (</a:t>
          </a:r>
          <a:r>
            <a:rPr lang="en-US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Improvisation) </a:t>
          </a: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ซึ่งทักษะนี้จะช่วยให้ทีมสามารถระดมความคิดได้หลากหลายและได้ปริมาณมากในเวลาสั้น ๆ การระดมความคิดโดยไม่ได้มีการตระเตรียมมาก่อนจะทำให้เกิดความคิดสร้างสรรค์ได้มากมาย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h-TH" sz="2400" b="1" kern="1200" dirty="0">
            <a:latin typeface="SP SUAN DUSIT" panose="02000000000000000000" pitchFamily="2" charset="0"/>
            <a:cs typeface="SP SUAN DUSIT" panose="02000000000000000000" pitchFamily="2" charset="0"/>
          </a:endParaRPr>
        </a:p>
      </dsp:txBody>
      <dsp:txXfrm>
        <a:off x="485515" y="492118"/>
        <a:ext cx="2772157" cy="4174623"/>
      </dsp:txXfrm>
    </dsp:sp>
    <dsp:sp modelId="{BF45C91A-A3F9-400C-BA2A-A10B9945C184}">
      <dsp:nvSpPr>
        <dsp:cNvPr id="0" name=""/>
        <dsp:cNvSpPr/>
      </dsp:nvSpPr>
      <dsp:spPr>
        <a:xfrm>
          <a:off x="659578" y="216588"/>
          <a:ext cx="694459" cy="6944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756EB-757C-4287-A7BB-B0B037B86C34}">
      <dsp:nvSpPr>
        <dsp:cNvPr id="0" name=""/>
        <dsp:cNvSpPr/>
      </dsp:nvSpPr>
      <dsp:spPr>
        <a:xfrm rot="16200000">
          <a:off x="2155771" y="2405815"/>
          <a:ext cx="3808998" cy="347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6237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100" kern="1200"/>
        </a:p>
      </dsp:txBody>
      <dsp:txXfrm>
        <a:off x="2155771" y="2405815"/>
        <a:ext cx="3808998" cy="347229"/>
      </dsp:txXfrm>
    </dsp:sp>
    <dsp:sp modelId="{E3D6E26E-0E0A-4822-B59A-6D5F50066A9F}">
      <dsp:nvSpPr>
        <dsp:cNvPr id="0" name=""/>
        <dsp:cNvSpPr/>
      </dsp:nvSpPr>
      <dsp:spPr>
        <a:xfrm>
          <a:off x="3711173" y="492118"/>
          <a:ext cx="2774994" cy="4174623"/>
        </a:xfrm>
        <a:prstGeom prst="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06237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ทักษะการคิดนอกกรอบ (</a:t>
          </a:r>
          <a:r>
            <a:rPr lang="en-US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Thinking Out of the Box) </a:t>
          </a: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การคิดนอกกรอบจะสามารถทำให้ทีมนักออกแบบสามารถคิดค้นไอเดียใหม่ ๆ ที่มีความสร้างสรรค์ได้ดียิ่งขึ้น ดังนั้น ในการหาทางออกให้กับปัญหา การคิดนอกกรอบจึงเป็นเรื่องสำคั</a:t>
          </a:r>
        </a:p>
      </dsp:txBody>
      <dsp:txXfrm>
        <a:off x="3711173" y="492118"/>
        <a:ext cx="2774994" cy="4174623"/>
      </dsp:txXfrm>
    </dsp:sp>
    <dsp:sp modelId="{AE629AC2-348C-4528-B6E0-D576002E1174}">
      <dsp:nvSpPr>
        <dsp:cNvPr id="0" name=""/>
        <dsp:cNvSpPr/>
      </dsp:nvSpPr>
      <dsp:spPr>
        <a:xfrm>
          <a:off x="3886655" y="216588"/>
          <a:ext cx="694459" cy="6944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D2D1B-1039-489F-8E63-E9EC6ED7603D}">
      <dsp:nvSpPr>
        <dsp:cNvPr id="0" name=""/>
        <dsp:cNvSpPr/>
      </dsp:nvSpPr>
      <dsp:spPr>
        <a:xfrm rot="16200000">
          <a:off x="5444005" y="2405815"/>
          <a:ext cx="3808998" cy="347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6237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100" kern="1200"/>
        </a:p>
      </dsp:txBody>
      <dsp:txXfrm>
        <a:off x="5444005" y="2405815"/>
        <a:ext cx="3808998" cy="347229"/>
      </dsp:txXfrm>
    </dsp:sp>
    <dsp:sp modelId="{D1FECE26-8A14-4EC3-B564-861484579A32}">
      <dsp:nvSpPr>
        <dsp:cNvPr id="0" name=""/>
        <dsp:cNvSpPr/>
      </dsp:nvSpPr>
      <dsp:spPr>
        <a:xfrm>
          <a:off x="6939668" y="492118"/>
          <a:ext cx="2894472" cy="4174623"/>
        </a:xfrm>
        <a:prstGeom prst="rect">
          <a:avLst/>
        </a:prstGeom>
        <a:solidFill>
          <a:srgbClr val="00206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06237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ความสร้างสรรค์ (</a:t>
          </a:r>
          <a:r>
            <a:rPr lang="en-US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Creativity) </a:t>
          </a:r>
          <a:r>
            <a:rPr lang="th-TH" sz="2400" b="1" kern="1200" dirty="0">
              <a:latin typeface="SP SUAN DUSIT" panose="02000000000000000000" pitchFamily="2" charset="0"/>
              <a:cs typeface="SP SUAN DUSIT" panose="02000000000000000000" pitchFamily="2" charset="0"/>
            </a:rPr>
            <a:t>ความคิดสร้างสรรค์ของทีมนักออกแบบ คือ กุญแจสำคัญในการคิดค้นไอเดียใหม่ ๆ เพื่อตอบโจทย์ปัญหาของผู้ใช้งานได้อย่างสร้างสรรค์ ควรส่งเสริมให้สมาชิกในทีมได้ออกไปรับอิทธิพลจากผลงานศิลปะหรือธรรมชาติ และบรรยากาศที่ผ่อนคลาย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th-TH" sz="2400" b="1" kern="1200" dirty="0">
            <a:latin typeface="SP SUAN DUSIT" panose="02000000000000000000" pitchFamily="2" charset="0"/>
            <a:cs typeface="SP SUAN DUSIT" panose="02000000000000000000" pitchFamily="2" charset="0"/>
          </a:endParaRPr>
        </a:p>
      </dsp:txBody>
      <dsp:txXfrm>
        <a:off x="6939668" y="492118"/>
        <a:ext cx="2894472" cy="4174623"/>
      </dsp:txXfrm>
    </dsp:sp>
    <dsp:sp modelId="{A49F096E-C157-49BD-81AE-BA216F93F2E7}">
      <dsp:nvSpPr>
        <dsp:cNvPr id="0" name=""/>
        <dsp:cNvSpPr/>
      </dsp:nvSpPr>
      <dsp:spPr>
        <a:xfrm>
          <a:off x="7174889" y="216588"/>
          <a:ext cx="694459" cy="6944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B9B3E5-A122-FF41-45CB-E206461AA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714" y="3323665"/>
            <a:ext cx="4893629" cy="3534335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D4FA00-DB5F-4B1C-8C60-057C9589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8170" y="683046"/>
            <a:ext cx="10493809" cy="4034723"/>
          </a:xfrm>
        </p:spPr>
        <p:txBody>
          <a:bodyPr>
            <a:normAutofit/>
          </a:bodyPr>
          <a:lstStyle/>
          <a:p>
            <a:pPr algn="l"/>
            <a:r>
              <a:rPr lang="th-TH" sz="8900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บทที่ 5</a:t>
            </a:r>
            <a:r>
              <a:rPr lang="th-TH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การร่วมกันสร้างความคิดและแนว			  ทางการแก้ปัญหา (</a:t>
            </a:r>
            <a:r>
              <a:rPr lang="en-US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Ideate)</a:t>
            </a:r>
            <a:br>
              <a:rPr lang="en-US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19FA6729-7BA9-4DBC-8116-164273AF6825}"/>
              </a:ext>
            </a:extLst>
          </p:cNvPr>
          <p:cNvSpPr txBox="1">
            <a:spLocks noChangeArrowheads="1"/>
          </p:cNvSpPr>
          <p:nvPr/>
        </p:nvSpPr>
        <p:spPr>
          <a:xfrm>
            <a:off x="279480" y="5047316"/>
            <a:ext cx="8567737" cy="544512"/>
          </a:xfrm>
          <a:prstGeom prst="rect">
            <a:avLst/>
          </a:prstGeom>
          <a:noFill/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th-TH" altLang="th-TH" sz="4000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ผู้ช่วยศาสตราจารย์จุฑาวุฒิ จันทรมาลี</a:t>
            </a:r>
            <a:endParaRPr lang="es-ES" altLang="th-TH" sz="40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EEB60113-2585-4FC0-96A7-7613521E4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79" y="5768041"/>
            <a:ext cx="849630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หลักสูตรวิทยาศาสตรบัณฑิต สาขาวิชาวิทยาการคอมพิวเตอร์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คณะวิทยาศาสตร์และเทคโนโลยี มหาวิทยาลัยสวนดุสิต</a:t>
            </a:r>
            <a:endParaRPr lang="es-ES" altLang="th-TH" sz="28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2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Question and Answers Submissions in SEO?">
            <a:extLst>
              <a:ext uri="{FF2B5EF4-FFF2-40B4-BE49-F238E27FC236}">
                <a16:creationId xmlns:a16="http://schemas.microsoft.com/office/drawing/2014/main" id="{60DC008B-7F0D-46B4-A0E1-A124D8723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8626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8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บทนำ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9416"/>
            <a:ext cx="10271759" cy="4928544"/>
          </a:xfrm>
        </p:spPr>
        <p:txBody>
          <a:bodyPr>
            <a:normAutofit fontScale="92500"/>
          </a:bodyPr>
          <a:lstStyle/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หลังจากที่ได้กำหนดปัญหา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Define)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ของผู้ใช้งานได้อย่างชัดเจนแล้ว ขั้นตอนต่อไป คือ การระดมความคิด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Ideate)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เพื่อหาทางออกให้กับปัญหาของผู้ใช้งาน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ในขั้นตอนนี้ เป้าหมาย คือ การค้นหาไอเดียสร้างสรรค์ที่จะสามารถตอบโจทย์ปัญหาและความต้องการของผู้ใช้งานได้มากที่สุด ดังนั้นสิ่งที่สำคัญ คือ การส่งเสริมให้สมาชิกในทีมนักออกแบบสามารถใช้พลังแห่งความสร้างสรรค์และจินตนาการได้อย่างเต็มที่ผ่านการระดมสมองในทีม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Group Brainstorm)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และในขั้นตอนนี้ สิ่งสำคัญที่สุด คือ การระดมความคิดเพื่อให้ได้ไอเดียที่มีความหลากหลาย และมีปริมาณมากที่สุด ทั้งนี้ก็เพื่อที่จะเพิ่มโอกาสในการค้นพบไอเดียที่ดีที่สุดที่จะสามารถตอบโจทย์ปัญหาของผู้ใช้งานได้ โดยไอเดียที่ดีจะต้องสามารถที่จะลดความรู้สึกทางด้านลบของผู้ใช้งานและหรือเพิ่มความรู้สึกทางด้านบวกของผู้ใช้งานในประสบการณ์นั้น 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9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ความหมายและความสำคัญของการกำหนดปัญหา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 fontScale="92500" lnSpcReduction="10000"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ความหมายของการสร้างความคิดและแนวทางการแก้ไขปัญหา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การสร้างความคิดและแนวทางการแก้ไขปัญหา หมายถึง การระดมความคิดใหม่ ๆ อย่างไม่มีขีดจํากัด หรือการสร้างความคิดต่าง ๆ ให้เกิดขึ้นโดยเน้นการหาแนวคิดและแนวทางในการแก้ไขปัญหาให้มากที่สุด หลากหลายที่สุด โดยความคิดและแนวทางต่าง ๆ ที่คิดขึ้นมานั้นก็เพื่อตอบโจทย์ปัญหาที่เกิดขึ้นในขั้น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Define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ความสำคัญของการสร้างความคิดและแนวทางการแก้ไขปัญหา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การสร้างความคิดนั้นมีความสำคัญเป็นอย่างมากที่จะช่วยในเรื่องของการระดมสมองในทีม แนะนําทักษะและเทคนิคต่าง ๆ ที่จำเป็นสำหรับการระดมความคิดอย่างสร้างสรรค์และอิสระเพื่อให้เกิดไอเดียที่ดีที่สุดในการตอบโจทย์ปัญหา รวมถึงวิธีการประเมินและคัดเลือกไอเดียที่ได้ระดมมา เพื่อทำการเลือกไอเดียที่คิดว่าดีที่สุดนําไปสร้างเป็นต้นแบบและทำการทดสอบสมมติฐานต่อไป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5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หลักการในการระดมความคิดในทีม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9416"/>
            <a:ext cx="11263085" cy="4928544"/>
          </a:xfrm>
        </p:spPr>
        <p:txBody>
          <a:bodyPr>
            <a:normAutofit fontScale="92500" lnSpcReduction="10000"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เป้าหมายของขั้นตอนการระดมความคิด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การค้นหาไอเดียที่ดีที่มีความสร้างสรรค์มากที่สุดในการตอบโจทย์ปัญหาและความต้องการของผู้ใช้งาน โดยไอเดียที่ดีนั้นจะต้องสามารถลดความรู้สึกทางด้านลบและหรือเพิ่มความรู้สึกทางด้านบวกของผู้ใช้งานในประสบการณ์นั้น ๆ</a:t>
            </a:r>
          </a:p>
          <a:p>
            <a:pPr marL="0" lvl="0" indent="0" algn="thaiDist">
              <a:buNone/>
            </a:pPr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Daniel Ling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ได้อธิบายถึงหลักของการระดมความคิดเอาไว้ 3 หลัก ดังนี้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1. ให้สํารวจความเป็นไปได้ที่หลากหลาย ยิ่งมีความคิดหลากหลายมากเท่าไร ก็จะยิ่งเป็นการเพิ่มโอกาสในการค้นพบทางออกที่ดีได้มากเท่านั้น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2. พร้อมที่จะทำการตัดสินใจที่ดีได้มากยิ่งขึ้น หลังจากที่เราได้ทำการสำรวจถึงความเป็นไปได้ที่หลากหลาย เราก็จะสามารถทำการตัดสินใจได้ดียิ่งขึ้น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3. ต่อยอดความคิดจากประสบการณ์ที่หลากหลาย การระดมความคิดที่ดีจะต้องเป็นการระดมความคิดจากทีมที่มีความหลากหลาย เพราะประสบการณ์ของแต่ละคนจะช่วยสร้างความคิดที่หลากหลายได้มากยิ่งขึ้น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2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ทักษะและเทคนิคสำหรับการระดมความคิด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9804C3C-4B00-93E8-BB95-D95F7DC35C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6590648"/>
              </p:ext>
            </p:extLst>
          </p:nvPr>
        </p:nvGraphicFramePr>
        <p:xfrm>
          <a:off x="1045029" y="1654628"/>
          <a:ext cx="10319657" cy="488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199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1248229"/>
            <a:ext cx="10624454" cy="5609771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นอกจากทักษะที่จำเป็นสำหรับการระดมความคิดแล้ว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Daniel Ling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็ยังได้แนะนำกระบวนการหรือเทคนิคที่ใช้สำหรับการระดมความคิดในทีมที่มีประสิทธิภาพหลากหลายรูปแบบที่ทีมนักออกแบบจะสามารถนำไปใช้งานได้ดังนี้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Ling, 2015)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เทคนิคการต่อยอดความคิด (</a:t>
            </a:r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Brain Writing)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เทคนิคการแบ่งปันความคิด (</a:t>
            </a:r>
            <a:r>
              <a:rPr lang="en-US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Sharing Brainstorming)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เทคนิคการผลักดันความคิดให้ออกนอกกรอบ (</a:t>
            </a:r>
            <a:r>
              <a:rPr lang="en-US" sz="36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Pushing Boundaries Scamper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การผลักดันความคิดนอกกรอบด้วยการคิดต่อ (</a:t>
            </a:r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Pushing Boundaries-What If?)</a:t>
            </a:r>
            <a:endParaRPr lang="th-TH" sz="3600" b="1" dirty="0">
              <a:solidFill>
                <a:srgbClr val="0099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8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24840"/>
            <a:ext cx="9652000" cy="71363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การเลือกแนวทางการแก้ปัญหา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9416"/>
            <a:ext cx="11078815" cy="4928544"/>
          </a:xfrm>
        </p:spPr>
        <p:txBody>
          <a:bodyPr>
            <a:normAutofit fontScale="77500" lnSpcReduction="20000"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ขั้นตอนนี้จะแตกต่างจากขั้นตอนการระดมความคิดที่มุ่งเน้นการคิดไอเดียออกมาในปริมาณมาก ๆ ซึ่งในขั้นตอนนี้สิ่งที่ทีม  นักออกแบบต้องการ คือ การคัดเลือกไอเดียที่ดีที่สุดเพียงหนึ่งไอเดียจากรายการไอเดียทั้งหมดที่ได้ร่วมกันคิดขึ้นมา ในการคัดเลือกไอเดียที่ดีที่สุด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Daniel Ling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ได้แนะนํา 3 กระบวนการดังนี้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Ling, 2015)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การคัดเลือกโดยการเรียงลำดับความสำคัญ (</a:t>
            </a: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Prioritization)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ธีการนี้จะทำให้ทีมงานสามารถจัดลำดับความสำคัญของไอเดียแต่ละไอเดียได้ว่าไอเดียใดควรเริ่มดำเนินการก่อนและไอเดียใดควรเก็บเอาไว้พัฒนาต่อในอนาคต 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การคัดเลือกไอเดียที่มีความสัมพันธ์กัน (</a:t>
            </a:r>
            <a:r>
              <a:rPr lang="en-US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Affinity)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ั้นตอนนี้เป็นการวิเคราะห์และจัดระเบียบไอเดียหรือความคิดที่ได้ระดมขึ้นมาด้วยการค้นหาความสัมพันธ์ระหว่างไอเดียต่าง ๆ โดยจะทำการจัดกลุ่มไอเดียที่มีความสัมพันธ์กันเข้าไว้ด้วยกัน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การประเมินไอเดีย (</a:t>
            </a:r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Evaluation)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ในขั้นตอนนี้ทีมงานออกแบบจะทำการประเมินไอเดียผ่านเกณฑ์การประเมินต่าง ๆ ซึ่งเกณฑ์การประเมินนี้อาจเป็นการคิดขึ้นมาร่วมกันระหว่างทีมออกแบบและผู้ใช้งานจริง โดยจะทำการประเมินความสำคัญ ความสร้างสรรค์ และความเป็นไปได้ของไอเดียเป็นหลัก จากการพิจารณารายละเอียดของไอเดียต่าง ๆ ในแต่ละด้าน เมื่อทำการคัดเลือกไอเดียที่คาดว่าเป็นไอเดียที่ดีที่สุดในการตอบโจทย์ปัญหาของผู้ใช้งานแล้ว ขั้นตอนต่อไป คือ การสร้างต้นแบบ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Prototype)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เพื่อทำการทดสอบไอเดียนั้น ๆ</a:t>
            </a:r>
          </a:p>
        </p:txBody>
      </p:sp>
    </p:spTree>
    <p:extLst>
      <p:ext uri="{BB962C8B-B14F-4D97-AF65-F5344CB8AC3E}">
        <p14:creationId xmlns:p14="http://schemas.microsoft.com/office/powerpoint/2010/main" val="243646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489635" cy="855617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การกำหนดแนวทางการแก้ปัญหา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2394857"/>
            <a:ext cx="5268686" cy="4143103"/>
          </a:xfrm>
          <a:solidFill>
            <a:srgbClr val="FF00FF"/>
          </a:solidFill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การวิเคราะห์และกำหนดรายละเอียดของปัญหา</a:t>
            </a:r>
          </a:p>
          <a:p>
            <a:pPr marL="0" lvl="0" indent="0" algn="thaiDist"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- สิ่งที่ต้องการคืออะไร</a:t>
            </a:r>
          </a:p>
          <a:p>
            <a:pPr marL="0" lvl="0" indent="0" algn="thaiDist"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- ข้อมูลที่กำหนดให้คืออะไรบ้าง</a:t>
            </a:r>
          </a:p>
          <a:p>
            <a:pPr marL="0" lvl="0" indent="0" algn="thaiDist"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การวางแผนในการแก้ปัญหา</a:t>
            </a:r>
          </a:p>
          <a:p>
            <a:pPr marL="0" lvl="0" indent="0" algn="thaiDist"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- ควรวางแผนในการแกปัญหาด้วยการเลือกใช้เครื่องมือและวิธีการเพื่อให้ได้ซึ่งคําตอบ</a:t>
            </a:r>
          </a:p>
          <a:p>
            <a:pPr marL="0" lvl="0" indent="0" algn="thaiDist">
              <a:buNone/>
            </a:pPr>
            <a:endParaRPr lang="th-TH" sz="32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721A37B6-A203-9228-63CE-FF8EEAB44192}"/>
              </a:ext>
            </a:extLst>
          </p:cNvPr>
          <p:cNvSpPr txBox="1">
            <a:spLocks/>
          </p:cNvSpPr>
          <p:nvPr/>
        </p:nvSpPr>
        <p:spPr>
          <a:xfrm>
            <a:off x="609602" y="1175657"/>
            <a:ext cx="10755084" cy="13498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thaiDist">
              <a:buFont typeface="Wingdings 2"/>
              <a:buNone/>
            </a:pP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ขั้นตอนการแก้ปัญหานําเสนอ โดย จอร์จ โพลยา นักคณิตศาสตร์ ตั้งแต่ พ.ศ. 2488 และยังคงนำมาใช้ต่อจนถึงปัจจุบัน มีดังนี้</a:t>
            </a:r>
          </a:p>
        </p:txBody>
      </p:sp>
      <p:sp>
        <p:nvSpPr>
          <p:cNvPr id="5" name="ตัวแทนเนื้อหา 2">
            <a:extLst>
              <a:ext uri="{FF2B5EF4-FFF2-40B4-BE49-F238E27FC236}">
                <a16:creationId xmlns:a16="http://schemas.microsoft.com/office/drawing/2014/main" id="{3A2EA322-8025-7BCD-33C6-6AAD3089DA17}"/>
              </a:ext>
            </a:extLst>
          </p:cNvPr>
          <p:cNvSpPr txBox="1">
            <a:spLocks/>
          </p:cNvSpPr>
          <p:nvPr/>
        </p:nvSpPr>
        <p:spPr>
          <a:xfrm>
            <a:off x="6313712" y="2373085"/>
            <a:ext cx="5268686" cy="4143103"/>
          </a:xfrm>
          <a:prstGeom prst="rect">
            <a:avLst/>
          </a:prstGeom>
          <a:solidFill>
            <a:srgbClr val="002060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thaiDist">
              <a:buFont typeface="Wingdings 2"/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การดำเนินการแก้ไขปัญหา</a:t>
            </a:r>
          </a:p>
          <a:p>
            <a:pPr marL="0" indent="0" algn="thaiDist">
              <a:buFont typeface="Wingdings 2"/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- เมื่อวางแผนในขั้นตอนที่ 2 แล้ว จึงดำเนินการเพื่อแก้ปัญหา  </a:t>
            </a:r>
          </a:p>
          <a:p>
            <a:pPr marL="0" indent="0" algn="thaiDist">
              <a:buFont typeface="Wingdings 2"/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การตรวจสอบและปรับปรุง</a:t>
            </a:r>
          </a:p>
          <a:p>
            <a:pPr marL="0" indent="0" algn="thaiDist">
              <a:buFont typeface="Wingdings 2"/>
              <a:buNone/>
            </a:pPr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- เมื่อดำเนินการตามขั้นที่ 3 แล้ว จึงนําผลมาตรวจสอบว่าแก้ปัญหาได้หรือไม่</a:t>
            </a:r>
          </a:p>
          <a:p>
            <a:pPr marL="0" indent="0" algn="thaiDist">
              <a:buFont typeface="Wingdings 2"/>
              <a:buNone/>
            </a:pPr>
            <a:endParaRPr lang="th-TH" sz="32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21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885371"/>
            <a:ext cx="10755084" cy="5652589"/>
          </a:xfrm>
        </p:spPr>
        <p:txBody>
          <a:bodyPr>
            <a:normAutofit lnSpcReduction="10000"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th-TH" sz="36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ตัวอย่าง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สถานการณ์ ผู้เรียนยืนอยู่ที่ป้ายรถเมล์เพื่อรอรถกลับบ้าน ซึ่งไม่มีคนรู้จัก แต่ผู้เรียนลืมกระเป๋าเงินไว้ที่โรงเรียน ผู้เรียนจะแก้ไขสถานการณ์นี้อย่างไร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ขั้นวิเคราะห์และกำหนดปัญหา :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ไม่มีเงินกลับบ้าน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CC33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ขั้นการวางแผนแก้ปัญหา :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หาวิธีการกลับบ้าน ดังนี้ </a:t>
            </a:r>
          </a:p>
          <a:p>
            <a:pPr marL="0" lvl="0" indent="0" algn="thaiDist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2.1 ขอยืมเงินคนแถวนั้นกลับบ้าน	          </a:t>
            </a:r>
          </a:p>
          <a:p>
            <a:pPr marL="0" lvl="0" indent="0" algn="thaiDist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2.2 ขึ้นแท็กซี่แล้วเก็บเงินปลายทาง </a:t>
            </a:r>
          </a:p>
          <a:p>
            <a:pPr marL="0" lvl="0" indent="0" algn="thaiDist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2.3 โทรศัพท์เพื่อขอความช่วยเหลือ</a:t>
            </a:r>
          </a:p>
          <a:p>
            <a:pPr marL="0" lvl="0" indent="0" algn="thaiDist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2.4 อื่น ๆ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ขั้นดำเนินการแก้ปัญหา :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ทำตามลำดับวิธีการที่ได้วางแผนไว้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ขั้นการตรวจสอบและปรับปรุง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: สามารถกลับถึงบ้านได้อย่างปลอดภัย 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08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1571</TotalTime>
  <Words>1309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SP SUAN DUSIT</vt:lpstr>
      <vt:lpstr>Trebuchet MS</vt:lpstr>
      <vt:lpstr>Wingdings</vt:lpstr>
      <vt:lpstr>Wingdings 2</vt:lpstr>
      <vt:lpstr>Opulent</vt:lpstr>
      <vt:lpstr>บทที่ 5  การร่วมกันสร้างความคิดและแนว     ทางการแก้ปัญหา (Ideate) </vt:lpstr>
      <vt:lpstr>บทนำ</vt:lpstr>
      <vt:lpstr>ความหมายและความสำคัญของการกำหนดปัญหา</vt:lpstr>
      <vt:lpstr>หลักการในการระดมความคิดในทีม</vt:lpstr>
      <vt:lpstr>ทักษะและเทคนิคสำหรับการระดมความคิด</vt:lpstr>
      <vt:lpstr>PowerPoint Presentation</vt:lpstr>
      <vt:lpstr>การเลือกแนวทางการแก้ปัญหา</vt:lpstr>
      <vt:lpstr>การกำหนดแนวทางการแก้ปัญหา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วิชาพื้นฐานธุรกิจดิจิทัล (Business Digital Basic)</dc:title>
  <dc:creator>admin</dc:creator>
  <cp:lastModifiedBy>Juthawut Chantaramalee</cp:lastModifiedBy>
  <cp:revision>183</cp:revision>
  <dcterms:created xsi:type="dcterms:W3CDTF">2020-08-10T02:59:24Z</dcterms:created>
  <dcterms:modified xsi:type="dcterms:W3CDTF">2024-07-19T03:33:11Z</dcterms:modified>
</cp:coreProperties>
</file>