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3" r:id="rId3"/>
    <p:sldId id="268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CC00"/>
    <a:srgbClr val="0000FF"/>
    <a:srgbClr val="009900"/>
    <a:srgbClr val="CC3300"/>
    <a:srgbClr val="6699FF"/>
    <a:srgbClr val="040119"/>
    <a:srgbClr val="FF00FF"/>
    <a:srgbClr val="FF6600"/>
    <a:srgbClr val="3ED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247" y="3109687"/>
            <a:ext cx="5567082" cy="2753231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8170" y="683047"/>
            <a:ext cx="10493809" cy="3098098"/>
          </a:xfrm>
        </p:spPr>
        <p:txBody>
          <a:bodyPr>
            <a:normAutofit/>
          </a:bodyPr>
          <a:lstStyle/>
          <a:p>
            <a:pPr algn="l"/>
            <a:r>
              <a:rPr lang="th-TH" sz="89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</a:t>
            </a:r>
            <a:r>
              <a:rPr lang="en-US" sz="89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8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นวัตกรรมเชิง</a:t>
            </a:r>
            <a:r>
              <a:rPr lang="th-TH" sz="73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</a:t>
            </a:r>
            <a:br>
              <a:rPr lang="en-US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หลักสูตรวิทยาศาสตรบัณฑิต สาขาวิชาวิทยาการคอมพิวเตอร์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 มหาวิทยาลัยสวนดุสิต</a:t>
            </a:r>
            <a:endParaRPr lang="es-ES" altLang="th-TH" sz="28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คุณลักษณะของนวัตกรรม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1600200"/>
            <a:ext cx="10448365" cy="49377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คุณลักษณะของนวัตกรรมมีดังต่อไปนี้ (เสน่ห์ จุ้ยโต, 2558, หน้า 3)</a:t>
            </a:r>
          </a:p>
          <a:p>
            <a:pPr marL="0" lv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เป็นเรื่องของโอกาสและความน่าจะเป็น มีความเป็นไปได้และความเป็นไปไม่ได้</a:t>
            </a:r>
          </a:p>
          <a:p>
            <a:pPr marL="0" lv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มีความสลับซับซ้อน เนื่องจากต้องใช้กระบวนการพัฒนาทางความคิดเป็นลำดับ</a:t>
            </a:r>
          </a:p>
          <a:p>
            <a:pPr marL="0" lv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ใช้เวลามากในการกระตุ้น ส่งเสริม พัฒนาในการเรียนรู้สิ่งแปลกใหม่</a:t>
            </a:r>
          </a:p>
          <a:p>
            <a:pPr marL="0" lv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มีพื้นฐานจากความต้องการที่จะเห็นความคิดใหม่และสิ่งประดิษฐ์ใหม่เกิดขึ้น</a:t>
            </a:r>
          </a:p>
          <a:p>
            <a:pPr marL="0" lv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มีการต่อต้านการสร้างนวัตกรรมเนื่องจากไม่คุ้นเคยกับการเปลี่ยนแปลง</a:t>
            </a:r>
          </a:p>
          <a:p>
            <a:pPr marL="0" lv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อาจเป็นได้ทั้งผู้พ่ายแพ้และผู้ได้รับชัยชนะเพราะมีความเสี่ยงเกิดขึ้น</a:t>
            </a:r>
          </a:p>
        </p:txBody>
      </p:sp>
    </p:spTree>
    <p:extLst>
      <p:ext uri="{BB962C8B-B14F-4D97-AF65-F5344CB8AC3E}">
        <p14:creationId xmlns:p14="http://schemas.microsoft.com/office/powerpoint/2010/main" val="399749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กระบวนการนวัตกรรม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1600200"/>
            <a:ext cx="10448365" cy="4937760"/>
          </a:xfrm>
        </p:spPr>
        <p:txBody>
          <a:bodyPr>
            <a:normAutofit fontScale="92500"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กระบวนการนวัตกรรม มี 4 ขั้นตอนดังนี้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ขั้นตอนตระหนักถึง</a:t>
            </a:r>
            <a:r>
              <a:rPr lang="th-TH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</a:t>
            </a:r>
            <a:r>
              <a:rPr lang="th-TH" sz="3600" b="1" u="sng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จําเป็น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ของนวัตกรรม กระบวนการนวัตกรรมเริ่มจากการให้ทุกคนได้ตระหนักถึงความจำเป็นที่จะต้องมีนวัตกรรม โดยเฉพาะที่เกิดจากแรงกดดันจากภายนอกและแรงกดดันจากภายใน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ขั้นตอนการ</a:t>
            </a:r>
            <a:r>
              <a:rPr lang="th-TH" sz="3600" b="1" u="sng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จุดประกาย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 ทำอย่างไรนวัตกรรมจึงจะเป็นเรื่องน่าสนใจและนำปฏิบัติตาม 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ขั้นตอน</a:t>
            </a:r>
            <a:r>
              <a:rPr lang="th-TH" sz="3600" b="1" u="sng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การสร้าง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 มีการดำเนินการสร้างนวัตกรรมทันที โดยการให้ทุนสำหรับผู้คิดค้นประดิษฐ์สิ่งใหม่หรือนวัตกรรมใหม่ จัดระบบงานให้มีการส่งเสริมการคิดอยู่เสมอ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ขั้นตอนการ</a:t>
            </a:r>
            <a:r>
              <a:rPr lang="th-TH" sz="3600" b="1" u="sng" dirty="0" err="1">
                <a:solidFill>
                  <a:srgbClr val="FF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นําเอา</a:t>
            </a:r>
            <a:r>
              <a:rPr lang="th-TH" sz="3600" b="1" u="sng" dirty="0">
                <a:solidFill>
                  <a:srgbClr val="FF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นวัตกรรมไปใช้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ต้องมีการพัฒนาสร้างเครือข่ายบุคคลกลุ่มและแกน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นํา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ให้มีโครงการทดลอง เพื่อให้มีการ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นําไปสู่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การปฏิบัติให้ประสบความสำเร็จต่อไป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2483953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1600200"/>
            <a:ext cx="10448365" cy="4937760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นวัตกรรมสามารถแบ่งออกได้เป็น 2 ประเภท ดังนี้</a:t>
            </a:r>
          </a:p>
          <a:p>
            <a:pPr marL="0" lvl="0" indent="0" algn="thaiDist">
              <a:buNone/>
            </a:pP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นวัตกรรมที่จับต้องได้ (</a:t>
            </a: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Tangible Innovation)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เป็นนวัตกรรมที่เน้นในส่วนของนวัตกรรมผลิตภัณฑ์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Product Innovation)</a:t>
            </a:r>
          </a:p>
          <a:p>
            <a:pPr marL="0" lvl="0" indent="0" algn="thaiDist">
              <a:buNone/>
            </a:pPr>
            <a:r>
              <a:rPr lang="th-TH" sz="36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นวัตกรรมที่จับต้องไม่ได้ (</a:t>
            </a:r>
            <a:r>
              <a:rPr lang="en-US" sz="36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Intangible Innovation)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เป็นนวัตกรรมที่เน้นในส่วนของนวัตกรรมกระบวนการ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Process Innovation)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เพราะทำให้ระบบการทำงานต่าง ๆ ในองค์กรมีการเปลี่ยนแปลง</a:t>
            </a:r>
          </a:p>
        </p:txBody>
      </p:sp>
    </p:spTree>
    <p:extLst>
      <p:ext uri="{BB962C8B-B14F-4D97-AF65-F5344CB8AC3E}">
        <p14:creationId xmlns:p14="http://schemas.microsoft.com/office/powerpoint/2010/main" val="167373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กระบวนการจัดการนวัตกรรม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1600200"/>
            <a:ext cx="10448365" cy="4937760"/>
          </a:xfrm>
        </p:spPr>
        <p:txBody>
          <a:bodyPr>
            <a:normAutofit fontScale="85000" lnSpcReduction="20000"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เริ่มจากการที่มี</a:t>
            </a:r>
            <a:r>
              <a:rPr lang="th-TH" sz="3600" b="1" u="sng" dirty="0" err="1">
                <a:solidFill>
                  <a:srgbClr val="FF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พันธ</a:t>
            </a:r>
            <a:r>
              <a:rPr lang="th-TH" sz="3600" b="1" u="sng" dirty="0">
                <a:solidFill>
                  <a:srgbClr val="FF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กิจ เป้าหมาย และวิสัยทัศน์ขององค์กร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ยึดไว้เป็นหลักในการที่จะวิเคราะห์สภาพการณ์และหาแนวทางในการ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ดําเนินงาน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ให้เป็นไปในทิศทางที่ถูกต้อง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วิเคราะห์คู่แข่ง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ทางธุรกิจเพื่อที่จะสามารถตามได้ทันและสร้างความแตกต่างได้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b="1" u="sng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วิเคราะห์สภาพแวดล้อมภายนอก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ดูความต้องการของตลาด สภาพเศรษฐกิจ ความก้าวหน้าของเทคโนโลยี วัตถุดิบ หรือผลิตภัณฑ์ที่จะสามารถเข้ามาทดแทนได้ในอนาคต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600" b="1" u="sng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วิเคราะห์สภาพแวดล้อมภายใน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ดูรูปแบบโครงสร้างขององค์กร การบริหารจัดการที่เป็นอยู่ สถานะทางการเงิน การพัฒนาปรับปรุงผลิตภัณฑ์ ความเสี่ยงที่เกิดขึ้น และแผนการ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ดําเนินงาน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จากนั้น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นํา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ผลการวิเคราะห์มาเป็นปัจจัยใน</a:t>
            </a:r>
            <a:r>
              <a:rPr lang="th-TH" sz="3600" b="1" u="sng" dirty="0">
                <a:solidFill>
                  <a:srgbClr val="6699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การกำหนดกลยุทธ์และยุทธวิธี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ที่จะ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นําไปสู่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นวัตกรรมที่ตรงตาม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พันธ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กิจและวิสัยทัศน์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นํา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แผนงานและกลยุทธ์ที่วางไว้มา</a:t>
            </a:r>
            <a:r>
              <a:rPr lang="th-TH" sz="3600" b="1" u="sng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ดำเนินการปฏิบัติจริง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</a:t>
            </a:r>
            <a:r>
              <a:rPr lang="th-TH" sz="3600" b="1" u="sng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ประเมินผล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การทำนวัตกรรม โดยเน้นพฤติกรรมของคนในองค์กรที่เปลี่ยนไป</a:t>
            </a:r>
          </a:p>
        </p:txBody>
      </p:sp>
    </p:spTree>
    <p:extLst>
      <p:ext uri="{BB962C8B-B14F-4D97-AF65-F5344CB8AC3E}">
        <p14:creationId xmlns:p14="http://schemas.microsoft.com/office/powerpoint/2010/main" val="366140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นวัตกรรมทางธุรกิจ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605247" cy="4937760"/>
          </a:xfrm>
        </p:spPr>
        <p:txBody>
          <a:bodyPr>
            <a:normAutofit lnSpcReduction="10000"/>
          </a:bodyPr>
          <a:lstStyle/>
          <a:p>
            <a:pPr marL="0" lvl="0" indent="0" algn="thaiDist"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นวัตกรรมทางธุรกิจ (</a:t>
            </a:r>
            <a:r>
              <a:rPr lang="en-US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Business Innovation)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การสร้างสรรค์วิธีการทำธุรกิจในรูปแบบใหม่ที่สามารถหาเงินได้ มักเป็นผลสำเร็จของนวัตกรรมผลิตภัณฑ์หรือนวัตกรรมการผลิตที่สามารถตอบรับความต้องการของผู้บริโภคได้ ในวันนี้เราคงได้เห็นนวัตกรรมทางธุรกิจที่ประสบความสำเร็จจนมีการ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นํามาใช้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กันอย่างแพร่หลายและกลายเป็นภาพชินตาในปัจจุบัน เช่น </a:t>
            </a:r>
            <a:r>
              <a:rPr lang="th-TH" sz="3600" b="1" u="sng" dirty="0">
                <a:solidFill>
                  <a:srgbClr val="00CC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b="1" u="sng" dirty="0" err="1">
                <a:solidFill>
                  <a:srgbClr val="00CC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ธุรกิจแฟ</a:t>
            </a:r>
            <a:r>
              <a:rPr lang="th-TH" sz="3600" b="1" u="sng" dirty="0">
                <a:solidFill>
                  <a:srgbClr val="00CC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รน</a:t>
            </a:r>
            <a:r>
              <a:rPr lang="th-TH" sz="3600" b="1" u="sng" dirty="0" err="1">
                <a:solidFill>
                  <a:srgbClr val="00CC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ไชส์</a:t>
            </a:r>
            <a:r>
              <a:rPr lang="th-TH" sz="3600" b="1" u="sng" dirty="0">
                <a:solidFill>
                  <a:srgbClr val="00CC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u="sng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การทำธุรกิจขายต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รง การเปิด</a:t>
            </a:r>
            <a:r>
              <a:rPr lang="th-TH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ร้านขายของราคาเดียวทั้งร้าน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หรือการเปิดร้าน </a:t>
            </a:r>
            <a:r>
              <a:rPr lang="th-TH" sz="3600" b="1" u="sng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อาหาร</a:t>
            </a:r>
            <a:r>
              <a:rPr lang="th-TH" sz="3600" b="1" u="sng" dirty="0" err="1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บุฟเฟ่ต์</a:t>
            </a:r>
            <a:r>
              <a:rPr lang="th-TH" sz="3600" b="1" u="sng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</a:t>
            </a:r>
          </a:p>
          <a:p>
            <a:pPr marL="0" lvl="0" indent="0" algn="thaiDist">
              <a:buNone/>
            </a:pPr>
            <a:r>
              <a:rPr lang="th-TH" sz="3600" b="1" dirty="0">
                <a:solidFill>
                  <a:srgbClr val="FF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นวัตกรรมทางธุรกิจที่ประสบความสำเร็จ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แอพพลิเคชั่นเรียกรถอย่าง </a:t>
            </a:r>
            <a:r>
              <a:rPr lang="en-US" sz="3600" b="1" u="sng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Uber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600" b="1" u="sng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Grab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รวมถึงธุรกิจเดลิ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เวอ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รี่อย่าง </a:t>
            </a:r>
            <a:r>
              <a:rPr lang="en-US" sz="3600" b="1" u="sng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Food Panda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ที่เริ่มจากการสร้าง “ผลิตภัณฑ์ใหม่” จนติดตลาดและเปลี่ยนแปลงอุตสาหกรรมจนกลายเป็นนวัตกรรมทางธุรกิจในที่สุด</a:t>
            </a:r>
          </a:p>
          <a:p>
            <a:pPr marL="0" lvl="0" indent="0" algn="thaiDist">
              <a:buNone/>
            </a:pP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5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10712824" cy="970878"/>
          </a:xfrm>
        </p:spPr>
        <p:txBody>
          <a:bodyPr>
            <a:normAutofit fontScale="90000"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กรณีศึกษา :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Digital Innovation </a:t>
            </a:r>
            <a:r>
              <a:rPr lang="th-TH" sz="4400" dirty="0" err="1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นวัตกรรมดิจิทัล</a:t>
            </a:r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เพื่อทุกธุรกิจ (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SCG)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605247" cy="4937760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https://www.scg.com/innovation/digital-innovation-business/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7" y="2422682"/>
            <a:ext cx="3937747" cy="3570224"/>
          </a:xfrm>
          <a:prstGeom prst="rect">
            <a:avLst/>
          </a:prstGeom>
        </p:spPr>
      </p:pic>
      <p:pic>
        <p:nvPicPr>
          <p:cNvPr id="2050" name="Picture 2" descr="https://www.scg.com/innovation/wp-content/uploads/2019/07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22" y="2422682"/>
            <a:ext cx="4008160" cy="33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0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บทนำ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9416"/>
            <a:ext cx="10053917" cy="492854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นวัตกรรม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Innovation)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เป็นคำใหม่ที่ได้มีการกล่าวถึงกันมาก นวัตกรรมสามารถสร้างได้จากความคิดสร้างสรรค์และแนวทางของการพัฒนาเทคโนโลยีที่ดีในองค์กร ซึ่งสามารถช่วยทำให้กิจการ</a:t>
            </a:r>
            <a:r>
              <a:rPr lang="th-TH" sz="3200" b="1" u="sng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สามารถสร้างความได้เปรียบในการแข่งขัน (</a:t>
            </a:r>
            <a:r>
              <a:rPr lang="en-US" sz="3200" b="1" u="sng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Competitive Advantage) </a:t>
            </a:r>
            <a:r>
              <a:rPr lang="th-TH" sz="3200" b="1" u="sng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ได้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ในอดีตมนุษย์สามารถสร้างเทคโนโลยีขึ้นมามากมาย เช่น การทอผ้า การสร้างถนน การสร้างระบบความร้อน เป็นต้น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เหล่านี้ทำให้คนในประเทศอังกฤษในช่วงเวลานั้นสามารถสร้างความมั่งคั่งให้กับประเทศของตนในช่วงระยะเวลาดังกล่าวได้ ในศตวรรษที่ 19 ได้มีการพัฒนานวัตกรรมทางเทคโนโลยีและทำให้สังคมมนุษยชาติมีความก้าวหน้าและหลายผลงานก็สามารถแปรสภาพกลายเป็นสินค้าที่ได้รับการยอมรับจากตลาดจนถึงทุกวันนี้ </a:t>
            </a:r>
          </a:p>
          <a:p>
            <a:pPr marL="0" lvl="0" indent="0" algn="thaiDist">
              <a:buNone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9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9416"/>
            <a:ext cx="10053917" cy="492854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u="sng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ในช่วงศตวรรษที่ 20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ได้มีการปฏิวัติอุตสาหกรรมในทวีปยุโรป ซึ่งทำให้เกิดความก้าวหน้าทางเทคโนโลยีอย่างต่อเนื่องมากมาย ซึ่งทำให้เกิดการเปลี่ยนแปลงที่สำคัญ 3 ด้าน คือ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การใช้เครื่องจักรแทนฝีมือของมนุษย์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การใช้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กําลัง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ของสิ่งไม่มีชีวิตแทน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กําลัง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ของมนุษย์และสัตว์ โดยเฉพาะอย่างยิ่งเครื่องจักรไอน้ำ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การปรับปรุงการใช้วัตถุดิบ เช่น วัตถุเคมีและโลหะ เป็นต้น</a:t>
            </a:r>
          </a:p>
          <a:p>
            <a:pPr marL="0" lvl="0" indent="0" algn="thaiDist">
              <a:buNone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ความหมายของนวัตกรรม</a:t>
            </a:r>
            <a:r>
              <a:rPr lang="th-TH" sz="4400" dirty="0" err="1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</a:t>
            </a:r>
            <a:endParaRPr lang="th-TH" sz="4400" dirty="0">
              <a:solidFill>
                <a:schemeClr val="accent5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0667998" cy="4928544"/>
          </a:xfrm>
        </p:spPr>
        <p:txBody>
          <a:bodyPr>
            <a:normAutofit lnSpcReduction="10000"/>
          </a:bodyPr>
          <a:lstStyle/>
          <a:p>
            <a:pPr marL="0" lvl="0" indent="0" algn="thaiDist">
              <a:buNone/>
            </a:pPr>
            <a:r>
              <a:rPr lang="en-US" sz="36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Peter Drucker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ให้ความหมายของนวัตกรรมไว้ว่า หมายถึง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Innovation is the act of introducing something new. </a:t>
            </a:r>
            <a:r>
              <a:rPr lang="th-TH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เป็นการสร้างสิ่งใหม่หรือการทำให้แตกต่างจากคนอื่นโดยอาศัยการเปลี่ยนแปลงมาสร้างให้เป็นโอกาส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ต้องมีความชัดเจน มุ่งเน้นถึงการพัฒนา และที่สำคัญต้องมีการลงมือกระทำ นวัตกรรมจึงจะเกิดขึ้น</a:t>
            </a:r>
          </a:p>
          <a:p>
            <a:pPr marL="0" lvl="0" indent="0" algn="thaiDist">
              <a:buNone/>
            </a:pPr>
            <a:r>
              <a:rPr lang="en-US" sz="3600" b="1" dirty="0">
                <a:solidFill>
                  <a:srgbClr val="CC33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Everett M. Rogers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ได้อธิบายว่า การเปลี่ยนแปลงทางสังคมส่วนใหญ่เกิดจากการแพร่กระจายทางวัฒนธรรมจากภายนอกเข้ามามากกว่า ซึ่งเกิดจากการประดิษฐ์คิดค้นภายในสังคม และนวัตกรรมที่ถ่ายทอดกันนั้น</a:t>
            </a:r>
            <a:r>
              <a:rPr lang="th-TH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อาจเป็นความคิด (</a:t>
            </a:r>
            <a:r>
              <a:rPr lang="en-US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Idea)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ซึ่งรับมาในรูปของสัญลักษณ์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Symbolic Adoption)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ถ่ายทอดได้ยาก หรือ</a:t>
            </a:r>
            <a:r>
              <a:rPr lang="th-TH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อาจเป็นวัตถุ (</a:t>
            </a:r>
            <a:r>
              <a:rPr lang="en-US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Object) </a:t>
            </a:r>
            <a:r>
              <a:rPr lang="th-TH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ที่รับมาในรูปการกระทำ (</a:t>
            </a:r>
            <a:r>
              <a:rPr lang="en-US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Action Adoption) </a:t>
            </a:r>
            <a:r>
              <a:rPr lang="th-TH" sz="36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ซึ่งจะเห็นได้ง่ายกว่า</a:t>
            </a:r>
          </a:p>
          <a:p>
            <a:pPr marL="0" lvl="0" indent="0" algn="thaiDist">
              <a:buNone/>
            </a:pP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5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49" y="950510"/>
            <a:ext cx="10667998" cy="492854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โดยนวัตกรรมที่จะยอมรับกันได้ง่ายต้องมีลักษณะ 5 ประการ ได้แก่ 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มีประโยชน์มากกว่าของเดิม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Relative Advantage)</a:t>
            </a:r>
          </a:p>
          <a:p>
            <a:pPr marL="0" lvl="0" indent="0" algn="thaiDist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สอดคล้องกับวัฒนธรรมของสังคมที่รับ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Compatibility)</a:t>
            </a:r>
          </a:p>
          <a:p>
            <a:pPr marL="0" lvl="0" indent="0" algn="thaiDist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ไม่ยุ่งยากสลับซับซ้อนมาก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Less Complexity)</a:t>
            </a:r>
          </a:p>
          <a:p>
            <a:pPr marL="0" lvl="0" indent="0" algn="thaiDist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สามารถแบ่งทดลองรับมาปฏิบัติเป็นครั้งคราวได้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Divisibility)</a:t>
            </a:r>
          </a:p>
          <a:p>
            <a:pPr marL="0" lvl="0" indent="0" algn="thaiDist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สามารถมองเห็นเข้าใจง่าย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Visibility) </a:t>
            </a:r>
          </a:p>
          <a:p>
            <a:pPr marL="0" lvl="0" indent="0" algn="thaiDist">
              <a:buNone/>
            </a:pP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2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49" y="950510"/>
            <a:ext cx="10667998" cy="492854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ขั้นตอนการตัดสินใจรับเอานวัตกรรมใหม่ 5 ขั้นตอน ได้แก่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1. การรับรู้นวัตกรรม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Awareness)</a:t>
            </a:r>
          </a:p>
          <a:p>
            <a:pPr marL="0" lvl="0" indent="0" algn="thaiDist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การเกิดความสนใจในนวัตกรรมนั้น ๆ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Interest)</a:t>
            </a:r>
          </a:p>
          <a:p>
            <a:pPr marL="0" lvl="0" indent="0" algn="thaiDist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3.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การประเมินค่านวัตกรรม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Evaluation)</a:t>
            </a:r>
          </a:p>
          <a:p>
            <a:pPr marL="0" lvl="0" indent="0" algn="thaiDist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4.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การทดลองใช้นวัตกรรม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Trial)</a:t>
            </a:r>
          </a:p>
          <a:p>
            <a:pPr marL="0" lvl="0" indent="0" algn="thaiDist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5.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การรับหรือไม่รับเอานวัตกรรม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Adoption Or Refection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3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49" y="950510"/>
            <a:ext cx="10667998" cy="492854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มีรากศัพท์มาจาก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คํา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ว่า </a:t>
            </a: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Innovate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ในภาษาลาติน แปลว่า </a:t>
            </a:r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ทำสิ่งใหม่ขึ้นมา </a:t>
            </a:r>
            <a:endParaRPr lang="en-US" sz="36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th-TH" sz="3200" b="1" u="sng" dirty="0" err="1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โจเซฟ</a:t>
            </a:r>
            <a:r>
              <a:rPr lang="th-TH" sz="3200" b="1" u="sng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u="sng" dirty="0" err="1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ชุมป์เตอร์</a:t>
            </a:r>
            <a:r>
              <a:rPr lang="th-TH" sz="3200" b="1" u="sng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(1939) </a:t>
            </a:r>
            <a:endParaRPr lang="en-US" sz="3200" b="1" u="sng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ให้คำกำจัดความ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กับความนวัตกรรมว่า หมายถึง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องค์ประกอบใหม่ 5 ประการ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ดังต่อไปนี้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ผลิตภัณฑ์ใหม่หรือคุณสมบัติใหม่ของผลิตภัณฑ์เดิม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กระบวนการผลิตใหม่ที่เสนอเข้าสู่ยุคอุตสาหกรรม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การเปิดตลาดใหม่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การเปลี่ยนแปลงตลาดใหม่</a:t>
            </a:r>
          </a:p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การพัฒนาแหล่งวัตถุดิบหรือปัจจัย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นําเข้า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ใหม่</a:t>
            </a:r>
          </a:p>
        </p:txBody>
      </p:sp>
    </p:spTree>
    <p:extLst>
      <p:ext uri="{BB962C8B-B14F-4D97-AF65-F5344CB8AC3E}">
        <p14:creationId xmlns:p14="http://schemas.microsoft.com/office/powerpoint/2010/main" val="330428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ความสำคัญของนวัตกรรม</a:t>
            </a:r>
            <a:r>
              <a:rPr lang="th-TH" sz="4400" dirty="0" err="1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</a:t>
            </a:r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0667998" cy="492854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ในการดำเนินธุรกิจสมัยใหม่ที่เป็นยุคของ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ั้นมีความจำเป็นและมีความสำคัญที่จะต้องใช้นวัตกรรมในการดำเนินธุรกิจเพื่อความรวดเร็วและมีประสิทธิภาพ ซึ่งผลิตภัณฑ์และบริการใหม่ ๆ ที่เกิดจากการประยุกต์ใช้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เทคโนโลยีดิจิทัล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ที่ตอบสนองความต้องการและพฤติกรรมของผู้บริโภคที่ปรับเปลี่ยนไปตามบริบทของเทคโนโลยีที่มี</a:t>
            </a:r>
            <a:r>
              <a:rPr lang="th-TH" sz="3600" b="1" u="sng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เปลี่ยนแปลงอย่างรวดเร็วก่อให้เกิดการสร้างสรรค์ธุรกิจใหม่ที่ไม่เคยมีมาก่อนบนพื้นฐานของการหลอมรวมเทคโนโลยี </a:t>
            </a:r>
            <a:r>
              <a:rPr lang="en-US" sz="3600" b="1" u="sng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Digital Supply Chain (</a:t>
            </a:r>
            <a:r>
              <a:rPr lang="th-TH" sz="3600" b="1" u="sng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ห่วงโซ่</a:t>
            </a:r>
            <a:r>
              <a:rPr lang="th-TH" sz="3600" b="1" u="sng" dirty="0" err="1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อุปทานดิจิทัล</a:t>
            </a:r>
            <a:r>
              <a:rPr lang="th-TH" sz="3600" b="1" u="sng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marL="0" lvl="0" indent="0" algn="thaiDist">
              <a:buNone/>
            </a:pP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7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1600200"/>
            <a:ext cx="10448365" cy="493776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จากความหมายของคำว่านวัตกรรมดังที่ได้กล่าวถึงมาแล้วข้างต้น สามารถอธิบายได้ว่า นวัตกรรมประกอบด้วยองค์ประกอบต่าง ๆ ดังนี้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ความใหม่ (</a:t>
            </a:r>
            <a:r>
              <a:rPr lang="en-US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Newness)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ความใหม่ของนวัตกรรมแบ่งออกเป็น 2 มุมมองตามเหตุผลทางวิชาการและการ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นําไป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ประยุกต์ใช้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6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การใช้ได้จริง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นวัตกรรมต้องสามารถ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นําไปใช้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ประโยชน์ได้จริง ซึ่งเป็นลักษณะที่ทำให้นวัตกรรมซึ่งแตกต่างจากการประดิษฐ์ ในขณะที่นวัตกรรมสามารถ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นํามา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ประยุกต์ใช้ได้และสามารถสร้างมูลค่าเพิ่มให้กับผลการดำเนินงานขององค์กรได้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ประโยชน์ที่เกิดขึ้น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การยอมรับนวัตกรรมขึ้นเป็นการที่บุคคลได้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นําเอา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ความรู้ ความคิด วิธีการ หรือสิ่งใหม่ ๆ มาใช้ปรับปรุงการประกอบอาชีพหรือการดำรงชีวิตให้ดียิ่งขึ้น</a:t>
            </a:r>
          </a:p>
          <a:p>
            <a:pPr marL="0" lvl="0" indent="0">
              <a:buNone/>
            </a:pP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74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3046</TotalTime>
  <Words>1475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SP SUAN DUSIT</vt:lpstr>
      <vt:lpstr>Trebuchet MS</vt:lpstr>
      <vt:lpstr>Wingdings</vt:lpstr>
      <vt:lpstr>Wingdings 2</vt:lpstr>
      <vt:lpstr>Opulent</vt:lpstr>
      <vt:lpstr>บทที่ 8  นวัตกรรมเชิงธุรกิจดิจิทัล </vt:lpstr>
      <vt:lpstr>บทนำ</vt:lpstr>
      <vt:lpstr>PowerPoint Presentation</vt:lpstr>
      <vt:lpstr>ความหมายของนวัตกรรมธุรกิจดิจิทัล</vt:lpstr>
      <vt:lpstr>PowerPoint Presentation</vt:lpstr>
      <vt:lpstr>PowerPoint Presentation</vt:lpstr>
      <vt:lpstr>PowerPoint Presentation</vt:lpstr>
      <vt:lpstr>ความสำคัญของนวัตกรรมธุรกิจดิจิทัล </vt:lpstr>
      <vt:lpstr>องค์ประกอบของนวัตกรรม</vt:lpstr>
      <vt:lpstr>คุณลักษณะของนวัตกรรม</vt:lpstr>
      <vt:lpstr>กระบวนการนวัตกรรม</vt:lpstr>
      <vt:lpstr>ประเภทของนวัตกรรม</vt:lpstr>
      <vt:lpstr>กระบวนการจัดการนวัตกรรม</vt:lpstr>
      <vt:lpstr>นวัตกรรมทางธุรกิจ</vt:lpstr>
      <vt:lpstr>กรณีศึกษา : Digital Innovation นวัตกรรมดิจิทัลเพื่อทุกธุรกิจ (SCG)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DCC6</cp:lastModifiedBy>
  <cp:revision>226</cp:revision>
  <dcterms:created xsi:type="dcterms:W3CDTF">2020-08-10T02:59:24Z</dcterms:created>
  <dcterms:modified xsi:type="dcterms:W3CDTF">2024-08-26T05:51:34Z</dcterms:modified>
</cp:coreProperties>
</file>