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7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34E3FF-F3CD-4B78-801A-FDC46542B7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5010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A46D24-EBBC-46D1-9BA9-95558F36D2C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871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C164-6123-4D97-B24A-617DB8BD6A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376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52A52-F5E3-41B7-B30B-1EC249D4B3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49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dirty="0" smtClean="0"/>
              <a:t>บทที่ 1</a:t>
            </a:r>
            <a:endParaRPr lang="th-TH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66CA8-8D0B-470D-A026-B08D7FEAE86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71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DFDBB-1093-43F5-9CA7-16744184C5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891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DCD5-538F-4F73-8271-2E93B308610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6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B5A3-1EAF-4015-AEEE-BA12C623B70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425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2118-A4D8-4FB1-A923-4877123694E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49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A8F6-BA6B-4691-BB6F-6DC8764FC38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660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B7AD-2357-4A08-A153-34D869E562F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239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1F5-E307-4F25-8DBB-97DBA406A28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74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 dirty="0" smtClean="0"/>
              <a:t>บทที่ 1</a:t>
            </a:r>
            <a:endParaRPr lang="th-TH" dirty="0"/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AEE988-6B35-4A26-8BFB-03649860B25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DC7BCA3-D15F-473F-B959-1CB010159FC3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2735684"/>
          </a:xfrm>
          <a:noFill/>
        </p:spPr>
        <p:txBody>
          <a:bodyPr anchor="ctr" anchorCtr="1">
            <a:noAutofit/>
          </a:bodyPr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 smtClean="0">
                <a:latin typeface="Angsana New" pitchFamily="18" charset="-34"/>
              </a:rPr>
              <a:t>2</a:t>
            </a:r>
            <a:r>
              <a:rPr lang="th-TH" altLang="en-US" sz="5400" dirty="0" smtClean="0">
                <a:latin typeface="Angsana New" pitchFamily="18" charset="-34"/>
              </a:rPr>
              <a:t/>
            </a:r>
            <a:br>
              <a:rPr lang="th-TH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กราฟิกและการสร้างภาพเคลื่อนไหว</a:t>
            </a:r>
            <a:br>
              <a:rPr lang="th-TH" altLang="en-US" sz="5400" dirty="0" smtClean="0">
                <a:latin typeface="Angsana New" pitchFamily="18" charset="-34"/>
              </a:rPr>
            </a:br>
            <a:endParaRPr lang="th-TH" altLang="en-US" sz="5400" dirty="0" smtClean="0"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B80611C-4D75-4209-BF9D-59DD8624F85F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ประเภทของไฟล์รูปภาพ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ไฟล์รูปภาพแบบบิทแมท </a:t>
            </a:r>
            <a:r>
              <a:rPr lang="en-US" altLang="en-US" sz="3600" smtClean="0">
                <a:latin typeface="Angsana New" pitchFamily="18" charset="-34"/>
              </a:rPr>
              <a:t>(Bitmap)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เป็นภาพที่เกิดจากการเรียงกันของจุดสีเรียกว่า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พิกเซล</a:t>
            </a:r>
            <a:r>
              <a:rPr lang="en-US" altLang="en-US" sz="3200" smtClean="0">
                <a:latin typeface="Angsana New" pitchFamily="18" charset="-34"/>
              </a:rPr>
              <a:t> (Pixel)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ความคมชัดของภาพขึ้นอยู่กับจำนวนของจุดสี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ข้อจำกัดคือ หากมีการขยายภาพให้มีขนาดใหญ่ความละเอียดของภาพก็จะลดลง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ไฟล์รูปภาพประเภทนี้มีส่วนขยายเป็น</a:t>
            </a:r>
            <a:r>
              <a:rPr lang="en-US" altLang="en-US" sz="3200" smtClean="0">
                <a:latin typeface="Angsana New" pitchFamily="18" charset="-34"/>
              </a:rPr>
              <a:t> .bmp .jpg .psd .tif .gif</a:t>
            </a:r>
            <a:r>
              <a:rPr lang="th-TH" altLang="en-US" sz="3200" smtClean="0">
                <a:latin typeface="Angsana New" pitchFamily="18" charset="-34"/>
              </a:rPr>
              <a:t>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2644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ECAFFB26-214A-4965-8854-1801B45EA08A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ประเภทของไฟล์รูปภาพ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ไฟล์รูปภาพแบบเว็กเตอร์ </a:t>
            </a:r>
            <a:r>
              <a:rPr lang="en-US" altLang="en-US" sz="3600" smtClean="0">
                <a:latin typeface="Angsana New" pitchFamily="18" charset="-34"/>
              </a:rPr>
              <a:t>(Vector)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เป็นภาพที่เกิดจากการคำนวณทางคณิตศาสตร์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ไม่เกิดปัญหาเมื่อขยายภาพให้ใหญ่มากขึ้น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ไฟล์รูปภาพมีขนาดเล็ก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ไฟล์รูปภาพประเภทนี้มีส่วนขยายเป็น</a:t>
            </a:r>
            <a:r>
              <a:rPr lang="en-US" altLang="en-US" sz="3200" smtClean="0">
                <a:latin typeface="Angsana New" pitchFamily="18" charset="-34"/>
              </a:rPr>
              <a:t> .wmf .eps .ai</a:t>
            </a:r>
            <a:r>
              <a:rPr lang="th-TH" altLang="en-US" sz="3200" smtClean="0">
                <a:latin typeface="Angsana New" pitchFamily="18" charset="-34"/>
              </a:rPr>
              <a:t>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5531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6ED57D34-B401-44FC-9C5F-C5FFCF0507AF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ไฟล์รูปภาพที่นำเสนอบนเว็บเพจ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ไฟล์ที่มีส่วนขยาย</a:t>
            </a:r>
            <a:r>
              <a:rPr lang="en-US" altLang="en-US" sz="3600" smtClean="0">
                <a:latin typeface="Angsana New" pitchFamily="18" charset="-34"/>
              </a:rPr>
              <a:t> GIF</a:t>
            </a:r>
            <a:r>
              <a:rPr lang="th-TH" altLang="en-US" sz="3600" smtClean="0">
                <a:latin typeface="Angsana New" pitchFamily="18" charset="-34"/>
              </a:rPr>
              <a:t> </a:t>
            </a:r>
            <a:r>
              <a:rPr lang="en-US" altLang="en-US" sz="3600" smtClean="0">
                <a:latin typeface="Angsana New" pitchFamily="18" charset="-34"/>
              </a:rPr>
              <a:t>(Graphic Interchange Format)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ใช้จำนวนบิท </a:t>
            </a:r>
            <a:r>
              <a:rPr lang="en-US" altLang="en-US" sz="3200" smtClean="0">
                <a:latin typeface="Angsana New" pitchFamily="18" charset="-34"/>
              </a:rPr>
              <a:t>8 </a:t>
            </a:r>
            <a:r>
              <a:rPr lang="th-TH" altLang="en-US" sz="3200" smtClean="0">
                <a:latin typeface="Angsana New" pitchFamily="18" charset="-34"/>
              </a:rPr>
              <a:t>บิทแทนจำนวนสีของภาพ ทำให้แสดงความแตกต่างของสีได้ </a:t>
            </a:r>
            <a:r>
              <a:rPr lang="en-US" altLang="en-US" sz="3200" smtClean="0">
                <a:latin typeface="Angsana New" pitchFamily="18" charset="-34"/>
              </a:rPr>
              <a:t>256 </a:t>
            </a:r>
            <a:r>
              <a:rPr lang="th-TH" altLang="en-US" sz="3200" smtClean="0">
                <a:latin typeface="Angsana New" pitchFamily="18" charset="-34"/>
              </a:rPr>
              <a:t>สี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นิยมใช้ไฟล์ประเภทนี้สร้างเป็นภาพโฆษณา หรือปุ่มกดต่าง ๆ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สามารถทำเป็นภาพเคลื่อนไหวได้ เรียกว่า</a:t>
            </a:r>
            <a:r>
              <a:rPr lang="en-US" altLang="en-US" sz="3200" smtClean="0">
                <a:latin typeface="Angsana New" pitchFamily="18" charset="-34"/>
              </a:rPr>
              <a:t> GIF Animation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2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B956D1B-0042-48FC-8AF5-F5BF3EC4BC40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ไฟล์รูปภาพที่นำเสนอบนเว็บเพจ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ไฟล์ที่มีส่วนขยาย</a:t>
            </a:r>
            <a:r>
              <a:rPr lang="en-US" altLang="en-US" sz="3600" smtClean="0">
                <a:latin typeface="Angsana New" pitchFamily="18" charset="-34"/>
              </a:rPr>
              <a:t> JPG (Joint Photographic Expert Group)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ใช้จำนวนบิทแทนจำนวนสี </a:t>
            </a:r>
            <a:r>
              <a:rPr lang="en-US" altLang="en-US" sz="3200" smtClean="0">
                <a:latin typeface="Angsana New" pitchFamily="18" charset="-34"/>
              </a:rPr>
              <a:t>24</a:t>
            </a:r>
            <a:r>
              <a:rPr lang="th-TH" altLang="en-US" sz="3200" smtClean="0">
                <a:latin typeface="Angsana New" pitchFamily="18" charset="-34"/>
              </a:rPr>
              <a:t> บิท สามารถแสดงความแตกต่างของสีได้</a:t>
            </a:r>
            <a:r>
              <a:rPr lang="en-US" altLang="en-US" sz="3200" smtClean="0">
                <a:latin typeface="Angsana New" pitchFamily="18" charset="-34"/>
              </a:rPr>
              <a:t> 16 </a:t>
            </a:r>
            <a:r>
              <a:rPr lang="th-TH" altLang="en-US" sz="3200" smtClean="0">
                <a:latin typeface="Angsana New" pitchFamily="18" charset="-34"/>
              </a:rPr>
              <a:t>ล้านสี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สามารถบีบอัดข้อมูลของภาพให้สีขนาดเล็ก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นิยมใช้แสดงภาพในเว็บเพจมากกว่าไฟล์ประเภท</a:t>
            </a:r>
            <a:r>
              <a:rPr lang="en-US" altLang="en-US" sz="3200" smtClean="0">
                <a:latin typeface="Angsana New" pitchFamily="18" charset="-34"/>
              </a:rPr>
              <a:t> BMP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32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2F72D80-3182-4162-A715-0EDAC6653075}" type="slidenum">
              <a:rPr lang="en-US" altLang="en-US" smtClean="0"/>
              <a:pPr eaLnBrk="1" hangingPunct="1"/>
              <a:t>14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ไฟล์รูปภาพที่นำเสนอบนเว็บเพจ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ไฟล์ที่มีส่วนขยาย</a:t>
            </a:r>
            <a:r>
              <a:rPr lang="en-US" altLang="en-US" sz="3600" smtClean="0">
                <a:latin typeface="Angsana New" pitchFamily="18" charset="-34"/>
              </a:rPr>
              <a:t> PNG</a:t>
            </a:r>
            <a:r>
              <a:rPr lang="th-TH" altLang="en-US" sz="3600" smtClean="0">
                <a:latin typeface="Angsana New" pitchFamily="18" charset="-34"/>
              </a:rPr>
              <a:t> </a:t>
            </a:r>
            <a:r>
              <a:rPr lang="en-US" altLang="en-US" sz="3600" smtClean="0">
                <a:latin typeface="Angsana New" pitchFamily="18" charset="-34"/>
              </a:rPr>
              <a:t>(Portable Network Graphic)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ใช้จำนวนบิท </a:t>
            </a:r>
            <a:r>
              <a:rPr lang="en-US" altLang="en-US" sz="3200" smtClean="0">
                <a:latin typeface="Angsana New" pitchFamily="18" charset="-34"/>
              </a:rPr>
              <a:t>8</a:t>
            </a:r>
            <a:r>
              <a:rPr lang="th-TH" altLang="en-US" sz="3200" smtClean="0">
                <a:latin typeface="Angsana New" pitchFamily="18" charset="-34"/>
              </a:rPr>
              <a:t> บิท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และ</a:t>
            </a:r>
            <a:r>
              <a:rPr lang="en-US" altLang="en-US" sz="3200" smtClean="0">
                <a:latin typeface="Angsana New" pitchFamily="18" charset="-34"/>
              </a:rPr>
              <a:t> 24</a:t>
            </a:r>
            <a:r>
              <a:rPr lang="th-TH" altLang="en-US" sz="3200" smtClean="0">
                <a:latin typeface="Angsana New" pitchFamily="18" charset="-34"/>
              </a:rPr>
              <a:t> บิท แทนจำนวนความแตกต่างของสี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มีคุณสมบัติทำภาพโปร่งใสได้ แต่ไม่สามารถทำเป็นภาพเคลื่อนไหวได้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ข้อจำกัดคือ โปรแกรมบราวเซอร์ยังไม่สามารถสนับสนุนคุณสมบัติของไฟล์ภาพประเภทนี้ได้อย่างครบถ้วน</a:t>
            </a:r>
          </a:p>
        </p:txBody>
      </p:sp>
    </p:spTree>
    <p:extLst>
      <p:ext uri="{BB962C8B-B14F-4D97-AF65-F5344CB8AC3E}">
        <p14:creationId xmlns:p14="http://schemas.microsoft.com/office/powerpoint/2010/main" val="10263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2F72D80-3182-4162-A715-0EDAC6653075}" type="slidenum">
              <a:rPr lang="en-US" altLang="en-US" smtClean="0"/>
              <a:pPr eaLnBrk="1" hangingPunct="1"/>
              <a:t>15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การสร้างภาพเคลื่อนไหว</a:t>
            </a:r>
            <a:endParaRPr lang="th-TH" altLang="en-US" dirty="0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ภาพเคลื่อนไหวแบบ</a:t>
            </a:r>
            <a:r>
              <a:rPr lang="en-US" altLang="en-US" sz="3600" dirty="0" smtClean="0">
                <a:latin typeface="Angsana New" pitchFamily="18" charset="-34"/>
              </a:rPr>
              <a:t> GIF </a:t>
            </a:r>
            <a:r>
              <a:rPr lang="en-US" altLang="en-US" sz="3600" dirty="0" smtClean="0">
                <a:latin typeface="Angsana New" pitchFamily="18" charset="-34"/>
              </a:rPr>
              <a:t>(Animated GIF)</a:t>
            </a:r>
            <a:endParaRPr lang="th-TH" altLang="en-US" sz="36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เป็นภาพเคลื่อนไหวที่สร้างได้ง่าย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โปรแกรมบราว์เซอร์สามารถแสดงได้โดยไม่ต้องติดตั้งโปรแกรมเสริม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23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การใช้สี</a:t>
            </a:r>
            <a:endParaRPr lang="th-TH" altLang="en-US" dirty="0" smtClean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วรรณะของสี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วรรณะร้อน</a:t>
            </a: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ร้อนแรง รุนแรง สดชื่น เบิกบาน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วรรณะเย็น</a:t>
            </a: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เยือกเย็น สงบ ร่มรื่น</a:t>
            </a:r>
            <a:endParaRPr lang="th-TH" altLang="en-US" sz="28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662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>
                <a:latin typeface="Angsana New" pitchFamily="18" charset="-34"/>
              </a:rPr>
              <a:t>ความหมายของสี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สีแดง </a:t>
            </a:r>
            <a:r>
              <a:rPr lang="en-US" altLang="en-US" sz="3600" dirty="0" smtClean="0">
                <a:latin typeface="Angsana New" pitchFamily="18" charset="-34"/>
              </a:rPr>
              <a:t>-</a:t>
            </a:r>
            <a:r>
              <a:rPr lang="th-TH" altLang="en-US" sz="3600" dirty="0" smtClean="0">
                <a:latin typeface="Angsana New" pitchFamily="18" charset="-34"/>
              </a:rPr>
              <a:t> </a:t>
            </a:r>
            <a:r>
              <a:rPr lang="th-TH" altLang="en-US" sz="3600" dirty="0" smtClean="0">
                <a:latin typeface="Angsana New" pitchFamily="18" charset="-34"/>
              </a:rPr>
              <a:t>ร้อนแรง เร้าใจ ความรัก มีพลัง ความรุนแรง อันตราย</a:t>
            </a:r>
            <a:endParaRPr lang="en-US" altLang="en-US" sz="3600" dirty="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สีน้ำเงิน</a:t>
            </a:r>
            <a:r>
              <a:rPr lang="en-US" altLang="en-US" sz="3600" dirty="0" smtClean="0">
                <a:latin typeface="Angsana New" pitchFamily="18" charset="-34"/>
              </a:rPr>
              <a:t> - </a:t>
            </a:r>
            <a:r>
              <a:rPr lang="th-TH" altLang="en-US" sz="3600" dirty="0" smtClean="0">
                <a:latin typeface="Angsana New" pitchFamily="18" charset="-34"/>
              </a:rPr>
              <a:t>สงบ สุภาพ ความสูงศักดิ์ ความหดหู่ สิ้นหวัง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สีเขียว</a:t>
            </a:r>
            <a:r>
              <a:rPr lang="en-US" altLang="en-US" sz="3600" dirty="0" smtClean="0">
                <a:latin typeface="Angsana New" pitchFamily="18" charset="-34"/>
              </a:rPr>
              <a:t> - </a:t>
            </a:r>
            <a:r>
              <a:rPr lang="th-TH" altLang="en-US" sz="3600" dirty="0" smtClean="0">
                <a:latin typeface="Angsana New" pitchFamily="18" charset="-34"/>
              </a:rPr>
              <a:t> ความสุข ความเจริญงอกงาม ความสบายใจ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สีขาว </a:t>
            </a:r>
            <a:r>
              <a:rPr lang="en-US" altLang="en-US" sz="3600" dirty="0" smtClean="0">
                <a:latin typeface="Angsana New" pitchFamily="18" charset="-34"/>
              </a:rPr>
              <a:t>-</a:t>
            </a:r>
            <a:r>
              <a:rPr lang="th-TH" altLang="en-US" sz="3600" dirty="0" smtClean="0">
                <a:latin typeface="Angsana New" pitchFamily="18" charset="-34"/>
              </a:rPr>
              <a:t> ความบริสุทธิ์ ความดี การยอมแพ้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สีดำ</a:t>
            </a:r>
            <a:r>
              <a:rPr lang="en-US" altLang="en-US" sz="3600" dirty="0" smtClean="0">
                <a:latin typeface="Angsana New" pitchFamily="18" charset="-34"/>
              </a:rPr>
              <a:t> - </a:t>
            </a:r>
            <a:r>
              <a:rPr lang="th-TH" altLang="en-US" sz="3600" dirty="0" smtClean="0">
                <a:latin typeface="Angsana New" pitchFamily="18" charset="-34"/>
              </a:rPr>
              <a:t>ความตาย ความลึกลับ ความน่ากลัว</a:t>
            </a:r>
          </a:p>
        </p:txBody>
      </p:sp>
    </p:spTree>
    <p:extLst>
      <p:ext uri="{BB962C8B-B14F-4D97-AF65-F5344CB8AC3E}">
        <p14:creationId xmlns:p14="http://schemas.microsoft.com/office/powerpoint/2010/main" val="259093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>
                <a:latin typeface="Angsana New" pitchFamily="18" charset="-34"/>
              </a:rPr>
              <a:t>ความหมายของสี</a:t>
            </a:r>
            <a:endParaRPr lang="th-TH" altLang="en-US" dirty="0" smtClean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>
                <a:latin typeface="Angsana New" pitchFamily="18" charset="-34"/>
              </a:rPr>
              <a:t>สีเทา </a:t>
            </a:r>
            <a:r>
              <a:rPr lang="en-US" altLang="en-US" sz="3600" dirty="0">
                <a:latin typeface="Angsana New" pitchFamily="18" charset="-34"/>
              </a:rPr>
              <a:t>-</a:t>
            </a:r>
            <a:r>
              <a:rPr lang="th-TH" altLang="en-US" sz="3600" dirty="0">
                <a:latin typeface="Angsana New" pitchFamily="18" charset="-34"/>
              </a:rPr>
              <a:t> ความถ่อมตน ความสงบ ความ</a:t>
            </a:r>
            <a:r>
              <a:rPr lang="th-TH" altLang="en-US" sz="3600" dirty="0" smtClean="0">
                <a:latin typeface="Angsana New" pitchFamily="18" charset="-34"/>
              </a:rPr>
              <a:t>เสียใจ</a:t>
            </a:r>
            <a:endParaRPr lang="th-TH" altLang="en-US" sz="3600" dirty="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สีเหลือง</a:t>
            </a:r>
            <a:r>
              <a:rPr lang="en-US" altLang="en-US" sz="3600" dirty="0" smtClean="0">
                <a:latin typeface="Angsana New" pitchFamily="18" charset="-34"/>
              </a:rPr>
              <a:t> - </a:t>
            </a:r>
            <a:r>
              <a:rPr lang="th-TH" altLang="en-US" sz="3600" dirty="0" smtClean="0">
                <a:latin typeface="Angsana New" pitchFamily="18" charset="-34"/>
              </a:rPr>
              <a:t>ความร้อนแรง สดชื่น ร่าเริง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สีม่วง</a:t>
            </a:r>
            <a:r>
              <a:rPr lang="en-US" altLang="en-US" sz="3600" dirty="0" smtClean="0">
                <a:latin typeface="Angsana New" pitchFamily="18" charset="-34"/>
              </a:rPr>
              <a:t> - </a:t>
            </a:r>
            <a:r>
              <a:rPr lang="th-TH" altLang="en-US" sz="3600" dirty="0" smtClean="0">
                <a:latin typeface="Angsana New" pitchFamily="18" charset="-34"/>
              </a:rPr>
              <a:t>มีศักดิ์ศรี มีอำนาจ ความเดียวดาย มีความลับ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สีฟ้า</a:t>
            </a:r>
            <a:r>
              <a:rPr lang="en-US" altLang="en-US" sz="3600" dirty="0" smtClean="0">
                <a:latin typeface="Angsana New" pitchFamily="18" charset="-34"/>
              </a:rPr>
              <a:t> - </a:t>
            </a:r>
            <a:r>
              <a:rPr lang="th-TH" altLang="en-US" sz="3600" dirty="0" smtClean="0">
                <a:latin typeface="Angsana New" pitchFamily="18" charset="-34"/>
              </a:rPr>
              <a:t>ความปลอดโปร่ง ความสะอาด มีอิสระ</a:t>
            </a:r>
          </a:p>
          <a:p>
            <a:pPr lvl="1" eaLnBrk="1" hangingPunct="1"/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537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>
                <a:latin typeface="Angsana New" pitchFamily="18" charset="-34"/>
              </a:rPr>
              <a:t>ประโยชน์ของการใช้สี</a:t>
            </a:r>
            <a:endParaRPr lang="th-TH" altLang="en-US" sz="4000" dirty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ดึงดูดความสนใจในการแสดงข้อมูล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สร้างความแตกต่างหรือแบ่งส่วน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แสดงถึงความสำคัญ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แสดงถึงความเป็นเอกลักษณ์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688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การแทนสีบนคอมพิวเตอร์</a:t>
            </a:r>
            <a:endParaRPr lang="th-TH" altLang="en-US" sz="4000" dirty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เกิดจากการผสมสีของแม่สี </a:t>
            </a:r>
            <a:r>
              <a:rPr lang="en-US" altLang="en-US" sz="3600" dirty="0" smtClean="0">
                <a:latin typeface="Angsana New" pitchFamily="18" charset="-34"/>
              </a:rPr>
              <a:t>3</a:t>
            </a:r>
            <a:r>
              <a:rPr lang="th-TH" altLang="en-US" sz="3600" dirty="0" smtClean="0">
                <a:latin typeface="Angsana New" pitchFamily="18" charset="-34"/>
              </a:rPr>
              <a:t> สี คือ สีแดง สีเขียว สีน้ำเงิน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ใช้จำนวนบิตเพื่อแทนค่าระดับความเข้มของแม่สีแต่ละสี</a:t>
            </a:r>
          </a:p>
          <a:p>
            <a:pPr eaLnBrk="1" hangingPunct="1"/>
            <a:r>
              <a:rPr lang="en-US" altLang="en-US" sz="3600" dirty="0" smtClean="0">
                <a:latin typeface="Angsana New" pitchFamily="18" charset="-34"/>
              </a:rPr>
              <a:t>#DE12AA</a:t>
            </a:r>
            <a:r>
              <a:rPr lang="th-TH" altLang="en-US" sz="3600" dirty="0" smtClean="0">
                <a:latin typeface="Angsana New" pitchFamily="18" charset="-34"/>
              </a:rPr>
              <a:t> 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ระดับความเข้มของการแสดงสีแดง</a:t>
            </a:r>
            <a:r>
              <a:rPr lang="en-US" altLang="en-US" sz="3200" dirty="0" smtClean="0">
                <a:latin typeface="Angsana New" pitchFamily="18" charset="-34"/>
              </a:rPr>
              <a:t> </a:t>
            </a:r>
            <a:r>
              <a:rPr lang="th-TH" altLang="en-US" sz="3200" dirty="0" smtClean="0">
                <a:latin typeface="Angsana New" pitchFamily="18" charset="-34"/>
              </a:rPr>
              <a:t>เท่ากับ</a:t>
            </a:r>
            <a:r>
              <a:rPr lang="en-US" altLang="en-US" sz="3200" dirty="0" smtClean="0">
                <a:latin typeface="Angsana New" pitchFamily="18" charset="-34"/>
              </a:rPr>
              <a:t> DE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ระดับความเข้มของการแสดงสีเขียว</a:t>
            </a:r>
            <a:r>
              <a:rPr lang="en-US" altLang="en-US" sz="3200" dirty="0" smtClean="0">
                <a:latin typeface="Angsana New" pitchFamily="18" charset="-34"/>
              </a:rPr>
              <a:t> </a:t>
            </a:r>
            <a:r>
              <a:rPr lang="th-TH" altLang="en-US" sz="3200" dirty="0" smtClean="0">
                <a:latin typeface="Angsana New" pitchFamily="18" charset="-34"/>
              </a:rPr>
              <a:t>เท่ากับ </a:t>
            </a:r>
            <a:r>
              <a:rPr lang="en-US" altLang="en-US" sz="3200" dirty="0" smtClean="0">
                <a:latin typeface="Angsana New" pitchFamily="18" charset="-34"/>
              </a:rPr>
              <a:t>12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ระดับความเข้มของการแสดงสีน้ำเงิน เท่ากับ</a:t>
            </a:r>
            <a:r>
              <a:rPr lang="en-US" altLang="en-US" sz="3200" dirty="0" smtClean="0">
                <a:latin typeface="Angsana New" pitchFamily="18" charset="-34"/>
              </a:rPr>
              <a:t> AA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686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การออกแบบกราฟิก</a:t>
            </a:r>
            <a:endParaRPr lang="th-TH" altLang="en-US" sz="4000" dirty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องค์ประกอบพื้นฐานของกราฟิก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จุดและเส้น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รูปร่าง รูปทรง และสัดส่วน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แสงและเงา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สี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917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ขั้นตอนการออกแบบกราฟิก</a:t>
            </a:r>
            <a:endParaRPr lang="th-TH" altLang="en-US" sz="4000" dirty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การวางแผน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การรวบรวมข้อมูล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สร้างแบบร่าง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สร้างชิ้นงานจริง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059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ขั้นตอนการออกแบบกราฟิก</a:t>
            </a:r>
            <a:endParaRPr lang="th-TH" altLang="en-US" sz="4000" dirty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การ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984667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119</TotalTime>
  <Words>614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Blends</vt:lpstr>
      <vt:lpstr>บทที่ 2 กราฟิกและการสร้างภาพเคลื่อนไหว </vt:lpstr>
      <vt:lpstr>การใช้สี</vt:lpstr>
      <vt:lpstr>ความหมายของสี</vt:lpstr>
      <vt:lpstr>ความหมายของสี</vt:lpstr>
      <vt:lpstr>ประโยชน์ของการใช้สี</vt:lpstr>
      <vt:lpstr>การแทนสีบนคอมพิวเตอร์</vt:lpstr>
      <vt:lpstr>การออกแบบกราฟิก</vt:lpstr>
      <vt:lpstr>ขั้นตอนการออกแบบกราฟิก</vt:lpstr>
      <vt:lpstr>ขั้นตอนการออกแบบกราฟิก</vt:lpstr>
      <vt:lpstr>ประเภทของไฟล์รูปภาพ</vt:lpstr>
      <vt:lpstr>ประเภทของไฟล์รูปภาพ</vt:lpstr>
      <vt:lpstr>ไฟล์รูปภาพที่นำเสนอบนเว็บเพจ</vt:lpstr>
      <vt:lpstr>ไฟล์รูปภาพที่นำเสนอบนเว็บเพจ</vt:lpstr>
      <vt:lpstr>ไฟล์รูปภาพที่นำเสนอบนเว็บเพจ</vt:lpstr>
      <vt:lpstr>การสร้างภาพเคลื่อนไหว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54</cp:revision>
  <dcterms:created xsi:type="dcterms:W3CDTF">2008-02-12T14:54:03Z</dcterms:created>
  <dcterms:modified xsi:type="dcterms:W3CDTF">2015-07-03T09:26:07Z</dcterms:modified>
</cp:coreProperties>
</file>