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32"/>
  </p:notes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57" r:id="rId17"/>
    <p:sldId id="258" r:id="rId18"/>
    <p:sldId id="259" r:id="rId19"/>
    <p:sldId id="260" r:id="rId20"/>
    <p:sldId id="261" r:id="rId21"/>
    <p:sldId id="262" r:id="rId22"/>
    <p:sldId id="263" r:id="rId23"/>
    <p:sldId id="264" r:id="rId24"/>
    <p:sldId id="271" r:id="rId25"/>
    <p:sldId id="265" r:id="rId26"/>
    <p:sldId id="266" r:id="rId27"/>
    <p:sldId id="267" r:id="rId28"/>
    <p:sldId id="268" r:id="rId29"/>
    <p:sldId id="269" r:id="rId30"/>
    <p:sldId id="270" r:id="rId31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Click to edit Master text styles</a:t>
            </a:r>
          </a:p>
          <a:p>
            <a:pPr lvl="1"/>
            <a:r>
              <a:rPr lang="th-TH" noProof="0" smtClean="0"/>
              <a:t>Second level</a:t>
            </a:r>
          </a:p>
          <a:p>
            <a:pPr lvl="2"/>
            <a:r>
              <a:rPr lang="th-TH" noProof="0" smtClean="0"/>
              <a:t>Third level</a:t>
            </a:r>
          </a:p>
          <a:p>
            <a:pPr lvl="3"/>
            <a:r>
              <a:rPr lang="th-TH" noProof="0" smtClean="0"/>
              <a:t>Fourth level</a:t>
            </a:r>
          </a:p>
          <a:p>
            <a:pPr lvl="4"/>
            <a:r>
              <a:rPr lang="th-TH" noProof="0" smtClean="0"/>
              <a:t>Fifth level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FC84F02-D104-40E0-9C54-828900BB6DF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90016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sp>
        <p:nvSpPr>
          <p:cNvPr id="798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h-TH" noProof="0" smtClean="0"/>
              <a:t>Click to edit Master title style</a:t>
            </a:r>
          </a:p>
        </p:txBody>
      </p:sp>
      <p:sp>
        <p:nvSpPr>
          <p:cNvPr id="7988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th-TH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th-TH"/>
              <a:t>บทที่ 2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52B8207-833A-4525-AF83-897432B7407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4935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2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B64AD-59DC-4824-AA84-484970B3B63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81339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2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206BC-DE70-4FB7-9DA9-7F96FF11CC3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98092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2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FCFE3-E73A-4AA5-AE16-49A0BFEFB5B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651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2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0B5BB-F620-405A-BF60-89C9C327D9D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25957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2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CE630-0CFF-4D74-AFBE-7DC764CD4C7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34249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2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E54D3-515D-43F1-B807-0619B10F126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24302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2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E040C-9784-4399-8E86-E378EC0FBD6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50519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2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E4F36-6E0A-4E1B-A647-BEBA45887A9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8512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2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99497-6194-4360-A859-0BEEB98DDE1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06156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2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63D23-7F8F-44AE-B7F8-37C1B7C5600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77257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Click to edit Master text styles</a:t>
            </a:r>
          </a:p>
          <a:p>
            <a:pPr lvl="1"/>
            <a:r>
              <a:rPr lang="th-TH" altLang="en-US" smtClean="0"/>
              <a:t>Second level</a:t>
            </a:r>
          </a:p>
          <a:p>
            <a:pPr lvl="2"/>
            <a:r>
              <a:rPr lang="th-TH" altLang="en-US" smtClean="0"/>
              <a:t>Third level</a:t>
            </a:r>
          </a:p>
          <a:p>
            <a:pPr lvl="3"/>
            <a:r>
              <a:rPr lang="th-TH" altLang="en-US" smtClean="0"/>
              <a:t>Fourth level</a:t>
            </a:r>
          </a:p>
          <a:p>
            <a:pPr lvl="4"/>
            <a:r>
              <a:rPr lang="th-TH" altLang="en-US" smtClean="0"/>
              <a:t>Fifth level</a:t>
            </a:r>
          </a:p>
        </p:txBody>
      </p:sp>
      <p:sp>
        <p:nvSpPr>
          <p:cNvPr id="7885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th-TH"/>
              <a:t>บทที่ 2</a:t>
            </a:r>
          </a:p>
        </p:txBody>
      </p:sp>
      <p:sp>
        <p:nvSpPr>
          <p:cNvPr id="7886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886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6773152-567C-4D34-9F04-F6BFBBED522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B0FE788-B1A4-4F62-A725-07EAE43DA848}" type="slidenum">
              <a:rPr lang="en-US" altLang="en-US" sz="1400" smtClean="0">
                <a:solidFill>
                  <a:schemeClr val="bg2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th-TH" altLang="en-US" sz="1400" smtClean="0">
              <a:solidFill>
                <a:schemeClr val="bg2"/>
              </a:solidFill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76475"/>
            <a:ext cx="9144000" cy="2808288"/>
          </a:xfrm>
          <a:noFill/>
        </p:spPr>
        <p:txBody>
          <a:bodyPr anchor="ctr" anchorCtr="1"/>
          <a:lstStyle/>
          <a:p>
            <a:pPr algn="ctr" eaLnBrk="1" hangingPunct="1"/>
            <a:r>
              <a:rPr lang="th-TH" altLang="en-US" sz="5400" dirty="0" smtClean="0">
                <a:latin typeface="Angsana New" pitchFamily="18" charset="-34"/>
              </a:rPr>
              <a:t>บทที่ </a:t>
            </a:r>
            <a:r>
              <a:rPr lang="en-US" altLang="en-US" sz="5400" dirty="0" smtClean="0">
                <a:latin typeface="Angsana New" pitchFamily="18" charset="-34"/>
              </a:rPr>
              <a:t>3</a:t>
            </a:r>
            <a:br>
              <a:rPr lang="en-US" altLang="en-US" sz="5400" dirty="0" smtClean="0">
                <a:latin typeface="Angsana New" pitchFamily="18" charset="-34"/>
              </a:rPr>
            </a:br>
            <a:r>
              <a:rPr lang="th-TH" altLang="en-US" sz="5400" dirty="0" smtClean="0">
                <a:latin typeface="Angsana New" pitchFamily="18" charset="-34"/>
              </a:rPr>
              <a:t>การสร้างเว็บไซต์</a:t>
            </a:r>
            <a:br>
              <a:rPr lang="th-TH" altLang="en-US" sz="5400" dirty="0" smtClean="0">
                <a:latin typeface="Angsana New" pitchFamily="18" charset="-34"/>
              </a:rPr>
            </a:br>
            <a:r>
              <a:rPr lang="th-TH" altLang="en-US" sz="5400" dirty="0" smtClean="0">
                <a:latin typeface="Angsana New" pitchFamily="18" charset="-34"/>
              </a:rPr>
              <a:t>และการปรับคุณสมบัติของเว็บเพจ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71E6D4AA-CF87-4274-8222-FDF2E0A65EE9}" type="slidenum">
              <a:rPr lang="en-US" altLang="en-US" smtClean="0"/>
              <a:pPr eaLnBrk="1" hangingPunct="1"/>
              <a:t>10</a:t>
            </a:fld>
            <a:endParaRPr lang="th-TH" altLang="en-US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การจัดการไฟล์ของโปรแกรม</a:t>
            </a:r>
            <a:r>
              <a:rPr lang="en-US" altLang="en-US" smtClean="0">
                <a:latin typeface="Angsana New" pitchFamily="18" charset="-34"/>
              </a:rPr>
              <a:t> Dreamweaver</a:t>
            </a:r>
            <a:endParaRPr lang="th-TH" altLang="en-US" smtClean="0">
              <a:latin typeface="Angsana New" pitchFamily="18" charset="-34"/>
            </a:endParaRP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การสร้างไฟล์ใหม่</a:t>
            </a:r>
            <a:r>
              <a:rPr lang="en-US" altLang="en-US" sz="3600" smtClean="0">
                <a:latin typeface="Angsana New" pitchFamily="18" charset="-34"/>
              </a:rPr>
              <a:t> (New File) 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วิธีที่ </a:t>
            </a:r>
            <a:r>
              <a:rPr lang="en-US" altLang="en-US" sz="3200" smtClean="0">
                <a:latin typeface="Angsana New" pitchFamily="18" charset="-34"/>
              </a:rPr>
              <a:t>1  </a:t>
            </a:r>
            <a:r>
              <a:rPr lang="th-TH" altLang="en-US" sz="3200" smtClean="0">
                <a:latin typeface="Angsana New" pitchFamily="18" charset="-34"/>
              </a:rPr>
              <a:t>เมื่อเข้าสู่โปรแกรม</a:t>
            </a:r>
            <a:r>
              <a:rPr lang="en-US" altLang="en-US" sz="3200" smtClean="0">
                <a:latin typeface="Angsana New" pitchFamily="18" charset="-34"/>
              </a:rPr>
              <a:t> Dreamweaver</a:t>
            </a:r>
            <a:endParaRPr lang="th-TH" altLang="en-US" sz="3200" smtClean="0">
              <a:latin typeface="Angsana New" pitchFamily="18" charset="-34"/>
            </a:endParaRP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เลือกประเภทของไฟล์ที่ต้องการในหัวข้อ </a:t>
            </a:r>
            <a:r>
              <a:rPr lang="en-US" altLang="en-US" sz="2800" smtClean="0">
                <a:latin typeface="Angsana New" pitchFamily="18" charset="-34"/>
              </a:rPr>
              <a:t>Create New </a:t>
            </a:r>
            <a:r>
              <a:rPr lang="th-TH" altLang="en-US" sz="2800" smtClean="0">
                <a:latin typeface="Angsana New" pitchFamily="18" charset="-34"/>
              </a:rPr>
              <a:t>จากหน้าต่าง </a:t>
            </a:r>
            <a:r>
              <a:rPr lang="en-US" altLang="en-US" sz="2800" smtClean="0">
                <a:latin typeface="Angsana New" pitchFamily="18" charset="-34"/>
              </a:rPr>
              <a:t>Start Page</a:t>
            </a:r>
            <a:r>
              <a:rPr lang="th-TH" altLang="en-US" sz="2800" smtClean="0">
                <a:latin typeface="Angsana New" pitchFamily="18" charset="-34"/>
              </a:rPr>
              <a:t> </a:t>
            </a: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เมื่อเลือกประเภทของไฟล์แล้วโปรแกรมจะแสดงหน้าต่างเอกสารหลักต่อไป</a:t>
            </a:r>
          </a:p>
          <a:p>
            <a:pPr lvl="1" eaLnBrk="1" hangingPunct="1">
              <a:buFont typeface="Wingdings" pitchFamily="2" charset="2"/>
              <a:buNone/>
            </a:pPr>
            <a:endParaRPr lang="th-TH" altLang="en-US" sz="3200" smtClean="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432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D18247A7-3B53-40BF-94F4-CEE78086CD4D}" type="slidenum">
              <a:rPr lang="en-US" altLang="en-US" smtClean="0"/>
              <a:pPr eaLnBrk="1" hangingPunct="1"/>
              <a:t>11</a:t>
            </a:fld>
            <a:endParaRPr lang="th-TH" altLang="en-US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การจัดการไฟล์ของโปรแกรม</a:t>
            </a:r>
            <a:r>
              <a:rPr lang="en-US" altLang="en-US" smtClean="0">
                <a:latin typeface="Angsana New" pitchFamily="18" charset="-34"/>
              </a:rPr>
              <a:t> Dreamweaver</a:t>
            </a:r>
            <a:endParaRPr lang="th-TH" altLang="en-US" smtClean="0">
              <a:latin typeface="Angsana New" pitchFamily="18" charset="-34"/>
            </a:endParaRP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วิธีที่ </a:t>
            </a:r>
            <a:r>
              <a:rPr lang="en-US" altLang="en-US" sz="3200" smtClean="0">
                <a:latin typeface="Angsana New" pitchFamily="18" charset="-34"/>
              </a:rPr>
              <a:t>2</a:t>
            </a:r>
            <a:r>
              <a:rPr lang="th-TH" altLang="en-US" sz="3200" smtClean="0">
                <a:latin typeface="Angsana New" pitchFamily="18" charset="-34"/>
              </a:rPr>
              <a:t>  กรณีอยู่ที่หน้าต่างเอกสารหลักแล้ว</a:t>
            </a: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คลิกที่เมนูหลัก </a:t>
            </a:r>
            <a:r>
              <a:rPr lang="en-US" altLang="en-US" sz="2800" smtClean="0">
                <a:latin typeface="Angsana New" pitchFamily="18" charset="-34"/>
              </a:rPr>
              <a:t>File -&gt; New</a:t>
            </a:r>
            <a:r>
              <a:rPr lang="th-TH" altLang="en-US" sz="2800" smtClean="0">
                <a:latin typeface="Angsana New" pitchFamily="18" charset="-34"/>
              </a:rPr>
              <a:t> หรือกดปุ่ม</a:t>
            </a:r>
            <a:r>
              <a:rPr lang="en-US" altLang="en-US" sz="2800" smtClean="0">
                <a:latin typeface="Angsana New" pitchFamily="18" charset="-34"/>
              </a:rPr>
              <a:t> Ctrl + N </a:t>
            </a:r>
            <a:r>
              <a:rPr lang="th-TH" altLang="en-US" sz="2800" smtClean="0">
                <a:latin typeface="Angsana New" pitchFamily="18" charset="-34"/>
              </a:rPr>
              <a:t>หรือคลิกที่ปุ่ม</a:t>
            </a:r>
            <a:r>
              <a:rPr lang="en-US" altLang="en-US" sz="2800" smtClean="0">
                <a:latin typeface="Angsana New" pitchFamily="18" charset="-34"/>
              </a:rPr>
              <a:t>       </a:t>
            </a:r>
            <a:r>
              <a:rPr lang="th-TH" altLang="en-US" sz="2800" smtClean="0">
                <a:latin typeface="Angsana New" pitchFamily="18" charset="-34"/>
              </a:rPr>
              <a:t>ที่ </a:t>
            </a:r>
            <a:r>
              <a:rPr lang="en-US" altLang="en-US" sz="2800" smtClean="0">
                <a:latin typeface="Angsana New" pitchFamily="18" charset="-34"/>
              </a:rPr>
              <a:t>Standard bar</a:t>
            </a: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จะปรากฎหน้าต่าง</a:t>
            </a:r>
            <a:r>
              <a:rPr lang="en-US" altLang="en-US" sz="2800" smtClean="0">
                <a:latin typeface="Angsana New" pitchFamily="18" charset="-34"/>
              </a:rPr>
              <a:t> New Document</a:t>
            </a:r>
            <a:r>
              <a:rPr lang="th-TH" altLang="en-US" sz="2800" smtClean="0">
                <a:latin typeface="Angsana New" pitchFamily="18" charset="-34"/>
              </a:rPr>
              <a:t> ให้เลือกประเภทของไฟล์ที่ต้องการ แล้วคลิกปุ่ม</a:t>
            </a:r>
            <a:r>
              <a:rPr lang="en-US" altLang="en-US" sz="2800" smtClean="0">
                <a:latin typeface="Angsana New" pitchFamily="18" charset="-34"/>
              </a:rPr>
              <a:t> Create</a:t>
            </a:r>
            <a:endParaRPr lang="th-TH" altLang="en-US" sz="2800" smtClean="0">
              <a:latin typeface="Angsana New" pitchFamily="18" charset="-34"/>
            </a:endParaRPr>
          </a:p>
        </p:txBody>
      </p:sp>
      <p:pic>
        <p:nvPicPr>
          <p:cNvPr id="13318" name="Picture 4" descr="1-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2636838"/>
            <a:ext cx="374650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382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7F557040-1A25-4982-BA7C-FFE919F0E4C2}" type="slidenum">
              <a:rPr lang="en-US" altLang="en-US" smtClean="0"/>
              <a:pPr eaLnBrk="1" hangingPunct="1"/>
              <a:t>12</a:t>
            </a:fld>
            <a:endParaRPr lang="th-TH" altLang="en-US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การจัดการไฟล์ของโปรแกรม</a:t>
            </a:r>
            <a:r>
              <a:rPr lang="en-US" altLang="en-US" smtClean="0">
                <a:latin typeface="Angsana New" pitchFamily="18" charset="-34"/>
              </a:rPr>
              <a:t> Dreamweaver</a:t>
            </a:r>
            <a:endParaRPr lang="th-TH" altLang="en-US" smtClean="0">
              <a:latin typeface="Angsana New" pitchFamily="18" charset="-34"/>
            </a:endParaRP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การบันทึกไฟล์ </a:t>
            </a:r>
            <a:r>
              <a:rPr lang="en-US" altLang="en-US" sz="3600" smtClean="0">
                <a:latin typeface="Angsana New" pitchFamily="18" charset="-34"/>
              </a:rPr>
              <a:t>(Save File)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บันทึกไฟล์ครั้งละหนึ่งไฟล์ ทำได้โดยคลิกที่เมนูหลัก</a:t>
            </a:r>
            <a:r>
              <a:rPr lang="en-US" altLang="en-US" sz="3200" smtClean="0">
                <a:latin typeface="Angsana New" pitchFamily="18" charset="-34"/>
              </a:rPr>
              <a:t> File -&gt; Save</a:t>
            </a:r>
            <a:r>
              <a:rPr lang="th-TH" altLang="en-US" sz="3200" smtClean="0">
                <a:latin typeface="Angsana New" pitchFamily="18" charset="-34"/>
              </a:rPr>
              <a:t> หรือกดปุ่ม</a:t>
            </a:r>
            <a:r>
              <a:rPr lang="en-US" altLang="en-US" sz="3200" smtClean="0">
                <a:latin typeface="Angsana New" pitchFamily="18" charset="-34"/>
              </a:rPr>
              <a:t> Ctrl + S</a:t>
            </a:r>
            <a:r>
              <a:rPr lang="th-TH" altLang="en-US" sz="3200" smtClean="0">
                <a:latin typeface="Angsana New" pitchFamily="18" charset="-34"/>
              </a:rPr>
              <a:t> หรือคลิกที่ปุ่ม</a:t>
            </a:r>
            <a:r>
              <a:rPr lang="en-US" altLang="en-US" sz="3200" smtClean="0">
                <a:latin typeface="Angsana New" pitchFamily="18" charset="-34"/>
              </a:rPr>
              <a:t>        </a:t>
            </a:r>
            <a:r>
              <a:rPr lang="th-TH" altLang="en-US" sz="3200" smtClean="0">
                <a:latin typeface="Angsana New" pitchFamily="18" charset="-34"/>
              </a:rPr>
              <a:t>ที่</a:t>
            </a:r>
            <a:r>
              <a:rPr lang="en-US" altLang="en-US" sz="3200" smtClean="0">
                <a:latin typeface="Angsana New" pitchFamily="18" charset="-34"/>
              </a:rPr>
              <a:t> Standard bar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บันทึกไฟล์ทั้งหมด ทำได้โดยคลิกที่เมนูหลัก</a:t>
            </a:r>
            <a:r>
              <a:rPr lang="en-US" altLang="en-US" sz="3200" smtClean="0">
                <a:latin typeface="Angsana New" pitchFamily="18" charset="-34"/>
              </a:rPr>
              <a:t> File -&gt; Save all</a:t>
            </a:r>
            <a:r>
              <a:rPr lang="th-TH" altLang="en-US" sz="3200" smtClean="0">
                <a:latin typeface="Angsana New" pitchFamily="18" charset="-34"/>
              </a:rPr>
              <a:t> หรือคลิกที่ปุ่ม</a:t>
            </a:r>
            <a:r>
              <a:rPr lang="en-US" altLang="en-US" sz="3200" smtClean="0">
                <a:latin typeface="Angsana New" pitchFamily="18" charset="-34"/>
              </a:rPr>
              <a:t>           </a:t>
            </a:r>
            <a:r>
              <a:rPr lang="th-TH" altLang="en-US" sz="3200" smtClean="0">
                <a:latin typeface="Angsana New" pitchFamily="18" charset="-34"/>
              </a:rPr>
              <a:t>ที่ </a:t>
            </a:r>
            <a:r>
              <a:rPr lang="en-US" altLang="en-US" sz="3200" smtClean="0">
                <a:latin typeface="Angsana New" pitchFamily="18" charset="-34"/>
              </a:rPr>
              <a:t>Standard bar</a:t>
            </a:r>
          </a:p>
        </p:txBody>
      </p:sp>
      <p:pic>
        <p:nvPicPr>
          <p:cNvPr id="14342" name="Picture 4" descr="1-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5075" y="3233738"/>
            <a:ext cx="4286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5" descr="1-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475" y="4327525"/>
            <a:ext cx="4095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610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7552C9F4-FF8D-474F-8A80-3DC238B79D23}" type="slidenum">
              <a:rPr lang="en-US" altLang="en-US" smtClean="0"/>
              <a:pPr eaLnBrk="1" hangingPunct="1"/>
              <a:t>13</a:t>
            </a:fld>
            <a:endParaRPr lang="th-TH" altLang="en-US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การจัดการไฟล์ของโปรแกรม</a:t>
            </a:r>
            <a:r>
              <a:rPr lang="en-US" altLang="en-US" smtClean="0">
                <a:latin typeface="Angsana New" pitchFamily="18" charset="-34"/>
              </a:rPr>
              <a:t> Dreamweaver</a:t>
            </a:r>
            <a:endParaRPr lang="th-TH" altLang="en-US" smtClean="0">
              <a:latin typeface="Angsana New" pitchFamily="18" charset="-34"/>
            </a:endParaRP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การเปิดไฟล์ </a:t>
            </a:r>
            <a:r>
              <a:rPr lang="en-US" altLang="en-US" sz="3600" smtClean="0">
                <a:latin typeface="Angsana New" pitchFamily="18" charset="-34"/>
              </a:rPr>
              <a:t>(Open File)</a:t>
            </a:r>
            <a:endParaRPr lang="th-TH" altLang="en-US" sz="3600" smtClean="0">
              <a:latin typeface="Angsana New" pitchFamily="18" charset="-34"/>
            </a:endParaRP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ทำได้โดยคลิกที่เมนูหลัก </a:t>
            </a:r>
            <a:r>
              <a:rPr lang="en-US" altLang="en-US" sz="3200" smtClean="0">
                <a:latin typeface="Angsana New" pitchFamily="18" charset="-34"/>
              </a:rPr>
              <a:t>File -&gt; Open </a:t>
            </a:r>
            <a:r>
              <a:rPr lang="th-TH" altLang="en-US" sz="3200" smtClean="0">
                <a:latin typeface="Angsana New" pitchFamily="18" charset="-34"/>
              </a:rPr>
              <a:t>หรือกดปุ่ม</a:t>
            </a:r>
            <a:r>
              <a:rPr lang="en-US" altLang="en-US" sz="3200" smtClean="0">
                <a:latin typeface="Angsana New" pitchFamily="18" charset="-34"/>
              </a:rPr>
              <a:t> Ctrl + O</a:t>
            </a:r>
            <a:r>
              <a:rPr lang="th-TH" altLang="en-US" sz="3200" smtClean="0">
                <a:latin typeface="Angsana New" pitchFamily="18" charset="-34"/>
              </a:rPr>
              <a:t> หรือคลิกที่ปุ่ม</a:t>
            </a:r>
            <a:r>
              <a:rPr lang="en-US" altLang="en-US" sz="3200" smtClean="0">
                <a:latin typeface="Angsana New" pitchFamily="18" charset="-34"/>
              </a:rPr>
              <a:t>          </a:t>
            </a:r>
            <a:r>
              <a:rPr lang="th-TH" altLang="en-US" sz="3200" smtClean="0">
                <a:latin typeface="Angsana New" pitchFamily="18" charset="-34"/>
              </a:rPr>
              <a:t>ที่ </a:t>
            </a:r>
            <a:r>
              <a:rPr lang="en-US" altLang="en-US" sz="3200" smtClean="0">
                <a:latin typeface="Angsana New" pitchFamily="18" charset="-34"/>
              </a:rPr>
              <a:t>Standard bar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จะปรากฎหน้าต่าง</a:t>
            </a:r>
            <a:r>
              <a:rPr lang="en-US" altLang="en-US" sz="3200" smtClean="0">
                <a:latin typeface="Angsana New" pitchFamily="18" charset="-34"/>
              </a:rPr>
              <a:t> Open</a:t>
            </a:r>
            <a:r>
              <a:rPr lang="th-TH" altLang="en-US" sz="3200" smtClean="0">
                <a:latin typeface="Angsana New" pitchFamily="18" charset="-34"/>
              </a:rPr>
              <a:t> เพื่อให้เลือกชื่อไฟล์ที่ต้องการเปิด</a:t>
            </a:r>
          </a:p>
          <a:p>
            <a:pPr lvl="1" eaLnBrk="1" hangingPunct="1"/>
            <a:endParaRPr lang="en-US" altLang="en-US" sz="3200" smtClean="0">
              <a:latin typeface="Angsana New" pitchFamily="18" charset="-34"/>
            </a:endParaRPr>
          </a:p>
        </p:txBody>
      </p:sp>
      <p:pic>
        <p:nvPicPr>
          <p:cNvPr id="15366" name="Picture 6" descr="1-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488" y="3225800"/>
            <a:ext cx="449262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835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2B6A7140-D573-4863-805B-76474FD9CE21}" type="slidenum">
              <a:rPr lang="en-US" altLang="en-US" smtClean="0"/>
              <a:pPr eaLnBrk="1" hangingPunct="1"/>
              <a:t>14</a:t>
            </a:fld>
            <a:endParaRPr lang="th-TH" altLang="en-US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การจัดการไฟล์ของโปรแกรม</a:t>
            </a:r>
            <a:r>
              <a:rPr lang="en-US" altLang="en-US" smtClean="0">
                <a:latin typeface="Angsana New" pitchFamily="18" charset="-34"/>
              </a:rPr>
              <a:t> Dreamweaver</a:t>
            </a:r>
            <a:endParaRPr lang="th-TH" altLang="en-US" smtClean="0">
              <a:latin typeface="Angsana New" pitchFamily="18" charset="-34"/>
            </a:endParaRP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การปิดไฟล์ </a:t>
            </a:r>
            <a:r>
              <a:rPr lang="en-US" altLang="en-US" sz="3600" smtClean="0">
                <a:latin typeface="Angsana New" pitchFamily="18" charset="-34"/>
              </a:rPr>
              <a:t>(Close File)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ปิดไฟล์ครั้งละหนึ่งไฟล์ ทำได้โดยคลิกที่เมนูหลัก</a:t>
            </a:r>
            <a:r>
              <a:rPr lang="en-US" altLang="en-US" sz="3200" smtClean="0">
                <a:latin typeface="Angsana New" pitchFamily="18" charset="-34"/>
              </a:rPr>
              <a:t> File -&gt; Close</a:t>
            </a:r>
            <a:r>
              <a:rPr lang="th-TH" altLang="en-US" sz="3200" smtClean="0">
                <a:latin typeface="Angsana New" pitchFamily="18" charset="-34"/>
              </a:rPr>
              <a:t> หรือกดปุ่ม </a:t>
            </a:r>
            <a:r>
              <a:rPr lang="en-US" altLang="en-US" sz="3200" smtClean="0">
                <a:latin typeface="Angsana New" pitchFamily="18" charset="-34"/>
              </a:rPr>
              <a:t>Ctrl + W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ปิดไฟล์ทั้งหมด ทำได้โดยคลิกที่เมนูหลัก </a:t>
            </a:r>
            <a:r>
              <a:rPr lang="en-US" altLang="en-US" sz="3200" smtClean="0">
                <a:latin typeface="Angsana New" pitchFamily="18" charset="-34"/>
              </a:rPr>
              <a:t>File -&gt; Close All</a:t>
            </a:r>
            <a:r>
              <a:rPr lang="th-TH" altLang="en-US" sz="3200" smtClean="0">
                <a:latin typeface="Angsana New" pitchFamily="18" charset="-34"/>
              </a:rPr>
              <a:t> หรือกดปุ่ม</a:t>
            </a:r>
            <a:r>
              <a:rPr lang="en-US" altLang="en-US" sz="3200" smtClean="0">
                <a:latin typeface="Angsana New" pitchFamily="18" charset="-34"/>
              </a:rPr>
              <a:t> Ctrl + Shift + W</a:t>
            </a:r>
          </a:p>
        </p:txBody>
      </p:sp>
    </p:spTree>
    <p:extLst>
      <p:ext uri="{BB962C8B-B14F-4D97-AF65-F5344CB8AC3E}">
        <p14:creationId xmlns:p14="http://schemas.microsoft.com/office/powerpoint/2010/main" val="206675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84B9985B-4BF5-4641-B6C6-7DFCA2BBA2B5}" type="slidenum">
              <a:rPr lang="en-US" altLang="en-US" smtClean="0"/>
              <a:pPr eaLnBrk="1" hangingPunct="1"/>
              <a:t>15</a:t>
            </a:fld>
            <a:endParaRPr lang="th-TH" altLang="en-US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การจัดการไฟล์ของโปรแกรม</a:t>
            </a:r>
            <a:r>
              <a:rPr lang="en-US" altLang="en-US" smtClean="0">
                <a:latin typeface="Angsana New" pitchFamily="18" charset="-34"/>
              </a:rPr>
              <a:t> Dreamweaver</a:t>
            </a:r>
            <a:endParaRPr lang="th-TH" altLang="en-US" smtClean="0">
              <a:latin typeface="Angsana New" pitchFamily="18" charset="-34"/>
            </a:endParaRP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การปิดโปรแกรม</a:t>
            </a:r>
            <a:r>
              <a:rPr lang="en-US" altLang="en-US" sz="3600" smtClean="0">
                <a:latin typeface="Angsana New" pitchFamily="18" charset="-34"/>
              </a:rPr>
              <a:t> Dreamweaver</a:t>
            </a:r>
            <a:endParaRPr lang="th-TH" altLang="en-US" sz="3600" smtClean="0">
              <a:latin typeface="Angsana New" pitchFamily="18" charset="-34"/>
            </a:endParaRP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ทำได้โดยคลิกที่เมนูหลัก</a:t>
            </a:r>
            <a:r>
              <a:rPr lang="en-US" altLang="en-US" sz="3200" smtClean="0">
                <a:latin typeface="Angsana New" pitchFamily="18" charset="-34"/>
              </a:rPr>
              <a:t> File -&gt;</a:t>
            </a:r>
            <a:r>
              <a:rPr lang="th-TH" altLang="en-US" sz="3200" smtClean="0">
                <a:latin typeface="Angsana New" pitchFamily="18" charset="-34"/>
              </a:rPr>
              <a:t> </a:t>
            </a:r>
            <a:r>
              <a:rPr lang="en-US" altLang="en-US" sz="3200" smtClean="0">
                <a:latin typeface="Angsana New" pitchFamily="18" charset="-34"/>
              </a:rPr>
              <a:t>Exit</a:t>
            </a:r>
            <a:r>
              <a:rPr lang="th-TH" altLang="en-US" sz="3200" smtClean="0">
                <a:latin typeface="Angsana New" pitchFamily="18" charset="-34"/>
              </a:rPr>
              <a:t> หรือกดปุ่ม</a:t>
            </a:r>
            <a:r>
              <a:rPr lang="en-US" altLang="en-US" sz="3200" smtClean="0">
                <a:latin typeface="Angsana New" pitchFamily="18" charset="-34"/>
              </a:rPr>
              <a:t> Ctrl + Q</a:t>
            </a:r>
          </a:p>
        </p:txBody>
      </p:sp>
    </p:spTree>
    <p:extLst>
      <p:ext uri="{BB962C8B-B14F-4D97-AF65-F5344CB8AC3E}">
        <p14:creationId xmlns:p14="http://schemas.microsoft.com/office/powerpoint/2010/main" val="86254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2A238B5-85F3-49D3-AAB2-D16726A7340D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th-TH" altLang="en-US" sz="140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การสร้างเว็บไซต์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หมายถึง การกำหนดโครงสร้างการจัดเก็บไฟล์ต่าง ๆ ของเว็บไซต์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มีลักษณะเหมือนกับการจัดการไฟล์และโฟลเดอร์ของ</a:t>
            </a:r>
            <a:r>
              <a:rPr lang="en-US" altLang="en-US" sz="3600" smtClean="0">
                <a:latin typeface="Angsana New" pitchFamily="18" charset="-34"/>
              </a:rPr>
              <a:t>    MS-Windows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ไม่มีรูปแบบที่แน่นอนชัดเจน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1279727-6E31-4BDD-B008-80D25B8B7B4C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th-TH" altLang="en-US" sz="1400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การสร้างเว็บไซต์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นิยมจัดการไฟล์และโฟลเดอร์ตามความสัมพันธ์ของเนื้อหา โดยแบ่งไฟล์ที่เกี่ยวข้องกันไว้ในโฟลเดอร์เดียวกัน</a:t>
            </a:r>
            <a:endParaRPr lang="en-US" altLang="en-US" sz="3600" smtClean="0">
              <a:latin typeface="Angsana New" pitchFamily="18" charset="-34"/>
            </a:endParaRP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ประโยชน์ที่ได้คือ สะดวกต่อการปรับปรุงไฟล์ในอนาคต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เว็บไซต์ในโปรแกรม </a:t>
            </a:r>
            <a:r>
              <a:rPr lang="en-US" altLang="en-US" sz="3600" smtClean="0">
                <a:latin typeface="Angsana New" pitchFamily="18" charset="-34"/>
              </a:rPr>
              <a:t>Dreamweaver</a:t>
            </a:r>
            <a:r>
              <a:rPr lang="th-TH" altLang="en-US" sz="3600" smtClean="0">
                <a:latin typeface="Angsana New" pitchFamily="18" charset="-34"/>
              </a:rPr>
              <a:t> เรียกว่า</a:t>
            </a:r>
            <a:r>
              <a:rPr lang="en-US" altLang="en-US" sz="3600" smtClean="0">
                <a:latin typeface="Angsana New" pitchFamily="18" charset="-34"/>
              </a:rPr>
              <a:t> Dreamweaver Site</a:t>
            </a:r>
            <a:endParaRPr lang="th-TH" altLang="en-US" sz="3600" smtClean="0">
              <a:latin typeface="Angsana New" pitchFamily="18" charset="-34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1D346C5-B846-4C5B-863B-5AE7995CB9DC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th-TH" altLang="en-US" sz="1400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การสร้าง</a:t>
            </a:r>
            <a:r>
              <a:rPr lang="en-US" altLang="en-US" smtClean="0">
                <a:latin typeface="Angsana New" pitchFamily="18" charset="-34"/>
              </a:rPr>
              <a:t> Dreamweaver Site</a:t>
            </a:r>
            <a:endParaRPr lang="th-TH" altLang="en-US" smtClean="0">
              <a:latin typeface="Angsana New" pitchFamily="18" charset="-34"/>
            </a:endParaRP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วิธีที่ </a:t>
            </a:r>
            <a:r>
              <a:rPr lang="en-US" altLang="en-US" sz="3600" smtClean="0">
                <a:latin typeface="Angsana New" pitchFamily="18" charset="-34"/>
              </a:rPr>
              <a:t>1</a:t>
            </a:r>
            <a:r>
              <a:rPr lang="th-TH" altLang="en-US" sz="3600" smtClean="0">
                <a:latin typeface="Angsana New" pitchFamily="18" charset="-34"/>
              </a:rPr>
              <a:t> 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ที่เมนูหลัก คลิก</a:t>
            </a:r>
            <a:r>
              <a:rPr lang="en-US" altLang="en-US" sz="3200" smtClean="0">
                <a:latin typeface="Angsana New" pitchFamily="18" charset="-34"/>
              </a:rPr>
              <a:t> Site -&gt; New Site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วิธีที่ </a:t>
            </a:r>
            <a:r>
              <a:rPr lang="en-US" altLang="en-US" sz="3600" smtClean="0">
                <a:latin typeface="Angsana New" pitchFamily="18" charset="-34"/>
              </a:rPr>
              <a:t>2</a:t>
            </a:r>
            <a:endParaRPr lang="th-TH" altLang="en-US" sz="3600" smtClean="0">
              <a:latin typeface="Angsana New" pitchFamily="18" charset="-34"/>
            </a:endParaRP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ที่เมนูหลัก</a:t>
            </a:r>
            <a:r>
              <a:rPr lang="en-US" altLang="en-US" sz="3200" smtClean="0">
                <a:latin typeface="Angsana New" pitchFamily="18" charset="-34"/>
              </a:rPr>
              <a:t> </a:t>
            </a:r>
            <a:r>
              <a:rPr lang="th-TH" altLang="en-US" sz="3200" smtClean="0">
                <a:latin typeface="Angsana New" pitchFamily="18" charset="-34"/>
              </a:rPr>
              <a:t>คลิก </a:t>
            </a:r>
            <a:r>
              <a:rPr lang="en-US" altLang="en-US" sz="3200" smtClean="0">
                <a:latin typeface="Angsana New" pitchFamily="18" charset="-34"/>
              </a:rPr>
              <a:t>Site -&gt; Manage Site </a:t>
            </a:r>
            <a:r>
              <a:rPr lang="th-TH" altLang="en-US" sz="3200" smtClean="0">
                <a:latin typeface="Angsana New" pitchFamily="18" charset="-34"/>
              </a:rPr>
              <a:t>จะปรากฎหน้าต่าง</a:t>
            </a:r>
            <a:r>
              <a:rPr lang="en-US" altLang="en-US" sz="3200" smtClean="0">
                <a:latin typeface="Angsana New" pitchFamily="18" charset="-34"/>
              </a:rPr>
              <a:t> Manage Site</a:t>
            </a:r>
            <a:r>
              <a:rPr lang="th-TH" altLang="en-US" sz="3200" smtClean="0">
                <a:latin typeface="Angsana New" pitchFamily="18" charset="-34"/>
              </a:rPr>
              <a:t> ให้คลิกปุ่ม</a:t>
            </a:r>
            <a:r>
              <a:rPr lang="en-US" altLang="en-US" sz="3200" smtClean="0">
                <a:latin typeface="Angsana New" pitchFamily="18" charset="-34"/>
              </a:rPr>
              <a:t> New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จากนั้นจะปรากฎหน้าต่าง</a:t>
            </a:r>
            <a:r>
              <a:rPr lang="en-US" altLang="en-US" sz="3600" smtClean="0">
                <a:latin typeface="Angsana New" pitchFamily="18" charset="-34"/>
              </a:rPr>
              <a:t> Site Setup </a:t>
            </a:r>
            <a:r>
              <a:rPr lang="th-TH" altLang="en-US" sz="3600" smtClean="0">
                <a:latin typeface="Angsana New" pitchFamily="18" charset="-34"/>
              </a:rPr>
              <a:t>ให้กำหนดรายละเอียดต่าง ๆ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665297A-40A6-4A54-BDF2-A217BAD1DAF8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th-TH" altLang="en-US" sz="1400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การสร้าง</a:t>
            </a:r>
            <a:r>
              <a:rPr lang="en-US" altLang="en-US" smtClean="0">
                <a:latin typeface="Angsana New" pitchFamily="18" charset="-34"/>
              </a:rPr>
              <a:t> Dreamweaver Site</a:t>
            </a:r>
            <a:endParaRPr lang="th-TH" altLang="en-US" smtClean="0">
              <a:latin typeface="Angsana New" pitchFamily="18" charset="-34"/>
            </a:endParaRPr>
          </a:p>
        </p:txBody>
      </p:sp>
      <p:pic>
        <p:nvPicPr>
          <p:cNvPr id="717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425" y="1989138"/>
            <a:ext cx="6667500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9F7E56A1-EF5A-44BE-873E-A300BF011465}" type="slidenum">
              <a:rPr lang="en-US" altLang="en-US" smtClean="0"/>
              <a:pPr eaLnBrk="1" hangingPunct="1"/>
              <a:t>2</a:t>
            </a:fld>
            <a:endParaRPr lang="th-TH" alt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โปรแกรม </a:t>
            </a:r>
            <a:r>
              <a:rPr lang="en-US" altLang="en-US" smtClean="0">
                <a:latin typeface="Angsana New" pitchFamily="18" charset="-34"/>
              </a:rPr>
              <a:t>Dreamweaver</a:t>
            </a:r>
            <a:endParaRPr lang="th-TH" altLang="en-US" smtClean="0">
              <a:latin typeface="Angsana New" pitchFamily="18" charset="-34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เป็นโปรแกรมสำหรับสร้างเว็บเพจ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เป็นโปรแกรมที่ได้รับความนิยมมากที่สุดในปัจจุบัน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เดิมเป็นผลิตภัณฑ์ของบริษัท</a:t>
            </a:r>
            <a:r>
              <a:rPr lang="en-US" altLang="en-US" sz="3600" smtClean="0">
                <a:latin typeface="Angsana New" pitchFamily="18" charset="-34"/>
              </a:rPr>
              <a:t> Macromedia</a:t>
            </a:r>
            <a:r>
              <a:rPr lang="th-TH" altLang="en-US" sz="3600" smtClean="0">
                <a:latin typeface="Angsana New" pitchFamily="18" charset="-34"/>
              </a:rPr>
              <a:t> รู้จักโดยทั่วไปในชื่อ</a:t>
            </a:r>
            <a:r>
              <a:rPr lang="en-US" altLang="en-US" sz="3600" smtClean="0">
                <a:latin typeface="Angsana New" pitchFamily="18" charset="-34"/>
              </a:rPr>
              <a:t> Macromedia Dreamweaver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ปัจจุบันบริษัท </a:t>
            </a:r>
            <a:r>
              <a:rPr lang="en-US" altLang="en-US" sz="3600" smtClean="0">
                <a:latin typeface="Angsana New" pitchFamily="18" charset="-34"/>
              </a:rPr>
              <a:t>Adobe </a:t>
            </a:r>
            <a:r>
              <a:rPr lang="th-TH" altLang="en-US" sz="3600" smtClean="0">
                <a:latin typeface="Angsana New" pitchFamily="18" charset="-34"/>
              </a:rPr>
              <a:t>ได้เข้าซื้อกิจการของบริษัท</a:t>
            </a:r>
            <a:r>
              <a:rPr lang="en-US" altLang="en-US" sz="3600" smtClean="0">
                <a:latin typeface="Angsana New" pitchFamily="18" charset="-34"/>
              </a:rPr>
              <a:t> Macromedia </a:t>
            </a:r>
            <a:r>
              <a:rPr lang="th-TH" altLang="en-US" sz="3600" smtClean="0">
                <a:latin typeface="Angsana New" pitchFamily="18" charset="-34"/>
              </a:rPr>
              <a:t>และเปลี่ยนชื่อเป็น</a:t>
            </a:r>
            <a:r>
              <a:rPr lang="en-US" altLang="en-US" sz="3600" smtClean="0">
                <a:latin typeface="Angsana New" pitchFamily="18" charset="-34"/>
              </a:rPr>
              <a:t> Adobe Dreamweaver</a:t>
            </a:r>
            <a:endParaRPr lang="th-TH" altLang="en-US" sz="3600" smtClean="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377182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0713429-1248-4514-8510-97CE4F146321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th-TH" altLang="en-US" sz="1400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การจัดการไฟล์ด้วยหน้าต่าง</a:t>
            </a:r>
            <a:r>
              <a:rPr lang="en-US" altLang="en-US" smtClean="0">
                <a:latin typeface="Angsana New" pitchFamily="18" charset="-34"/>
              </a:rPr>
              <a:t> Files Panel</a:t>
            </a:r>
            <a:endParaRPr lang="th-TH" altLang="en-US" smtClean="0">
              <a:latin typeface="Angsana New" pitchFamily="18" charset="-34"/>
            </a:endParaRP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หน้าต่าง</a:t>
            </a:r>
            <a:r>
              <a:rPr lang="en-US" altLang="en-US" sz="3600" smtClean="0">
                <a:latin typeface="Angsana New" pitchFamily="18" charset="-34"/>
              </a:rPr>
              <a:t> Files</a:t>
            </a:r>
            <a:r>
              <a:rPr lang="th-TH" altLang="en-US" sz="3600" smtClean="0">
                <a:latin typeface="Angsana New" pitchFamily="18" charset="-34"/>
              </a:rPr>
              <a:t> </a:t>
            </a:r>
            <a:r>
              <a:rPr lang="en-US" altLang="en-US" sz="3600" smtClean="0">
                <a:latin typeface="Angsana New" pitchFamily="18" charset="-34"/>
              </a:rPr>
              <a:t>Panel </a:t>
            </a:r>
            <a:r>
              <a:rPr lang="th-TH" altLang="en-US" sz="3600" smtClean="0">
                <a:latin typeface="Angsana New" pitchFamily="18" charset="-34"/>
              </a:rPr>
              <a:t>ใช้สำหรับจัดการไฟล์ต่าง ๆ ภายในเว็บไซต์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การแสดงหน้าต่าง </a:t>
            </a:r>
            <a:r>
              <a:rPr lang="en-US" altLang="en-US" sz="3600" smtClean="0">
                <a:latin typeface="Angsana New" pitchFamily="18" charset="-34"/>
              </a:rPr>
              <a:t>Files Panel </a:t>
            </a:r>
            <a:r>
              <a:rPr lang="th-TH" altLang="en-US" sz="3600" smtClean="0">
                <a:latin typeface="Angsana New" pitchFamily="18" charset="-34"/>
              </a:rPr>
              <a:t>ทำได้โดย ที่เมนูหลักคลิก</a:t>
            </a:r>
            <a:r>
              <a:rPr lang="en-US" altLang="en-US" sz="3600" smtClean="0">
                <a:latin typeface="Angsana New" pitchFamily="18" charset="-34"/>
              </a:rPr>
              <a:t> Windows -&gt; Files</a:t>
            </a:r>
            <a:r>
              <a:rPr lang="th-TH" altLang="en-US" sz="3600" smtClean="0">
                <a:latin typeface="Angsana New" pitchFamily="18" charset="-34"/>
              </a:rPr>
              <a:t> หรือกดปุ่ม</a:t>
            </a:r>
            <a:r>
              <a:rPr lang="en-US" altLang="en-US" sz="3600" smtClean="0">
                <a:latin typeface="Angsana New" pitchFamily="18" charset="-34"/>
              </a:rPr>
              <a:t> F8</a:t>
            </a:r>
            <a:endParaRPr lang="th-TH" altLang="en-US" sz="3600" smtClean="0">
              <a:latin typeface="Angsana New" pitchFamily="18" charset="-34"/>
            </a:endParaRPr>
          </a:p>
        </p:txBody>
      </p:sp>
      <p:pic>
        <p:nvPicPr>
          <p:cNvPr id="819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4292600"/>
            <a:ext cx="2851150" cy="248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DB88646-1438-4849-90A8-125E1042B71B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th-TH" altLang="en-US" sz="1400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การแสดงเว็บเพจด้วยโปรแกรมบราวเซอร์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ทำได้โดย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คลิกเลือกไฟล์ที่ต้องการ ในหน้าต่าง</a:t>
            </a:r>
            <a:r>
              <a:rPr lang="en-US" altLang="en-US" sz="3200" smtClean="0">
                <a:latin typeface="Angsana New" pitchFamily="18" charset="-34"/>
              </a:rPr>
              <a:t> Files Panel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กดปุ่ม</a:t>
            </a:r>
            <a:r>
              <a:rPr lang="en-US" altLang="en-US" sz="3200" smtClean="0">
                <a:latin typeface="Angsana New" pitchFamily="18" charset="-34"/>
              </a:rPr>
              <a:t> F12</a:t>
            </a:r>
            <a:r>
              <a:rPr lang="th-TH" altLang="en-US" sz="3200" smtClean="0">
                <a:latin typeface="Angsana New" pitchFamily="18" charset="-34"/>
              </a:rPr>
              <a:t> เพื่อแสดงเว็บเพจในโปรแกรมบราวเซอร์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6ACD105-9902-444E-8E13-BED9153B7CF2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th-TH" altLang="en-US" sz="1400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การปรับคุณสมบัติของเว็บเพจ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เป็นการกำหนดรายละเอียดต่าง ๆ ที่เกี่ยวข้องกับการแสดงผลเอกสารเว็บเพจในโปรแกรมบราวเซอร์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การกำหนดรายละเอียดทำได้โดย ที่เมนูหลัก คลิก </a:t>
            </a:r>
            <a:r>
              <a:rPr lang="en-US" altLang="en-US" sz="3600" smtClean="0">
                <a:latin typeface="Angsana New" pitchFamily="18" charset="-34"/>
              </a:rPr>
              <a:t>Modify -&gt; Page Properties </a:t>
            </a:r>
            <a:r>
              <a:rPr lang="th-TH" altLang="en-US" sz="3600" smtClean="0">
                <a:latin typeface="Angsana New" pitchFamily="18" charset="-34"/>
              </a:rPr>
              <a:t>หรือกดปุ่ม</a:t>
            </a:r>
            <a:r>
              <a:rPr lang="en-US" altLang="en-US" sz="3600" smtClean="0">
                <a:latin typeface="Angsana New" pitchFamily="18" charset="-34"/>
              </a:rPr>
              <a:t> Ctrl+J </a:t>
            </a:r>
            <a:r>
              <a:rPr lang="th-TH" altLang="en-US" sz="3600" smtClean="0">
                <a:latin typeface="Angsana New" pitchFamily="18" charset="-34"/>
              </a:rPr>
              <a:t>หรือคลิกปุ่ม</a:t>
            </a:r>
            <a:r>
              <a:rPr lang="en-US" altLang="en-US" sz="3600" smtClean="0">
                <a:latin typeface="Angsana New" pitchFamily="18" charset="-34"/>
              </a:rPr>
              <a:t> Page Poperties</a:t>
            </a:r>
            <a:endParaRPr lang="th-TH" altLang="en-US" sz="3600" smtClean="0">
              <a:latin typeface="Angsana New" pitchFamily="18" charset="-34"/>
            </a:endParaRP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จะปรากฎหน้าต่าง</a:t>
            </a:r>
            <a:r>
              <a:rPr lang="en-US" altLang="en-US" sz="3600" smtClean="0">
                <a:latin typeface="Angsana New" pitchFamily="18" charset="-34"/>
              </a:rPr>
              <a:t> Properties Panel</a:t>
            </a:r>
            <a:r>
              <a:rPr lang="th-TH" altLang="en-US" sz="3600" smtClean="0">
                <a:latin typeface="Angsana New" pitchFamily="18" charset="-34"/>
              </a:rPr>
              <a:t> สามารถแบ่งได้ </a:t>
            </a:r>
            <a:r>
              <a:rPr lang="en-US" altLang="en-US" sz="3600" smtClean="0">
                <a:latin typeface="Angsana New" pitchFamily="18" charset="-34"/>
              </a:rPr>
              <a:t>5</a:t>
            </a:r>
            <a:r>
              <a:rPr lang="th-TH" altLang="en-US" sz="3600" smtClean="0">
                <a:latin typeface="Angsana New" pitchFamily="18" charset="-34"/>
              </a:rPr>
              <a:t> กลุ่ม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16B388C-9F5B-4AE5-ABA4-3B87B26752BA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th-TH" altLang="en-US" sz="1400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การปรับคุณสมบัติของเว็บเพจ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en-US" sz="3200" smtClean="0">
                <a:latin typeface="Angsana New" pitchFamily="18" charset="-34"/>
              </a:rPr>
              <a:t>Appearance (CSS)</a:t>
            </a:r>
            <a:r>
              <a:rPr lang="th-TH" altLang="en-US" sz="3200" smtClean="0">
                <a:latin typeface="Angsana New" pitchFamily="18" charset="-34"/>
              </a:rPr>
              <a:t> ใช้กำหนดคุณสมบัติการแสดงผลบนโปรแกรมเบราว์เซอร์ โดยใช้คำสั่ง</a:t>
            </a:r>
            <a:r>
              <a:rPr lang="en-US" altLang="en-US" sz="3200" smtClean="0">
                <a:latin typeface="Angsana New" pitchFamily="18" charset="-34"/>
              </a:rPr>
              <a:t> CSS</a:t>
            </a:r>
            <a:endParaRPr lang="th-TH" altLang="en-US" sz="3200" smtClean="0">
              <a:latin typeface="Angsana New" pitchFamily="18" charset="-34"/>
            </a:endParaRPr>
          </a:p>
        </p:txBody>
      </p:sp>
      <p:pic>
        <p:nvPicPr>
          <p:cNvPr id="1127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3068638"/>
            <a:ext cx="5976938" cy="358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DADC3F4-47F6-4F7E-B41F-203EDE580900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th-TH" altLang="en-US" sz="1400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การปรับคุณสมบัติของเว็บเพจ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en-US" sz="3200" smtClean="0">
                <a:latin typeface="Angsana New" pitchFamily="18" charset="-34"/>
              </a:rPr>
              <a:t>Appearance (HTML)</a:t>
            </a:r>
            <a:r>
              <a:rPr lang="th-TH" altLang="en-US" sz="3200" smtClean="0">
                <a:latin typeface="Angsana New" pitchFamily="18" charset="-34"/>
              </a:rPr>
              <a:t> ใช้กำหนดคุณสมบัติการแสดงผลบนโปรแกรมเบราว์เซอร์ โดยใช้คำสั่ง</a:t>
            </a:r>
            <a:r>
              <a:rPr lang="en-US" altLang="en-US" sz="3200" smtClean="0">
                <a:latin typeface="Angsana New" pitchFamily="18" charset="-34"/>
              </a:rPr>
              <a:t> HTML</a:t>
            </a:r>
            <a:endParaRPr lang="th-TH" altLang="en-US" sz="3200" smtClean="0">
              <a:latin typeface="Angsana New" pitchFamily="18" charset="-34"/>
            </a:endParaRPr>
          </a:p>
        </p:txBody>
      </p:sp>
      <p:pic>
        <p:nvPicPr>
          <p:cNvPr id="1229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3067050"/>
            <a:ext cx="6049963" cy="363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5C5CDA8-DC2B-48C0-8DB6-CE931476A076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th-TH" altLang="en-US" sz="1400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การปรับคุณสมบัติของเว็บเพจ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en-US" sz="3200" smtClean="0">
                <a:latin typeface="Angsana New" pitchFamily="18" charset="-34"/>
              </a:rPr>
              <a:t>Links (CSS)</a:t>
            </a:r>
            <a:r>
              <a:rPr lang="th-TH" altLang="en-US" sz="3200" smtClean="0">
                <a:latin typeface="Angsana New" pitchFamily="18" charset="-34"/>
              </a:rPr>
              <a:t> ใช้กำหนดคุณสมบัติของการเชื่อมโยงหน้าเว็บเพจ</a:t>
            </a:r>
          </a:p>
        </p:txBody>
      </p:sp>
      <p:pic>
        <p:nvPicPr>
          <p:cNvPr id="1331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565400"/>
            <a:ext cx="6597650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426CDE7-B597-4F77-A8F1-94E367D19D87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th-TH" altLang="en-US" sz="1400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การปรับคุณสมบัติของเว็บเพจ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961312" cy="4114800"/>
          </a:xfrm>
        </p:spPr>
        <p:txBody>
          <a:bodyPr/>
          <a:lstStyle/>
          <a:p>
            <a:pPr lvl="1" eaLnBrk="1" hangingPunct="1"/>
            <a:r>
              <a:rPr lang="en-US" altLang="en-US" sz="3200" smtClean="0">
                <a:latin typeface="Angsana New" pitchFamily="18" charset="-34"/>
              </a:rPr>
              <a:t>Heading (CSS)</a:t>
            </a:r>
            <a:r>
              <a:rPr lang="th-TH" altLang="en-US" sz="3200" smtClean="0">
                <a:latin typeface="Angsana New" pitchFamily="18" charset="-34"/>
              </a:rPr>
              <a:t> ใช้กำหนดคุณสมบัติข้อความที่แสดงเป็นหัวเรื่อง</a:t>
            </a:r>
          </a:p>
        </p:txBody>
      </p:sp>
      <p:pic>
        <p:nvPicPr>
          <p:cNvPr id="1434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565400"/>
            <a:ext cx="6478587" cy="388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588EA04-345C-4427-9A78-2AFDA9138787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th-TH" altLang="en-US" sz="140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การปรับคุณสมบัติของเว็บเพจ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en-US" sz="3200" smtClean="0">
                <a:latin typeface="Angsana New" pitchFamily="18" charset="-34"/>
              </a:rPr>
              <a:t>Title/Encoding</a:t>
            </a:r>
            <a:r>
              <a:rPr lang="th-TH" altLang="en-US" sz="3200" smtClean="0">
                <a:latin typeface="Angsana New" pitchFamily="18" charset="-34"/>
              </a:rPr>
              <a:t> ใช้กำหนดรายละเอียดข้อความที่แสดงบน       ไตเติ้ลบาร์ และกำหนดรหัสการแสดงภาษาของโปรแกรมเบราว์เซอร์</a:t>
            </a:r>
          </a:p>
        </p:txBody>
      </p:sp>
      <p:pic>
        <p:nvPicPr>
          <p:cNvPr id="1536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2997200"/>
            <a:ext cx="5646737" cy="338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0A9CB04-12C9-4F69-A4CC-EE0DEB28A09C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th-TH" altLang="en-US" sz="1400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การปรับคุณสมบัติของเว็บเพจ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989138"/>
            <a:ext cx="7772400" cy="4114800"/>
          </a:xfrm>
        </p:spPr>
        <p:txBody>
          <a:bodyPr/>
          <a:lstStyle/>
          <a:p>
            <a:pPr lvl="1" eaLnBrk="1" hangingPunct="1"/>
            <a:r>
              <a:rPr lang="en-US" altLang="en-US" sz="3200" smtClean="0">
                <a:latin typeface="Angsana New" pitchFamily="18" charset="-34"/>
              </a:rPr>
              <a:t>Tracing Image</a:t>
            </a:r>
            <a:r>
              <a:rPr lang="th-TH" altLang="en-US" sz="3200" smtClean="0">
                <a:latin typeface="Angsana New" pitchFamily="18" charset="-34"/>
              </a:rPr>
              <a:t> ใช้กำหนดรายละเอียดของการนำรูปภาพตัวอย่างช่วยการออกแบบหน้าเว็บเพจ</a:t>
            </a:r>
          </a:p>
        </p:txBody>
      </p:sp>
      <p:pic>
        <p:nvPicPr>
          <p:cNvPr id="1639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997200"/>
            <a:ext cx="6238875" cy="374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5F8B276-A9E1-448F-8719-2BA2E825D8D3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th-TH" altLang="en-US" sz="1400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การใช้รูปแบบตัวอักษรภาษาไทยในโปรแกรม</a:t>
            </a:r>
            <a:r>
              <a:rPr lang="en-US" altLang="en-US" smtClean="0">
                <a:latin typeface="Angsana New" pitchFamily="18" charset="-34"/>
              </a:rPr>
              <a:t/>
            </a:r>
            <a:br>
              <a:rPr lang="en-US" altLang="en-US" smtClean="0">
                <a:latin typeface="Angsana New" pitchFamily="18" charset="-34"/>
              </a:rPr>
            </a:br>
            <a:r>
              <a:rPr lang="en-US" altLang="en-US" smtClean="0">
                <a:latin typeface="Angsana New" pitchFamily="18" charset="-34"/>
              </a:rPr>
              <a:t>Dreamweaver</a:t>
            </a:r>
            <a:endParaRPr lang="th-TH" altLang="en-US" smtClean="0">
              <a:latin typeface="Angsana New" pitchFamily="18" charset="-34"/>
            </a:endParaRP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การกำหนดให้โปรแกรม</a:t>
            </a:r>
            <a:r>
              <a:rPr lang="en-US" altLang="en-US" sz="3600" smtClean="0">
                <a:latin typeface="Angsana New" pitchFamily="18" charset="-34"/>
              </a:rPr>
              <a:t> Dreamweaver</a:t>
            </a:r>
            <a:r>
              <a:rPr lang="th-TH" altLang="en-US" sz="3600" smtClean="0">
                <a:latin typeface="Angsana New" pitchFamily="18" charset="-34"/>
              </a:rPr>
              <a:t> สามารถพิมพ์ภาษาไทยได้ ทำได้โดยกำหนดรูปแบบตัวอักษรที่หัวข้อ </a:t>
            </a:r>
            <a:r>
              <a:rPr lang="en-US" altLang="en-US" sz="3600" smtClean="0">
                <a:latin typeface="Angsana New" pitchFamily="18" charset="-34"/>
              </a:rPr>
              <a:t>Fonts</a:t>
            </a:r>
            <a:r>
              <a:rPr lang="th-TH" altLang="en-US" sz="3600" smtClean="0">
                <a:latin typeface="Angsana New" pitchFamily="18" charset="-34"/>
              </a:rPr>
              <a:t> ของหน้าต่าง</a:t>
            </a:r>
            <a:r>
              <a:rPr lang="en-US" altLang="en-US" sz="3600" smtClean="0">
                <a:latin typeface="Angsana New" pitchFamily="18" charset="-34"/>
              </a:rPr>
              <a:t> Preferences</a:t>
            </a:r>
            <a:endParaRPr lang="th-TH" altLang="en-US" sz="3600" smtClean="0">
              <a:latin typeface="Angsana New" pitchFamily="18" charset="-34"/>
            </a:endParaRP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การเปิดหน้าต่าง</a:t>
            </a:r>
            <a:r>
              <a:rPr lang="en-US" altLang="en-US" sz="3600" smtClean="0">
                <a:latin typeface="Angsana New" pitchFamily="18" charset="-34"/>
              </a:rPr>
              <a:t> Preferences </a:t>
            </a:r>
            <a:r>
              <a:rPr lang="th-TH" altLang="en-US" sz="3600" smtClean="0">
                <a:latin typeface="Angsana New" pitchFamily="18" charset="-34"/>
              </a:rPr>
              <a:t>ทำได้โดยที่เมนูหลักคลิก</a:t>
            </a:r>
            <a:r>
              <a:rPr lang="en-US" altLang="en-US" sz="3600" smtClean="0">
                <a:latin typeface="Angsana New" pitchFamily="18" charset="-34"/>
              </a:rPr>
              <a:t>    Edit -&gt; Preferences</a:t>
            </a:r>
            <a:endParaRPr lang="th-TH" altLang="en-US" sz="3600" smtClean="0"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58E52F93-304B-47AB-8717-80D37D23F5B6}" type="slidenum">
              <a:rPr lang="en-US" altLang="en-US" smtClean="0"/>
              <a:pPr eaLnBrk="1" hangingPunct="1"/>
              <a:t>3</a:t>
            </a:fld>
            <a:endParaRPr lang="th-TH" altLang="en-US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โปรแกรม </a:t>
            </a:r>
            <a:r>
              <a:rPr lang="en-US" altLang="en-US" smtClean="0">
                <a:latin typeface="Angsana New" pitchFamily="18" charset="-34"/>
              </a:rPr>
              <a:t>Dreamweaver</a:t>
            </a:r>
            <a:endParaRPr lang="th-TH" altLang="en-US" smtClean="0">
              <a:latin typeface="Angsana New" pitchFamily="18" charset="-34"/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เมื่อเข้าสู่โปรแกรมจะปรากฎหน้าต่าง </a:t>
            </a:r>
            <a:r>
              <a:rPr lang="en-US" altLang="en-US" sz="3600" smtClean="0">
                <a:latin typeface="Angsana New" pitchFamily="18" charset="-34"/>
              </a:rPr>
              <a:t>Start Page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หน้าต่าง </a:t>
            </a:r>
            <a:r>
              <a:rPr lang="en-US" altLang="en-US" sz="3600" smtClean="0">
                <a:latin typeface="Angsana New" pitchFamily="18" charset="-34"/>
              </a:rPr>
              <a:t>Start Page</a:t>
            </a:r>
            <a:r>
              <a:rPr lang="th-TH" altLang="en-US" sz="3600" smtClean="0">
                <a:latin typeface="Angsana New" pitchFamily="18" charset="-34"/>
              </a:rPr>
              <a:t> แบ่งออกเป็น </a:t>
            </a:r>
            <a:r>
              <a:rPr lang="en-US" altLang="en-US" sz="3600" smtClean="0">
                <a:latin typeface="Angsana New" pitchFamily="18" charset="-34"/>
              </a:rPr>
              <a:t>3 </a:t>
            </a:r>
            <a:r>
              <a:rPr lang="th-TH" altLang="en-US" sz="3600" smtClean="0">
                <a:latin typeface="Angsana New" pitchFamily="18" charset="-34"/>
              </a:rPr>
              <a:t>ส่วน</a:t>
            </a:r>
          </a:p>
          <a:p>
            <a:pPr lvl="1" eaLnBrk="1" hangingPunct="1"/>
            <a:r>
              <a:rPr lang="en-US" altLang="en-US" sz="3200" smtClean="0">
                <a:latin typeface="Angsana New" pitchFamily="18" charset="-34"/>
              </a:rPr>
              <a:t>Open a Recent Item</a:t>
            </a:r>
            <a:r>
              <a:rPr lang="th-TH" altLang="en-US" sz="3200" smtClean="0">
                <a:latin typeface="Angsana New" pitchFamily="18" charset="-34"/>
              </a:rPr>
              <a:t> ใช้เปิดไฟล์เว็บเพจที่เคยเปิดมาแล้ว</a:t>
            </a:r>
          </a:p>
          <a:p>
            <a:pPr lvl="1" eaLnBrk="1" hangingPunct="1"/>
            <a:r>
              <a:rPr lang="en-US" altLang="en-US" sz="3200" smtClean="0">
                <a:latin typeface="Angsana New" pitchFamily="18" charset="-34"/>
              </a:rPr>
              <a:t>Create New</a:t>
            </a:r>
            <a:r>
              <a:rPr lang="th-TH" altLang="en-US" sz="3200" smtClean="0">
                <a:latin typeface="Angsana New" pitchFamily="18" charset="-34"/>
              </a:rPr>
              <a:t> ใช้สร้างไฟล์เว็บเพจใหม่</a:t>
            </a:r>
          </a:p>
          <a:p>
            <a:pPr lvl="1" eaLnBrk="1" hangingPunct="1"/>
            <a:r>
              <a:rPr lang="en-US" altLang="en-US" sz="3200" smtClean="0">
                <a:latin typeface="Angsana New" pitchFamily="18" charset="-34"/>
              </a:rPr>
              <a:t>Top Features (videos)</a:t>
            </a:r>
            <a:r>
              <a:rPr lang="th-TH" altLang="en-US" sz="3200" smtClean="0">
                <a:latin typeface="Angsana New" pitchFamily="18" charset="-34"/>
              </a:rPr>
              <a:t> ใช้แสดงไฟล์วิดีโอการใช้งานโปรแกรม</a:t>
            </a:r>
          </a:p>
        </p:txBody>
      </p:sp>
    </p:spTree>
    <p:extLst>
      <p:ext uri="{BB962C8B-B14F-4D97-AF65-F5344CB8AC3E}">
        <p14:creationId xmlns:p14="http://schemas.microsoft.com/office/powerpoint/2010/main" val="29132275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6D809C3-47E6-4DD3-B114-E1DB6584F738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th-TH" altLang="en-US" sz="1400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การใช้รูปแบบตัวอักษรภาษาไทยในโปรแกรม</a:t>
            </a:r>
            <a:r>
              <a:rPr lang="en-US" altLang="en-US" smtClean="0">
                <a:latin typeface="Angsana New" pitchFamily="18" charset="-34"/>
              </a:rPr>
              <a:t/>
            </a:r>
            <a:br>
              <a:rPr lang="en-US" altLang="en-US" smtClean="0">
                <a:latin typeface="Angsana New" pitchFamily="18" charset="-34"/>
              </a:rPr>
            </a:br>
            <a:r>
              <a:rPr lang="en-US" altLang="en-US" smtClean="0">
                <a:latin typeface="Angsana New" pitchFamily="18" charset="-34"/>
              </a:rPr>
              <a:t>Dreamweaver</a:t>
            </a:r>
            <a:endParaRPr lang="th-TH" altLang="en-US" smtClean="0">
              <a:latin typeface="Angsana New" pitchFamily="18" charset="-34"/>
            </a:endParaRPr>
          </a:p>
        </p:txBody>
      </p:sp>
      <p:pic>
        <p:nvPicPr>
          <p:cNvPr id="18437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916113"/>
            <a:ext cx="6553200" cy="465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E42065FA-951F-4FE7-9DED-793944CD8336}" type="slidenum">
              <a:rPr lang="en-US" altLang="en-US" smtClean="0"/>
              <a:pPr eaLnBrk="1" hangingPunct="1"/>
              <a:t>4</a:t>
            </a:fld>
            <a:endParaRPr lang="th-TH" altLang="en-US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ส่วนประกอบของโปรแกรม</a:t>
            </a:r>
            <a:r>
              <a:rPr lang="en-US" altLang="en-US" smtClean="0">
                <a:latin typeface="Angsana New" pitchFamily="18" charset="-34"/>
              </a:rPr>
              <a:t> Dreamweaver</a:t>
            </a:r>
            <a:endParaRPr lang="th-TH" altLang="en-US" smtClean="0">
              <a:latin typeface="Angsana New" pitchFamily="18" charset="-34"/>
            </a:endParaRP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เมนูหลัก </a:t>
            </a:r>
            <a:r>
              <a:rPr lang="en-US" altLang="en-US" sz="3600" smtClean="0">
                <a:latin typeface="Angsana New" pitchFamily="18" charset="-34"/>
              </a:rPr>
              <a:t>(Main Menu)</a:t>
            </a:r>
            <a:endParaRPr lang="th-TH" altLang="en-US" sz="3600" smtClean="0">
              <a:latin typeface="Angsana New" pitchFamily="18" charset="-34"/>
            </a:endParaRP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เป็นกลุ่มของคำสั่งทั้งหมดของโปรแกรม</a:t>
            </a:r>
            <a:r>
              <a:rPr lang="en-US" altLang="en-US" sz="3200" smtClean="0">
                <a:latin typeface="Angsana New" pitchFamily="18" charset="-34"/>
              </a:rPr>
              <a:t> Dreamweaver</a:t>
            </a:r>
            <a:r>
              <a:rPr lang="th-TH" altLang="en-US" sz="3200" smtClean="0">
                <a:latin typeface="Angsana New" pitchFamily="18" charset="-34"/>
              </a:rPr>
              <a:t> แบ่งกลุ่มตามประเภทของคำสั่ง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7" y="4005064"/>
            <a:ext cx="7866253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917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36543FA1-15C5-46B1-AFDD-521FDEF1F3FD}" type="slidenum">
              <a:rPr lang="en-US" altLang="en-US" smtClean="0"/>
              <a:pPr eaLnBrk="1" hangingPunct="1"/>
              <a:t>5</a:t>
            </a:fld>
            <a:endParaRPr lang="th-TH" altLang="en-US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ส่วนประกอบของโปรแกรม</a:t>
            </a:r>
            <a:r>
              <a:rPr lang="en-US" altLang="en-US" smtClean="0">
                <a:latin typeface="Angsana New" pitchFamily="18" charset="-34"/>
              </a:rPr>
              <a:t> Dreamweaver</a:t>
            </a:r>
            <a:endParaRPr lang="th-TH" altLang="en-US" smtClean="0">
              <a:latin typeface="Angsana New" pitchFamily="18" charset="-34"/>
            </a:endParaRP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h-TH" sz="3600" dirty="0" smtClean="0">
                <a:latin typeface="Angsana New" pitchFamily="18" charset="-34"/>
              </a:rPr>
              <a:t>แถบเครื่องมือ </a:t>
            </a:r>
            <a:r>
              <a:rPr lang="en-US" sz="3600" dirty="0" smtClean="0">
                <a:latin typeface="Angsana New" pitchFamily="18" charset="-34"/>
              </a:rPr>
              <a:t>(Toolbar)</a:t>
            </a:r>
            <a:endParaRPr lang="th-TH" sz="3600" dirty="0" smtClean="0">
              <a:latin typeface="Angsana New" pitchFamily="18" charset="-34"/>
            </a:endParaRPr>
          </a:p>
          <a:p>
            <a:pPr lvl="1" eaLnBrk="1" hangingPunct="1">
              <a:defRPr/>
            </a:pPr>
            <a:r>
              <a:rPr lang="th-TH" sz="3200" dirty="0" smtClean="0">
                <a:latin typeface="Angsana New" pitchFamily="18" charset="-34"/>
              </a:rPr>
              <a:t>เป็นปุ่มคำสั่งต่าง ๆ ที่ใช้ช่วยสร้างเว็บเพจแทนการใช้คำสั่งจากเมนู</a:t>
            </a:r>
            <a:endParaRPr lang="en-US" sz="3200" dirty="0" smtClean="0">
              <a:latin typeface="Angsana New" pitchFamily="18" charset="-34"/>
            </a:endParaRPr>
          </a:p>
          <a:p>
            <a:pPr lvl="2" eaLnBrk="1" hangingPunct="1">
              <a:defRPr/>
            </a:pPr>
            <a:r>
              <a:rPr lang="en-US" sz="2800" dirty="0" smtClean="0">
                <a:latin typeface="Angsana New" pitchFamily="18" charset="-34"/>
              </a:rPr>
              <a:t>Document</a:t>
            </a:r>
          </a:p>
          <a:p>
            <a:pPr marL="914400" lvl="2" indent="0" eaLnBrk="1" hangingPunct="1">
              <a:buFont typeface="Wingdings" pitchFamily="2" charset="2"/>
              <a:buNone/>
              <a:defRPr/>
            </a:pPr>
            <a:endParaRPr lang="en-US" sz="2800" dirty="0" smtClean="0">
              <a:latin typeface="Angsana New" pitchFamily="18" charset="-34"/>
            </a:endParaRPr>
          </a:p>
          <a:p>
            <a:pPr lvl="2" eaLnBrk="1" hangingPunct="1">
              <a:defRPr/>
            </a:pPr>
            <a:r>
              <a:rPr lang="en-US" sz="2800" dirty="0" smtClean="0">
                <a:latin typeface="Angsana New" pitchFamily="18" charset="-34"/>
              </a:rPr>
              <a:t>Standard bar</a:t>
            </a:r>
          </a:p>
        </p:txBody>
      </p:sp>
      <p:pic>
        <p:nvPicPr>
          <p:cNvPr id="7174" name="Picture 7" descr="1-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0" y="5229225"/>
            <a:ext cx="47117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722" y="4221088"/>
            <a:ext cx="7908053" cy="335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432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89331E50-0374-4823-B054-85B68265436C}" type="slidenum">
              <a:rPr lang="en-US" altLang="en-US" smtClean="0"/>
              <a:pPr eaLnBrk="1" hangingPunct="1"/>
              <a:t>6</a:t>
            </a:fld>
            <a:endParaRPr lang="th-TH" altLang="en-US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ส่วนประกอบของโปรแกรม</a:t>
            </a:r>
            <a:r>
              <a:rPr lang="en-US" altLang="en-US" smtClean="0">
                <a:latin typeface="Angsana New" pitchFamily="18" charset="-34"/>
              </a:rPr>
              <a:t> Dreamweaver</a:t>
            </a:r>
            <a:endParaRPr lang="th-TH" altLang="en-US" smtClean="0">
              <a:latin typeface="Angsana New" pitchFamily="18" charset="-34"/>
            </a:endParaRP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หน้าต่างเอกสารหลัก </a:t>
            </a:r>
            <a:r>
              <a:rPr lang="en-US" altLang="en-US" sz="3600" smtClean="0">
                <a:latin typeface="Angsana New" pitchFamily="18" charset="-34"/>
              </a:rPr>
              <a:t>(Document Window)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เป็นส่วนสำคัญที่สุด เนื่องจากเป็นส่วนที่ใช้สำหรับออกแบบแก้ไขเอกสารเว็บเพจ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717032"/>
            <a:ext cx="6287372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723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B8489297-2C72-459C-94F1-7945F95E8FFC}" type="slidenum">
              <a:rPr lang="en-US" altLang="en-US" smtClean="0"/>
              <a:pPr eaLnBrk="1" hangingPunct="1"/>
              <a:t>7</a:t>
            </a:fld>
            <a:endParaRPr lang="th-TH" altLang="en-US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ส่วนประกอบของโปรแกรม</a:t>
            </a:r>
            <a:r>
              <a:rPr lang="en-US" altLang="en-US" smtClean="0">
                <a:latin typeface="Angsana New" pitchFamily="18" charset="-34"/>
              </a:rPr>
              <a:t> Dreamweaver</a:t>
            </a:r>
            <a:endParaRPr lang="th-TH" altLang="en-US" smtClean="0">
              <a:latin typeface="Angsana New" pitchFamily="18" charset="-34"/>
            </a:endParaRP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แถบสถานะ</a:t>
            </a:r>
            <a:r>
              <a:rPr lang="en-US" altLang="en-US" sz="3600" smtClean="0">
                <a:latin typeface="Angsana New" pitchFamily="18" charset="-34"/>
              </a:rPr>
              <a:t> (Status bar)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แสดงอยู่ด้านล่างของ</a:t>
            </a:r>
            <a:r>
              <a:rPr lang="en-US" altLang="en-US" sz="3200" smtClean="0">
                <a:latin typeface="Angsana New" pitchFamily="18" charset="-34"/>
              </a:rPr>
              <a:t> Document bar</a:t>
            </a:r>
            <a:r>
              <a:rPr lang="th-TH" altLang="en-US" sz="3200" smtClean="0">
                <a:latin typeface="Angsana New" pitchFamily="18" charset="-34"/>
              </a:rPr>
              <a:t> ใช้แสดงสถานะของเอกสารเว็บเพจที่กำลังสร้าง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05064"/>
            <a:ext cx="8424936" cy="272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782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23A079F2-44F3-462A-AB84-7BF12D2BDDC4}" type="slidenum">
              <a:rPr lang="en-US" altLang="en-US" smtClean="0"/>
              <a:pPr eaLnBrk="1" hangingPunct="1"/>
              <a:t>8</a:t>
            </a:fld>
            <a:endParaRPr lang="th-TH" altLang="en-US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ส่วนประกอบของโปรแกรม</a:t>
            </a:r>
            <a:r>
              <a:rPr lang="en-US" altLang="en-US" smtClean="0">
                <a:latin typeface="Angsana New" pitchFamily="18" charset="-34"/>
              </a:rPr>
              <a:t> Dreamweaver</a:t>
            </a:r>
            <a:endParaRPr lang="th-TH" altLang="en-US" smtClean="0">
              <a:latin typeface="Angsana New" pitchFamily="18" charset="-34"/>
            </a:endParaRP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หน้าต่างคุณสมบัติ</a:t>
            </a:r>
            <a:r>
              <a:rPr lang="en-US" altLang="en-US" sz="3600" smtClean="0">
                <a:latin typeface="Angsana New" pitchFamily="18" charset="-34"/>
              </a:rPr>
              <a:t> (Properties Panel)</a:t>
            </a:r>
            <a:endParaRPr lang="th-TH" altLang="en-US" sz="3600" smtClean="0">
              <a:latin typeface="Angsana New" pitchFamily="18" charset="-34"/>
            </a:endParaRP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ใช้กำหนดคุณสมบัติต่าง ๆ ของวัตถุที่แสดงในเอกสารเว็บเพจ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รายละเอียดของคุณสมบัติที่แสดงจะขึ้นอยู่กับวัตถุที่เลือก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3789040"/>
            <a:ext cx="5616624" cy="2819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672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/>
            <a:fld id="{F285F79B-CC76-4251-80A7-D9D8FE1F3B10}" type="slidenum">
              <a:rPr lang="en-US" altLang="en-US" smtClean="0"/>
              <a:pPr eaLnBrk="1" hangingPunct="1"/>
              <a:t>9</a:t>
            </a:fld>
            <a:endParaRPr lang="th-TH" altLang="en-US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ส่วนประกอบของโปรแกรม</a:t>
            </a:r>
            <a:r>
              <a:rPr lang="en-US" altLang="en-US" smtClean="0">
                <a:latin typeface="Angsana New" pitchFamily="18" charset="-34"/>
              </a:rPr>
              <a:t> Dreamweaver</a:t>
            </a:r>
            <a:endParaRPr lang="th-TH" altLang="en-US" smtClean="0">
              <a:latin typeface="Angsana New" pitchFamily="18" charset="-34"/>
            </a:endParaRP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หน้าต่างส่วนประกอบอื่น ๆ </a:t>
            </a:r>
            <a:r>
              <a:rPr lang="en-US" altLang="en-US" sz="3600" smtClean="0">
                <a:latin typeface="Angsana New" pitchFamily="18" charset="-34"/>
              </a:rPr>
              <a:t>(Other Panel)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ใช้กำหนดคุณสมบัติสำหรับเครื่องอื่น ๆ ที่ใช้ในการสร้างเอกสารเว็บเพจ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3645024"/>
            <a:ext cx="3898843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42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ngsana New"/>
      </a:majorFont>
      <a:minorFont>
        <a:latin typeface="Tahoma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113</TotalTime>
  <Words>1010</Words>
  <Application>Microsoft Office PowerPoint</Application>
  <PresentationFormat>On-screen Show (4:3)</PresentationFormat>
  <Paragraphs>130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Blends</vt:lpstr>
      <vt:lpstr>บทที่ 3 การสร้างเว็บไซต์ และการปรับคุณสมบัติของเว็บเพจ</vt:lpstr>
      <vt:lpstr>โปรแกรม Dreamweaver</vt:lpstr>
      <vt:lpstr>โปรแกรม Dreamweaver</vt:lpstr>
      <vt:lpstr>ส่วนประกอบของโปรแกรม Dreamweaver</vt:lpstr>
      <vt:lpstr>ส่วนประกอบของโปรแกรม Dreamweaver</vt:lpstr>
      <vt:lpstr>ส่วนประกอบของโปรแกรม Dreamweaver</vt:lpstr>
      <vt:lpstr>ส่วนประกอบของโปรแกรม Dreamweaver</vt:lpstr>
      <vt:lpstr>ส่วนประกอบของโปรแกรม Dreamweaver</vt:lpstr>
      <vt:lpstr>ส่วนประกอบของโปรแกรม Dreamweaver</vt:lpstr>
      <vt:lpstr>การจัดการไฟล์ของโปรแกรม Dreamweaver</vt:lpstr>
      <vt:lpstr>การจัดการไฟล์ของโปรแกรม Dreamweaver</vt:lpstr>
      <vt:lpstr>การจัดการไฟล์ของโปรแกรม Dreamweaver</vt:lpstr>
      <vt:lpstr>การจัดการไฟล์ของโปรแกรม Dreamweaver</vt:lpstr>
      <vt:lpstr>การจัดการไฟล์ของโปรแกรม Dreamweaver</vt:lpstr>
      <vt:lpstr>การจัดการไฟล์ของโปรแกรม Dreamweaver</vt:lpstr>
      <vt:lpstr>การสร้างเว็บไซต์</vt:lpstr>
      <vt:lpstr>การสร้างเว็บไซต์</vt:lpstr>
      <vt:lpstr>การสร้าง Dreamweaver Site</vt:lpstr>
      <vt:lpstr>การสร้าง Dreamweaver Site</vt:lpstr>
      <vt:lpstr>การจัดการไฟล์ด้วยหน้าต่าง Files Panel</vt:lpstr>
      <vt:lpstr>การแสดงเว็บเพจด้วยโปรแกรมบราวเซอร์</vt:lpstr>
      <vt:lpstr>การปรับคุณสมบัติของเว็บเพจ</vt:lpstr>
      <vt:lpstr>การปรับคุณสมบัติของเว็บเพจ</vt:lpstr>
      <vt:lpstr>การปรับคุณสมบัติของเว็บเพจ</vt:lpstr>
      <vt:lpstr>การปรับคุณสมบัติของเว็บเพจ</vt:lpstr>
      <vt:lpstr>การปรับคุณสมบัติของเว็บเพจ</vt:lpstr>
      <vt:lpstr>การปรับคุณสมบัติของเว็บเพจ</vt:lpstr>
      <vt:lpstr>การปรับคุณสมบัติของเว็บเพจ</vt:lpstr>
      <vt:lpstr>การใช้รูปแบบตัวอักษรภาษาไทยในโปรแกรม Dreamweaver</vt:lpstr>
      <vt:lpstr>การใช้รูปแบบตัวอักษรภาษาไทยในโปรแกรม Dreamweaver</vt:lpstr>
    </vt:vector>
  </TitlesOfParts>
  <Company>qwe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qwe</dc:creator>
  <cp:lastModifiedBy>USER</cp:lastModifiedBy>
  <cp:revision>76</cp:revision>
  <dcterms:created xsi:type="dcterms:W3CDTF">2008-02-12T14:54:03Z</dcterms:created>
  <dcterms:modified xsi:type="dcterms:W3CDTF">2015-07-03T09:29:20Z</dcterms:modified>
</cp:coreProperties>
</file>