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E20302-11FC-4324-AC09-398A8E7DB2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433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94A408E-D50F-4060-A836-23648A1CEE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07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AADDB-8BF9-4C5A-8237-8C94A0BCF0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7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CDA02-5C3E-4815-AB1B-26C1796207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18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FC929-1E8C-4778-86CA-01BD97C52FB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1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48CA-13A1-4020-A4F9-2F71F42BED1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99D7-917B-4AB4-8CCD-EA92350401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41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83567-129E-44AF-ACDB-2618ADAB5E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764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72B2-3FCB-4F84-AA39-822EA4FBCC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467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D90B-6E8F-4AA2-B608-E3045B4F13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92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6998-3A20-4E66-BB7A-39A08E815E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89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DE17-304C-4D5C-B9F6-82168C8A8BD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281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 dirty="0" smtClean="0"/>
              <a:t>บทที่ </a:t>
            </a:r>
            <a:r>
              <a:rPr lang="en-US" dirty="0" smtClean="0">
                <a:latin typeface="Angsana New" panose="02020603050405020304" pitchFamily="18" charset="-34"/>
              </a:rPr>
              <a:t> 7</a:t>
            </a:r>
            <a:endParaRPr lang="th-TH" dirty="0">
              <a:latin typeface="Angsana New" panose="02020603050405020304" pitchFamily="18" charset="-34"/>
            </a:endParaRP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D8B08F-2712-4904-9072-F4D55CFF789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80F448C-C1AC-4B38-8AEB-627B4921E635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>
                <a:latin typeface="Angsana New" pitchFamily="18" charset="-34"/>
              </a:rPr>
              <a:t>9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การสร้างฟอร์ม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9CE033F-C34B-4506-BD4E-F2CFBE9BF536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Radio Group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เป็นเครื่องมือที่ช่วยสร้าง</a:t>
            </a:r>
            <a:r>
              <a:rPr lang="en-US" altLang="en-US" sz="3200" smtClean="0">
                <a:latin typeface="Angsana New" pitchFamily="18" charset="-34"/>
              </a:rPr>
              <a:t> Radio Button</a:t>
            </a:r>
            <a:r>
              <a:rPr lang="th-TH" altLang="en-US" sz="3200" smtClean="0">
                <a:latin typeface="Angsana New" pitchFamily="18" charset="-34"/>
              </a:rPr>
              <a:t> ได้ง่ายขึ้น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Radio Group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Radio Group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bar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กำหนดรายละเอียดในหน้าต่าง</a:t>
            </a:r>
            <a:r>
              <a:rPr lang="en-US" altLang="en-US" sz="2800" smtClean="0">
                <a:latin typeface="Angsana New" pitchFamily="18" charset="-34"/>
              </a:rPr>
              <a:t> Radio Group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2294" name="Picture 7" descr="00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13938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82985A0-7E0A-493E-BC94-635D688EFE10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Select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เป็นเครื่องมือใช้เลือกข้อมูลจากรายการที่มีให้เลือก โดยแสดงได้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r>
              <a:rPr lang="th-TH" altLang="en-US" sz="3200" smtClean="0">
                <a:latin typeface="Angsana New" pitchFamily="18" charset="-34"/>
              </a:rPr>
              <a:t> รูปแบบคือ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แบบ </a:t>
            </a:r>
            <a:r>
              <a:rPr lang="en-US" altLang="en-US" sz="3200" smtClean="0">
                <a:latin typeface="Angsana New" pitchFamily="18" charset="-34"/>
              </a:rPr>
              <a:t>List </a:t>
            </a:r>
            <a:r>
              <a:rPr lang="th-TH" altLang="en-US" sz="3200" smtClean="0">
                <a:latin typeface="Angsana New" pitchFamily="18" charset="-34"/>
              </a:rPr>
              <a:t>และ แบบ</a:t>
            </a:r>
            <a:r>
              <a:rPr lang="en-US" altLang="en-US" sz="3200" smtClean="0">
                <a:latin typeface="Angsana New" pitchFamily="18" charset="-34"/>
              </a:rPr>
              <a:t> Menu</a:t>
            </a:r>
            <a:r>
              <a:rPr lang="th-TH" altLang="en-US" sz="3200" smtClean="0">
                <a:latin typeface="Angsana New" pitchFamily="18" charset="-34"/>
              </a:rPr>
              <a:t> (หรือแบบ</a:t>
            </a:r>
            <a:r>
              <a:rPr lang="en-US" altLang="en-US" sz="3200" smtClean="0">
                <a:latin typeface="Angsana New" pitchFamily="18" charset="-34"/>
              </a:rPr>
              <a:t> Drop-Down Menu)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Select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Select(List/Menu)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กำหนดรายละเอียดในหน้าต่าง</a:t>
            </a:r>
            <a:r>
              <a:rPr lang="en-US" altLang="en-US" sz="2800" smtClean="0">
                <a:latin typeface="Angsana New" pitchFamily="18" charset="-34"/>
              </a:rPr>
              <a:t> List Values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3318" name="Picture 7" descr="00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5326063"/>
            <a:ext cx="15128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65666" y="324433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th-TH" altLang="en-US" dirty="0" smtClean="0">
                <a:solidFill>
                  <a:schemeClr val="bg2"/>
                </a:solidFill>
                <a:latin typeface="Angsana New" panose="02020603050405020304" pitchFamily="18" charset="-34"/>
              </a:rPr>
              <a:t>บทที่ </a:t>
            </a:r>
            <a:r>
              <a:rPr lang="en-US" altLang="en-US" dirty="0" smtClean="0">
                <a:solidFill>
                  <a:schemeClr val="bg2"/>
                </a:solidFill>
                <a:latin typeface="Angsana New" panose="02020603050405020304" pitchFamily="18" charset="-34"/>
              </a:rPr>
              <a:t>7</a:t>
            </a:r>
            <a:endParaRPr lang="th-TH" altLang="en-US" dirty="0" smtClean="0">
              <a:solidFill>
                <a:schemeClr val="bg2"/>
              </a:solidFill>
              <a:latin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431C640-E029-4774-81C9-C0ECFB9B2B10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91012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Jump Menu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เป็นเครื่องมือใช้เลือกข้อมูลจากรายการที่มีให้เลือกเช่นเดียวกับ</a:t>
            </a:r>
            <a:r>
              <a:rPr lang="en-US" altLang="en-US" sz="3200" smtClean="0">
                <a:latin typeface="Angsana New" pitchFamily="18" charset="-34"/>
              </a:rPr>
              <a:t> List/Menu</a:t>
            </a:r>
            <a:r>
              <a:rPr lang="th-TH" altLang="en-US" sz="3200" smtClean="0">
                <a:latin typeface="Angsana New" pitchFamily="18" charset="-34"/>
              </a:rPr>
              <a:t> ต่างกันที่เมื่อเลือกตัวเลือกใน</a:t>
            </a:r>
            <a:r>
              <a:rPr lang="en-US" altLang="en-US" sz="3200" smtClean="0">
                <a:latin typeface="Angsana New" pitchFamily="18" charset="-34"/>
              </a:rPr>
              <a:t> Jump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Menu</a:t>
            </a:r>
            <a:r>
              <a:rPr lang="th-TH" altLang="en-US" sz="3200" smtClean="0">
                <a:latin typeface="Angsana New" pitchFamily="18" charset="-34"/>
              </a:rPr>
              <a:t> แล้ว จะเป็นการเชื่อมโยงไปยังไฟล์เว็บเพจที่กำหนดทันที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Jump Menu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List/Menu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กำหนดรายละเอียดในหน้าต่าง</a:t>
            </a:r>
            <a:r>
              <a:rPr lang="en-US" altLang="en-US" sz="2800" smtClean="0">
                <a:latin typeface="Angsana New" pitchFamily="18" charset="-34"/>
              </a:rPr>
              <a:t> Insert Jump Menu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4342" name="Picture 7" descr="00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373688"/>
            <a:ext cx="12239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B4D0993-8050-4769-BABC-286097FABA94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91607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Button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เป็นปุ่มให้คลิก เพื่อทำหน้าที่อย่างใดอย่างหนึ่ง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Button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Button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Radio Button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5366" name="Picture 7" descr="00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65625"/>
            <a:ext cx="10810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4C6E3BE-5BD1-45D0-9738-86460E83A0EC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623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Image Field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เป็นการใช้รูปภาพเพื่อส่งข้อมูลแทนการกดปุ่ม</a:t>
            </a:r>
            <a:r>
              <a:rPr lang="en-US" altLang="en-US" sz="3200" smtClean="0">
                <a:latin typeface="Angsana New" pitchFamily="18" charset="-34"/>
              </a:rPr>
              <a:t> Submit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Image Field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Image Field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เลือกไฟล์รูปภาพในหน้าต่าง</a:t>
            </a:r>
            <a:r>
              <a:rPr lang="en-US" altLang="en-US" sz="2800" smtClean="0">
                <a:latin typeface="Angsana New" pitchFamily="18" charset="-34"/>
              </a:rPr>
              <a:t> Select Image Source</a:t>
            </a:r>
            <a:endParaRPr lang="th-TH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Image Field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6390" name="Picture 7" descr="00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12954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59CB22F-630C-4EB6-A347-8631B157360C}" type="slidenum">
              <a:rPr lang="en-US" altLang="en-US" smtClean="0"/>
              <a:pPr eaLnBrk="1" hangingPunct="1"/>
              <a:t>15</a:t>
            </a:fld>
            <a:endParaRPr lang="th-TH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623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File Field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ใช้สำหรับเลือกไฟล์ในเครื่องเพื่ออัพโหลดไปยังเว็บเซิร์ฟเวอร์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File Field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File Field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File Field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7414" name="Picture 7" descr="00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371975"/>
            <a:ext cx="1223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6BCD42B-CABE-49BA-80CD-BDDC653D4D2A}" type="slidenum">
              <a:rPr lang="en-US" altLang="en-US" smtClean="0"/>
              <a:pPr eaLnBrk="1" hangingPunct="1"/>
              <a:t>16</a:t>
            </a:fld>
            <a:endParaRPr lang="th-TH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623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Fieldset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ใช้จัดกลุ่มของส่วนประกอบในฟอร์มให้เป็นหมวดหมู่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Fieldset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  <a:endParaRPr lang="en-US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คลิกเลือกส่วนประกอบที่ต้องการจัดหมวดหมู่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Fieldset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Panel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ใส่คำอธิบายกลุ่มในหน้าต่าง</a:t>
            </a:r>
            <a:r>
              <a:rPr lang="en-US" altLang="en-US" sz="2800" smtClean="0">
                <a:latin typeface="Angsana New" pitchFamily="18" charset="-34"/>
              </a:rPr>
              <a:t> Fieldset</a:t>
            </a:r>
          </a:p>
        </p:txBody>
      </p:sp>
      <p:pic>
        <p:nvPicPr>
          <p:cNvPr id="18438" name="Picture 7" descr="00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868863"/>
            <a:ext cx="13684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56114DE-B709-4CE7-9E45-1A7F7867F695}" type="slidenum">
              <a:rPr lang="en-US" altLang="en-US" smtClean="0"/>
              <a:pPr eaLnBrk="1" hangingPunct="1"/>
              <a:t>17</a:t>
            </a:fld>
            <a:endParaRPr lang="th-TH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8840"/>
            <a:ext cx="7772400" cy="4651647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Angsana New" pitchFamily="18" charset="-34"/>
              </a:rPr>
              <a:t>Hidden Field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ใช้ส่งค่าข้อมูลไปพร้อมกับข้อมูลอื่น เมื่อคลิกปุ่ม</a:t>
            </a:r>
            <a:r>
              <a:rPr lang="en-US" altLang="en-US" sz="3200" dirty="0" smtClean="0">
                <a:latin typeface="Angsana New" pitchFamily="18" charset="-34"/>
              </a:rPr>
              <a:t> Submit</a:t>
            </a:r>
            <a:r>
              <a:rPr lang="th-TH" altLang="en-US" sz="3200" dirty="0" smtClean="0">
                <a:latin typeface="Angsana New" pitchFamily="18" charset="-34"/>
              </a:rPr>
              <a:t> โดยไม่แสดงข้อมูลให้เห็นบนฟอร์ม</a:t>
            </a:r>
            <a:endParaRPr lang="en-US" altLang="en-US" sz="32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การใส่</a:t>
            </a:r>
            <a:r>
              <a:rPr lang="en-US" altLang="en-US" sz="3200" dirty="0" smtClean="0">
                <a:latin typeface="Angsana New" pitchFamily="18" charset="-34"/>
              </a:rPr>
              <a:t> </a:t>
            </a:r>
            <a:r>
              <a:rPr lang="en-US" altLang="en-US" sz="3200" dirty="0" err="1" smtClean="0">
                <a:latin typeface="Angsana New" pitchFamily="18" charset="-34"/>
              </a:rPr>
              <a:t>Fieldset</a:t>
            </a:r>
            <a:r>
              <a:rPr lang="th-TH" altLang="en-US" sz="3200" dirty="0" smtClean="0">
                <a:latin typeface="Angsana New" pitchFamily="18" charset="-34"/>
              </a:rPr>
              <a:t> ในฟอร์มทำได้โดย</a:t>
            </a:r>
            <a:endParaRPr lang="en-US" altLang="en-US" sz="3200" dirty="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คลิกเมาส์ตำแหน่งใดก็ได้ในฟอร์ม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dirty="0" smtClean="0">
                <a:latin typeface="Angsana New" pitchFamily="18" charset="-34"/>
              </a:rPr>
              <a:t> Insert -&gt; Form -&gt; Hidden Field</a:t>
            </a:r>
            <a:r>
              <a:rPr lang="th-TH" altLang="en-US" sz="2800" dirty="0" smtClean="0">
                <a:latin typeface="Angsana New" pitchFamily="18" charset="-34"/>
              </a:rPr>
              <a:t> หรือที่</a:t>
            </a:r>
            <a:r>
              <a:rPr lang="en-US" altLang="en-US" sz="2800" dirty="0" smtClean="0">
                <a:latin typeface="Angsana New" pitchFamily="18" charset="-34"/>
              </a:rPr>
              <a:t> Insert Panel</a:t>
            </a:r>
            <a:r>
              <a:rPr lang="th-TH" altLang="en-US" sz="2800" dirty="0" smtClean="0">
                <a:latin typeface="Angsana New" pitchFamily="18" charset="-34"/>
              </a:rPr>
              <a:t> เลือกเมนู</a:t>
            </a:r>
            <a:r>
              <a:rPr lang="en-US" altLang="en-US" sz="2800" dirty="0" smtClean="0">
                <a:latin typeface="Angsana New" pitchFamily="18" charset="-34"/>
              </a:rPr>
              <a:t> Form </a:t>
            </a:r>
            <a:r>
              <a:rPr lang="th-TH" altLang="en-US" sz="2800" dirty="0" smtClean="0">
                <a:latin typeface="Angsana New" pitchFamily="18" charset="-34"/>
              </a:rPr>
              <a:t>แล้วคลิกปุ่ม</a:t>
            </a:r>
            <a:r>
              <a:rPr lang="en-US" altLang="en-US" sz="2800" dirty="0" smtClean="0">
                <a:latin typeface="Angsana New" pitchFamily="18" charset="-34"/>
              </a:rPr>
              <a:t>        </a:t>
            </a:r>
            <a:r>
              <a:rPr lang="th-TH" altLang="en-US" sz="2800" dirty="0" smtClean="0">
                <a:latin typeface="Angsana New" pitchFamily="18" charset="-34"/>
              </a:rPr>
              <a:t>  </a:t>
            </a:r>
            <a:r>
              <a:rPr lang="en-US" altLang="en-US" sz="2800" dirty="0" smtClean="0">
                <a:latin typeface="Angsana New" pitchFamily="18" charset="-34"/>
              </a:rPr>
              <a:t>                  </a:t>
            </a:r>
            <a:r>
              <a:rPr lang="th-TH" altLang="en-US" sz="2800" dirty="0" smtClean="0">
                <a:latin typeface="Angsana New" pitchFamily="18" charset="-34"/>
              </a:rPr>
              <a:t>จะปรากฎรูป</a:t>
            </a:r>
            <a:endParaRPr lang="en-US" altLang="en-US" sz="2800" dirty="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dirty="0" smtClean="0">
                <a:latin typeface="Angsana New" pitchFamily="18" charset="-34"/>
              </a:rPr>
              <a:t>Hidden Field</a:t>
            </a:r>
            <a:r>
              <a:rPr lang="th-TH" altLang="en-US" sz="2800" dirty="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dirty="0" smtClean="0">
                <a:latin typeface="Angsana New" pitchFamily="18" charset="-34"/>
              </a:rPr>
              <a:t> Properties Panel</a:t>
            </a:r>
            <a:endParaRPr lang="th-TH" altLang="en-US" sz="2800" dirty="0" smtClean="0">
              <a:latin typeface="Angsana New" pitchFamily="18" charset="-34"/>
            </a:endParaRPr>
          </a:p>
        </p:txBody>
      </p:sp>
      <p:pic>
        <p:nvPicPr>
          <p:cNvPr id="19462" name="Picture 5" descr="8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5389563"/>
            <a:ext cx="3111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" descr="00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373688"/>
            <a:ext cx="13763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608C96E-D99C-4916-BFEC-FAEC97B513DC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เทคโนโลยีเวิลด์ไวด์เว็บ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มีส่วนประกอบหลัก </a:t>
            </a:r>
            <a:r>
              <a:rPr lang="en-US" altLang="en-US" sz="3600" smtClean="0">
                <a:latin typeface="Angsana New" pitchFamily="18" charset="-34"/>
              </a:rPr>
              <a:t>2 </a:t>
            </a:r>
            <a:r>
              <a:rPr lang="th-TH" altLang="en-US" sz="3600" smtClean="0">
                <a:latin typeface="Angsana New" pitchFamily="18" charset="-34"/>
              </a:rPr>
              <a:t>ส่วน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เครื่องแม่ข่าย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(</a:t>
            </a:r>
            <a:r>
              <a:rPr lang="en-US" altLang="en-US" sz="3200" smtClean="0">
                <a:latin typeface="Angsana New" pitchFamily="18" charset="-34"/>
              </a:rPr>
              <a:t>Server</a:t>
            </a:r>
            <a:r>
              <a:rPr lang="th-TH" altLang="en-US" sz="3200" smtClean="0">
                <a:latin typeface="Angsana New" pitchFamily="18" charset="-34"/>
              </a:rPr>
              <a:t>)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เป็นเครื่องแม่ข่ายของระบบที่เรียกว่า</a:t>
            </a:r>
            <a:r>
              <a:rPr lang="en-US" altLang="en-US" sz="2800" smtClean="0">
                <a:latin typeface="Angsana New" pitchFamily="18" charset="-34"/>
              </a:rPr>
              <a:t> </a:t>
            </a:r>
            <a:r>
              <a:rPr lang="th-TH" altLang="en-US" sz="2800" smtClean="0">
                <a:latin typeface="Angsana New" pitchFamily="18" charset="-34"/>
              </a:rPr>
              <a:t>“เว็บไซต์”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จะต้องติดตั้งโปรแกรม “เว็บเซิร์ฟเวอร์</a:t>
            </a:r>
            <a:r>
              <a:rPr lang="en-US" altLang="en-US" sz="2800" smtClean="0">
                <a:latin typeface="Angsana New" pitchFamily="18" charset="-34"/>
              </a:rPr>
              <a:t>”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โปรแกรมเว็บบราวเซอร์ (</a:t>
            </a:r>
            <a:r>
              <a:rPr lang="en-US" altLang="en-US" sz="3200" smtClean="0">
                <a:latin typeface="Angsana New" pitchFamily="18" charset="-34"/>
              </a:rPr>
              <a:t>Web Browser)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เป็นโปรแกรมที่ติดตั้งที่เครื่องลูกข่าย</a:t>
            </a:r>
            <a:r>
              <a:rPr lang="en-US" altLang="en-US" sz="2800" smtClean="0">
                <a:latin typeface="Angsana New" pitchFamily="18" charset="-34"/>
              </a:rPr>
              <a:t> (Client)</a:t>
            </a:r>
            <a:endParaRPr lang="th-TH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ทำหน้าที่ร้องขอไฟล์เว็บเพจจากเครื่องแม่ข่าย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2C38634A-11C6-4FF9-9FE4-47909BDE3977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หลักการประมวลผลไฟล์เว็บเพจเบื้องต้น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เมื่อเครื่องลูกข่ายร้องขอไฟล์เว็บเพจไปยังเครื่องแม่ข่าย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เครื่องแม่ข่ายก็จะส่งไฟล์เว็บเพจไปยังเครื่องลูกข่ายตามที่ร้องขอ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เมื่อเครื่องลูกข่ายได้รับไฟล์เว็บเพจแล้ว ก็จะแสดงผลไฟล์เว็บเพจตามมาตรฐานภาษา</a:t>
            </a:r>
            <a:r>
              <a:rPr lang="en-US" altLang="en-US" sz="3600" smtClean="0">
                <a:latin typeface="Angsana New" pitchFamily="18" charset="-34"/>
              </a:rPr>
              <a:t> HTML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ปัจจุบันนอกจากจะประมวลผลตามมาตรฐานภาษา</a:t>
            </a:r>
            <a:r>
              <a:rPr lang="en-US" altLang="en-US" sz="3600" smtClean="0">
                <a:latin typeface="Angsana New" pitchFamily="18" charset="-34"/>
              </a:rPr>
              <a:t> HTML</a:t>
            </a:r>
            <a:r>
              <a:rPr lang="th-TH" altLang="en-US" sz="3600" smtClean="0">
                <a:latin typeface="Angsana New" pitchFamily="18" charset="-34"/>
              </a:rPr>
              <a:t> แล้ว ยังสามารถประมวลผลภาษาสคริปต์ </a:t>
            </a:r>
            <a:r>
              <a:rPr lang="en-US" altLang="en-US" sz="3600" smtClean="0">
                <a:latin typeface="Angsana New" pitchFamily="18" charset="-34"/>
              </a:rPr>
              <a:t>(Script) </a:t>
            </a:r>
            <a:r>
              <a:rPr lang="th-TH" altLang="en-US" sz="3600" smtClean="0">
                <a:latin typeface="Angsana New" pitchFamily="18" charset="-34"/>
              </a:rPr>
              <a:t>ได้ด้วย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DF0B192-C766-479D-AA55-A6006475E7BF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หลักการประมวลผลไฟล์เว็บเพจเบื้องต้น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ภาษาสคริปต์ </a:t>
            </a:r>
            <a:r>
              <a:rPr lang="en-US" altLang="en-US" sz="3600" smtClean="0">
                <a:latin typeface="Angsana New" pitchFamily="18" charset="-34"/>
              </a:rPr>
              <a:t>(Script) </a:t>
            </a:r>
            <a:r>
              <a:rPr lang="th-TH" altLang="en-US" sz="3600" smtClean="0">
                <a:latin typeface="Angsana New" pitchFamily="18" charset="-34"/>
              </a:rPr>
              <a:t>คือ ภาษาคอมพิวเตอร์ที่เพิ่มความสามารถการแสดงผลของมาตรฐาน </a:t>
            </a:r>
            <a:r>
              <a:rPr lang="en-US" altLang="en-US" sz="3600" smtClean="0">
                <a:latin typeface="Angsana New" pitchFamily="18" charset="-34"/>
              </a:rPr>
              <a:t>HTML</a:t>
            </a:r>
            <a:r>
              <a:rPr lang="th-TH" altLang="en-US" sz="3600" smtClean="0">
                <a:latin typeface="Angsana New" pitchFamily="18" charset="-34"/>
              </a:rPr>
              <a:t> สามารถแบ่งได้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ประเภท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ภาษาสคริปต์ที่ประมวลผลที่เครื่องลูกข่าย</a:t>
            </a:r>
            <a:r>
              <a:rPr lang="en-US" altLang="en-US" sz="3200" smtClean="0">
                <a:latin typeface="Angsana New" pitchFamily="18" charset="-34"/>
              </a:rPr>
              <a:t> (Client Side Script)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ภาษาสคริปต์ที่ประมวลผลที่เครื่องแม่ข่าย </a:t>
            </a:r>
            <a:r>
              <a:rPr lang="en-US" altLang="en-US" sz="3200" smtClean="0">
                <a:latin typeface="Angsana New" pitchFamily="18" charset="-34"/>
              </a:rPr>
              <a:t>(Server Side Script)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7DFD5BA-4AB6-4BEC-AF69-DA42AEF781AE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การสร้างฟอร์ม </a:t>
            </a:r>
            <a:r>
              <a:rPr lang="en-US" altLang="en-US" smtClean="0">
                <a:latin typeface="Angsana New" pitchFamily="18" charset="-34"/>
              </a:rPr>
              <a:t>(Form)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ฟอร์ม คือ พื้นที่ที่แสดงอยู่ในเอกสารเว็บเพจ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มีหน้าที่รับข้อมูลที่ป้อนจากผู้ใช้แล้วนำไปประมวลผลที่เครื่องแม่ข่าย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การสร้างฟอร์มเพื่อรับข้อมูลมีขั้นตอนหลักคือ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สร้างขอบเขตของฟอร์ม เพื่อให้โปรแกรมบราวเซอร์ทราบรายละเอียดของข้อมูลที่ต้องนำไปประมวลผล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สร้างเครื่องมือเพื่อใช้รับข้อมูลภายในฟอร์ม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09AE9EC-CCE9-4A6A-A92A-DC13A7258155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Text Field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ใช้รับข้อความจากผู้ใช้ ซึ่งเป็นข้อความที่มีความยาวไม่มากนัก เช่น ชื่อ นามสกุล หมายเลขโทรศัทพ์ เป็นต้น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Text Field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Text Field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bar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Text Field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8198" name="Picture 7" descr="00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4868863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85B3084-5DCD-4171-9D5E-6DDB23762EED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Textarea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ใช้รับข้อมูลเช่นเดียวกับ</a:t>
            </a:r>
            <a:r>
              <a:rPr lang="en-US" altLang="en-US" sz="3200" smtClean="0">
                <a:latin typeface="Angsana New" pitchFamily="18" charset="-34"/>
              </a:rPr>
              <a:t> Text Field</a:t>
            </a:r>
            <a:r>
              <a:rPr lang="th-TH" altLang="en-US" sz="3200" smtClean="0">
                <a:latin typeface="Angsana New" pitchFamily="18" charset="-34"/>
              </a:rPr>
              <a:t> แต่เหมาะสำหรับรับข้อความในปริมาณมาก ๆ เช่น การแสดงความคิดเห็น เป็นต้น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Textarea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Textarea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bar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Textarea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9222" name="Picture 7" descr="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11525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665F9BB-0452-4653-BC1E-7905DBE15DA7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Checkbox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ใช้รับข้อมูลในลักษณะของการเลือกหรือไม่เลือก โดยจะแสดงกล่องสี่เหลี่ยมและแสดงเครื่องหมายถูกอยู่ภายใน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Checkbox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Checkbox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bar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Checkbox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0246" name="Picture 7" descr="0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868863"/>
            <a:ext cx="13001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985CF1F-F8EA-490D-B610-ACD9A649E185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เครื่องมือที่ใช้รับข้อมูลของฟอร์ม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Radio Button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ใช้รับข้อมูลในลักษณะของการเลือกอย่างใดอย่างหนึ่งจากหลายตัวเลือก โดยจะแสดงรูปวงกลมและมีจุดสีดำอยู่ภายใน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การใส่</a:t>
            </a:r>
            <a:r>
              <a:rPr lang="en-US" altLang="en-US" sz="3200" smtClean="0">
                <a:latin typeface="Angsana New" pitchFamily="18" charset="-34"/>
              </a:rPr>
              <a:t> Radio Button</a:t>
            </a:r>
            <a:r>
              <a:rPr lang="th-TH" altLang="en-US" sz="3200" smtClean="0">
                <a:latin typeface="Angsana New" pitchFamily="18" charset="-34"/>
              </a:rPr>
              <a:t> ในฟอร์มทำได้โดย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Insert -&gt; Form -&gt; Radio Button</a:t>
            </a:r>
            <a:r>
              <a:rPr lang="th-TH" altLang="en-US" sz="2800" smtClean="0">
                <a:latin typeface="Angsana New" pitchFamily="18" charset="-34"/>
              </a:rPr>
              <a:t> หรือที่</a:t>
            </a:r>
            <a:r>
              <a:rPr lang="en-US" altLang="en-US" sz="2800" smtClean="0">
                <a:latin typeface="Angsana New" pitchFamily="18" charset="-34"/>
              </a:rPr>
              <a:t> Insert bar</a:t>
            </a:r>
            <a:r>
              <a:rPr lang="th-TH" altLang="en-US" sz="2800" smtClean="0">
                <a:latin typeface="Angsana New" pitchFamily="18" charset="-34"/>
              </a:rPr>
              <a:t> เลือกเมนู</a:t>
            </a:r>
            <a:r>
              <a:rPr lang="en-US" altLang="en-US" sz="2800" smtClean="0">
                <a:latin typeface="Angsana New" pitchFamily="18" charset="-34"/>
              </a:rPr>
              <a:t> Form </a:t>
            </a:r>
            <a:r>
              <a:rPr lang="th-TH" altLang="en-US" sz="2800" smtClean="0">
                <a:latin typeface="Angsana New" pitchFamily="18" charset="-34"/>
              </a:rPr>
              <a:t>แล้วคลิกปุ่ม</a:t>
            </a:r>
            <a:endParaRPr lang="en-US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สามารถปรับเปลี่ยนคุณสมบัติของ </a:t>
            </a:r>
            <a:r>
              <a:rPr lang="en-US" altLang="en-US" sz="2800" smtClean="0">
                <a:latin typeface="Angsana New" pitchFamily="18" charset="-34"/>
              </a:rPr>
              <a:t>Radio Button</a:t>
            </a:r>
            <a:r>
              <a:rPr lang="th-TH" altLang="en-US" sz="2800" smtClean="0">
                <a:latin typeface="Angsana New" pitchFamily="18" charset="-34"/>
              </a:rPr>
              <a:t> ได้ที่หน้าต่าง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1270" name="Picture 7" descr="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868863"/>
            <a:ext cx="12954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591</TotalTime>
  <Words>1082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Blends</vt:lpstr>
      <vt:lpstr>บทที่ 9 การสร้างฟอร์ม</vt:lpstr>
      <vt:lpstr>เทคโนโลยีเวิลด์ไวด์เว็บ</vt:lpstr>
      <vt:lpstr>หลักการประมวลผลไฟล์เว็บเพจเบื้องต้น</vt:lpstr>
      <vt:lpstr>หลักการประมวลผลไฟล์เว็บเพจเบื้องต้น</vt:lpstr>
      <vt:lpstr>การสร้างฟอร์ม (Form)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  <vt:lpstr>เครื่องมือที่ใช้รับข้อมูลของฟอร์ม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357</cp:revision>
  <dcterms:created xsi:type="dcterms:W3CDTF">2008-02-12T14:54:03Z</dcterms:created>
  <dcterms:modified xsi:type="dcterms:W3CDTF">2015-07-03T09:40:18Z</dcterms:modified>
</cp:coreProperties>
</file>