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3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8" r:id="rId26"/>
    <p:sldId id="287" r:id="rId27"/>
    <p:sldId id="289" r:id="rId28"/>
    <p:sldId id="290" r:id="rId29"/>
    <p:sldId id="292" r:id="rId30"/>
    <p:sldId id="291" r:id="rId31"/>
    <p:sldId id="293" r:id="rId32"/>
    <p:sldId id="294" r:id="rId33"/>
    <p:sldId id="296" r:id="rId34"/>
    <p:sldId id="295" r:id="rId35"/>
    <p:sldId id="297" r:id="rId36"/>
    <p:sldId id="298" r:id="rId37"/>
    <p:sldId id="299" r:id="rId38"/>
    <p:sldId id="26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ED61A"/>
    <a:srgbClr val="040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170" y="683046"/>
            <a:ext cx="10493809" cy="4034723"/>
          </a:xfrm>
        </p:spPr>
        <p:txBody>
          <a:bodyPr>
            <a:normAutofit/>
          </a:bodyPr>
          <a:lstStyle/>
          <a:p>
            <a:pPr algn="l"/>
            <a:r>
              <a:rPr lang="th-TH" sz="89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1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องค์ประกอบและหลักการทำงาน</a:t>
            </a:r>
            <a:b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ของคอมพิวเตอร์</a:t>
            </a:r>
            <a:br>
              <a:rPr lang="en-US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 มหาวิทยาลัย</a:t>
            </a:r>
            <a:r>
              <a:rPr lang="th-TH" altLang="th-TH" sz="2800" b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สวนดุสิต</a:t>
            </a:r>
            <a:endParaRPr lang="es-ES" altLang="th-TH" sz="28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28" name="Picture 4" descr="KruBom">
            <a:extLst>
              <a:ext uri="{FF2B5EF4-FFF2-40B4-BE49-F238E27FC236}">
                <a16:creationId xmlns:a16="http://schemas.microsoft.com/office/drawing/2014/main" id="{BB0EEA46-0184-D803-C630-3AEEE63F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457" y="2750478"/>
            <a:ext cx="4107522" cy="410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2800"/>
            <a:ext cx="3962400" cy="650240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2.2 ซอฟต์แวร์ (</a:t>
            </a:r>
            <a:r>
              <a:rPr lang="en-US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Software)</a:t>
            </a:r>
            <a:endParaRPr lang="th-TH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9416"/>
            <a:ext cx="10232572" cy="484632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หมายถึง ส่วนที่มนุษย์สัมผัสไม่ได้โดยตรง (นามธรรม) เป็นโปรแกรมหรือชุดคำสั่งที่ถูกเขียนขึ้น เพื่อสั่งให้เครื่องคอมพิวเตอร์ทำงาน ซอฟต์แวร์จึงเป็นเหมือนตัวเชื่อมระหว่างผู้ใช้กับเครื่องคอมพิวเตอร์ ถ้าไม่มีชอฟต์แวร์ ก็ไม่สามารถใช้เครื่องคอมพิวเตอร์ทำอะไรได้เลย ชอฟต์แวร์สำหรับเครื่องคอมพิวเตอร์สามารถแบ่งออกได้เป็น</a:t>
            </a:r>
          </a:p>
        </p:txBody>
      </p:sp>
    </p:spTree>
    <p:extLst>
      <p:ext uri="{BB962C8B-B14F-4D97-AF65-F5344CB8AC3E}">
        <p14:creationId xmlns:p14="http://schemas.microsoft.com/office/powerpoint/2010/main" val="217555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812800"/>
            <a:ext cx="7286172" cy="650240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2.2.1 ชอฟต์แวร์สำหรับระบบ (</a:t>
            </a:r>
            <a:r>
              <a:rPr lang="en-US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 Software) </a:t>
            </a:r>
            <a:endParaRPr lang="th-TH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9416"/>
            <a:ext cx="10232572" cy="484632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คือ ชุดของคำสั่งที่เขียนไว้เป็นคำสั่งสำเร็จรูป ซึ่งจะทำงานใกล้ชิดกับคอมพิวเตอร์มากที่สุด เพื่อควบคุมการทำงานของฮาร์ดแวร์ทุกอย่าง และอำนวยความสะดวกให้กับผู้ใช้ในการใช้งานชอฟต์แวร์หรือโปรแกรมระบบที่รู้จักกันดีก็คือ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DOS, Windows, Unix, Linux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รวมทั้งโปรแกรมแปลคำสั่งที่เขียนในภาษาระดับสูง เช่น ภาษา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Basic, Fortran, Pascal, Cobol, C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เป็นตัน นอกจากนี้โปรแกรมที่ใช้ในการตรวจสอบระบบเช่น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Norton's Unities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ก็นับเป็นโปรแกรมสำหรับระบบด้วยเช่นกัน</a:t>
            </a:r>
          </a:p>
        </p:txBody>
      </p:sp>
    </p:spTree>
    <p:extLst>
      <p:ext uri="{BB962C8B-B14F-4D97-AF65-F5344CB8AC3E}">
        <p14:creationId xmlns:p14="http://schemas.microsoft.com/office/powerpoint/2010/main" val="50004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40229"/>
            <a:ext cx="7547430" cy="722811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2.2.2 ชอฟต์แวร์ประยุกต์ (</a:t>
            </a:r>
            <a:r>
              <a:rPr lang="en-US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Application Software) </a:t>
            </a:r>
            <a:endParaRPr lang="th-TH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09416"/>
            <a:ext cx="4876801" cy="235298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ชอฟต์แวร์หรือโปรแกรมที่นำมาให้คอมพิวเตอร์ทำงานต่าง ๆ ตามที่ผู้ใช้ต้องการ ไม่ว่าจะต้านเอกสาร บัญชี การจัดเก็บข้อมูล เป็นต้น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99A1760D-8E74-1C57-B9C7-E2560CF1555E}"/>
              </a:ext>
            </a:extLst>
          </p:cNvPr>
          <p:cNvSpPr txBox="1">
            <a:spLocks/>
          </p:cNvSpPr>
          <p:nvPr/>
        </p:nvSpPr>
        <p:spPr>
          <a:xfrm>
            <a:off x="6636487" y="5841674"/>
            <a:ext cx="3041084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1.8 ชอฟต์แวร์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FDB26-FBE1-2E80-2BE7-905CA900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780" y="1609416"/>
            <a:ext cx="4649335" cy="408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394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53143"/>
            <a:ext cx="5355772" cy="809897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2.3 บุคลากร ( </a:t>
            </a:r>
            <a:r>
              <a:rPr lang="en-US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Peopleware )</a:t>
            </a:r>
            <a:endParaRPr lang="th-TH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9416"/>
            <a:ext cx="10232572" cy="484632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หมายถึง บุคลากรในงานด้านคอมพิวเตอร์ ซึ่งมีความรู้เกี่ยวกับคอมพิวเตอร์ สามารถใช้งาน สั่งงาน เพื่อให้คอมพิวเตอร์ทำงาน ตามที่ต้องการ แบ่งออกได้ 4 ระดับ ดังนี้</a:t>
            </a:r>
          </a:p>
          <a:p>
            <a:pPr marL="0" lvl="0" indent="0" algn="thaiDist">
              <a:buNone/>
            </a:pPr>
            <a:r>
              <a:rPr lang="th-TH" sz="36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2.3.1 ผู้จัดการระบบ (</a:t>
            </a:r>
            <a:r>
              <a:rPr lang="en-US" sz="36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 Manager)</a:t>
            </a:r>
            <a:r>
              <a:rPr lang="th-TH" sz="36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ผู้วางนโยบายการใช้คอมพิวเตอร์ให้เป็นไปตามเป้าหมายของหน่วยงาน</a:t>
            </a:r>
          </a:p>
          <a:p>
            <a:pPr marL="0" lvl="0" indent="0" algn="thaiDist">
              <a:buNone/>
            </a:pPr>
            <a:r>
              <a:rPr lang="th-TH" sz="36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2.3.2 นักวิเคราะห์ระบบ (</a:t>
            </a:r>
            <a:r>
              <a:rPr lang="en-US" sz="36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 Analyst)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ผู้ที่ศึกษาระบบงานเดิมหรืองานใหม่และทำการวิเคราะห์ความเหมาะสมความเป็นไปได้ในการใช้คอมพิวเตอร์กับระบบงาน เพื่อให้โปรแกรมเมอร์เป็นผู้ที่เขียนโปรแกรมให้กับระบบงาน</a:t>
            </a:r>
          </a:p>
        </p:txBody>
      </p:sp>
    </p:spTree>
    <p:extLst>
      <p:ext uri="{BB962C8B-B14F-4D97-AF65-F5344CB8AC3E}">
        <p14:creationId xmlns:p14="http://schemas.microsoft.com/office/powerpoint/2010/main" val="205395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53143"/>
            <a:ext cx="5355772" cy="809897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2.3 บุคลากร ( </a:t>
            </a:r>
            <a:r>
              <a:rPr lang="en-US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Peopleware )</a:t>
            </a:r>
            <a:endParaRPr lang="th-TH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09416"/>
            <a:ext cx="5646059" cy="484632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2.3.3 โปรแกรมเมอร์ (</a:t>
            </a:r>
            <a:r>
              <a:rPr lang="en-US" sz="28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Programmer)</a:t>
            </a:r>
            <a:r>
              <a:rPr lang="th-TH" sz="28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ผู้เขียนโปรแกรมสั่งงานเครื่องคอมพิวเตอร์เพื่อให้ทำงานตามความต้องการของผู้ใช้ โดยเขียนตามแผนผังที่นักวิเคราะห์ระบบได้เขียนไว้</a:t>
            </a:r>
          </a:p>
          <a:p>
            <a:pPr marL="0" lvl="0" indent="0" algn="thaiDist">
              <a:buNone/>
            </a:pPr>
            <a:r>
              <a:rPr lang="th-TH" sz="28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2.3.4 ผู้ใช้ (</a:t>
            </a:r>
            <a:r>
              <a:rPr lang="en-US" sz="28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User)</a:t>
            </a:r>
            <a:r>
              <a:rPr lang="th-TH" sz="28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ผู้ใช้งานคอมพิวเตอร์ทั่วไป ซึ่งต้องเรียนรู้วิธีการใช้เครื่อง และวิธีการใช้งานโปรแกรม เพื่อให้โปรแกรมที่มีอยู่สามารถทำงานได้ตามที่ต้องการเนื่องจากเป็นผู้กำหนดโปรแกรมและใช้งานเครื่องคอมพิวเตอร์ มนุษย์จึงเป็นตัวแปรสำคัญในอันที่จะทำให้ผลลัพธ์มีความน่าเชื่อถือ เนื่องจากคำสั่งและข้อมูลที่ใช้ในการประมวลผล ได้รับจากการกำหนดของมนุษย์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Peopleware)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ทั้งสิ้น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08FBFFBB-E269-661F-9EEC-8AB7CD205CE6}"/>
              </a:ext>
            </a:extLst>
          </p:cNvPr>
          <p:cNvSpPr txBox="1">
            <a:spLocks/>
          </p:cNvSpPr>
          <p:nvPr/>
        </p:nvSpPr>
        <p:spPr>
          <a:xfrm>
            <a:off x="7449287" y="5261103"/>
            <a:ext cx="3041084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1.9 บุคลากร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8B61C-6A44-3B60-5186-DC91AAB3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57" y="2065565"/>
            <a:ext cx="4630057" cy="319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54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53143"/>
            <a:ext cx="5355772" cy="809897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2.4 ข้อมูล (</a:t>
            </a:r>
            <a:r>
              <a:rPr lang="en-US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Data)</a:t>
            </a:r>
            <a:endParaRPr lang="th-TH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9416"/>
            <a:ext cx="4688114" cy="4846320"/>
          </a:xfrm>
        </p:spPr>
        <p:txBody>
          <a:bodyPr>
            <a:normAutofit fontScale="92500" lnSpcReduction="10000"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ข้อมูลเป็นองค์ประกอบที่สำคัญอย่างหนึ่งในระบบคอมพิวเตอร์ เป็นสิ่งที่ต้องป้อนเข้าไปในคอมพิวเตอร์ พร้อมกับโปรแกรมที่นักคอมพิวเตอร์เขียนขึ้น เพื่อผลิตผลลัพธ์ที่ต้องการออกมา ข้อมูลที่สามารถนำมาใช้กับคอมพิวเตอร์ได้ มี 5 ประเภท คือ ข้อมูลตัวเลข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Numeric Data)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ข้อมูลตัวอักษร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Text Data)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ข้อมูลเสียง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Audio Data)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ข้อมูลภาพ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Images Data)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และซ้อมูลภาพเคลื่อนไหว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Video Data)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38DF6-2994-94F1-DC1F-7A4057D7D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914" y="1742620"/>
            <a:ext cx="5355772" cy="385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75757BA-51C1-7F86-90D0-79298EC0AF24}"/>
              </a:ext>
            </a:extLst>
          </p:cNvPr>
          <p:cNvSpPr txBox="1">
            <a:spLocks/>
          </p:cNvSpPr>
          <p:nvPr/>
        </p:nvSpPr>
        <p:spPr>
          <a:xfrm>
            <a:off x="6636487" y="5841674"/>
            <a:ext cx="3041084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1.10 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355390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711200"/>
            <a:ext cx="9652000" cy="75184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ประเภทของคอมพิวเตอร์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609416"/>
            <a:ext cx="5849258" cy="499458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3.1 แบ่งตามความสามารถของระบบ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3.1.1 ชูเปอร์คอมพิวเตอร์ (</a:t>
            </a:r>
            <a:r>
              <a:rPr lang="en-US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Super Computer)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เครื่องประมวลผลข้อมูลที่มีความสามารถในการประมวลผลสูงที่สุด โดยทั่วไปสร้างขึ้นเป็นการเฉพาะเพื่องานด้านวิทยาศาสตร์ที่ต้องการการประมวลผลชับซ้อนและต้องการความเร็วสูง เช่น งานวิจัยชีปนาวุธ งานโครงการอวกาศสหรัฐ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NASA)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งานสื่อสารดาวเทียม หรืองานพยากรณ์อากาศ เป็นตัน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0374E-D00D-6497-C637-F6ACD1F9F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857" y="2582707"/>
            <a:ext cx="4368800" cy="2439235"/>
          </a:xfrm>
          <a:prstGeom prst="rect">
            <a:avLst/>
          </a:prstGeom>
        </p:spPr>
      </p:pic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886A758C-FC88-A7DE-D62A-64214137D847}"/>
              </a:ext>
            </a:extLst>
          </p:cNvPr>
          <p:cNvSpPr txBox="1">
            <a:spLocks/>
          </p:cNvSpPr>
          <p:nvPr/>
        </p:nvSpPr>
        <p:spPr>
          <a:xfrm>
            <a:off x="7039429" y="5261103"/>
            <a:ext cx="3788228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1.11 ชูเปอร์คอมพิวเตอร์ </a:t>
            </a:r>
          </a:p>
        </p:txBody>
      </p:sp>
    </p:spTree>
    <p:extLst>
      <p:ext uri="{BB962C8B-B14F-4D97-AF65-F5344CB8AC3E}">
        <p14:creationId xmlns:p14="http://schemas.microsoft.com/office/powerpoint/2010/main" val="381102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4" y="709530"/>
            <a:ext cx="6037942" cy="4994584"/>
          </a:xfrm>
        </p:spPr>
        <p:txBody>
          <a:bodyPr>
            <a:normAutofit fontScale="92500" lnSpcReduction="10000"/>
          </a:bodyPr>
          <a:lstStyle/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3.1.2 เมนเฟรมคอมพิวเตอร์ (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Mainframe Computer)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เครื่องประมวลผลข้อมูลที่มีส่วนความจำและความเร็วน้อยลง สามารถใช้ข้อมูลและคำสั่งของเครื่องรุ่นอื่นในตระกูล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Family)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เดียวกันได้โดยไม่ต้องตัดแปลงแก้ไขใดๆ นอกจากนั้นยังสามารถทำงานในระบบเครือข่าย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Network)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ได้เป็นอย่างดี โดยสามารถเชื่อมต่อไปยังอุปกรณ์ที่เรียกว่า เครื่องปลายทาง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Terminal)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จำนวนมากได้ สามารถทำงานได้พร้อมกันหลายงาน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Multi Tasking)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และใช้งานได้พร้อมกันหลายคน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Multi User)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ปกติเครื่องชนิดนี้นิยมใช้ในธุรกิจขนาดใหญ่มีราคาตั้งแต่สิบล้านบาทไปจนถึงหลายร้อยล้านบาท ตัวอย่าง ของเครื่องเมนเฟรมที่ใช้กันแพร่หลายก็คือคอมพิวเตอร์ของธนาคารที่เชื่อมต่อไปยังตู้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ATM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สาขาของธนาคารทั่วประเทศเครื่องเมนเฟร่ม์คอมพิวเตอร์นี้ได้ใช้กันอย่างแพร่หลายในงานของฮนาคารต่าง ๆ ที่ต้องการเชื่มโยงข้อมูลไปยังตู้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ATM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สาขาของธนาคารทั่วประเทศ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886A758C-FC88-A7DE-D62A-64214137D847}"/>
              </a:ext>
            </a:extLst>
          </p:cNvPr>
          <p:cNvSpPr txBox="1">
            <a:spLocks/>
          </p:cNvSpPr>
          <p:nvPr/>
        </p:nvSpPr>
        <p:spPr>
          <a:xfrm>
            <a:off x="6763656" y="4970817"/>
            <a:ext cx="3788228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1.12 เมนเฟรมคอมพิวเตอร์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A28FDD-66D2-15E6-C263-C615AAF7F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86" y="1989890"/>
            <a:ext cx="4339769" cy="279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478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4" y="709530"/>
            <a:ext cx="6110513" cy="4994584"/>
          </a:xfrm>
        </p:spPr>
        <p:txBody>
          <a:bodyPr>
            <a:normAutofit lnSpcReduction="10000"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3.1.3 มินิคอมพิวเตอร์ (</a:t>
            </a:r>
            <a:r>
              <a:rPr lang="en-US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Mini Computer)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และหน่วยงานที่มีขนาดเล็กไม่จำเป็นต้องใช้คอมพิวเตอร์ขนาดเมนเฟรมชั่งมีราคาแพงผู้ผลิตคอมพิวเตอร์จึงพัฒนาคอมพิวเตอร์ให้มีขนาดเล็กและมีราคาถูกลง เรียกว่าเครื่องมินิคอมพิวเตอร์โดยมีลักษณะพิเศษในการทำงานร่วมกับอุปกรณ์ประกอบรอบข้างที่มีความเร็วสูงได้มีการใช้แผ่นจานแม่เหล็กความจุสูงชนิดแข็ง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Hard disk)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ในการเก็บรักษาข้อมูลสามารถอ่านเขียนข้อมูลได้อย่างรวดเร็ว หน่วยงานและบริษัทที่ใช้คอมพิวเตอร์ขนาดนี้ ได้แก่ กรม กอง มหาวิทยาลัย ห้างสรรพสินค้า โรงแรม โรงพยาบาล และโรงงานอุตสาหกรรมต่าง ๆ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886A758C-FC88-A7DE-D62A-64214137D847}"/>
              </a:ext>
            </a:extLst>
          </p:cNvPr>
          <p:cNvSpPr txBox="1">
            <a:spLocks/>
          </p:cNvSpPr>
          <p:nvPr/>
        </p:nvSpPr>
        <p:spPr>
          <a:xfrm>
            <a:off x="7456259" y="4970817"/>
            <a:ext cx="3788228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1.13 มินิคอมพิวเตอร์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C6902-C634-1477-0370-C0E0F458F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459" y="930274"/>
            <a:ext cx="3574597" cy="385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89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709529"/>
            <a:ext cx="7199085" cy="5517099"/>
          </a:xfrm>
        </p:spPr>
        <p:txBody>
          <a:bodyPr>
            <a:normAutofit lnSpcReduction="10000"/>
          </a:bodyPr>
          <a:lstStyle/>
          <a:p>
            <a:pPr marL="0" lvl="0" indent="0" algn="thaiDist">
              <a:buNone/>
            </a:pP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3.1.3 ไมโครคอมพิวเตอร์ (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 Computer)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เครื่องประมวลผลข้อมูลขนาดเล็กมีส่วนของหน่วยความจำและความเร็วในการประมวลผลน้อยที่สุดสามารถใช้งานได้ด้วยคนเดียว จึงมักถูกเรียกว่า คอมพิวเตอร์ส่วนบุคคล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Personal Computer: PC)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ปัจจุบัน ไมโครคอมพิวเตอร์มีประสิทธิภาพสูงกว่าในสมัยก่อนมากอาจเท่ากับหรือมากกว่าเครื่องเมนเฟรมในยุคก่อน นอกจากนั้นยังราคาถูกลงมากตังนั้นจึงเป็นที่นิยมใช้มาก ทั้งตามหน่วยงานและบริษัทห้างร้าน ตลอดจนตามโรงเรียนสถานศึกษา และบ้านเรือนบริษัทที่ผลิตไมโครคอมพิวเตอร์ออกจำหน่ายจนประสบความสำเร็จเป็นบริษัทแรก คือบริษัทแอปเปิ้ลคอมพิวเตอร์ เครื่องไมโคร-คอมพิวเตอร์ จำแนกออกได้เป็น 2 ประเภทใหญ่ๆ คือ แบบติดตั้งใช้งานอยู่กับที่บนโต๊ะทำงาน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Desktop Computer)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และแบบเคลื่อนย้ายได้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Portable Computer)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พกพาติดตัวอาศัยพลังงานไฟฟ้าจากแบตเตอรี่จากภายนอกส่วนใหญ่มักเรียกตามลักษณะของการใช้งานว่า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Laptop Computer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Notebook Computer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886A758C-FC88-A7DE-D62A-64214137D847}"/>
              </a:ext>
            </a:extLst>
          </p:cNvPr>
          <p:cNvSpPr txBox="1">
            <a:spLocks/>
          </p:cNvSpPr>
          <p:nvPr/>
        </p:nvSpPr>
        <p:spPr>
          <a:xfrm>
            <a:off x="8403772" y="4526969"/>
            <a:ext cx="3788228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1.14 ไมโครคอมพิวเตอร์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C1BAC-4750-A89B-F234-8C1C20D59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29" y="1829126"/>
            <a:ext cx="3788228" cy="26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1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องค์ประกอบของคอมพิวเตอร์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9416"/>
            <a:ext cx="10271759" cy="1355581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องค์ประกอบคอมพิวเตอร์ คือ อุปกรณ์คอมพิวเตอร์ที่นำมาประกอบกันแล้วจะได้คอมพิวเตอร์ที่สมบูรณ์ 1 เครื่อง ประกอบด้วยองค์ประกอบที่สำคัญหลายส่วน ดังนี้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6EAEA-7442-5677-CAAC-F94AF31CE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048" y="2964997"/>
            <a:ext cx="5066654" cy="28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91F4053D-37D0-33A7-9A19-A2600D4BB7F0}"/>
              </a:ext>
            </a:extLst>
          </p:cNvPr>
          <p:cNvSpPr txBox="1">
            <a:spLocks/>
          </p:cNvSpPr>
          <p:nvPr/>
        </p:nvSpPr>
        <p:spPr>
          <a:xfrm>
            <a:off x="1836060" y="5950857"/>
            <a:ext cx="7148284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รูปที่ 1.1 องค์ประกอบของเครื่องคอมพิวเตอร์</a:t>
            </a:r>
          </a:p>
        </p:txBody>
      </p:sp>
    </p:spTree>
    <p:extLst>
      <p:ext uri="{BB962C8B-B14F-4D97-AF65-F5344CB8AC3E}">
        <p14:creationId xmlns:p14="http://schemas.microsoft.com/office/powerpoint/2010/main" val="2508597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8" y="853622"/>
            <a:ext cx="10421255" cy="499458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3.2 แบ่งตามหลักการประมวลผล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3.2.1 คอมพิวเตอร์แบบอนาล็อก (</a:t>
            </a: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Analog Computer)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เครื่องมือประมวลผลข้อมูลที่อาศัยหลักการวัด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Measuring Principle)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ทำงานโดยใช้ข้อมูลที่มีการเปลี่ยนแปลงแบบต่อเนื่อง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Continuous Data)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แสดงออกมาในลักษณะสัญญาณที่เรียกว่า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Analog Signal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เครื่องคอมพิวเตอร์ประเภทนี้มักแสดงผลด้วยสเกสหน้าปัดและเข็มชื้ เช่น การวัดค่าความยาว โดยเปรียบเทียบกับสเกลบนไม้บรรทัด การวัดค่าความร้อนจากการขยายตัวของปรอทเปรียบเทียบกับสเกลข้างหลอดแก้วนอกจากนี้ยังมีตัวอย่างของ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Analog Computer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ที่ใช้การประมวลผลแบบเป็นขั้นตอน</a:t>
            </a:r>
          </a:p>
        </p:txBody>
      </p:sp>
    </p:spTree>
    <p:extLst>
      <p:ext uri="{BB962C8B-B14F-4D97-AF65-F5344CB8AC3E}">
        <p14:creationId xmlns:p14="http://schemas.microsoft.com/office/powerpoint/2010/main" val="2297858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886A758C-FC88-A7DE-D62A-64214137D847}"/>
              </a:ext>
            </a:extLst>
          </p:cNvPr>
          <p:cNvSpPr txBox="1">
            <a:spLocks/>
          </p:cNvSpPr>
          <p:nvPr/>
        </p:nvSpPr>
        <p:spPr>
          <a:xfrm>
            <a:off x="1553029" y="4918854"/>
            <a:ext cx="3788228" cy="587103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รูปที่ 1.15 คอมพิวเตอร์แบบอนาล็อก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B2002-B225-35CC-83B5-592E997D1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89185"/>
            <a:ext cx="4690155" cy="374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ตัวแทนเนื้อหา 2">
            <a:extLst>
              <a:ext uri="{FF2B5EF4-FFF2-40B4-BE49-F238E27FC236}">
                <a16:creationId xmlns:a16="http://schemas.microsoft.com/office/drawing/2014/main" id="{2215A75E-0A8F-3512-8507-26B36F80F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647" y="1913165"/>
            <a:ext cx="5662610" cy="2575378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เครื่องวัดปริมาณการใช้น้ำด้วยมาตรวัดน้ำที่เปลี่ยนการไหลของน้ำให้เป็นตัวเลขแสดงปริมาณ อุปกรณ์วัดความเร็วของรถยนต์ในลักษณะเข็มชี้ หรือเครื่องตรวจคลื่นสมองที่แสดงผลเป็นรูปกราฟ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607914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8" y="853622"/>
            <a:ext cx="10421255" cy="5663292"/>
          </a:xfrm>
        </p:spPr>
        <p:txBody>
          <a:bodyPr>
            <a:normAutofit fontScale="92500"/>
          </a:bodyPr>
          <a:lstStyle/>
          <a:p>
            <a:pPr marL="0" lvl="0" indent="0" algn="thaiDist">
              <a:buNone/>
            </a:pP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3.2.2 คอมพิวเตอร์แบบดิจิทัล (</a:t>
            </a: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Digital Computer)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ซึ่งก็คือคอมพิวเตอร์ที่ใช้ในการทำงานทั่ว ๆ ไปนั่นเอง เป็นเครื่องมือประมวลผลข้อมูลที่อาศัยหลักการนับทำงานกับข้อมูลที่มีลักษณะการเปลี่ยนแปลงแบบไม่ต่อเนื่อง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Discrete Data)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ในลักษณะของสัญญาณไฟฟ้า หรือ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Signal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อาศัยการนับสัญญาณข้อมูลที่เป็นจังหวะด้วยตัวนับ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Counter)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ภายใต้ระบบฐานเวลามาตรฐาน ทำให้ผลลัพธ์เป็นที่น่าเชื่อถือทั้งสามารถนับข้อมูลให้ค่าความละเอียดสูง เช่น แสดงผลลัพธ์เป็นทศนิยมได้หลายตำแหน่ง เป็นต้น เนื่องจาก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Computer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ต้องอาศัยข้อมูลที่เป็นสัญญาณไฟฟ้า (มนุษย์สัมผัสไม่ได้ ทำให้ไม่สามารถรับข้อมูลจากแหล่งข้อมูลต้นทางได้โดยตรง จึงจำเป็นต้องเปลี่ยนข้อมูลต้นทางที่รับเข้า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Analog Signal)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เป็นสัญญาณไฟฟ้า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Signal)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เสียก่อน เมื่อประมวลผลเรียบร้อยแล้วจึงเปลี่ยนสัญญาณไฟฟ้ากลับไปเป็น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Analog Signal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เพื่อสื่อความหมายกับมนุษย์ต่อไปโดยส่วนประกอบสำคัญที่เรียกว่า ตัวเปลี่ยนสัญญาณข้อมูล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Converter)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คอยทำหน้าที่ในการเปลี่ยนรูปแบบของสัญญาณข้อมูล ระหว่าง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Signal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กับ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Analog Signal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99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886A758C-FC88-A7DE-D62A-64214137D847}"/>
              </a:ext>
            </a:extLst>
          </p:cNvPr>
          <p:cNvSpPr txBox="1">
            <a:spLocks/>
          </p:cNvSpPr>
          <p:nvPr/>
        </p:nvSpPr>
        <p:spPr>
          <a:xfrm>
            <a:off x="4368801" y="4918854"/>
            <a:ext cx="3788228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รูปที่ 1.16 คอมพิวเตอร์แบบดิจิทัล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60578-C480-94E3-2345-2A996828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28" y="957943"/>
            <a:ext cx="9393069" cy="396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5027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1521279"/>
            <a:ext cx="6709227" cy="588826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0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3.2.3 คอมพิวเตอร์แบบลูกผสม (</a:t>
            </a:r>
            <a:r>
              <a:rPr lang="en-US" sz="30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Hybrid Computer)</a:t>
            </a:r>
            <a:endParaRPr lang="th-TH" sz="3000" b="1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เครื่องประมวลผลข้อมูลที่อาศัยเทคนิคการทำงานแบบผสมผสาน ระหว่าง </a:t>
            </a: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Analog Computer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Computer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โดยทั่วไปมักใช้ในงานเฉพาะกิจ โดยเฉพาะงานด้านวิทยาศาสตร์ เช่นเครื่องคอมพิวเตอร์ไนยานอวกาศ ที่ใช้ </a:t>
            </a: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Analog Computer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ควบคุมการหมุนของตัวยาน และใช้ </a:t>
            </a: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Computer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ในการคำนวณระยะทาง เป็นต้น การทำงานแบบผสมผสานของคอมพิวเตอร์ซนิดนี้ ยังคงจำเป็นต้องอาศัยตัวเปลี่ยนสัญญาณ(</a:t>
            </a: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Converter)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เช่นเดิม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886A758C-FC88-A7DE-D62A-64214137D847}"/>
              </a:ext>
            </a:extLst>
          </p:cNvPr>
          <p:cNvSpPr txBox="1">
            <a:spLocks/>
          </p:cNvSpPr>
          <p:nvPr/>
        </p:nvSpPr>
        <p:spPr>
          <a:xfrm>
            <a:off x="7678058" y="4994465"/>
            <a:ext cx="3788228" cy="587103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รูปที่ 1.17 คอมพิวเตอร์แบบลูกผสม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CD748A-EB80-35E3-3C07-897DD05E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571" y="1711862"/>
            <a:ext cx="5029201" cy="32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3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8" y="853622"/>
            <a:ext cx="10421255" cy="499458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3.3 แบ่งตามวัตถุประสงค์ของการใช้งาน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3.3.1 เครื่องคอมพิวเตอร์เพื่องานเฉพาะกิจ (</a:t>
            </a: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Special Purpose Computer)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เครื่องประมวลผลข้อมูลที่ถูกออกแบบตัวเครื่องและโปรแกรมควบคุมให้ทำงานอย่างใดอย่างหนึ่งเป็นการเฉพาะ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Inflexible)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โดยทั่วไปมักใช้ในงานควบคุมหรืองานอุตสาหกรรมที่เน้นการประมวลผลแบบรวดเร็ว เช่น เครื่องคอมพิวเตอร์ควบคุมสัญญาณไฟจราจร คอมพิวเตอร์ควบคุมลิฟต์หรือคอมพิวเตอร์ควบคุมระบบอัตโนมัติในรถยนต์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132999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8" y="853622"/>
            <a:ext cx="10421255" cy="499458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3.3.2 เครื่องคอมพิวเตอร์เพื่องานอเนกประสงค์ (</a:t>
            </a: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General Purpose Computer)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หมายถึงเครื่องประมวลผสข้อมูลที่มีความยืดหยุ่นในการทำงาน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Flexible)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โดยได้รับการออกแบบให้สามารถประยุกต์ใช้ในงานประเภทต่าง ๆ ได้สะดวก โดยระบบจะทำงานตามคำสั่งในโปรแกรมที่เขียนขึ้นมาและเมื่อผู้ใช้ต้องการให้เครื่องคอมพิวเตอร์ทำงานอะไรก็เพียงแต่ออกคำสั่งเรียกโปรแกรมที่เหมาะสมเข้ามาใช้งานโดยเราสามารถก็บโปรแกรมไว้หลายโปรแกรมในเครื่องเดียวกันได้ เช่นในขณะหนึ่งเราอาจใช้เครื่องนี้ในงานประมวลผลเกี่ยวกับระบบบัญชีและในขณะหนึ่งก็สามารถใช้ในการออกเช็คเงินเดือนได้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62495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711200"/>
            <a:ext cx="9652000" cy="75184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หลักการทำงานของคอมพิวเตอร์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609416"/>
            <a:ext cx="5098868" cy="351122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การทำงานของคอมพิวเตอร์ เริ่มจากการป้อนข้อมูลเข้าทางหน่วยป้อนข้อมูล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Input Unit)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ผ่านไปยังหน่วยประมวลผลข้อมูล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CPU: Central Processing Unit)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โดยหน่วยประมวลผลข้อมูลกลางจะทำงานร่วมกับหน่วยความจำ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Memory Unit)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เมื่อได้ผลลัพธ์ที่ต้องการ จะส่งข้อมูลไปยังหน่วยแสดงผล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Output Unit)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ขบวนการทำงานสามารถเขียนเป็นแผนภาพได้ ดังนี้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886A758C-FC88-A7DE-D62A-64214137D847}"/>
              </a:ext>
            </a:extLst>
          </p:cNvPr>
          <p:cNvSpPr txBox="1">
            <a:spLocks/>
          </p:cNvSpPr>
          <p:nvPr/>
        </p:nvSpPr>
        <p:spPr>
          <a:xfrm>
            <a:off x="5702843" y="4347028"/>
            <a:ext cx="4950641" cy="587103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1.18 แสดงหลักการทำงานของคอมพิวเตอร์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297F91-8874-CDBE-C3B5-526452BA6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0" y="1609416"/>
            <a:ext cx="5200649" cy="246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5398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08" y="1642181"/>
            <a:ext cx="5421992" cy="3573636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1.1 หน่วยรับข้อมูล (</a:t>
            </a:r>
            <a:r>
              <a:rPr lang="en-US" sz="28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Input Unit)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ทำหน้าที่ในการรับข้อมูล หรือคำสั่งจากภายนอกเข้าไปเก็บไว้ในหน่วยความจำ เพื่อเตรียมประมวลผลข้อมูลที่ต้องการ ซึ่งอุปกรณ์ที่ใช้ในการนำข้อมูล มีหลายประเภท ได้แก่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Keyboard, Mouse, Disk Drive, Hard Drive, </a:t>
            </a:r>
            <a:r>
              <a:rPr lang="en-US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CD-Rom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, Magnetic Tape, Card Reade</a:t>
            </a:r>
            <a:endParaRPr lang="th-TH" sz="35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373A1-68A4-9F74-9D87-72BC245B5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780" y="1723072"/>
            <a:ext cx="4385310" cy="258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B490BB6E-EAF4-79C4-CAC4-06CCB32979C4}"/>
              </a:ext>
            </a:extLst>
          </p:cNvPr>
          <p:cNvSpPr txBox="1">
            <a:spLocks/>
          </p:cNvSpPr>
          <p:nvPr/>
        </p:nvSpPr>
        <p:spPr>
          <a:xfrm>
            <a:off x="6934201" y="4404178"/>
            <a:ext cx="3547109" cy="5871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28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1.19 หน่วยรับข้อมูล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53F8BB0A-C475-EAC1-5E28-CF2FD6B6CE05}"/>
              </a:ext>
            </a:extLst>
          </p:cNvPr>
          <p:cNvSpPr txBox="1">
            <a:spLocks/>
          </p:cNvSpPr>
          <p:nvPr/>
        </p:nvSpPr>
        <p:spPr>
          <a:xfrm>
            <a:off x="464459" y="846146"/>
            <a:ext cx="10016851" cy="11390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Font typeface="Wingdings 2"/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ระบบการทำงานของคอมพิวเตอร์ การทำงานของเครื่องคอมพิวเตอร์ แบ่งออกเป็น 4 ส่วน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4225060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27" y="1230701"/>
            <a:ext cx="10016851" cy="3573636"/>
          </a:xfrm>
        </p:spPr>
        <p:txBody>
          <a:bodyPr>
            <a:normAutofit fontScale="92500" lnSpcReduction="10000"/>
          </a:bodyPr>
          <a:lstStyle/>
          <a:p>
            <a:pPr marL="0" lvl="0" indent="0" algn="thaiDist">
              <a:buNone/>
            </a:pPr>
            <a:r>
              <a:rPr lang="th-TH" sz="35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1.2 หน่วยประมวลผลกลาง (</a:t>
            </a:r>
            <a:r>
              <a:rPr lang="en-US" sz="35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Central Processing Unit) 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ทำหน้าที่ในการคำนวณและประมวลผล แบ่งออกเป็น 2 หน่วยย่อย คือ</a:t>
            </a:r>
          </a:p>
          <a:p>
            <a:pPr marL="0" lvl="0" indent="0" algn="thaiDist">
              <a:buNone/>
            </a:pPr>
            <a:r>
              <a:rPr lang="th-TH" sz="35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1. หน่วยควบคุม (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control unit) 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ทำหน้าที่ในการดูแล ควบคุมลำดับขั้นตอนของการประมวลผล และการทำงานของอุปกรณ์ต่าง ฯ ภายในหน่วยประมวลผลกลางและช่วยประสานงานระหว่างหน่วยประมวลผลกลางกับอุปกรณ์นำเข้าข้อมูล อุปกรณ์ในการแสดงผล และหน่วยความจำสำรอง</a:t>
            </a:r>
          </a:p>
          <a:p>
            <a:pPr marL="0" lvl="0" indent="0" algn="thaiDist">
              <a:buNone/>
            </a:pPr>
            <a:r>
              <a:rPr lang="th-TH" sz="35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2. หน่วยคำนวณและตรรกะ (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Arithmetic and logical unit : ALU) 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ทำหน้าที่ในการคำนวณ</a:t>
            </a:r>
          </a:p>
          <a:p>
            <a:pPr marL="0" lvl="0" indent="0" algn="thaiDist">
              <a:buNone/>
            </a:pP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และเปรียบเทียบข้อมูลต่าง ๆ ที่ส่งมาจากหน่วยควบคุม และหน่วยความจำ</a:t>
            </a:r>
          </a:p>
        </p:txBody>
      </p:sp>
    </p:spTree>
    <p:extLst>
      <p:ext uri="{BB962C8B-B14F-4D97-AF65-F5344CB8AC3E}">
        <p14:creationId xmlns:p14="http://schemas.microsoft.com/office/powerpoint/2010/main" val="54731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2800"/>
            <a:ext cx="3614057" cy="650240"/>
          </a:xfrm>
        </p:spPr>
        <p:txBody>
          <a:bodyPr/>
          <a:lstStyle/>
          <a:p>
            <a:r>
              <a:rPr lang="th-TH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1.1 กล่องซีพียู (</a:t>
            </a:r>
            <a:r>
              <a:rPr lang="en-US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Case) </a:t>
            </a:r>
            <a:endParaRPr lang="th-TH" dirty="0">
              <a:solidFill>
                <a:srgbClr val="040119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4934858" cy="484632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เป็นองค์ประกอบคอมพิวเตอร์ที่สำคัญมาก ภายในบรรจุแผงเมนบอร์ดแหล่งจ่ายไฟ และหน่วยความจำต่าง ๆ เช่น รอม แรม ฮาร์ดดิสก์ ดิสก็ไดร์ฟ และซีดีรอม เป็นต้น ที่เรียกว่ากล่องชีพียูเพราะภายในเครื่อง บริเวณแผงเมนบอร์ดเป็นที่ติดตั้งชีพียู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CPU)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ซึ่งถือว่าเป็นมันสมองของเครื่องคอมพิวเตอร์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17A7D-B192-2365-7BDE-659825524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458" y="1609416"/>
            <a:ext cx="4746171" cy="380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E0AC68B-F062-21CD-5583-AD2FAD166B8F}"/>
              </a:ext>
            </a:extLst>
          </p:cNvPr>
          <p:cNvSpPr txBox="1">
            <a:spLocks/>
          </p:cNvSpPr>
          <p:nvPr/>
        </p:nvSpPr>
        <p:spPr>
          <a:xfrm>
            <a:off x="6676571" y="5548448"/>
            <a:ext cx="2757715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1.2 กล่องฮีพียู</a:t>
            </a:r>
          </a:p>
        </p:txBody>
      </p:sp>
    </p:spTree>
    <p:extLst>
      <p:ext uri="{BB962C8B-B14F-4D97-AF65-F5344CB8AC3E}">
        <p14:creationId xmlns:p14="http://schemas.microsoft.com/office/powerpoint/2010/main" val="4291926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27" y="1230701"/>
            <a:ext cx="10016851" cy="3573636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5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1.3 หน่วยความจำ (</a:t>
            </a:r>
            <a:r>
              <a:rPr lang="en-US" sz="35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Memory Unit) 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ทำหน้าที่ในการเก็บข้อมูลหรือคำสั่งต่าง ๆ ที่รับจากภายนอกเข้ามาเก็บไว้ เพื่อประมวลผลและยังเก็บผลที่ได้จากการประมวลผลไว้เพื่อแสดงอีกด้วย ซึ่งแบ่งออกเป็นหน่วยความจำ เป็นหน่วยความจำที่มีอยู่ในตัวเครื่องคอมพิวเตอร์ ทำหน้าที่ในการเก็บคำสั่งหรือข้อมูล แบ่งออกเป็น</a:t>
            </a:r>
          </a:p>
        </p:txBody>
      </p:sp>
    </p:spTree>
    <p:extLst>
      <p:ext uri="{BB962C8B-B14F-4D97-AF65-F5344CB8AC3E}">
        <p14:creationId xmlns:p14="http://schemas.microsoft.com/office/powerpoint/2010/main" val="2787252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17" y="1417645"/>
            <a:ext cx="4827269" cy="3573636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ROM (Read Only Memory)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จะอ่านได้อย่างเดียว</a:t>
            </a:r>
          </a:p>
          <a:p>
            <a:pPr marL="0" lvl="0" indent="0" algn="thaiDist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RAM (Random Access Memory)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ที่สามารถอ่านและเขียนข้อมูลได้ในขณะที่เปิดเครื่องอยู่แต่เมื่อปิดเครื่องข้อมูลใน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RAM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จะหายไป</a:t>
            </a:r>
          </a:p>
          <a:p>
            <a:pPr marL="0" lvl="0" indent="0" algn="thaiDist">
              <a:buNone/>
            </a:pP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หน่วยเก็บข้อมูลสำรอง (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Secondary Storage)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เป็นหน่วยความจำที่อยู่นอกเครื่อง มีหน้าที่ช่วยให้หน่วยความจำหลักสามารถเก็บข้อมูลได้มากขึ้น</a:t>
            </a:r>
          </a:p>
          <a:p>
            <a:pPr marL="0" lvl="0" indent="0" algn="thaiDist">
              <a:buNone/>
            </a:pP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35DE74A7-DCDB-9141-0B73-4FE442DE28F4}"/>
              </a:ext>
            </a:extLst>
          </p:cNvPr>
          <p:cNvSpPr txBox="1">
            <a:spLocks/>
          </p:cNvSpPr>
          <p:nvPr/>
        </p:nvSpPr>
        <p:spPr>
          <a:xfrm>
            <a:off x="6934201" y="4404178"/>
            <a:ext cx="3547109" cy="5871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28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1.20 หน่วยรับข้อมูล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0589F-CEBE-E092-C986-39640FCA6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57" y="1757362"/>
            <a:ext cx="4534264" cy="246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8481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27" y="1230700"/>
            <a:ext cx="6252573" cy="4461439"/>
          </a:xfrm>
        </p:spPr>
        <p:txBody>
          <a:bodyPr>
            <a:normAutofit lnSpcReduction="10000"/>
          </a:bodyPr>
          <a:lstStyle/>
          <a:p>
            <a:pPr marL="0" lvl="0" indent="0" algn="thaiDist">
              <a:buNone/>
            </a:pPr>
            <a:r>
              <a:rPr lang="th-TH" sz="35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1.4 หน่วยแสดงผล (</a:t>
            </a:r>
            <a:r>
              <a:rPr lang="en-US" sz="35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Output Unit)</a:t>
            </a:r>
            <a:r>
              <a:rPr lang="th-TH" sz="35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ทำหน้าที่ในการแสดงผลลัพธ์ที่ได้หลังจากการคำนวณและประมวลผล สำหรับอุปกรณ์ที่</a:t>
            </a:r>
          </a:p>
          <a:p>
            <a:pPr marL="0" lvl="0" indent="0" algn="thaiDist">
              <a:buNone/>
            </a:pP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ทำหน้าที่ในการแสดงผลข้อมูลที่ได้ ได้แก่</a:t>
            </a:r>
          </a:p>
          <a:p>
            <a:pPr marL="0" lvl="0" indent="0" algn="thaiDist">
              <a:buNone/>
            </a:pPr>
            <a:r>
              <a:rPr lang="ko-KR" altLang="en-US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ㆍ</a:t>
            </a:r>
            <a:r>
              <a:rPr lang="en-US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Monitor 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จอภาพ</a:t>
            </a:r>
          </a:p>
          <a:p>
            <a:pPr marL="0" lvl="0" indent="0" algn="thaiDist">
              <a:buNone/>
            </a:pPr>
            <a:r>
              <a:rPr lang="ko-KR" altLang="en-US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ㆍ</a:t>
            </a:r>
            <a:r>
              <a:rPr lang="en-US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Printer 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เครื่องพิมพ์</a:t>
            </a:r>
          </a:p>
          <a:p>
            <a:pPr marL="0" lvl="0" indent="0" algn="thaiDist">
              <a:buNone/>
            </a:pPr>
            <a:r>
              <a:rPr lang="ko-KR" altLang="en-US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ㆍ</a:t>
            </a:r>
            <a:r>
              <a:rPr lang="en-US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Plotter</a:t>
            </a:r>
            <a:r>
              <a:rPr lang="th-TH" sz="35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เครื่องพิมพ์ที่ใช้ปากกาในการเขียนข้อมูลต่าง ๆ ที่ต้องลงกระดาษ</a:t>
            </a:r>
          </a:p>
        </p:txBody>
      </p:sp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B3C09C58-1AB4-3B69-20D6-8B56D1633DFB}"/>
              </a:ext>
            </a:extLst>
          </p:cNvPr>
          <p:cNvSpPr txBox="1">
            <a:spLocks/>
          </p:cNvSpPr>
          <p:nvPr/>
        </p:nvSpPr>
        <p:spPr>
          <a:xfrm>
            <a:off x="8161385" y="4918528"/>
            <a:ext cx="3547109" cy="5871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28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1.21 หน่วยแสดงผล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F2776-9021-F626-B88B-20CFC95F2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521" y="1230701"/>
            <a:ext cx="4499973" cy="36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0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711200"/>
            <a:ext cx="9652000" cy="75184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อุปกรณ์ต่อพ่วงกับคอมพิวเตอร์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609416"/>
            <a:ext cx="10413818" cy="351122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เป็นอุปกรณ์ต่าง ๆ ที่นำมาเชื่อมต่อกับเครื่องคอมพิวเตอร์ ลักษณะของอุปกรณ์ที่นำมาต่อพ่วงนั้นส่วนใหญ่จะอยู่ภายนอกเครื่องคอมพิวเตอร์ สามารถมองเห็นจับต้องได้ อุปกรณ์ดังกล่าวคืออุปกรณ์รับข้อมูลเข้า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Input Devices)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เป็นอุปกรณ์ฮาร์ดแวร์ต่าง ๆ ที่สามารถให้เรานำข้อมูลโปรแกรมคำสั่งส่งไปยังคอมพิวเตอร์ได้ ปัจจุบันมีหน่วยรับข้อมูลที่มีหลากหลายอุปกรณ์ คือ</a:t>
            </a:r>
          </a:p>
        </p:txBody>
      </p:sp>
    </p:spTree>
    <p:extLst>
      <p:ext uri="{BB962C8B-B14F-4D97-AF65-F5344CB8AC3E}">
        <p14:creationId xmlns:p14="http://schemas.microsoft.com/office/powerpoint/2010/main" val="3593150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0" y="811530"/>
            <a:ext cx="10195560" cy="5863590"/>
          </a:xfrm>
        </p:spPr>
        <p:txBody>
          <a:bodyPr>
            <a:normAutofit lnSpcReduction="10000"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2.1 คีย์บอร์ด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Keyboard)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หรือแป้นพิมพ์ เป็นอุปกรณ์หลักในการป้อนข้อมูล ตัวอักษร ตัวเลข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และสัญลักษณ์ต่าง ๆ</a:t>
            </a:r>
          </a:p>
          <a:p>
            <a:pPr marL="0" lvl="0" indent="0" algn="thaiDist">
              <a:buNone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2.2 เมาส์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Mouse)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เป็นอุปกรณ์ที่ใช้สำหรับเลื่อนเคอร์เซอร์ หรือตัวชี้ตำแหน่ง</a:t>
            </a:r>
          </a:p>
          <a:p>
            <a:pPr marL="0" lvl="0" indent="0" algn="thaiDist">
              <a:buNone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2.3 สแกนเนอร์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Scanners)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เป็นอุปกรณ์ต่อเชื่อมคอมพิวเตอร์แบบกราฟิก ซึ่งมีการแบ่งกลุ่ม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ของเครื่องสแกนเนอร์หลายชนิดด้วยกัน คือ เครื่องสแกนเนอร์หรือเครื่องสแกนภาพ</a:t>
            </a:r>
          </a:p>
          <a:p>
            <a:pPr marL="0" lvl="0" indent="0" algn="thaiDist">
              <a:buNone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2.4 ปากกาแสง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Light Pen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หรือสไต</a:t>
            </a:r>
            <a:r>
              <a:rPr lang="th-TH" sz="3200" b="1" dirty="0" err="1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ลัส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Stylus)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เป็นอุปกรณ์รับข้อมูลอิเล็กทรอนิกส์อีกชนิดหนึ่ง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ที่มีเซลล์แบบ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Photo 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electic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ไว้ต่อแสง ทำงานคล้ายกับเมาส์ ลักษณะเป็นปากกาที่ใช้สำหรับชี้ตำแหน่ง</a:t>
            </a:r>
          </a:p>
          <a:p>
            <a:pPr marL="0" lvl="0" indent="0" algn="thaiDist">
              <a:buNone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2.5 จอภาพแบบสัมผัส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Touch Screen)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เป็นจอภาพแบบพิเศษ เป็นอุปกรณ์แสดงผลข้อมูลและยังใช้เป็นอุปกรณ์นำเข้าข้อมูลได้อีก จอภาพแบบสัมผัสมักนำไปใช้กับธุรกิจร้านค้าโรงแรม สายการบิน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พิพิธภัณฑ์ สถานบันเทิงคาราโอเกะ</a:t>
            </a:r>
          </a:p>
        </p:txBody>
      </p:sp>
    </p:spTree>
    <p:extLst>
      <p:ext uri="{BB962C8B-B14F-4D97-AF65-F5344CB8AC3E}">
        <p14:creationId xmlns:p14="http://schemas.microsoft.com/office/powerpoint/2010/main" val="1310024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0" y="811530"/>
            <a:ext cx="10195560" cy="586359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2.6 ไมโครโฟน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Microphones)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เป็นอุปกรณ์ที่ใช้สำหรับรับเสียง โดยเสียงที่พูดผ่านไมโครโฟนนั้นจะถูกส่งไปยังการ์ดเสียง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Sound Card)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เพื่อแปลงสัญญาณเป็นสัญญาณดิจิตอล และจัดเก็บลงในคอมพิวเตอร์</a:t>
            </a:r>
          </a:p>
          <a:p>
            <a:pPr marL="0" lvl="0" indent="0" algn="just">
              <a:buNone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2.7 จอยสติ</a:t>
            </a:r>
            <a:r>
              <a:rPr lang="th-TH" sz="3200" b="1" dirty="0" err="1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๊ก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Joy Sick)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เป็นอุปกรณ์ที่ใช้สำหรับเล่นเกมคอมพิวเตอร์ มีก้านบังคับที่ใช้ควบคุมทิศทางโยกขึ้นลงหรือซ้ายขวา</a:t>
            </a:r>
          </a:p>
          <a:p>
            <a:pPr marL="0" lvl="0" indent="0" algn="just">
              <a:buNone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2.8 กล้องติจิตอล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Digital Camera)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มีลักษณะการทำงานคล้ายกล้องทั่วไป แต่กล้องดิจิตอลใช้งานได้คล่องตัวและสะดวกกว่า มีความละเอียดสูง ไม่ต้องใช้ฟิล์มภาพที่ได้จะจัดเก็บในรูปแบบของ</a:t>
            </a:r>
          </a:p>
          <a:p>
            <a:pPr marL="0" lvl="0" indent="0" algn="ju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ไฟล์ดิจิตอลที่บันทึกลงในหน่วยความจำของสกุลไฟล์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TIFF, RAW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JPG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0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B3C09C58-1AB4-3B69-20D6-8B56D1633DFB}"/>
              </a:ext>
            </a:extLst>
          </p:cNvPr>
          <p:cNvSpPr txBox="1">
            <a:spLocks/>
          </p:cNvSpPr>
          <p:nvPr/>
        </p:nvSpPr>
        <p:spPr>
          <a:xfrm>
            <a:off x="3806190" y="5604328"/>
            <a:ext cx="6080760" cy="5871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รูปที่ 1.22 อุปกรณ์ต่อพ่วงประเภทรับข้อมูล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92EF35-0757-5A6B-C088-DA0C21A9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55" y="914400"/>
            <a:ext cx="6719279" cy="468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62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796" y="594360"/>
            <a:ext cx="10562408" cy="3383280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อุปกรณ์แสดงผลข้อมูล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Output Devices)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เป็นอุปกรณ์ฮาร์ดแวร์ใด ๆ ที่ใช้แสดงผลลัพธ์ที่ได้จากการประมวลผล ซึ่งมีหลากหลายอุปกรณ์ ถ้าแสดงบนจอภาพจะเรียกว่า "ซอ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ก็อบปี้"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Soft Copy)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เนื่องจากข้อมูลที่แสดงบนจอภาพเป็นข้อมูลในลักษณะชั่วคราว ส่วนข้อมูลที่แสดงบนเครื่องพิมพ์ในรูปแบบเอกสารจะเรียกว่า "ฮาร์ดก็อบปี้"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Hard Copy)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</a:t>
            </a:r>
          </a:p>
          <a:p>
            <a:pPr marL="0" lvl="0" indent="0" algn="just">
              <a:buNone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1) จอภาพ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Monitor)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เป็นอุปกรณ์แสดงผลที่นิยมใช้เพื่อแสดงผลลัพธ์ของข้อมูลสารสนเทศ ไม่ว่าจะเป็นในรูปแบบของข้อความ รูปภาพ กราฟิกหรือวิดีโอจอภาพเป็นเรื่องที่จำเป็นสำหรับการใช้ไมโครคอมพิวเตอร์</a:t>
            </a:r>
          </a:p>
          <a:p>
            <a:pPr marL="0" lvl="0" indent="0" algn="just">
              <a:buNone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2) เครื่องพิมพ์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Printer)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เป็นอุปกรณ์แสดงผลมาตรฐานชนิดหนึ่งที่ใช้สำหรับพิมพ์ข้อมูลลงในกระดาษ หรือเรียกว่า ฮาร์ดก็อบบี้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Hard Copy)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ปัจจุบันมีเครื่องพิมพ์หลายประเภทให้เลือกใช้งาน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4643A-EC64-9101-9B26-453D899D0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554" y="3714751"/>
            <a:ext cx="3568065" cy="2243908"/>
          </a:xfrm>
          <a:prstGeom prst="rect">
            <a:avLst/>
          </a:prstGeom>
        </p:spPr>
      </p:pic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44B1B5F4-79BE-6C7F-7F8E-FDCF08248380}"/>
              </a:ext>
            </a:extLst>
          </p:cNvPr>
          <p:cNvSpPr txBox="1">
            <a:spLocks/>
          </p:cNvSpPr>
          <p:nvPr/>
        </p:nvSpPr>
        <p:spPr>
          <a:xfrm>
            <a:off x="3154680" y="5958658"/>
            <a:ext cx="6080760" cy="5871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รูปที่ 1.22 อุปกรณ์ต่อพ่วงประเภทแสดงผลข้อมูล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3092600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2800"/>
            <a:ext cx="3614057" cy="650240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1.2 แป้นพิมพ์ (</a:t>
            </a:r>
            <a:r>
              <a:rPr lang="en-US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Keyboard) </a:t>
            </a:r>
            <a:endParaRPr lang="th-TH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5210629" cy="484632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อุปกรณ์ที่ใช้ในการพิมพ์ข้อมูลเข้าสู่เครื่องคอมพิวเตอร์ เพื่อให้หน่วยประมวลผลข้อมูลกลาง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CPU)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ทำการประมวลผล แป้นพิมพ์จัดเป็นอุปกรณ์ด้านหน่วยป้อนข้อมูล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Input Unit)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ที่ทำหน้าที่ในการป้อนข้อมูลเข้าสู่เครื่องคอมพิวเตอร์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E0AC68B-F062-21CD-5583-AD2FAD166B8F}"/>
              </a:ext>
            </a:extLst>
          </p:cNvPr>
          <p:cNvSpPr txBox="1">
            <a:spLocks/>
          </p:cNvSpPr>
          <p:nvPr/>
        </p:nvSpPr>
        <p:spPr>
          <a:xfrm>
            <a:off x="6952340" y="4723081"/>
            <a:ext cx="2757715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1.3 แป้นพิมพ์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0C6F7F-EB12-C1F7-00E6-137AEBC3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884" y="1769073"/>
            <a:ext cx="4702629" cy="284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068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2800"/>
            <a:ext cx="3614057" cy="650240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1.3 เมาส์ (</a:t>
            </a:r>
            <a:r>
              <a:rPr lang="en-US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Mouse) </a:t>
            </a:r>
            <a:endParaRPr lang="th-TH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5080000" cy="484632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อุปกรณ์ที่ใช้ในการคลิก ดับเบิลคลิก และเลื่อนตำแหน่งเพื่อสั่งงานให้คอมพิวเตอร์ทำงาน ในกรณีที่ไม่สามารถสั่งงานทางแป้นพิมพ์ได้ เมาส์จัดเป็นอุปกรณ์ด้านหน่วยป้อนข้อมูลเช่นเดียวกับแป้นพิมพ์แต่ใช้งานในลักษณะที่แตกต่างกัน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E0AC68B-F062-21CD-5583-AD2FAD166B8F}"/>
              </a:ext>
            </a:extLst>
          </p:cNvPr>
          <p:cNvSpPr txBox="1">
            <a:spLocks/>
          </p:cNvSpPr>
          <p:nvPr/>
        </p:nvSpPr>
        <p:spPr>
          <a:xfrm>
            <a:off x="6952340" y="4723081"/>
            <a:ext cx="2757715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1.4 เมาส์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1910B-3C06-44B3-EDF1-76A3956C0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88" y="2057053"/>
            <a:ext cx="3088369" cy="266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662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2800"/>
            <a:ext cx="3614057" cy="650240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1.4 จอภาพ (</a:t>
            </a:r>
            <a:r>
              <a:rPr lang="en-US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Monitor)</a:t>
            </a:r>
            <a:endParaRPr lang="th-TH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9416"/>
            <a:ext cx="5210629" cy="484632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อุปกรณ์ที่ใช้ในการแสดงผลข้อมูลที่ผ่านการประมวลผลของชีพียูเพื่อทำให้ผู้ใช้มองเห็นผลลัพธ์และสามารถติดต่อกับเครื่องคอมพิวเตอร์ได้ จอภาพจัดเป็นอุปกรณ์ด้านหน่วยแสดงผล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Output Unit)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ทำหน้าที่ในการแสดงผลข้อมูล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E0AC68B-F062-21CD-5583-AD2FAD166B8F}"/>
              </a:ext>
            </a:extLst>
          </p:cNvPr>
          <p:cNvSpPr txBox="1">
            <a:spLocks/>
          </p:cNvSpPr>
          <p:nvPr/>
        </p:nvSpPr>
        <p:spPr>
          <a:xfrm>
            <a:off x="7286169" y="4621481"/>
            <a:ext cx="2757715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1.5 จอภาพ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7D559B-C56E-5A73-627B-B648986A5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938" y="2134919"/>
            <a:ext cx="4832517" cy="2247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197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2800"/>
            <a:ext cx="3614057" cy="650240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1.5 ลำโพง </a:t>
            </a:r>
            <a:r>
              <a:rPr lang="en-US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(Speaker</a:t>
            </a:r>
            <a:r>
              <a:rPr lang="th-TH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9416"/>
            <a:ext cx="5588001" cy="484632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อุปกรณ์ที่ใช้ในการแปลงสัญญาณไฟฟ้าเป็นสัญญาณเสียงและแสดงเสียงออกทางลำโพงทำให้ผู้ใช้ได้ยินสัญญาณเสียงในแบบต่าง ๆ เช่น เสียงเพลง และเสียงพูดต่างฯ ลำโพงจัดเป็นอุปกรณ์ด้านหน่วยแสดงผล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Output Unit)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ทำหน้าที่ในการแสดงผลข้อมูล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E0AC68B-F062-21CD-5583-AD2FAD166B8F}"/>
              </a:ext>
            </a:extLst>
          </p:cNvPr>
          <p:cNvSpPr txBox="1">
            <a:spLocks/>
          </p:cNvSpPr>
          <p:nvPr/>
        </p:nvSpPr>
        <p:spPr>
          <a:xfrm>
            <a:off x="7286169" y="4621481"/>
            <a:ext cx="2757715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1.6 ลำโพง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93B1D-7C0F-E53B-45F8-137747CFD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49" y="2039937"/>
            <a:ext cx="3658507" cy="245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91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711200"/>
            <a:ext cx="9652000" cy="75184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ระบบคอมพิวเตอร์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609416"/>
            <a:ext cx="10402390" cy="29045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ระบบคอมพิวเตอร์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Computer System)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องค์ประกอบที่จะทำให้คอมพิวเตอร์สามารถทำงานได้อย่างสมบูรณ์ ถ้าขาดองค์ประกอบส่วนใดส่วนหนึ่งแล้ว เครื่องคอมพิวเตอร์ก็ไม่สามารถทำงานได้ ระบบของคอมพิวเตอร์นี้ประกอบไปตัวยองค์ประกอบหลักที่สำคัญ 4 ประการ คือ</a:t>
            </a:r>
          </a:p>
        </p:txBody>
      </p:sp>
    </p:spTree>
    <p:extLst>
      <p:ext uri="{BB962C8B-B14F-4D97-AF65-F5344CB8AC3E}">
        <p14:creationId xmlns:p14="http://schemas.microsoft.com/office/powerpoint/2010/main" val="57602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2800"/>
            <a:ext cx="4557486" cy="650240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2.1 ฮาร์ดแวร์ (</a:t>
            </a:r>
            <a:r>
              <a:rPr lang="en-US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Hardware )</a:t>
            </a:r>
            <a:endParaRPr lang="th-TH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5718629" cy="484632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อุปกรณ์ต่าง ฯ ที่ประกอบขึ้นเป็นเครื่องคอมพิวเตอร์มีลักษณะเป็นโครงร่างสามารถมองเห็นด้วยตาและสัมผัสได้ (รูปธรรม) เช่น จอภาพคีย์บอร์ด เครื่องพิมพ์ เมาส์ เป็นต้น ซึ่งสามารถแบ่งออกเป็นส่วนต่างฯ ตามลักษณะการทำงาน ได้ 4 หน่วย คือ หน่วยรับข้อมูล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Input Unit)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หน่วยประมวลผลกลาง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Central Processing Unit : CPU)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หน่วยแสดงผล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Output Unit)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หน่วยเก็บข้อมูลสำรอง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Secondary Storage)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โดยอุปกรณ์แต่ละหน่วยมีหน้าที่การทำงานแตกต่างกัน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9D151-CD78-8632-6317-E992D329B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948" y="1137920"/>
            <a:ext cx="5327424" cy="3962399"/>
          </a:xfrm>
          <a:prstGeom prst="rect">
            <a:avLst/>
          </a:prstGeom>
        </p:spPr>
      </p:pic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4944147D-74F3-2528-BAB0-83C69D88F14E}"/>
              </a:ext>
            </a:extLst>
          </p:cNvPr>
          <p:cNvSpPr txBox="1">
            <a:spLocks/>
          </p:cNvSpPr>
          <p:nvPr/>
        </p:nvSpPr>
        <p:spPr>
          <a:xfrm>
            <a:off x="8018802" y="5132977"/>
            <a:ext cx="2757715" cy="5871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รูปที่ 1.7 ฮาร์ดแวร์</a:t>
            </a:r>
          </a:p>
        </p:txBody>
      </p:sp>
    </p:spTree>
    <p:extLst>
      <p:ext uri="{BB962C8B-B14F-4D97-AF65-F5344CB8AC3E}">
        <p14:creationId xmlns:p14="http://schemas.microsoft.com/office/powerpoint/2010/main" val="1245596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1178</TotalTime>
  <Words>3105</Words>
  <Application>Microsoft Office PowerPoint</Application>
  <PresentationFormat>Widescreen</PresentationFormat>
  <Paragraphs>108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SP SUAN DUSIT</vt:lpstr>
      <vt:lpstr>Trebuchet MS</vt:lpstr>
      <vt:lpstr>Wingdings</vt:lpstr>
      <vt:lpstr>Wingdings 2</vt:lpstr>
      <vt:lpstr>Opulent</vt:lpstr>
      <vt:lpstr>บทที่ 1  องค์ประกอบและหลักการทำงาน           ของคอมพิวเตอร์ </vt:lpstr>
      <vt:lpstr>1. องค์ประกอบของคอมพิวเตอร์</vt:lpstr>
      <vt:lpstr>1.1 กล่องซีพียู (Case) </vt:lpstr>
      <vt:lpstr>1.2 แป้นพิมพ์ (Keyboard) </vt:lpstr>
      <vt:lpstr>1.3 เมาส์ (Mouse) </vt:lpstr>
      <vt:lpstr>1.4 จอภาพ (Monitor)</vt:lpstr>
      <vt:lpstr>1.5 ลำโพง (Speaker)</vt:lpstr>
      <vt:lpstr>2. ระบบคอมพิวเตอร์</vt:lpstr>
      <vt:lpstr>2.1 ฮาร์ดแวร์ (Hardware )</vt:lpstr>
      <vt:lpstr>2.2 ซอฟต์แวร์ (Software)</vt:lpstr>
      <vt:lpstr>2.2.1 ชอฟต์แวร์สำหรับระบบ (System Software) </vt:lpstr>
      <vt:lpstr>2.2.2 ชอฟต์แวร์ประยุกต์ (Application Software) </vt:lpstr>
      <vt:lpstr>2.3 บุคลากร ( Peopleware )</vt:lpstr>
      <vt:lpstr>2.3 บุคลากร ( Peopleware )</vt:lpstr>
      <vt:lpstr>2.4 ข้อมูล (Data)</vt:lpstr>
      <vt:lpstr>3. ประเภทของคอมพิวเตอร์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หลักการทำงานของคอมพิวเตอร์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อุปกรณ์ต่อพ่วงกับคอมพิวเตอร์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110</cp:revision>
  <dcterms:created xsi:type="dcterms:W3CDTF">2020-08-10T02:59:24Z</dcterms:created>
  <dcterms:modified xsi:type="dcterms:W3CDTF">2024-06-07T12:33:30Z</dcterms:modified>
</cp:coreProperties>
</file>