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8" r:id="rId3"/>
    <p:sldId id="281" r:id="rId4"/>
    <p:sldId id="282" r:id="rId5"/>
    <p:sldId id="308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06395"/>
            <a:ext cx="11988799" cy="29823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1 </a:t>
            </a:r>
            <a:r>
              <a:rPr lang="th-TH" sz="9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องค์ประกอบของระบบคอมพิวเตอร์</a:t>
            </a:r>
            <a:b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 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3BC711-BEE6-40E6-B2FF-D9C013662D07}"/>
              </a:ext>
            </a:extLst>
          </p:cNvPr>
          <p:cNvSpPr/>
          <p:nvPr/>
        </p:nvSpPr>
        <p:spPr>
          <a:xfrm>
            <a:off x="0" y="471011"/>
            <a:ext cx="10877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thaiDist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3.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ดีไวซ์ไดเวอร์ 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Device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Driver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หรือ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Driver)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เป็นโปรแกรมที่ทำหน้าที่ติดต่อกับคอมพิวเตอร์ในส่วนการรับเข้าและการส่งออก ของแต่ละอุปกรณ์ เช่น เมื่อเราซื้อกล้องวีดีโอมาใหม่และต้องการนำเอาวีดีโอที่ถ่ายเสร็จ นำไปตัดต่อที่คอมพิวเตอร์ ก็ต้องติดตั้งไดรฟ์เวอร์หรือโปรแกรมที่ติดมากับกล้อง ทำการติดตั้งที่เครื่องคอมพิวเตอร์เพื่อให้เครื่องคอมพิวเตอร์รู้จักและสามารถรับข้อมูลเข้าและส่งข้อมูลออกได้</a:t>
            </a:r>
            <a:endParaRPr lang="en-US" sz="32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640143-8057-4901-B6DB-EC32FEF0B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33" y="3489652"/>
            <a:ext cx="6557603" cy="31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9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CDE89D-E270-418F-A05D-3B12DE0CA30C}"/>
              </a:ext>
            </a:extLst>
          </p:cNvPr>
          <p:cNvSpPr/>
          <p:nvPr/>
        </p:nvSpPr>
        <p:spPr>
          <a:xfrm>
            <a:off x="0" y="339060"/>
            <a:ext cx="10868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4.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ตัวแปลภาษา 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Language Translator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)</a:t>
            </a:r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คือโปรแกรมที่ทำหน้าที่แปลภาษาระดับต่ำหรือระดับสูงเพื่อให้เครื่องคอมพิวเตอร์เข้าใจว่าต้องการให้ทำอะไร เช่น เมื่อโปรแกรมเมอร์ได้เขียนโปรแกรมเสร็จโดยเขียนในลักษณะภาษาระดับต่ำ (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Assembly)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หรือภาษาระดับสูง (โปรแกรมภาษา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C)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เสร็จก็ต้องมีตัวแปลภาษาเพื่อให้เครื่องคอมพิวเตอร์อ่านเข้าใจ เพราะเครื่องคอมพิวเตอร์จะเข้าใจเฉพาะตัวเลข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0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กับ ตัวเลข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เท่านั้น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indent="720090"/>
            <a:r>
              <a:rPr lang="th-TH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ตัวแปลภาษาแบ่งได้ </a:t>
            </a:r>
            <a:r>
              <a:rPr lang="en-US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 </a:t>
            </a:r>
            <a:r>
              <a:rPr lang="th-TH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ตัวแปล ดังนี้</a:t>
            </a:r>
            <a:endParaRPr lang="th-TH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indent="720090"/>
            <a:r>
              <a:rPr lang="en-US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1.</a:t>
            </a:r>
            <a:r>
              <a:rPr lang="th-TH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แอสเซมเบลอร์ (</a:t>
            </a:r>
            <a:r>
              <a:rPr lang="en-US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Assembler)</a:t>
            </a:r>
            <a:r>
              <a:rPr lang="th-TH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เป็นตัวแปลภาษาระดับต่ำให้เป็นภาษาเครื่อง เช่นแปลจากภาษา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Assembly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เป็นภาษาเครื่อง</a:t>
            </a:r>
            <a:endParaRPr lang="en-US" sz="32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B862D-8AC7-4DE7-86AA-67C4D464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69" y="4087229"/>
            <a:ext cx="5326761" cy="25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0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398762-9BAD-4C57-9942-5F9260CE8999}"/>
              </a:ext>
            </a:extLst>
          </p:cNvPr>
          <p:cNvSpPr/>
          <p:nvPr/>
        </p:nvSpPr>
        <p:spPr>
          <a:xfrm>
            <a:off x="0" y="434517"/>
            <a:ext cx="10858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thaiDist"/>
            <a:r>
              <a:rPr lang="en-US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อินเตอร์พรีเตอร์ (</a:t>
            </a:r>
            <a:r>
              <a:rPr lang="en-US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Interpreter)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เป็นตัวแปลภาษาระดับสูงให้เป็นภาษาเครื่องโดยแปลทีละบรรทัดคำสั่ง เช่น โปรแกรมเมอร์ใช้โปรแกรมภาษา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Basic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ในการพัฒนาโปรแกรมแล้วแปลเป็นภาษาเครื่องทีละบรรทัดคำสั่ง</a:t>
            </a:r>
            <a:endParaRPr lang="en-US" sz="32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51C78-0605-4190-8E02-26ED484A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8" y="2121047"/>
            <a:ext cx="8712200" cy="43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7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A6785E-770B-4AC8-9C70-C5989999AF29}"/>
              </a:ext>
            </a:extLst>
          </p:cNvPr>
          <p:cNvSpPr/>
          <p:nvPr/>
        </p:nvSpPr>
        <p:spPr>
          <a:xfrm>
            <a:off x="0" y="567035"/>
            <a:ext cx="10868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thaiDist"/>
            <a:r>
              <a:rPr lang="en-US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คอมไพเลอร์ (</a:t>
            </a:r>
            <a:r>
              <a:rPr lang="en-US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Compiler)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เป็นตัวแปลภาษาระดับสูงให้เป็นภาษาเครื่องโดยแปลทั้งโปรแกรมทีเดียว เช่น โปรแกรมเมอร์ใช้โปรแกรมภาษา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C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ในการพัฒนาโปรแกรมแล้วแปลเป็นภาษา เครื่องโดยแปลทั้งโปรแกรมทีเดียว 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3B804-1763-4904-91AF-30729A79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99" y="2068449"/>
            <a:ext cx="9440333" cy="46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494D92-3D95-4F11-AC13-4CD93BE136CB}"/>
              </a:ext>
            </a:extLst>
          </p:cNvPr>
          <p:cNvSpPr/>
          <p:nvPr/>
        </p:nvSpPr>
        <p:spPr>
          <a:xfrm>
            <a:off x="0" y="0"/>
            <a:ext cx="108585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   </a:t>
            </a:r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2.2 ซอฟต์แวร์ประยุกต์</a:t>
            </a:r>
          </a:p>
          <a:p>
            <a:pPr algn="thaiDist"/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ซอฟต์แวร์ประยุกต์เป็นโปรแกรมที่ใช้สำหรับทำงานต่างๆ ตามที่ต้องการ เช่น การทำงานเอกสาร งานกราฟิก งานนำเสนอหรือเป็น ซอฟต์แวร์สำหรับงานเฉพาะด้าน เช่น โปรแกรมงานทะเบียน โปรแกรมการให้บริการเว็บ โปรแกรมงานด้านธนาคาร</a:t>
            </a:r>
            <a:endParaRPr lang="th-TH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    </a:t>
            </a:r>
            <a:r>
              <a:rPr lang="th-TH" sz="36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ซอฟต์แวร์ประยุกต์ แบ่งเป็น </a:t>
            </a:r>
            <a:r>
              <a:rPr lang="en-US" sz="36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2 </a:t>
            </a:r>
            <a:r>
              <a:rPr lang="th-TH" sz="36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ประเภท ดังนี้</a:t>
            </a:r>
            <a:endParaRPr lang="en-US" sz="3200" b="1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indent="720090" algn="thaiDist"/>
            <a:r>
              <a:rPr lang="en-US" sz="36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</a:t>
            </a:r>
            <a:r>
              <a:rPr lang="th-TH" sz="3600" b="1" dirty="0">
                <a:solidFill>
                  <a:srgbClr val="0066FF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ซอฟต์แวร์สำหรับงานเฉพาะด้าน</a:t>
            </a:r>
            <a:r>
              <a:rPr lang="th-TH" sz="3600" dirty="0">
                <a:solidFill>
                  <a:srgbClr val="0066FF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เป็นซอฟต์แวร์ที่ใช้สำหรับงานเฉพาะด้าน เช่น ซอฟต์แวร์สำหรับงานธนาคารการฝากถอนเงิน ซอฟต์แวร์สำหรับงานทะเบียนนักเรียน ซอฟต์แวร์คิดภาษี ซอฟต์แวร์การให้บริการร้านสะดวกซื้อ ฯลฯ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indent="720090" algn="thaiDist"/>
            <a:r>
              <a:rPr lang="en-US" sz="36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</a:t>
            </a:r>
            <a:r>
              <a:rPr lang="th-TH" sz="3600" b="1" dirty="0">
                <a:solidFill>
                  <a:srgbClr val="0066FF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ซอฟต์แวร์สำหรับงานทั่วไป</a:t>
            </a:r>
            <a:r>
              <a:rPr lang="th-TH" sz="3600" dirty="0">
                <a:solidFill>
                  <a:srgbClr val="0066FF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เป็นซอฟต์แวร์ที่ใช้สำหรับงานทั่วไป โดยในซอฟต์แวร์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ตัวมีความสามารถในการทำงานได้หลายอย่าง เช่น ซอฟต์แวร์งานด้านเอกสาร (</a:t>
            </a:r>
            <a:r>
              <a:rPr lang="en-US" sz="3200" dirty="0" err="1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MicrosoftWord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)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มีความสามารถในการสร้างงานเอกสารต่าง ๆ จัดทำเอกสารรายงาน จัดทำแผ่นพับ จัดทำหนังสือเวียน จัดทำสื่อสิ่งพิมพ์</a:t>
            </a:r>
            <a:endParaRPr lang="en-US" sz="32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8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8203E1-2485-48A2-B7EB-207CAC1BAF8C}"/>
              </a:ext>
            </a:extLst>
          </p:cNvPr>
          <p:cNvSpPr/>
          <p:nvPr/>
        </p:nvSpPr>
        <p:spPr>
          <a:xfrm>
            <a:off x="0" y="0"/>
            <a:ext cx="108585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/>
            <a:r>
              <a:rPr lang="th-TH" sz="4000" b="1" dirty="0">
                <a:solidFill>
                  <a:srgbClr val="00B0F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3. ส่วนบุคคล (</a:t>
            </a:r>
            <a:r>
              <a:rPr lang="en-US" sz="4000" b="1" dirty="0">
                <a:solidFill>
                  <a:srgbClr val="00B0F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peopleware)</a:t>
            </a:r>
            <a:r>
              <a:rPr lang="en-US" sz="3600" dirty="0">
                <a:solidFill>
                  <a:srgbClr val="00B0F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6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คือ </a:t>
            </a:r>
            <a:r>
              <a:rPr lang="th-TH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บุคคลที่เกี่ยวข้องกับคอมพิวเตอร์มีหลายประเภท ซึ่งแต่ละประเภทก็มีหน้าที่และความรับผิดชอบแตกต่างกันไปดังนี้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indent="720090"/>
            <a:r>
              <a:rPr lang="th-TH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ผู้ใช้งานคอมพิวเตอร์ (</a:t>
            </a:r>
            <a:r>
              <a:rPr lang="en-US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User)</a:t>
            </a:r>
            <a:r>
              <a:rPr lang="en-US" sz="3600" dirty="0">
                <a:solidFill>
                  <a:srgbClr val="FF9999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หมายถึง ผู้ใช้งานคอมพิวเตอร์ทั่วไป สามารถทำงานตามหน้าที่ในหน่วยงานนั้นๆ เช่น การพิมพ์งาน การป้อนข้อมูลเข้าเครื่องคอมพิวเตอร์ การส่งจดหมายอิเล็กทรอนิกส์ เป็นต้น ผู้ใช้คอมพิวเตอร์ไม่จำเป็นต้องมีความรู้ด้านเทคนิคต่างๆ ของคอมพิวเตอร์ก็ได้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indent="720090"/>
            <a:r>
              <a:rPr lang="th-TH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ผู้ดูแลและซ่อมบำรุงเครื่องคอมพิวเตอร์ (</a:t>
            </a:r>
            <a:r>
              <a:rPr lang="en-US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Supporter)</a:t>
            </a:r>
            <a:r>
              <a:rPr lang="en-US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หมายถึง ผู้ดูแลและคอยตรวจสอบสภาพเครื่องคอมพิวเตอร์เพื่อให้มีสภาพความพร้อมที่จะทำงานได้ตลอดเวลา กลุ่มนี้จะเรียนรู้เทคนิคการรักษา ดูแลเครื่องคอมพิวเตอร์ ตลอดการต่อเชื่อม ตลอดจนการใช้งานโปรแกรมต่างๆ ค่อนข้างดี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9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268D84-A4E1-4256-AA93-A697B1D49F4B}"/>
              </a:ext>
            </a:extLst>
          </p:cNvPr>
          <p:cNvSpPr/>
          <p:nvPr/>
        </p:nvSpPr>
        <p:spPr>
          <a:xfrm>
            <a:off x="0" y="240864"/>
            <a:ext cx="108680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/>
            <a:r>
              <a:rPr lang="th-TH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ผู้เขียนโปรแกรมคอมพิวเตอร์ (</a:t>
            </a:r>
            <a:r>
              <a:rPr lang="en-US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Programmer)</a:t>
            </a:r>
            <a:r>
              <a:rPr lang="en-US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หมายถึง ผู้เขียนโปรแกรมตามผู้ออกแบบและวิเคราะห์ระบบคอมพิวเตอร์เป็นผู้กำหนด เพื่อให้ได้โปรแกรมที่ตรงตามวัตถุประสงค์การใช้งานในองค์กร กลุ่มนี้จะศึกษามาทางด้านภาษาคอมพิวเตอร์โดยเฉพาะ สามารถเขียนคำสั่งคอมพิวเตอร์โดยภาษาต่างๆ ได้ และเป็นนักพัฒนาโปรแกรมให้คนอื่นเอาไปใช้งาน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indent="720090"/>
            <a:r>
              <a:rPr lang="th-TH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ผู้ออกแบบและวิเคราะห์ระบบคอมพิวเตอร์ (</a:t>
            </a:r>
            <a:r>
              <a:rPr lang="en-US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System Analysis)</a:t>
            </a:r>
            <a:r>
              <a:rPr lang="en-US" sz="3600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เป็นผู้ที่มีหน้าที่พิจารณาว่าองค์กรควรจะใช้คอมพิวเตอร์ในลักษณะใดจึงจะเหมาะสม เกิดประโยชน์สูงสุดและได้คุณภาพดี เป็นผู้ออกแบบโปรแกรมก่อนส่งงานไปให้โปรแกรมเมอร์ทำงานในส่วนต่อไป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indent="720090"/>
            <a:r>
              <a:rPr lang="th-TH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ผู้บริหารระบบคอมพิวเตอร์ (</a:t>
            </a:r>
            <a:r>
              <a:rPr lang="en-US" sz="3600" b="1" dirty="0">
                <a:solidFill>
                  <a:srgbClr val="FF99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System Manager)</a:t>
            </a:r>
            <a:r>
              <a:rPr lang="en-US" sz="36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เป็นผู้ที่มีหน้าที่บริหารทรัพยากรทุกชนิดที่เกี่ยวกับคอมพิวเตอร์ให้เกิดประโยชน์สูงสุดแก่องค์กร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1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17C2B9-F6A4-405C-889E-7E3A51D7F941}"/>
              </a:ext>
            </a:extLst>
          </p:cNvPr>
          <p:cNvSpPr/>
          <p:nvPr/>
        </p:nvSpPr>
        <p:spPr>
          <a:xfrm>
            <a:off x="0" y="294124"/>
            <a:ext cx="108680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</a:t>
            </a:r>
            <a:r>
              <a:rPr lang="th-TH" sz="4000" b="1" dirty="0">
                <a:solidFill>
                  <a:srgbClr val="00B0F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4.</a:t>
            </a:r>
            <a:r>
              <a:rPr lang="en-US" sz="4000" b="1" dirty="0">
                <a:solidFill>
                  <a:srgbClr val="00B0F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4000" b="1" dirty="0">
                <a:solidFill>
                  <a:srgbClr val="00B0F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ข้อมูล (</a:t>
            </a:r>
            <a:r>
              <a:rPr lang="en-US" sz="4000" b="1" dirty="0">
                <a:solidFill>
                  <a:srgbClr val="00B0F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data)</a:t>
            </a:r>
            <a:r>
              <a:rPr lang="th-TH" sz="4000" b="1" dirty="0">
                <a:solidFill>
                  <a:srgbClr val="00B0F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36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คือ ข้อมูลที่เก็บอยู่ในคอมพิวเตอร์เพื่อไว้ใช้งานต่อไป ซึ่งสามารถเป็นได้ 4 อย่างดังนี้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r>
              <a:rPr lang="en-US" sz="3600" b="1" dirty="0">
                <a:solidFill>
                  <a:srgbClr val="444444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  </a:t>
            </a:r>
            <a:r>
              <a:rPr lang="th-TH" sz="3600" b="1" dirty="0">
                <a:solidFill>
                  <a:srgbClr val="444444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</a:t>
            </a:r>
            <a:r>
              <a:rPr lang="th-TH" sz="3600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1. ข้อมูลตัวเลข </a:t>
            </a: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ประกอบด้วยตัวเลขเท่านั้น เช่น 145 2468 เป็นต้น มักจะนำมาใช้ในการคำนวณ</a:t>
            </a:r>
          </a:p>
          <a:p>
            <a:r>
              <a:rPr lang="en-US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 </a:t>
            </a:r>
            <a:r>
              <a:rPr lang="th-TH" sz="3600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2. ข้อมูลอักขระ</a:t>
            </a: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ประกอบด้วยตัวอักษร ตัวเลข และอักขระพิเศษหรือเครื่องหมายต่าง ๆ เช่น บ้านเลขที่ 13/2 </a:t>
            </a:r>
          </a:p>
          <a:p>
            <a:r>
              <a:rPr lang="en-US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 </a:t>
            </a:r>
            <a:r>
              <a:rPr lang="th-TH" sz="3600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3. ข้อมูลภาพ </a:t>
            </a: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รับรู้จากการมองเห็น เช่น ภาพบุคคล ภาพสัตว์ต่าง ๆ</a:t>
            </a:r>
          </a:p>
          <a:p>
            <a:r>
              <a:rPr lang="en-US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 </a:t>
            </a:r>
            <a:r>
              <a:rPr lang="th-TH" sz="36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4. ข้อมูลเสียง รับรู้จากทางหูหรือการได้ยิน เช่น เสียงพูด เสียงเพลง เป็นต้น</a:t>
            </a:r>
          </a:p>
          <a:p>
            <a:endParaRPr lang="en-US" sz="3200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70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5E4B60-75BB-4A8E-8D89-BDF82C7969D6}"/>
              </a:ext>
            </a:extLst>
          </p:cNvPr>
          <p:cNvSpPr/>
          <p:nvPr/>
        </p:nvSpPr>
        <p:spPr>
          <a:xfrm>
            <a:off x="0" y="408656"/>
            <a:ext cx="10854267" cy="281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750"/>
              </a:spcBef>
              <a:spcAft>
                <a:spcPts val="1710"/>
              </a:spcAft>
            </a:pPr>
            <a:r>
              <a:rPr lang="en-US" sz="3200" b="1" dirty="0">
                <a:solidFill>
                  <a:srgbClr val="0070C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</a:t>
            </a:r>
            <a:r>
              <a:rPr lang="th-TH" sz="3600" b="1" dirty="0">
                <a:solidFill>
                  <a:srgbClr val="0070C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ประโยชน์ของข้อมูล</a:t>
            </a:r>
            <a:endParaRPr lang="en-US" sz="3200" b="1" dirty="0">
              <a:solidFill>
                <a:srgbClr val="0070C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th-TH" sz="3200" b="1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 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1.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ด้านการเรียน</a:t>
            </a:r>
            <a:r>
              <a:rPr lang="en-US" sz="32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32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เช่น ข้อมูลที่ได้จากโทรทัศน์ วิทยุ หนังสือพิมพ์ มาใช้ประโยชน์ในการเรียนหรือเป็นความรู้เพิ่มเติม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th-TH" sz="3200" b="1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 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2.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ด้านการติดต่อสื่อสาร</a:t>
            </a:r>
            <a:r>
              <a:rPr lang="en-US" sz="32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32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เช่น ถ้าเรามีข้อมูล เราสามารถที่จะสนทนาพูดคุย หรือบอกเรื่องต่าง ๆ ให้กับผู้อื่นได้</a:t>
            </a:r>
            <a:endParaRPr lang="en-US" sz="3200" dirty="0"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th-TH" sz="3200" b="1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 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3.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ด้านการตัดสินใจ</a:t>
            </a:r>
            <a:r>
              <a:rPr lang="en-US" sz="3200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32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เป็นการใช้ช่วยให้เราตัดสินใจต่าง ๆ ได้ดีขึ้น เช่น การเลือกซื้อของเล่น ถ้าเราทราบราคาของเล่นในแต่ละร้าน จะทำให้เราเลือกซื้อของเล่นที่เหมือนกันได้ในราคาที่ถูกที่สุด</a:t>
            </a:r>
            <a:endParaRPr lang="en-US" sz="32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FF6FD-0CEA-4EE3-AC3D-AD06B11304DF}"/>
              </a:ext>
            </a:extLst>
          </p:cNvPr>
          <p:cNvSpPr/>
          <p:nvPr/>
        </p:nvSpPr>
        <p:spPr>
          <a:xfrm>
            <a:off x="-1" y="3443662"/>
            <a:ext cx="10854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</a:t>
            </a:r>
            <a:r>
              <a:rPr lang="th-TH" sz="32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</a:t>
            </a:r>
            <a:r>
              <a:rPr lang="en-US" sz="32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0070C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ชนิดของคอมพิวเตอร์ </a:t>
            </a:r>
            <a:r>
              <a:rPr lang="th-TH" sz="3200" dirty="0"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เราสามารถแบ่งคอมพิวเตอร์ตามรูปแบบการใช้งานได้หลาย ชนิดเครื่องคอมพิวเตอร์นั้นสามารถนำแนกได้หลายประเภท ขึ้นกับขนาด ประสิทธิภาพ และลักษณะการใช้งาน โดยทั่วไปแล้วสามารถแบ่งประเภทของเครื่องคอมพิวเตอร์ได้ดังนี้</a:t>
            </a:r>
          </a:p>
          <a:p>
            <a:pPr algn="thaiDist"/>
            <a:endParaRPr lang="en-US" sz="32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9FA944-376F-4A38-A42B-41B38A30B02A}"/>
              </a:ext>
            </a:extLst>
          </p:cNvPr>
          <p:cNvSpPr/>
          <p:nvPr/>
        </p:nvSpPr>
        <p:spPr>
          <a:xfrm>
            <a:off x="16398" y="382600"/>
            <a:ext cx="6808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4000" b="1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</a:t>
            </a:r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1. คอมพิวเตอร์ส่วนบุคคล (</a:t>
            </a:r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Personal Computer)</a:t>
            </a:r>
            <a:endParaRPr lang="en-US" sz="2800" dirty="0">
              <a:solidFill>
                <a:srgbClr val="FF0000"/>
              </a:solidFill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34E1A-50E1-4E9D-964B-4960EE9C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97" y="3932906"/>
            <a:ext cx="3440024" cy="22758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79720A-0638-4164-B740-8E3CF79B2CC6}"/>
              </a:ext>
            </a:extLst>
          </p:cNvPr>
          <p:cNvSpPr/>
          <p:nvPr/>
        </p:nvSpPr>
        <p:spPr>
          <a:xfrm>
            <a:off x="0" y="1023078"/>
            <a:ext cx="1087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คอมพิวเตอร์ประเภทนี้เป็นคอมพิวเตอร์ที่มีการใช้งานกันทั่วไป เป็นคอมพิวเตอร์แบบตั้งต๊ะที่เหมาะสำหรับใช้งานในบ้าน ในสำนักงาน ราคาไม่แพง คอมพิวเตอร์ประเภทนี้ที่นิยมใช้กันมีอยู่สองตระกูลคือ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PC-Compatible 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ที่มีต้นแบบเป็นคอมพิวเตอร์ของบริษัท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IBM 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และคอมพิวเตอร์ตระกูล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Apple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คอมพิวเตอร์แบบ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PC  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มีการผลิตออกมาหลายรุ่นหลายแบบ โดยส่วนใหญ่แล้วจะใช้โปรแกรมระบบปฏิบัติการ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windows 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ส่วนคอมพิวเตอร์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Apple 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จะใช้โปรแกรมระบบปฏิบัติการของ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Macintosh 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ที่เรียกว่า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Mac OS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0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711201" y="1463040"/>
            <a:ext cx="9550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องค์ประกอบของระบบคอมพิวเตอร์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ประกอบด้วยส่วนสำคัญ 5 อย่าง</a:t>
            </a:r>
          </a:p>
          <a:p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ฮาร์ดแวร์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hardware)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ลักษณะทางกายของเครื่องคอมพิวเตอร์ ซึ่งภายในมีอุปกรณ์ที่สามารถจับต้องได้ ซึ่งประกอบด้วย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sz="32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1) อุปกรณ์รับข้อมูล (</a:t>
            </a:r>
            <a:r>
              <a:rPr lang="en-US" sz="3200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input)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เป็นอุปกรณ์ที่ทำหน้าที่นำข้อมูลเข้าสู่ระบบคอมพิวเตอร์ มีหลายประเภท เช่น คีย์บอร์ด (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Keyboard)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คือ อุปกรณ์รับข้อมูลจากการกดแป้นแล้วทำการเปลี่ยนเป็นรหัส เพื่อบอกให้คอมพิวเตอร์รู้ว่ามีการกดตัวอักษรอะไร แผงแป้นอักขระส่วนใหญ่เป็นไปตามมาตรฐานของเครื่องพิมพ์ดีด ซึ่งระบบรับรหัสตัวอักขระที่ใช้ในทางคอมพิวเตอร์เป็นรหัส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7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8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บิต (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Operator) </a:t>
            </a:r>
          </a:p>
          <a:p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dirty="0"/>
              <a:t>	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800" dirty="0"/>
              <a:t>องค์ประกอบของระบบคอมพิวเตอร์</a:t>
            </a:r>
            <a:endParaRPr lang="th-TH" sz="60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 descr="รู้จัก &quot;Mechanical Keyboard&quot; ทำไมถึงเป็นคีย์บอร์ดขวัญใจเกมเมอร์?">
            <a:extLst>
              <a:ext uri="{FF2B5EF4-FFF2-40B4-BE49-F238E27FC236}">
                <a16:creationId xmlns:a16="http://schemas.microsoft.com/office/drawing/2014/main" id="{E64448F2-B0B9-4E34-A975-37196DCA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86867"/>
            <a:ext cx="3315160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59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0 โน๊ตบุ๊ค ราคาเบาๆ ไม่เกิน 25,000 บาท | BaNANA instore">
            <a:extLst>
              <a:ext uri="{FF2B5EF4-FFF2-40B4-BE49-F238E27FC236}">
                <a16:creationId xmlns:a16="http://schemas.microsoft.com/office/drawing/2014/main" id="{751217EE-5E05-475F-9268-85376E8D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97" y="3429000"/>
            <a:ext cx="3348837" cy="22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A40110-A09B-48E7-A7D4-C371A75F68DF}"/>
              </a:ext>
            </a:extLst>
          </p:cNvPr>
          <p:cNvSpPr/>
          <p:nvPr/>
        </p:nvSpPr>
        <p:spPr>
          <a:xfrm>
            <a:off x="0" y="1152440"/>
            <a:ext cx="10881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0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  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โน้ตบุ๊กเป็นคอมพิวเตอร์ส่วนบุคคลขนาดเล็กที่มีน้ำหนักเบาสะดวกกับการเคลื่อนย้ายไปยังที่ต่างๆ คอมพิวเตอร์แบบนี้อาจจะเรียกได้ว่าเป็น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mobile computer 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สามารถใช้พลังงานไฟฟ้าทั่วไปหรือพลังงานจากแบตเตอรี่ได้ ในปัจจุบันคอมพิวเตอร์ประเภทนี้จะมีประสิทธิภาพสูงไม่แพ้คอมพิวเตอร์แบบตั้งโต๊ะ แต่หากเทียบกับเครื่องที่มีประสิทธิภาพเท่ากันแล้ว คอมพิวเตอร์แบบโน้ตบุ๊กจะมีราคาสูงกว่า</a:t>
            </a:r>
            <a:endParaRPr lang="en-US" sz="3200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5A719A-D1E9-42A2-B916-96C9D3CDD8F4}"/>
              </a:ext>
            </a:extLst>
          </p:cNvPr>
          <p:cNvSpPr/>
          <p:nvPr/>
        </p:nvSpPr>
        <p:spPr>
          <a:xfrm>
            <a:off x="721638" y="473917"/>
            <a:ext cx="3712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2. คอมพิวเตอร์แบบโน้ตบุ๊ก</a:t>
            </a:r>
            <a:endParaRPr lang="en-US" sz="4000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8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D1F8FE3-CBFA-4EDA-A165-D27E721A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369" y="3551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5E158-6014-448E-B98D-FF142027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024" y="4006858"/>
            <a:ext cx="3182702" cy="24083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253435-3B4A-4E82-8E79-0035DD66103C}"/>
              </a:ext>
            </a:extLst>
          </p:cNvPr>
          <p:cNvSpPr/>
          <p:nvPr/>
        </p:nvSpPr>
        <p:spPr>
          <a:xfrm>
            <a:off x="600097" y="442775"/>
            <a:ext cx="6203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3. คอมพิวเตอร์มือถือ (</a:t>
            </a:r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Handheld Computer)</a:t>
            </a:r>
            <a:endParaRPr lang="en-US" sz="4000" dirty="0">
              <a:solidFill>
                <a:srgbClr val="FF0000"/>
              </a:solidFill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C12CD9-B4E7-4BA8-B697-B14428B4B658}"/>
              </a:ext>
            </a:extLst>
          </p:cNvPr>
          <p:cNvSpPr/>
          <p:nvPr/>
        </p:nvSpPr>
        <p:spPr>
          <a:xfrm>
            <a:off x="0" y="989564"/>
            <a:ext cx="108766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  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คอมพิวเตอร์มือถือเป็นเครื่องคอมพิวเตอร์ขนาดเล็กที่เหมาะสำหรับพกพาไปที่ต่างๆ เนื่องจากเครื่องมีขนาดเล็กจึงไม่เหมาะสมที่จะออกแบบคีย์บอร์ดไว้บนตัวเครื่อง คอมพิวเตอร์ประเภทนี้สามารถใช้งานพื้นฐานทั่วไปได้รับส่งเมล์และใช้ในการสื่อสารได้ เครื่องคอมพิวเตอร์ประเภทนี้จะรวมถึงคอมพิวเตอร์แบบ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PDA (Personal Digital Assistant) 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หรือ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Pocket PC 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ที่ใช้กันทั่วไปด้วย ปัจจุบันคอมพิวเตอร์ประเภทนี้ยังมีกล้องถ่ายภาพติดมาบนตัวเครื่องด้วย และคอมพิวเตอร์เหล่านี้สามารถใช้งานเป็นโทรศัพท์เคลื่อนที่ได้ จึงมักเรียกคอมพิวเตอร์มือถือว่าสมาร์ทโฟน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smart phone)</a:t>
            </a:r>
            <a:endParaRPr lang="en-US" sz="3200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9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rver คืออะไร แตกต่างจาก Computer อย่างไรพร้อมวิธีเลือกซื้อ">
            <a:extLst>
              <a:ext uri="{FF2B5EF4-FFF2-40B4-BE49-F238E27FC236}">
                <a16:creationId xmlns:a16="http://schemas.microsoft.com/office/drawing/2014/main" id="{A0229803-DD62-4494-8934-3D530F98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99" y="3362083"/>
            <a:ext cx="3217336" cy="25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00A841-B549-49B8-9E95-173EB5B898B8}"/>
              </a:ext>
            </a:extLst>
          </p:cNvPr>
          <p:cNvSpPr/>
          <p:nvPr/>
        </p:nvSpPr>
        <p:spPr>
          <a:xfrm>
            <a:off x="264301" y="430511"/>
            <a:ext cx="4915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4. เครื่องคอมพิวเตอร์แบบเซิร์ฟเวอร์</a:t>
            </a:r>
            <a:endParaRPr lang="en-US" sz="4000" dirty="0">
              <a:solidFill>
                <a:srgbClr val="FF0000"/>
              </a:solidFill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79775-B782-4620-968A-8D5A822906C8}"/>
              </a:ext>
            </a:extLst>
          </p:cNvPr>
          <p:cNvSpPr/>
          <p:nvPr/>
        </p:nvSpPr>
        <p:spPr>
          <a:xfrm>
            <a:off x="660399" y="918833"/>
            <a:ext cx="10168975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     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เครื่องคอมพิวเตอร์เซิร์ฟเวอร์เป็นเครื่องคอมพิวเตอร์ที่มีขนาดใกล้เคียงกับคอมพิวเตอร์ทั่วไป แต่จะมีความสามารถสูงกว่ามาก คอมพิวเตอร์ประเภทนี้จะใช้เป็นเครื่องให้บริการ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PC 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ต่างๆ ที่ต่ออยู่ในเครือข่าย และยังใช้เป็นเครื่องให้บริการบนอินเทอร์เน็ตอีกด้วยขนาดและประสิทธิภาพของคอมพิวเตอร์เซิร์ฟเวอร์นี้มีหลายรุ่น ขึ้นกับการใช้งานว่าจะให้บริการกับเครื่องคอมพิวเตอร์อื่นๆ หลายเครื่องหรือไม่</a:t>
            </a:r>
            <a:endParaRPr lang="en-US" sz="3200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42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B80373-C743-4B80-A51C-260833944175}"/>
              </a:ext>
            </a:extLst>
          </p:cNvPr>
          <p:cNvSpPr/>
          <p:nvPr/>
        </p:nvSpPr>
        <p:spPr>
          <a:xfrm>
            <a:off x="72346" y="475734"/>
            <a:ext cx="10777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5. คอมพิวเตอร์แบบเมนเฟรม</a:t>
            </a:r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(Mainframe Computer)</a:t>
            </a:r>
            <a:r>
              <a:rPr lang="en-US" sz="3600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                              </a:t>
            </a:r>
            <a:endParaRPr lang="en-US" sz="3600" dirty="0">
              <a:solidFill>
                <a:srgbClr val="FF0000"/>
              </a:solidFill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2D81E-C212-468B-ACDF-08870904B5A8}"/>
              </a:ext>
            </a:extLst>
          </p:cNvPr>
          <p:cNvSpPr/>
          <p:nvPr/>
        </p:nvSpPr>
        <p:spPr>
          <a:xfrm>
            <a:off x="524933" y="1183620"/>
            <a:ext cx="99229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คอมพิวเตอร์แบบเมนเฟรมเป็นคอมพิวเตอร์ขนาดใหญ่ ที่ต้องการประมวลผลข้อมูลจำนวนมากด้วยความรวดเร็วสูง มีหน่วยความจำขนาดใหญ่ คอมพิวเตอร์ประเภทนี้จะนิยมใช้ในองค์กรที่มีผู้ใช้จำนวนมาก เช่น ระบบธนาคารขนาดใหญ่ ระบบธุรกิจขนาดใหญ่ ระบบการจองตั๋วเครื่องบิน เป็นต้น ในการใช้งานคอมพิวเตอร์แบบเมนเฟรมมักจะไม่ใช้เครื่องเมนเฟรมนี้เพียงเครื่องเดียว แต่จะมีการต่อทำงานร่วมกับคอมพิวเตอร์อื่นๆ จะใช้เป็นตัวป้อนและแสดงข้อมูลทั่วไป</a:t>
            </a:r>
            <a:endParaRPr lang="en-US" sz="36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026" name="Picture 2" descr="ชนิดของคอมพิวเตอร์">
            <a:extLst>
              <a:ext uri="{FF2B5EF4-FFF2-40B4-BE49-F238E27FC236}">
                <a16:creationId xmlns:a16="http://schemas.microsoft.com/office/drawing/2014/main" id="{87CF977C-C247-43FA-BD22-E523D23C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7" y="3821517"/>
            <a:ext cx="5261949" cy="29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0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9B886C-00A0-4CAD-96E1-CFEDDD40045C}"/>
              </a:ext>
            </a:extLst>
          </p:cNvPr>
          <p:cNvSpPr/>
          <p:nvPr/>
        </p:nvSpPr>
        <p:spPr>
          <a:xfrm>
            <a:off x="355600" y="401935"/>
            <a:ext cx="6923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6. ซูเปอร์คอมพิวเตอร์</a:t>
            </a:r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(Supercomputer)</a:t>
            </a:r>
            <a:r>
              <a:rPr lang="en-US" sz="4000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        </a:t>
            </a:r>
            <a:r>
              <a:rPr lang="en-US" sz="3200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  </a:t>
            </a:r>
            <a:endParaRPr lang="en-US" sz="2800" dirty="0">
              <a:solidFill>
                <a:srgbClr val="FF0000"/>
              </a:solidFill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7CD454-7440-4D15-9113-2C786ADF0516}"/>
              </a:ext>
            </a:extLst>
          </p:cNvPr>
          <p:cNvSpPr/>
          <p:nvPr/>
        </p:nvSpPr>
        <p:spPr>
          <a:xfrm>
            <a:off x="414867" y="1048266"/>
            <a:ext cx="95334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เครื่องคอมพิวเตอร์ประเภทนี้จัดว่าเป็นเครื่องคอมพิวเตอร์ที่มีประสิทธิภาพในการทำงานสูงที่สุด สามารถทำงานได้มากกว่าพันล้านคำสั่งในหนึ่งวินาที มีน้ำหนักหลายตัน สามารถเชื่อมต่อกับคอมพิวเตอร์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PC 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ทั่วไปได้จำนวนมาก คอมพิวเตอร์ประเภทนี้จะใช้งานที่ต้องการประมวลผลกับข้อมูลจำนวนมากด้วยความเร็วสูงๆ เช่น งานทางด้านการพยากรณ์อากาศ การคำนวณต่างๆที่มีความซับซ้อน และงานคอมพิวเตอร์สำหรับการออกแบบในอุตสาหกรรมเป็นต้น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38D67-43A9-4E3B-BFFE-B4072FE6E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24" y="3638230"/>
            <a:ext cx="4618776" cy="30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530AE2-2857-4813-A299-C68059D80E55}"/>
              </a:ext>
            </a:extLst>
          </p:cNvPr>
          <p:cNvSpPr/>
          <p:nvPr/>
        </p:nvSpPr>
        <p:spPr>
          <a:xfrm>
            <a:off x="276846" y="539228"/>
            <a:ext cx="5474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7. คอมพิวเตอร์แบบฝั่งตัว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(Embedded Computer)</a:t>
            </a:r>
            <a:endParaRPr lang="en-US" sz="2000" b="1" dirty="0">
              <a:solidFill>
                <a:srgbClr val="FF0000"/>
              </a:solidFill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FCB9D3-BF8E-48AD-90DF-F392B7DFD056}"/>
              </a:ext>
            </a:extLst>
          </p:cNvPr>
          <p:cNvSpPr/>
          <p:nvPr/>
        </p:nvSpPr>
        <p:spPr>
          <a:xfrm>
            <a:off x="448733" y="1124003"/>
            <a:ext cx="10320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   </a:t>
            </a:r>
            <a:r>
              <a:rPr lang="th-TH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คอมพิวเตอร์ฝังตัวเป็นคอมพิวเตอร์ที่ได้รับความนิยมอย่างมากในปัจจุบัน โดยการประมวลผลที่ฝังตัวอยู่ในอุปกรณ์ต่างๆ เพื่อควบคุมการทำงานของอุปกรณ์นั้นๆ ซึ่งถ้าหากมองภายนอกแล้วจะไม่พบว่ามีเครื่องคอมพิวเตอร์เชื่อมต่ออยู่ รบบประเภทนี้จะพบในเครื่องมืออิเล็กทรอนิกส์สมัยใหม่ เช่น ตู้เย็น เครื่องปรับอากาศ โทรศัพท์เคลื่อนที่ หรือในรถยนต์ที่ควบคุมการทำงาน การจุดระเบิด ระบบเบรก ด้วยระบบคอมพิวเตอร์ เป็นต้น</a:t>
            </a:r>
            <a:endParaRPr lang="en-US" sz="3200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  <p:pic>
        <p:nvPicPr>
          <p:cNvPr id="2050" name="Picture 2" descr="คอมพิวเตอร์แบบฝังตัวระดับอุตสาหกรรม | [ร้านค้า]">
            <a:extLst>
              <a:ext uri="{FF2B5EF4-FFF2-40B4-BE49-F238E27FC236}">
                <a16:creationId xmlns:a16="http://schemas.microsoft.com/office/drawing/2014/main" id="{A53B6202-DF04-48FA-A45D-56616295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39" y="3678548"/>
            <a:ext cx="3534156" cy="26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4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CD99E8-1991-4161-9247-8A195314D547}"/>
              </a:ext>
            </a:extLst>
          </p:cNvPr>
          <p:cNvSpPr/>
          <p:nvPr/>
        </p:nvSpPr>
        <p:spPr>
          <a:xfrm>
            <a:off x="626532" y="196025"/>
            <a:ext cx="101092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37155" algn="ctr"/>
                <a:tab pos="527431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40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สรุป</a:t>
            </a:r>
            <a:endParaRPr lang="en-US" sz="4000" b="1" dirty="0">
              <a:solidFill>
                <a:srgbClr val="FF000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>
              <a:tabLst>
                <a:tab pos="2637155" algn="ctr"/>
                <a:tab pos="5274310" algn="r"/>
              </a:tabLst>
            </a:pPr>
            <a:r>
              <a:rPr lang="en-US" sz="32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    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ระบบคอมพิวเตอร์ ประกอบไปด้วยส่วนสำคัญหลายส่วน เช่น</a:t>
            </a:r>
            <a:r>
              <a:rPr lang="th-TH" sz="3200" b="1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ฮาร์ดแวร์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hardware)</a:t>
            </a:r>
            <a:r>
              <a:rPr lang="en-US" sz="3200" b="1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ซอฟท์แวร์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software)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ส่วนบุคคล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peopleware)</a:t>
            </a:r>
            <a:r>
              <a:rPr lang="en-US" sz="32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และข้อมูล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data)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เป็นต้น ซึ่งแต่ละส่วนมีความสัมพันธ์กันและสามารถทำงานโดยประสานงานกันเพื่อทำให้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ระบบคอมพิวเตอร์ทำงาน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ได้อย่างมีประสิทธิภาพสูงที่สุด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ชนิดของคอมพิวเตอร์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นอกจากนี้เรายังสามารถแบ่งคอมพิวเตอร์ตามรูปแบบการใช้งานได้เป็น 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5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ชนิด ได้แก่คอมพิวเตอร์ส่วนบุคคล(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personal computer)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คอมพิวเตอร์พกพา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mobile computer)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และอุปกรณ์พกพา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mobile device)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เครื่องให้บริการขนาดกลาง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midrange servers)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เมนเฟรม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(mainframe)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และซุปเปอร์คอมพิวเตอร์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supercomputer)</a:t>
            </a:r>
            <a:endParaRPr lang="en-US" sz="32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23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5AC313-AD43-44D0-9BD8-110D8EE0DB94}"/>
              </a:ext>
            </a:extLst>
          </p:cNvPr>
          <p:cNvSpPr/>
          <p:nvPr/>
        </p:nvSpPr>
        <p:spPr>
          <a:xfrm>
            <a:off x="155447" y="320040"/>
            <a:ext cx="1191801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2637155" algn="ctr"/>
                <a:tab pos="5274310" algn="r"/>
              </a:tabLst>
            </a:pPr>
            <a:r>
              <a:rPr lang="en-US" sz="32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</a:t>
            </a:r>
            <a:r>
              <a:rPr lang="th-TH" sz="3200" b="1" u="sng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คำถามทบทวน </a:t>
            </a:r>
          </a:p>
          <a:p>
            <a:pPr algn="thaiDist">
              <a:tabLst>
                <a:tab pos="2637155" algn="ctr"/>
                <a:tab pos="5274310" algn="r"/>
              </a:tabLst>
            </a:pPr>
            <a:r>
              <a:rPr lang="th-TH" sz="28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(ให้ นศ. ทำลงสมุดส่วนตัวแล้วนำส่งเพื่อลงลายมือชื่อท้ายชั่วโมงเรียน)</a:t>
            </a:r>
            <a:endParaRPr lang="en-US" sz="2800" b="1" dirty="0">
              <a:solidFill>
                <a:srgbClr val="FF000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>
              <a:tabLst>
                <a:tab pos="2637155" algn="ctr"/>
                <a:tab pos="5274310" algn="r"/>
              </a:tabLst>
            </a:pPr>
            <a:r>
              <a:rPr lang="en-US" sz="32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     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1. จงอธิบายส่วนประกอบของระบบคอมพิวเตอร์ว่าควรมีส่วนประกอบอย่างน้อยที่สุด 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3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อย่าง อะไรบ้าง  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360045" algn="thaiDist"/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2. จงอธิบายข้อมูลของคอมพิวเตอร์มีกี่อย่าง มีอะไรบ้าง  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marR="0" indent="0" algn="thaiDi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3. ซูเปอร์คอมพิวเตอร์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 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มีประโยชน์อย่างไรบ้าง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360045" algn="thaiDist"/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4.  สแกนเนอร์ คืออะไร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360045" algn="thaiDist"/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5. 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ฮาร์ดแวร์ คืออะไร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360045" algn="thaiDist"/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</a:t>
            </a:r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6. 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ซอฟต์แวร์  คืออะไร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360045" algn="thaiDist"/>
            <a:r>
              <a:rPr lang="en-US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7. 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เครื่องเทอมินัล มีประโยชน์อย่างไร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360045" algn="thaiDist"/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8.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ผู้ออกแบบและวิเคราะห์ระบบคอมพิวเตอร์</a:t>
            </a:r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มีหน้าที่ทำไรบ้าง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360045" algn="thaiDist"/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9. 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Embedded Computer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คือคอมพิวเตอร์ชนิดใด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indent="360045" algn="thaiDist"/>
            <a:r>
              <a:rPr lang="th-TH" sz="3200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10</a:t>
            </a:r>
            <a:r>
              <a:rPr lang="th-TH" sz="3200" b="1" dirty="0"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.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ประโยชน์ของข้อมูล มีด้านใดบ้าง</a:t>
            </a:r>
            <a:endParaRPr lang="en-US" sz="3200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7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4F4D7E-71CB-437E-A51C-E2BACD54F4AB}"/>
              </a:ext>
            </a:extLst>
          </p:cNvPr>
          <p:cNvSpPr/>
          <p:nvPr/>
        </p:nvSpPr>
        <p:spPr>
          <a:xfrm>
            <a:off x="0" y="979468"/>
            <a:ext cx="108627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เมาส์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Mouse)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คืออุปกรณ์นำเข้าข้อมูลโดยการเลื่อนเมาส์เพื่อบังคับตัวชี้ไปยังตำแหน่งต่าง ๆ บนหน้าจอ เมาส์ที่นิยมใช้มีด้วยกัน 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3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ประเภท เช่น เมาส์แบบกลไก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Mechanical mouse)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เมาส์แบบใช้แสง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Optical mouse)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และเมาส์แบบไร้สาย (</a:t>
            </a:r>
            <a:r>
              <a:rPr lang="en-US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Wireless Mouse) </a:t>
            </a:r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เป็นต้น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BC968E-6067-409A-A1FD-BF1AEAF1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3270766"/>
            <a:ext cx="2295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B37C067A-4C1E-4556-A627-9004D33A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97" y="3270766"/>
            <a:ext cx="2409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004FEEF0-9349-407D-B759-BC9DFD18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31" y="3427928"/>
            <a:ext cx="25241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BBF65E-A289-4DD4-A7B2-4226CBA33AC0}"/>
              </a:ext>
            </a:extLst>
          </p:cNvPr>
          <p:cNvSpPr/>
          <p:nvPr/>
        </p:nvSpPr>
        <p:spPr>
          <a:xfrm>
            <a:off x="1639298" y="5080516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เมาส์แบบกลไก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A0D15-9C49-4C44-9EC6-B6127184E5B6}"/>
              </a:ext>
            </a:extLst>
          </p:cNvPr>
          <p:cNvSpPr/>
          <p:nvPr/>
        </p:nvSpPr>
        <p:spPr>
          <a:xfrm>
            <a:off x="4387213" y="5080516"/>
            <a:ext cx="1959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เมาส์แบบใช้แสง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29D41-2818-4510-9ADF-965FB221DAEE}"/>
              </a:ext>
            </a:extLst>
          </p:cNvPr>
          <p:cNvSpPr/>
          <p:nvPr/>
        </p:nvSpPr>
        <p:spPr>
          <a:xfrm>
            <a:off x="7485872" y="5111293"/>
            <a:ext cx="1879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เมาส์แบบไร้สาย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091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0" y="616374"/>
            <a:ext cx="108711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2.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อุปกรณ์ส่งออก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Output Device)</a:t>
            </a:r>
            <a:endParaRPr lang="th-TH" sz="32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thaiDist"/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ทำหน้าที่แสดงผลลัพธ์จากการประมวลผลข้อมูล อุปกรณ์ส่งออกที่นิยมใช้ในปัจจุบัน ได้แก่ -จอภาพ (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Monitor) 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เป็นอุปกรณ์ส่งออกที่ผู้ใช้คุ้นเคยมากที่สุด ใช้แสดงผลในรูปของข้อความและรูปภาพ 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" name="Picture 6" descr="จอภาพ - วิกิพีเดีย">
            <a:extLst>
              <a:ext uri="{FF2B5EF4-FFF2-40B4-BE49-F238E27FC236}">
                <a16:creationId xmlns:a16="http://schemas.microsoft.com/office/drawing/2014/main" id="{E666FDD5-6BFE-44F6-AF21-8487378F8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23" y="3236106"/>
            <a:ext cx="2295524" cy="197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จอภาพ LCD Full HD 243V7QDAB/67 | Philips">
            <a:extLst>
              <a:ext uri="{FF2B5EF4-FFF2-40B4-BE49-F238E27FC236}">
                <a16:creationId xmlns:a16="http://schemas.microsoft.com/office/drawing/2014/main" id="{1DAA71EF-70D6-467F-912E-B30263FF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04" y="3236107"/>
            <a:ext cx="2295524" cy="197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4D3BF-B1C8-43D1-9A1D-4186EBACF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543" y="3236107"/>
            <a:ext cx="2295524" cy="19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F389A2-EC86-4A99-ACF0-80194AD62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83" y="3565043"/>
            <a:ext cx="2857500" cy="1704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75E55D-5FE3-4A8E-A63C-8D36F0D08678}"/>
              </a:ext>
            </a:extLst>
          </p:cNvPr>
          <p:cNvSpPr/>
          <p:nvPr/>
        </p:nvSpPr>
        <p:spPr>
          <a:xfrm>
            <a:off x="736600" y="1158332"/>
            <a:ext cx="977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ซีพียู (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CPU – Central Processing Unit )</a:t>
            </a:r>
            <a:r>
              <a:rPr lang="en-US" sz="3200" b="1" dirty="0">
                <a:solidFill>
                  <a:srgbClr val="00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200" dirty="0">
                <a:solidFill>
                  <a:srgbClr val="00333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ซีพียูหรือหน่วยประมวลผลกลาง เป็นอุปกรณ์หลักในการประมวลผลภายในคอมพิวเตอร์ มีหน้าที่เปรียบเสมือนกับสมองของมนุษย์ที่ใช้ในการคิดวิเคราะห์เพื่อหาผลลัพธ์ตามที่ต้องการ ซีพียูของเครื่องคอมพิวเตอร์ในระดับพีซีจะเรียกกันว่า ไมโครโปรเซสเซอร์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F9436-1F19-45BB-BE96-6BE50C3B07E0}"/>
              </a:ext>
            </a:extLst>
          </p:cNvPr>
          <p:cNvSpPr/>
          <p:nvPr/>
        </p:nvSpPr>
        <p:spPr>
          <a:xfrm>
            <a:off x="83223" y="490558"/>
            <a:ext cx="543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อุปกรณ์ประมวลผลข้อมูล (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system unit)</a:t>
            </a:r>
          </a:p>
        </p:txBody>
      </p:sp>
    </p:spTree>
    <p:extLst>
      <p:ext uri="{BB962C8B-B14F-4D97-AF65-F5344CB8AC3E}">
        <p14:creationId xmlns:p14="http://schemas.microsoft.com/office/powerpoint/2010/main" val="40616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38348" y="363915"/>
            <a:ext cx="10280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25CB19-4475-47B4-A327-CC3B086C51B0}"/>
              </a:ext>
            </a:extLst>
          </p:cNvPr>
          <p:cNvSpPr/>
          <p:nvPr/>
        </p:nvSpPr>
        <p:spPr>
          <a:xfrm>
            <a:off x="462148" y="738201"/>
            <a:ext cx="4289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อุปกรณ์เก็บข้อมูล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storage device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B805C-330D-43EE-81D1-3DFC423209EC}"/>
              </a:ext>
            </a:extLst>
          </p:cNvPr>
          <p:cNvSpPr/>
          <p:nvPr/>
        </p:nvSpPr>
        <p:spPr>
          <a:xfrm>
            <a:off x="1" y="1366897"/>
            <a:ext cx="10879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Storage </a:t>
            </a:r>
            <a:r>
              <a:rPr lang="th-TH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 อุปกรณ์เก็บข้อมูล อะไรที่เก็บข้อมูลได้เราเรียก </a:t>
            </a:r>
            <a:r>
              <a:rPr lang="en-US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Storage </a:t>
            </a:r>
            <a:r>
              <a:rPr lang="th-TH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หมดครับ ตัว </a:t>
            </a:r>
            <a:r>
              <a:rPr lang="en-US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Storage </a:t>
            </a:r>
            <a:r>
              <a:rPr lang="th-TH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ก็มีหลายแบบ เช่น ใช้ส่วนตัว เช่น </a:t>
            </a:r>
            <a:r>
              <a:rPr lang="en-US" sz="3200" dirty="0">
                <a:solidFill>
                  <a:srgbClr val="040C28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Google Drive , One Drive , Thumb Drive</a:t>
            </a:r>
            <a:r>
              <a:rPr lang="en-US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สำหรับเก็บ </a:t>
            </a:r>
            <a:r>
              <a:rPr lang="en-US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File office. </a:t>
            </a:r>
            <a:r>
              <a:rPr lang="th-TH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ใช้ในบ้าน เช่น </a:t>
            </a:r>
            <a:r>
              <a:rPr lang="en-US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NAS </a:t>
            </a:r>
            <a:r>
              <a:rPr lang="th-TH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เอาไว้เก็บหนัง </a:t>
            </a:r>
            <a:r>
              <a:rPr lang="en-US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clip Video </a:t>
            </a:r>
            <a:r>
              <a:rPr lang="th-TH" sz="3200" dirty="0">
                <a:solidFill>
                  <a:srgbClr val="202124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มีพื้นที่มากราคาต่อพื้นที่ถูก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" name="Picture 4" descr="Storage Device - SEE-IT.COM1999 : Inspired by LnwShop.com">
            <a:extLst>
              <a:ext uri="{FF2B5EF4-FFF2-40B4-BE49-F238E27FC236}">
                <a16:creationId xmlns:a16="http://schemas.microsoft.com/office/drawing/2014/main" id="{DC9D7CB8-9448-482F-ACEF-E79360C62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17" y="3556575"/>
            <a:ext cx="3039533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089C5-F407-4C2D-8A32-340F4663D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15" y="3556575"/>
            <a:ext cx="1708104" cy="1708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0C2E41-9D41-4B2D-9C65-DFC33D090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948" y="3556575"/>
            <a:ext cx="1708104" cy="17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6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C7600-FEBC-4316-AB5E-D914FF56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703483"/>
            <a:ext cx="102362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อุปกรณ์ที่ใช้ในการสื่อสารข้อมูล (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communication device)</a:t>
            </a:r>
          </a:p>
          <a:p>
            <a:pPr marL="0" indent="0">
              <a:buNone/>
            </a:pP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ข้อมูลจากระบบคอมพิวเตอร์ จะถูกเชื่อมโยงผ่านจุดเชื่อมต่อระบบสื่อสารในเครื่องคอมพิวเตอร์ (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Communication Port) 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สู่อุปกรณ์สื่อสารข้อมูล (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Communication Device) 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เข้าสู่ตัวกลางส่งผ่านสัญญาณข้อมูล (</a:t>
            </a:r>
            <a:r>
              <a:rPr lang="en-US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Transmission Media) </a:t>
            </a:r>
            <a:r>
              <a:rPr lang="th-TH" sz="3200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เพื่อนำข้อมูลไปสู่ระบบคอมพิวเตอร์ปลายทาง</a:t>
            </a:r>
          </a:p>
          <a:p>
            <a:pPr marL="0" indent="0">
              <a:buNone/>
            </a:pP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3C507-49AC-48A3-9C8C-B8EE7E2CD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67" y="3584407"/>
            <a:ext cx="2884101" cy="1790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B64EC6-67F6-4F41-9D4F-5660955C2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25" y="3578961"/>
            <a:ext cx="1845733" cy="17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2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76B119-5104-487D-9430-87CE4157DCDA}"/>
              </a:ext>
            </a:extLst>
          </p:cNvPr>
          <p:cNvSpPr/>
          <p:nvPr/>
        </p:nvSpPr>
        <p:spPr>
          <a:xfrm>
            <a:off x="-110067" y="337516"/>
            <a:ext cx="109558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200" b="1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 </a:t>
            </a:r>
            <a:r>
              <a:rPr lang="th-TH" sz="3200" b="1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3200" b="1" dirty="0">
                <a:solidFill>
                  <a:srgbClr val="00B0F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2. ซอฟต์แวร์ (</a:t>
            </a:r>
            <a:r>
              <a:rPr lang="en-US" sz="3200" b="1" dirty="0">
                <a:solidFill>
                  <a:srgbClr val="00B0F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software)</a:t>
            </a:r>
            <a:r>
              <a:rPr lang="en-US" sz="3200" dirty="0">
                <a:solidFill>
                  <a:srgbClr val="00B0F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endParaRPr lang="th-TH" sz="3200" dirty="0">
              <a:solidFill>
                <a:srgbClr val="00B0F0"/>
              </a:solidFill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th-TH" sz="36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          ส่วนชุดคำสั่งที่เป็นตัวกำหนดการทำงานต่างๆ ของคอมพิวเตอร์ สามารถเรียกได้อีกอย่างหนึ่งว่า โปรแกรม เช่น </a:t>
            </a:r>
            <a:r>
              <a:rPr lang="en-US" sz="36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Window, </a:t>
            </a:r>
            <a:r>
              <a:rPr lang="en-US" sz="3600" dirty="0" err="1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Winamp</a:t>
            </a:r>
            <a:r>
              <a:rPr lang="en-US" sz="36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Winzip</a:t>
            </a:r>
            <a:r>
              <a:rPr lang="en-US" sz="3600" dirty="0">
                <a:solidFill>
                  <a:srgbClr val="000000"/>
                </a:solidFill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, Word-Processor, Power-DVD</a:t>
            </a:r>
            <a:endParaRPr lang="en-US" sz="3200" dirty="0"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algn="thaiDist"/>
            <a:r>
              <a:rPr lang="en-US" sz="3600" b="1" dirty="0">
                <a:solidFill>
                  <a:srgbClr val="00B05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  </a:t>
            </a:r>
            <a:r>
              <a:rPr lang="th-TH" sz="3600" b="1" dirty="0">
                <a:solidFill>
                  <a:srgbClr val="00B050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2.1 ซอฟต์แวร์ระบบ </a:t>
            </a:r>
            <a:r>
              <a:rPr lang="th-TH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แบ่งได้ </a:t>
            </a:r>
            <a:r>
              <a:rPr lang="en-US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4 </a:t>
            </a:r>
            <a:r>
              <a:rPr lang="th-TH" sz="36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ชนิด ดังนี้</a:t>
            </a:r>
            <a:endParaRPr lang="en-US" sz="3600" dirty="0">
              <a:solidFill>
                <a:srgbClr val="333333"/>
              </a:solidFill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  <a:p>
            <a:pPr algn="thaiDist"/>
            <a:r>
              <a:rPr lang="th-TH" sz="3600" b="1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        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1.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ระบบปฏิบัติการ (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Operating System)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หมายถึง หมายถึง ชุดโปรแกรมที่อยู่ระหว่างฮาร์ดแวร์และซอฟต์แวร์ประยุกต์มีหน้าที่ควบคุมการปฏิบัติงานของฮาร์ดแวร์และสนับสนุนคำสั่งสำหรับควบคุมการทำงานของฮาร์ดแวร์ให้กับซอฟต์แวร์ประยุกต์ เช่น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Windows, DOS, Linux, Mac OS X</a:t>
            </a:r>
            <a:endParaRPr lang="en-US" sz="3200" dirty="0">
              <a:effectLst/>
              <a:latin typeface="SP SUAN DUSIT" panose="02000000000000000000" pitchFamily="2" charset="0"/>
              <a:ea typeface="Times New Roman" panose="02020603050405020304" pitchFamily="18" charset="0"/>
              <a:cs typeface="SP SUAN DUSIT" panose="020000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3B1A26-F5B1-4AA6-98C0-0F274046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334" y="49869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52565763-B9F3-44F2-A1E8-4F15CFE1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4910759"/>
            <a:ext cx="52387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8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78ECC0-E118-4A22-AAB6-26ED3CADA850}"/>
              </a:ext>
            </a:extLst>
          </p:cNvPr>
          <p:cNvSpPr/>
          <p:nvPr/>
        </p:nvSpPr>
        <p:spPr>
          <a:xfrm>
            <a:off x="0" y="547211"/>
            <a:ext cx="10868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ยูทิลิตี้ 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Utility Program)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เป็นโปรแกรมที่ทำหน้าที่เพิ่มประสิทธิภาพของเครื่องคอมพิวเตอร์ ทำให้เครื่องทำงานง่ายขึ้นเร็วขึ้น และการป้องกันการรบกวนโดยโปรแกรมที่ไม่พึงประสงค์ เช่น โปรแกรมป้องกันไวรัส โปรแกรม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Defrag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เพื่อจัดเรียงข้อมูลบนฮาร์ดดิสก์ใหม่ ทำให้การอ่านข้อมูลเร็วขึ้น โปรแกรมยกเลิกการติดตั้งโปรแกรม 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Uninstall Program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โปรแกรมบีบอัดไฟล์ (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WinZip-WinRAR) </a:t>
            </a:r>
            <a:r>
              <a:rPr lang="th-TH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เพื่อทำให้ไฟล์มีขนาดเล็กลง โปรแกรมการสำรองข้อมูล (</a:t>
            </a:r>
            <a:r>
              <a:rPr lang="en-US" sz="3200" dirty="0">
                <a:solidFill>
                  <a:srgbClr val="333333"/>
                </a:solidFill>
                <a:latin typeface="SP SUAN DUSIT" panose="02000000000000000000" pitchFamily="2" charset="0"/>
                <a:ea typeface="Times New Roman" panose="02020603050405020304" pitchFamily="18" charset="0"/>
                <a:cs typeface="SP SUAN DUSIT" panose="02000000000000000000" pitchFamily="2" charset="0"/>
              </a:rPr>
              <a:t>Backup Data)</a:t>
            </a:r>
            <a:endParaRPr lang="en-US" sz="32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194" name="Picture 2" descr="6">
            <a:extLst>
              <a:ext uri="{FF2B5EF4-FFF2-40B4-BE49-F238E27FC236}">
                <a16:creationId xmlns:a16="http://schemas.microsoft.com/office/drawing/2014/main" id="{794E5E97-4CDA-4D7B-AC0D-394FB3F7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2" y="3429000"/>
            <a:ext cx="33147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954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1127</TotalTime>
  <Words>2487</Words>
  <Application>Microsoft Office PowerPoint</Application>
  <PresentationFormat>Widescreen</PresentationFormat>
  <Paragraphs>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Angsana New</vt:lpstr>
      <vt:lpstr>Arial</vt:lpstr>
      <vt:lpstr>Cordia New</vt:lpstr>
      <vt:lpstr>IrisUPC</vt:lpstr>
      <vt:lpstr>SP SUAN DUSIT</vt:lpstr>
      <vt:lpstr>TH SarabunPSK</vt:lpstr>
      <vt:lpstr>Times New Roman</vt:lpstr>
      <vt:lpstr>Trebuchet MS</vt:lpstr>
      <vt:lpstr>Wingdings</vt:lpstr>
      <vt:lpstr>Wingdings 2</vt:lpstr>
      <vt:lpstr>Opulent</vt:lpstr>
      <vt:lpstr>บทที่ 1 องค์ประกอบของระบบคอมพิวเตอร์                      </vt:lpstr>
      <vt:lpstr>องค์ประกอบของระบบคอมพิวเตอร์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128</cp:revision>
  <dcterms:created xsi:type="dcterms:W3CDTF">2020-08-10T02:59:24Z</dcterms:created>
  <dcterms:modified xsi:type="dcterms:W3CDTF">2024-01-22T04:39:17Z</dcterms:modified>
</cp:coreProperties>
</file>